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68" r:id="rId5"/>
    <p:sldId id="260" r:id="rId6"/>
    <p:sldId id="271" r:id="rId7"/>
    <p:sldId id="265" r:id="rId8"/>
    <p:sldId id="270" r:id="rId9"/>
    <p:sldId id="261" r:id="rId10"/>
    <p:sldId id="262" r:id="rId11"/>
    <p:sldId id="263" r:id="rId12"/>
    <p:sldId id="266" r:id="rId13"/>
    <p:sldId id="264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F3AE-A424-4813-9B64-D1F0701C1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52A3E-E8B6-4EAD-BA03-0B368EE8B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0ECF-0848-4120-8AC9-D482D0D2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5430-3A02-4534-90DD-00E73A09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D9CE2-AC9F-4325-ADDC-5DF8BCBD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575B-6E90-46B6-A487-C803E589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C3ACB-2E51-43E7-AE3C-E2AC4036B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9C5D-FE5D-48F7-A29E-1A595660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3003-B9C5-4E6C-922C-1F827E10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1D62-3EE8-4F97-A211-F9118564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5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F5DDE-206E-4995-95C3-636854FB7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DDA69-8CBF-49D0-A1EF-A0AF651E2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CC64-FE3E-4A5A-887F-0DE188F0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B4CB-0404-4BE7-B379-DAEE0DFF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71EE-5565-41C2-9FE3-BC81C6A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4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C701-9927-4B14-8C1A-998A09B0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6CEE-734F-498B-89CB-3088CE19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C3E3D-7794-493E-B85C-2BBD297B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6EB7-47C1-4A32-A69B-96D94384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2086-50F4-4E28-AD7D-BAE13B7D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2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6BE7-F1C1-4474-B531-25425001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BD64-79EB-4C05-932D-617DDD4E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E656-BE3C-4F50-97DD-DE01904B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1E7D-DB5E-4E45-8E60-05FA035E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F684-B507-4D28-BC72-03BE5872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8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7FD3-7B4A-45C2-98EB-CDFD5929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BCC3-8602-4093-AC63-474AE9484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DDB13-B7C1-40FA-8582-3533FC40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E369-F71F-44B5-B0E6-E29DAE04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0F7DA-D7C9-44A0-9C0B-3657B61C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89C9-6D93-4291-9A3F-EE639693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7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1766-4CBA-4AF7-A999-E38DF1CE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6CC58-2022-487C-A6BF-16ADADDF4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A1D-29B8-4D6B-803A-1A153C419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93188-7845-4397-B3AC-2997CA813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31087-A660-4EBA-9109-434DF8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DC873-F65C-4B06-9DEB-E390B4AC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FD276-2179-4898-BCB8-76BC1EAD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A6AF0-7C49-414D-B104-F68E74D8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75DE-E368-401D-8E75-11DA555C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D9E45-E7D2-4712-8F16-5934B8DC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D68BD-EA02-4B7D-8CD4-BCFAFC89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8C76E-8FF6-4CAD-990E-0C5934C2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0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7C18C-2F22-4A38-B7BE-5E8AE248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A2E8C-1ACA-4E1D-98E3-5C3F41A6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527BA-D96E-4C86-9995-033E9C8B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ADC7-A9CD-436A-80BA-204E838B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1535-5F77-4D09-BE1D-9FD17CCC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0295B-4D8E-43ED-8526-C2B62A84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07735-5561-4849-A0DC-7540F7C0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61677-C4E3-476A-9565-51C31383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DFBC7-B7A8-40ED-B896-8C37CCB4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7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9D8A-E589-48BF-9B5F-8F34CA61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806F6-35FB-4D66-9CAB-D39BB20D6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2CD2F-33F5-4C55-97C7-03E831C9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E09B1-613F-47E2-BB56-D2F428CD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D484E-CB9D-4AC8-B32E-9CCEE207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7FAE9-D2AF-4223-A7B5-3F91A70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8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1F36A-12CE-4031-9BFD-C8C07053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09331-E557-45AC-BFB0-E4885E44A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FC1F-4D56-443E-B08C-5DC0B2C5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6FEF3-6843-4BF0-BAA7-8C65FAA90D33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0EC0-582C-477E-915B-D3FB754A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6AF4-5026-422B-AA6F-B1AD5EACB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779E-D4B9-4AD8-AE32-5317D05C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2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www.cisco.com/c/en/us/support/routers/4451-x-integrated-services-router-isr/model.html#~tab-specs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www.cisco.com/c/en/us/products/routers/asr-1001-hx-route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cisco.com/c/en_in/products/collateral/interfaces-modules/transceiver-modules/data_sheet_c78-455693.html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cisco.com/c/en/us/products/collateral/switches/nexus-9000-series-switches/nexus-9300-gx-series-switches-ds.html" TargetMode="External"/><Relationship Id="rId9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ww.checkpoint.com/downloads/products/15600-security-gateway-datasheet.pdf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s://www.cisco.com/c/en/us/td/docs/security/firepower/4100/hw/guide/b_install_guide_4100/ov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price.com/cisco/con-snt-fpr4110n.html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www.cisco.com/c/en/us/products/collateral/collaboration-endpoints/unified-ip-phone-8800-series/datasheet-c78-731638.html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s://worldtechit.com/f5-products/f5-big-ip-i5600-i5800-hardware-datasheet/" TargetMode="Externa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9A54-85A6-4865-A86D-A4D1190DF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5427"/>
            <a:ext cx="9144000" cy="910623"/>
          </a:xfrm>
        </p:spPr>
        <p:txBody>
          <a:bodyPr>
            <a:normAutofit/>
          </a:bodyPr>
          <a:lstStyle/>
          <a:p>
            <a:r>
              <a:rPr lang="en-US" sz="5400" dirty="0"/>
              <a:t>Wireless and Mobile Networks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F32F-6BC0-476D-934C-4AF30A1B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9116"/>
            <a:ext cx="9144000" cy="357104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IN" dirty="0"/>
              <a:t>Project </a:t>
            </a:r>
          </a:p>
          <a:p>
            <a:endParaRPr lang="en-IN" dirty="0"/>
          </a:p>
          <a:p>
            <a:r>
              <a:rPr lang="en-IN" sz="2800" dirty="0"/>
              <a:t>Bank Network Design Proposal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US" sz="1800" dirty="0"/>
              <a:t>Samruddhi Chandrashekhar Naik</a:t>
            </a:r>
          </a:p>
          <a:p>
            <a:r>
              <a:rPr lang="en-US" sz="1800" dirty="0"/>
              <a:t>619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489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E615-48C3-437A-8DA5-D3D9007B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Center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EB62-FFBB-49F1-96E1-B8CE7A27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534"/>
            <a:ext cx="10515600" cy="463414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Helpdesk system</a:t>
            </a:r>
          </a:p>
          <a:p>
            <a:pPr lvl="1"/>
            <a:r>
              <a:rPr lang="en-IN" dirty="0"/>
              <a:t>Centralized helpdesk environment for IT support</a:t>
            </a:r>
          </a:p>
          <a:p>
            <a:pPr lvl="1"/>
            <a:r>
              <a:rPr lang="en-IN" dirty="0"/>
              <a:t>Omni-channel capabilities including support for inbound voice, outbound voice, chat, email, bot integration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Communication Platform</a:t>
            </a:r>
          </a:p>
          <a:p>
            <a:pPr lvl="1"/>
            <a:r>
              <a:rPr lang="en-US" dirty="0"/>
              <a:t>Call control Server or an IP </a:t>
            </a:r>
            <a:r>
              <a:rPr lang="en-US" dirty="0" err="1"/>
              <a:t>PbX</a:t>
            </a:r>
            <a:r>
              <a:rPr lang="en-US" dirty="0"/>
              <a:t> to manage IP telephony for the Bank</a:t>
            </a:r>
          </a:p>
          <a:p>
            <a:pPr lvl="1"/>
            <a:r>
              <a:rPr lang="en-US" dirty="0"/>
              <a:t>IP Phones must fallback to redundant server automatically and recover to primary server</a:t>
            </a:r>
          </a:p>
          <a:p>
            <a:pPr lvl="1"/>
            <a:endParaRPr lang="en-US" dirty="0"/>
          </a:p>
          <a:p>
            <a:r>
              <a:rPr lang="en-IN" dirty="0"/>
              <a:t>Automatic Call Distribution (ACD)</a:t>
            </a:r>
          </a:p>
          <a:p>
            <a:pPr lvl="1"/>
            <a:r>
              <a:rPr lang="en-US" dirty="0"/>
              <a:t>Support skill based routing </a:t>
            </a:r>
          </a:p>
          <a:p>
            <a:pPr lvl="1"/>
            <a:r>
              <a:rPr lang="en-US" dirty="0"/>
              <a:t>Longest available agent, circular agent selection algorithms</a:t>
            </a:r>
          </a:p>
          <a:p>
            <a:pPr lvl="1"/>
            <a:r>
              <a:rPr lang="en-US" dirty="0"/>
              <a:t>Universal routing logic for all channels</a:t>
            </a:r>
          </a:p>
          <a:p>
            <a:pPr lvl="1"/>
            <a:r>
              <a:rPr lang="en-US" dirty="0"/>
              <a:t>Queuing of calls</a:t>
            </a:r>
          </a:p>
          <a:p>
            <a:r>
              <a:rPr lang="en-IN" dirty="0"/>
              <a:t>Interactive Voice Response (IVR)</a:t>
            </a:r>
          </a:p>
          <a:p>
            <a:r>
              <a:rPr lang="en-US" dirty="0"/>
              <a:t>Hard Phones for Helpdesk Agents &amp; Non-Agents</a:t>
            </a:r>
            <a:endParaRPr lang="en-IN" dirty="0"/>
          </a:p>
          <a:p>
            <a:r>
              <a:rPr lang="en-IN" dirty="0"/>
              <a:t>PSTN Integration for Helpdesk</a:t>
            </a:r>
            <a:endParaRPr lang="en-US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00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A468-E2A1-4786-997F-5063480F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7130"/>
          </a:xfrm>
        </p:spPr>
        <p:txBody>
          <a:bodyPr>
            <a:normAutofit fontScale="90000"/>
          </a:bodyPr>
          <a:lstStyle/>
          <a:p>
            <a:r>
              <a:rPr lang="en-IN" dirty="0"/>
              <a:t>Global Server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4D20-5717-48C0-BDCF-8E32D0F5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5433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Virtualization </a:t>
            </a:r>
          </a:p>
          <a:p>
            <a:r>
              <a:rPr lang="en-US" dirty="0"/>
              <a:t>Complete fault isolation between virtual load balancer instances</a:t>
            </a:r>
          </a:p>
          <a:p>
            <a:r>
              <a:rPr lang="en-US" dirty="0"/>
              <a:t>Dynamic routing Protocols like BGP, OSPF</a:t>
            </a:r>
          </a:p>
          <a:p>
            <a:r>
              <a:rPr lang="en-US" dirty="0"/>
              <a:t>IPsec VPN load balancer</a:t>
            </a:r>
          </a:p>
          <a:p>
            <a:pPr lvl="1"/>
            <a:r>
              <a:rPr lang="en-US" dirty="0"/>
              <a:t>Load balance IPsec VPN tunnel</a:t>
            </a:r>
          </a:p>
          <a:p>
            <a:pPr lvl="1"/>
            <a:r>
              <a:rPr lang="en-US" dirty="0"/>
              <a:t>End-to-End SSL Encryption </a:t>
            </a:r>
          </a:p>
          <a:p>
            <a:pPr lvl="1"/>
            <a:r>
              <a:rPr lang="en-US" dirty="0"/>
              <a:t>To load balance traffic</a:t>
            </a:r>
          </a:p>
          <a:p>
            <a:r>
              <a:rPr lang="en-US" dirty="0"/>
              <a:t>Persistency </a:t>
            </a:r>
          </a:p>
          <a:p>
            <a:r>
              <a:rPr lang="en-US" dirty="0"/>
              <a:t>Modification </a:t>
            </a:r>
          </a:p>
          <a:p>
            <a:r>
              <a:rPr lang="en-US" dirty="0"/>
              <a:t>Link load balancing</a:t>
            </a:r>
          </a:p>
          <a:p>
            <a:r>
              <a:rPr lang="en-US" dirty="0"/>
              <a:t>Application performance monitoring</a:t>
            </a:r>
          </a:p>
          <a:p>
            <a:r>
              <a:rPr lang="en-US" dirty="0"/>
              <a:t>Application acceleration </a:t>
            </a:r>
          </a:p>
        </p:txBody>
      </p:sp>
    </p:spTree>
    <p:extLst>
      <p:ext uri="{BB962C8B-B14F-4D97-AF65-F5344CB8AC3E}">
        <p14:creationId xmlns:p14="http://schemas.microsoft.com/office/powerpoint/2010/main" val="13984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0845-CAED-494C-9149-DF16F066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4" y="160940"/>
            <a:ext cx="10515600" cy="833360"/>
          </a:xfrm>
        </p:spPr>
        <p:txBody>
          <a:bodyPr/>
          <a:lstStyle/>
          <a:p>
            <a:r>
              <a:rPr lang="en-US" dirty="0"/>
              <a:t>Bank Network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DF3BC-C931-4989-B82D-F4ADE126C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1" y="1151744"/>
            <a:ext cx="12192000" cy="55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5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E63F-13BA-4AE4-BD28-AEAB6334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35" y="419622"/>
            <a:ext cx="10515600" cy="699878"/>
          </a:xfrm>
        </p:spPr>
        <p:txBody>
          <a:bodyPr/>
          <a:lstStyle/>
          <a:p>
            <a:r>
              <a:rPr lang="en-US" dirty="0"/>
              <a:t>Network Devices </a:t>
            </a:r>
            <a:endParaRPr lang="en-IN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ED0BA7D-3A5E-4627-BCCF-E9F45535B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39946"/>
              </p:ext>
            </p:extLst>
          </p:nvPr>
        </p:nvGraphicFramePr>
        <p:xfrm>
          <a:off x="885039" y="1615399"/>
          <a:ext cx="10714640" cy="4564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4117">
                  <a:extLst>
                    <a:ext uri="{9D8B030D-6E8A-4147-A177-3AD203B41FA5}">
                      <a16:colId xmlns:a16="http://schemas.microsoft.com/office/drawing/2014/main" val="4252859053"/>
                    </a:ext>
                  </a:extLst>
                </a:gridCol>
                <a:gridCol w="1935332">
                  <a:extLst>
                    <a:ext uri="{9D8B030D-6E8A-4147-A177-3AD203B41FA5}">
                      <a16:colId xmlns:a16="http://schemas.microsoft.com/office/drawing/2014/main" val="2346881391"/>
                    </a:ext>
                  </a:extLst>
                </a:gridCol>
                <a:gridCol w="2068497">
                  <a:extLst>
                    <a:ext uri="{9D8B030D-6E8A-4147-A177-3AD203B41FA5}">
                      <a16:colId xmlns:a16="http://schemas.microsoft.com/office/drawing/2014/main" val="3701273007"/>
                    </a:ext>
                  </a:extLst>
                </a:gridCol>
                <a:gridCol w="5266694">
                  <a:extLst>
                    <a:ext uri="{9D8B030D-6E8A-4147-A177-3AD203B41FA5}">
                      <a16:colId xmlns:a16="http://schemas.microsoft.com/office/drawing/2014/main" val="46426962"/>
                    </a:ext>
                  </a:extLst>
                </a:gridCol>
              </a:tblGrid>
              <a:tr h="250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Device Type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Part Number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Specifications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44419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VPN Routers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Cisco ASR1001-HX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  <a:hlinkClick r:id="rId2"/>
                        </a:rPr>
                        <a:t>https://www.cisco.com/c/en/us/products/routers/asr-1001-hx-router/index.html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248225"/>
                  </a:ext>
                </a:extLst>
              </a:tr>
              <a:tr h="585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SDWAN Routers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Cisco ASR1001-HX-DNA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Cisco ASR 1001-HX, 4x10GE+4x1GE, Dual PS with DNA </a:t>
                      </a:r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Suport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502469"/>
                  </a:ext>
                </a:extLst>
              </a:tr>
              <a:tr h="982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Core Routers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ISR4451-X/K9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  <a:hlinkClick r:id="rId3"/>
                        </a:rPr>
                        <a:t>https://www.cisco.com/c/en/us/support/routers/4451-x-integrated-services-router-isr/model.html#~tab-specs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281859"/>
                  </a:ext>
                </a:extLst>
              </a:tr>
              <a:tr h="982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Switch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Nexus N9K-C9364C-GX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  <a:hlinkClick r:id="rId4"/>
                        </a:rPr>
                        <a:t>https://www.cisco.com/c/en/us/products/collateral/switches/nexus-9000-series-switches/nexus-9300-gx-series-switches-ds.html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691361"/>
                  </a:ext>
                </a:extLst>
              </a:tr>
              <a:tr h="982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Transceivers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SFP-10G-SR-S=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  <a:hlinkClick r:id="rId5"/>
                        </a:rPr>
                        <a:t>https://www.cisco.com/c/en_in/products/collateral/interfaces-modules/transceiver-modules/data_sheet_c78-455693.html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687399"/>
                  </a:ext>
                </a:extLst>
              </a:tr>
            </a:tbl>
          </a:graphicData>
        </a:graphic>
      </p:graphicFrame>
      <p:pic>
        <p:nvPicPr>
          <p:cNvPr id="88" name="Picture 87">
            <a:extLst>
              <a:ext uri="{FF2B5EF4-FFF2-40B4-BE49-F238E27FC236}">
                <a16:creationId xmlns:a16="http://schemas.microsoft.com/office/drawing/2014/main" id="{7B5DC71A-5F59-4717-8165-30DA7185ED59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33" r="933" b="41201"/>
          <a:stretch/>
        </p:blipFill>
        <p:spPr bwMode="auto">
          <a:xfrm>
            <a:off x="4310232" y="2174692"/>
            <a:ext cx="1993900" cy="375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9" name="Picture 88" descr="ASR1001-HX-DNA">
            <a:extLst>
              <a:ext uri="{FF2B5EF4-FFF2-40B4-BE49-F238E27FC236}">
                <a16:creationId xmlns:a16="http://schemas.microsoft.com/office/drawing/2014/main" id="{43ED4992-F246-4EAE-A9B4-04232CF2FDC7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3" b="37333"/>
          <a:stretch/>
        </p:blipFill>
        <p:spPr bwMode="auto">
          <a:xfrm>
            <a:off x="4329282" y="2683164"/>
            <a:ext cx="1955800" cy="502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0" name="Picture 89" descr="Cisco SM-X EtherSwitch Module (48-port (left) and 22-port (right))">
            <a:extLst>
              <a:ext uri="{FF2B5EF4-FFF2-40B4-BE49-F238E27FC236}">
                <a16:creationId xmlns:a16="http://schemas.microsoft.com/office/drawing/2014/main" id="{492B073B-8E96-41D6-88DE-E21519069B7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227" y="3540316"/>
            <a:ext cx="178181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Picture 90" descr="Cisco Nexus 9364C Switch -  A circuit boardDescription automatically generated">
            <a:extLst>
              <a:ext uri="{FF2B5EF4-FFF2-40B4-BE49-F238E27FC236}">
                <a16:creationId xmlns:a16="http://schemas.microsoft.com/office/drawing/2014/main" id="{6B36D6CC-9BF6-45E4-B2A8-0DF7CF50F5A9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227" y="4532752"/>
            <a:ext cx="1781810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324925-3C6E-422C-9239-ABADEFBDF20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041" t="31956" r="18728" b="31630"/>
          <a:stretch/>
        </p:blipFill>
        <p:spPr>
          <a:xfrm>
            <a:off x="4310232" y="5208847"/>
            <a:ext cx="1896616" cy="7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290482-5271-484B-93F4-0C89D9F90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377294"/>
              </p:ext>
            </p:extLst>
          </p:nvPr>
        </p:nvGraphicFramePr>
        <p:xfrm>
          <a:off x="838200" y="728830"/>
          <a:ext cx="10515600" cy="59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077402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237697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900422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4746637"/>
                    </a:ext>
                  </a:extLst>
                </a:gridCol>
              </a:tblGrid>
              <a:tr h="30666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Device Type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 Number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24950"/>
                  </a:ext>
                </a:extLst>
              </a:tr>
              <a:tr h="1046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Firepower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FPR4K-NM-8X10G=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  <a:hlinkClick r:id="rId2"/>
                        </a:rPr>
                        <a:t>https://www.cisco.com/c/en/us/td/docs/security/firepower/4100/hw/guide/b_install_guide_4100/overview.html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197363"/>
                  </a:ext>
                </a:extLst>
              </a:tr>
              <a:tr h="1046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Firewall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Checkpoint 23500 &amp; 15600 Firewall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  <a:hlinkClick r:id="rId3"/>
                        </a:rPr>
                        <a:t>https://www.checkpoint.com/downloads/products/15600-security-gateway-datasheet.pdf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935305"/>
                  </a:ext>
                </a:extLst>
              </a:tr>
              <a:tr h="1046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Load Balancer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F5 i5800 Load balancer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  <a:hlinkClick r:id="rId4"/>
                        </a:rPr>
                        <a:t>https://worldtechit.com/f5-products/f5-big-ip-i5600-i5800-hardware-datasheet/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791914"/>
                  </a:ext>
                </a:extLst>
              </a:tr>
              <a:tr h="1257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IP Phone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CP-8841-K9=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  <a:hlinkClick r:id="rId5"/>
                        </a:rPr>
                        <a:t>https://www.cisco.com/c/en/us/products/collateral/collaboration-endpoints/unified-ip-phone-8800-series/datasheet-c78-731638.html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929522"/>
                  </a:ext>
                </a:extLst>
              </a:tr>
              <a:tr h="10464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Firewall/IPS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CON-SNTP-FPR4110N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sng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  <a:hlinkClick r:id="rId6"/>
                        </a:rPr>
                        <a:t>https://itprice.com/cisco/con-snt-fpr4110n.html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36869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8795FB7-9542-4836-85D7-1DFC2F9FDE7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23" y="1326950"/>
            <a:ext cx="178181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C7311-A8FB-4063-8872-8EC8DF7A278D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53"/>
          <a:stretch/>
        </p:blipFill>
        <p:spPr bwMode="auto">
          <a:xfrm>
            <a:off x="6461923" y="2477388"/>
            <a:ext cx="1781810" cy="61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F5 BIG-IP iSeries Best Bundle i5800 - security appliance – IT Gears">
            <a:extLst>
              <a:ext uri="{FF2B5EF4-FFF2-40B4-BE49-F238E27FC236}">
                <a16:creationId xmlns:a16="http://schemas.microsoft.com/office/drawing/2014/main" id="{B12FA814-98E9-4E4A-87CA-B1F44688891E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530" y="3441125"/>
            <a:ext cx="1781810" cy="70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isco 8811 IP Phone Price and Datasheet - CP-8811-K9">
            <a:extLst>
              <a:ext uri="{FF2B5EF4-FFF2-40B4-BE49-F238E27FC236}">
                <a16:creationId xmlns:a16="http://schemas.microsoft.com/office/drawing/2014/main" id="{49F2238A-26EB-46FD-AB35-BD7E40898662}"/>
              </a:ext>
            </a:extLst>
          </p:cNvPr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t="9367" r="9934" b="9928"/>
          <a:stretch/>
        </p:blipFill>
        <p:spPr bwMode="auto">
          <a:xfrm>
            <a:off x="6687665" y="4548266"/>
            <a:ext cx="1151317" cy="9747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Cisco CON-SNT-FPR4110N - Smart Net Total Care Service, 8x5xNBD - Myriad360">
            <a:extLst>
              <a:ext uri="{FF2B5EF4-FFF2-40B4-BE49-F238E27FC236}">
                <a16:creationId xmlns:a16="http://schemas.microsoft.com/office/drawing/2014/main" id="{B5991F59-CB8B-4DD4-8FB4-EE2BCCD55321}"/>
              </a:ext>
            </a:extLst>
          </p:cNvPr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3" b="23006"/>
          <a:stretch/>
        </p:blipFill>
        <p:spPr bwMode="auto">
          <a:xfrm>
            <a:off x="6687665" y="5704890"/>
            <a:ext cx="1330325" cy="774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BAA9302-00DA-4785-99BD-E8F6B84D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08"/>
            <a:ext cx="10515600" cy="22286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Devices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972E-B5F0-4476-A8C4-AA9C2754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76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04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05B9-E187-48F9-A147-3B2C238A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6622-5695-40C4-9039-6D91FA4E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Network Elements</a:t>
            </a:r>
            <a:endParaRPr lang="en-IN" dirty="0"/>
          </a:p>
          <a:p>
            <a:r>
              <a:rPr lang="en-IN" dirty="0"/>
              <a:t>Quality of Services (QoS)</a:t>
            </a:r>
          </a:p>
          <a:p>
            <a:r>
              <a:rPr lang="en-IN" dirty="0"/>
              <a:t>Security</a:t>
            </a:r>
          </a:p>
          <a:p>
            <a:r>
              <a:rPr lang="en-IN" dirty="0"/>
              <a:t>Management</a:t>
            </a:r>
          </a:p>
          <a:p>
            <a:r>
              <a:rPr lang="en-IN" dirty="0"/>
              <a:t>Proposed Architecture</a:t>
            </a:r>
          </a:p>
          <a:p>
            <a:r>
              <a:rPr lang="en-IN" dirty="0"/>
              <a:t>Network devices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7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72C4-5E58-45A8-8648-E253C8C9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Network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2215-47FF-4DCE-8498-6CCFA47A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Inter/Intra Branch Communication</a:t>
            </a:r>
          </a:p>
          <a:p>
            <a:r>
              <a:rPr lang="en-US" dirty="0"/>
              <a:t>Inter Bank Communication</a:t>
            </a:r>
          </a:p>
          <a:p>
            <a:r>
              <a:rPr lang="en-US" dirty="0"/>
              <a:t>Self Service Solutions ( ATM/E-Teller )</a:t>
            </a:r>
          </a:p>
          <a:p>
            <a:r>
              <a:rPr lang="en-US" dirty="0"/>
              <a:t>Contact Center Solution</a:t>
            </a:r>
          </a:p>
          <a:p>
            <a:r>
              <a:rPr lang="en-US" dirty="0"/>
              <a:t>Data Center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E-Banking/Mobile Banking Solutions</a:t>
            </a:r>
          </a:p>
          <a:p>
            <a:r>
              <a:rPr lang="en-US" dirty="0"/>
              <a:t>Work From Home / Remote Access Network Solutions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 descr="Few takers for bank loans, says industry body Assocham - The Economic Times">
            <a:extLst>
              <a:ext uri="{FF2B5EF4-FFF2-40B4-BE49-F238E27FC236}">
                <a16:creationId xmlns:a16="http://schemas.microsoft.com/office/drawing/2014/main" id="{02EA7BE4-51D2-459A-8D76-DA1937100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342" y="1825625"/>
            <a:ext cx="3607293" cy="27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8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72C4-5E58-45A8-8648-E253C8C9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Service(QoS) considerations</a:t>
            </a:r>
            <a:br>
              <a:rPr lang="en-US" dirty="0"/>
            </a:br>
            <a:r>
              <a:rPr lang="en-US" sz="1400" dirty="0"/>
              <a:t>   </a:t>
            </a:r>
            <a:r>
              <a:rPr lang="en-US" sz="1600" dirty="0"/>
              <a:t>To ensure Guaranteed and Low Latency delivery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2215-47FF-4DCE-8498-6CCFA47A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Priority queuing</a:t>
            </a:r>
          </a:p>
          <a:p>
            <a:r>
              <a:rPr lang="en-US" dirty="0"/>
              <a:t>Eliminate congestion</a:t>
            </a:r>
          </a:p>
          <a:p>
            <a:pPr lvl="1"/>
            <a:r>
              <a:rPr lang="en-US" dirty="0"/>
              <a:t>Random Early Detection</a:t>
            </a:r>
          </a:p>
          <a:p>
            <a:r>
              <a:rPr lang="en-US" dirty="0"/>
              <a:t>Weighted fair queuing</a:t>
            </a:r>
          </a:p>
          <a:p>
            <a:pPr lvl="1"/>
            <a:r>
              <a:rPr lang="en-US" dirty="0"/>
              <a:t>Low latency queuing</a:t>
            </a:r>
          </a:p>
          <a:p>
            <a:r>
              <a:rPr lang="en-IN" dirty="0"/>
              <a:t>Support IPv6 Dual Stack</a:t>
            </a:r>
          </a:p>
          <a:p>
            <a:r>
              <a:rPr lang="en-US" dirty="0"/>
              <a:t>Traffic Shaping (TS), Traffic Policing (TP)</a:t>
            </a:r>
          </a:p>
          <a:p>
            <a:r>
              <a:rPr lang="en-US" dirty="0"/>
              <a:t>DSCP Marking, policing and shaping</a:t>
            </a:r>
            <a:endParaRPr lang="en-IN" dirty="0"/>
          </a:p>
          <a:p>
            <a:r>
              <a:rPr lang="en-US" dirty="0"/>
              <a:t>IPv6 Packet classification &amp; Marking, IPv6 Policing &amp; Shaping, IPv6 Queuing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18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232B-92A8-449C-A72C-0FFF3A22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0302-9275-4D5D-BD85-36977895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IPv4 IPv6 ACL entries</a:t>
            </a:r>
          </a:p>
          <a:p>
            <a:r>
              <a:rPr lang="en-IN" dirty="0"/>
              <a:t>Hardware assisted NAT PAT</a:t>
            </a:r>
          </a:p>
          <a:p>
            <a:r>
              <a:rPr lang="en-IN" dirty="0"/>
              <a:t>Layer 2 encryption protocol for Data Confidentiality and Integrity </a:t>
            </a:r>
          </a:p>
          <a:p>
            <a:r>
              <a:rPr lang="en-IN" dirty="0"/>
              <a:t>Multiple Privilege Levels for managing &amp; monitoring</a:t>
            </a:r>
          </a:p>
          <a:p>
            <a:r>
              <a:rPr lang="en-IN" dirty="0"/>
              <a:t>Access control - RADIUS TACACS+</a:t>
            </a:r>
          </a:p>
          <a:p>
            <a:r>
              <a:rPr lang="en-IN" dirty="0"/>
              <a:t>Controlled SNMP Access</a:t>
            </a:r>
          </a:p>
          <a:p>
            <a:r>
              <a:rPr lang="en-IN" dirty="0"/>
              <a:t>DHCP DNS spoofing prevention</a:t>
            </a:r>
          </a:p>
          <a:p>
            <a:r>
              <a:rPr lang="en-IN" dirty="0"/>
              <a:t>DoS/DDoS prevention</a:t>
            </a:r>
          </a:p>
        </p:txBody>
      </p:sp>
    </p:spTree>
    <p:extLst>
      <p:ext uri="{BB962C8B-B14F-4D97-AF65-F5344CB8AC3E}">
        <p14:creationId xmlns:p14="http://schemas.microsoft.com/office/powerpoint/2010/main" val="343362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740C-0B7F-461F-9941-C442D99E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>
            <a:normAutofit/>
          </a:bodyPr>
          <a:lstStyle/>
          <a:p>
            <a:r>
              <a:rPr lang="en-IN" dirty="0"/>
              <a:t>Layer 3 protocols</a:t>
            </a:r>
          </a:p>
          <a:p>
            <a:pPr lvl="1"/>
            <a:r>
              <a:rPr lang="en-IN" dirty="0"/>
              <a:t>RIPv1, RIPv2, OSPFv2, v3, BGP</a:t>
            </a:r>
          </a:p>
          <a:p>
            <a:pPr lvl="1"/>
            <a:r>
              <a:rPr lang="en-IN" dirty="0"/>
              <a:t>IS-IS routing protocols</a:t>
            </a:r>
          </a:p>
          <a:p>
            <a:pPr lvl="1"/>
            <a:r>
              <a:rPr lang="en-IN" dirty="0"/>
              <a:t>Bi-Directional Forwarding detection for reducing the network convergence</a:t>
            </a:r>
          </a:p>
          <a:p>
            <a:r>
              <a:rPr lang="en-IN" dirty="0"/>
              <a:t>Load Balancing Protocol using ECMP</a:t>
            </a:r>
          </a:p>
          <a:p>
            <a:r>
              <a:rPr lang="en-IN" dirty="0"/>
              <a:t>MPLS Features</a:t>
            </a:r>
          </a:p>
          <a:p>
            <a:pPr lvl="1"/>
            <a:r>
              <a:rPr lang="en-IN" dirty="0"/>
              <a:t>Traffic Engineering</a:t>
            </a:r>
          </a:p>
          <a:p>
            <a:pPr lvl="1"/>
            <a:r>
              <a:rPr lang="en-IN" dirty="0"/>
              <a:t>Label Stack Encoding</a:t>
            </a:r>
          </a:p>
          <a:p>
            <a:pPr lvl="1"/>
            <a:r>
              <a:rPr lang="en-IN" dirty="0"/>
              <a:t>Loop Prevention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95769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B841-9837-4575-B44A-47A8887A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/ Intrusion Prevention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16E2-2B17-4056-92B4-353A086C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Providing firewall, application visibility, IPS functionality, Malware Protection and URL filtering</a:t>
            </a:r>
          </a:p>
          <a:p>
            <a:r>
              <a:rPr lang="en-US" dirty="0"/>
              <a:t>Hardware based, reliable, purpose-built security appliance with hardened OS supporting State full policy inspection technology</a:t>
            </a:r>
          </a:p>
          <a:p>
            <a:r>
              <a:rPr lang="en-US" dirty="0"/>
              <a:t>Dedicated Out of Band management port and HA port</a:t>
            </a:r>
          </a:p>
          <a:p>
            <a:r>
              <a:rPr lang="en-US" dirty="0"/>
              <a:t>Threat performance throughput </a:t>
            </a:r>
          </a:p>
          <a:p>
            <a:r>
              <a:rPr lang="en-US" dirty="0"/>
              <a:t>Concurrent sessions, connections per second, VLANs</a:t>
            </a:r>
          </a:p>
          <a:p>
            <a:r>
              <a:rPr lang="en-US" dirty="0"/>
              <a:t>Intrusion event data correlation, elimination of false positives and policy compliance</a:t>
            </a:r>
          </a:p>
          <a:p>
            <a:r>
              <a:rPr lang="en-US" dirty="0"/>
              <a:t>Multicast protocols like IGMP, PIM</a:t>
            </a:r>
          </a:p>
          <a:p>
            <a:r>
              <a:rPr lang="en-US" dirty="0"/>
              <a:t>Tuning IDS/IPS sensors </a:t>
            </a:r>
          </a:p>
          <a:p>
            <a:r>
              <a:rPr lang="en-US" dirty="0"/>
              <a:t>Appropriate inspections and protections for traffic sent over non-standard communications 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89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33F-7839-497A-929E-6655EA8A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E8CD-784A-4F07-819A-AF8F8BB8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3"/>
            <a:ext cx="10515600" cy="4934089"/>
          </a:xfrm>
        </p:spPr>
        <p:txBody>
          <a:bodyPr>
            <a:normAutofit/>
          </a:bodyPr>
          <a:lstStyle/>
          <a:p>
            <a:r>
              <a:rPr lang="en-US" dirty="0"/>
              <a:t>Detecting and blocking IPv6 attacks</a:t>
            </a:r>
          </a:p>
          <a:p>
            <a:r>
              <a:rPr lang="en-US" dirty="0"/>
              <a:t>No limit in terms of handling logs per day</a:t>
            </a:r>
          </a:p>
          <a:p>
            <a:r>
              <a:rPr lang="en-US" dirty="0"/>
              <a:t>Support URL and DNS threat intelligence feeds, safe search</a:t>
            </a:r>
          </a:p>
          <a:p>
            <a:r>
              <a:rPr lang="en-US" dirty="0"/>
              <a:t>Detect and prevent malware, network probes/reconnaissance, VoIP attacks, buffer overflows, P2P attacks</a:t>
            </a:r>
          </a:p>
          <a:p>
            <a:r>
              <a:rPr lang="en-US" dirty="0"/>
              <a:t>Threat Grid Sandbox appliance </a:t>
            </a:r>
          </a:p>
          <a:p>
            <a:r>
              <a:rPr lang="en-US" dirty="0"/>
              <a:t>Anomaly detection techniques</a:t>
            </a:r>
          </a:p>
          <a:p>
            <a:r>
              <a:rPr lang="en-US" dirty="0"/>
              <a:t>Blocking of files by types, protocols and directions</a:t>
            </a:r>
          </a:p>
          <a:p>
            <a:r>
              <a:rPr lang="en-US" dirty="0"/>
              <a:t>Active/Active or Active/Passive Clustering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34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819E-AE24-4B32-8786-608BEE66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9D0D-28D8-45B3-A999-AEC517ED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SLA verification probes/alerts configurations</a:t>
            </a:r>
          </a:p>
          <a:p>
            <a:r>
              <a:rPr lang="en-IN" dirty="0"/>
              <a:t>Real-time performance monitoring</a:t>
            </a:r>
          </a:p>
          <a:p>
            <a:r>
              <a:rPr lang="en-IN" dirty="0"/>
              <a:t>Sessions, packets, bandwidth usage</a:t>
            </a:r>
          </a:p>
          <a:p>
            <a:r>
              <a:rPr lang="en-IN" dirty="0"/>
              <a:t>Debug and Diagnostics through CLI</a:t>
            </a:r>
          </a:p>
          <a:p>
            <a:pPr lvl="1"/>
            <a:r>
              <a:rPr lang="en-IN" dirty="0"/>
              <a:t>Error status</a:t>
            </a:r>
          </a:p>
          <a:p>
            <a:pPr lvl="1"/>
            <a:r>
              <a:rPr lang="en-IN" dirty="0"/>
              <a:t>Dynamic ARP table</a:t>
            </a:r>
          </a:p>
          <a:p>
            <a:pPr lvl="1"/>
            <a:r>
              <a:rPr lang="en-IN" dirty="0"/>
              <a:t>Trace-route, ping</a:t>
            </a:r>
          </a:p>
          <a:p>
            <a:r>
              <a:rPr lang="en-US" dirty="0"/>
              <a:t>Management and Reporting</a:t>
            </a:r>
          </a:p>
          <a:p>
            <a:pPr lvl="1"/>
            <a:r>
              <a:rPr lang="en-US" dirty="0"/>
              <a:t>Web-based GUI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15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2879</TotalTime>
  <Words>833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Wireless and Mobile Networks</vt:lpstr>
      <vt:lpstr>Overview</vt:lpstr>
      <vt:lpstr>Bank Network Elements</vt:lpstr>
      <vt:lpstr>Quality of Service(QoS) considerations    To ensure Guaranteed and Low Latency delivery</vt:lpstr>
      <vt:lpstr>Security considerations </vt:lpstr>
      <vt:lpstr>PowerPoint Presentation</vt:lpstr>
      <vt:lpstr>Firewall / Intrusion Prevention System</vt:lpstr>
      <vt:lpstr>PowerPoint Presentation</vt:lpstr>
      <vt:lpstr>Management </vt:lpstr>
      <vt:lpstr>Contact Center Solution</vt:lpstr>
      <vt:lpstr>Global Server Load Balancing</vt:lpstr>
      <vt:lpstr>Bank Network Architecture</vt:lpstr>
      <vt:lpstr>Network Devices </vt:lpstr>
      <vt:lpstr>Network Devices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and Mobile Networks</dc:title>
  <dc:creator>Samruddhi Naik</dc:creator>
  <cp:lastModifiedBy>Samruddhi Naik</cp:lastModifiedBy>
  <cp:revision>65</cp:revision>
  <dcterms:created xsi:type="dcterms:W3CDTF">2021-07-03T09:56:56Z</dcterms:created>
  <dcterms:modified xsi:type="dcterms:W3CDTF">2021-07-15T03:04:15Z</dcterms:modified>
</cp:coreProperties>
</file>