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FCD7-97A5-3E93-1A21-2C36D4D2B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F432F-EC90-EDEE-2B78-D76376BC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DB67-6772-B2F2-BE95-AAA55C51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34D6-741C-5DCF-64EA-BC22FFE7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517E-1191-D291-7009-57ABFE79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8217-CA1E-1166-083A-540ED7DA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7F1A-77D7-D9D2-1960-8260C2AE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1D10-B513-ECC8-1582-5232DA19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4F60-913D-F588-7517-C93E86E7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D27E-7113-0C6F-172A-A47D23D8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AEC13-76DB-BB3A-8856-627C0864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22BF-F3CB-76AD-D8A4-55BD73DA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EA34-828D-36E0-0D2E-9C141AA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9331-EE6A-ED54-44F4-25EC8DDE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87FE-87F5-F755-DCE4-9470C883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A4B6-9458-8728-0E4A-41DA8E44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369-C1B8-BE44-26A8-D0D98D98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3CC1-1B51-FD2C-04C0-82730ED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ABC2-1F42-69CB-121E-C42B2432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886E-A1EE-9F7C-3F3A-A5107D8B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61E0-FD2D-4A3F-1F4B-E4E8CB47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EA6F-0831-9002-9C81-861BFF17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73A6-B329-7971-8E6F-451A188A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24B0-1E9F-7BB9-0D78-A6F792AC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4A84-7D43-57E8-BEFA-23CD7896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369E-961D-EB54-8722-84FB5E9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63E4-3DAD-8B56-C84D-736FDC645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A06BF-1A2B-F7C0-A0D6-5854E1F3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3E5A1-A38E-06B1-7641-574AE6E4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C5CA-1D3D-EFC9-44A7-663CD17A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346F-9863-FE69-98CF-1E8386FA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AD5C-3C27-0CF5-EBD9-115841DB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995C5-7CE2-0266-ACAD-77EE28EF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34AF4-9755-9F6D-DC93-8772F957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52EC6-490A-BD41-8AD4-2487E6203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05861-5132-CBB3-5E7A-A8BF5B373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45E99-468C-9C89-38E2-4CC30AC5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C4C-8AB9-0292-BDC2-FF356173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0D6B-A355-FF9A-8BE1-FF9E382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418E-56EC-90B1-4B30-825F8352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CDBD5-6F64-F10D-8E78-D48A0C9D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91F49-B670-6735-2E98-5872FAC2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4FFE2-43D5-F89D-B913-B2C32ABD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B2135-F767-9584-DB16-9B1CDA47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76FE1-8313-BB7B-5F49-D6377762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E3405-EA3F-93E1-B8DE-43BA836D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148F-1D20-8ADC-D41D-A3DD677D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823F-3276-BFFC-994C-754430A2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C741-8251-E435-643E-08CDD8F8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955A-A82B-E662-2E0A-354FD9DC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13429-1419-E36E-24EE-6728C8FF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AF46C-AD83-17A9-041D-1D322B75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E990-B75D-4DC0-F136-5500533F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913B7-D5A5-5A03-9E7D-9BE1C7E0C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D03AE-88FB-BD71-73D6-06C8771C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8FB66-491A-DC9F-4DE2-4C2E7D16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4B57-E397-CEF2-C00E-72B4E5A5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5868-166F-CDB0-FE73-7FBC90E9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8EC5E-2D39-F216-7200-7A08FDC7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B362-374C-253A-E930-6F575CDD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6B14-B17A-5978-D64F-F4C2B1A62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6516-73F8-4476-90E6-67A52011015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8994-4666-CC39-0A12-1F5301DF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C62E-44C4-75A5-8C62-EC974E4E6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1EF2-74CE-40F2-AEF1-36DEC79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0F078D-2D84-17E7-8D5B-FED324D3C373}"/>
              </a:ext>
            </a:extLst>
          </p:cNvPr>
          <p:cNvGrpSpPr/>
          <p:nvPr/>
        </p:nvGrpSpPr>
        <p:grpSpPr>
          <a:xfrm>
            <a:off x="2779374" y="2630714"/>
            <a:ext cx="6386731" cy="3087858"/>
            <a:chOff x="1037660" y="3327400"/>
            <a:chExt cx="6386731" cy="308785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FD631096-41E6-B7A7-62E1-A6272516C322}"/>
                </a:ext>
              </a:extLst>
            </p:cNvPr>
            <p:cNvSpPr/>
            <p:nvPr/>
          </p:nvSpPr>
          <p:spPr>
            <a:xfrm>
              <a:off x="1037660" y="3327400"/>
              <a:ext cx="6386731" cy="3087858"/>
            </a:xfrm>
            <a:prstGeom prst="fram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FE68426B-D884-0D9F-8514-6BB620EFBF64}"/>
                </a:ext>
              </a:extLst>
            </p:cNvPr>
            <p:cNvSpPr/>
            <p:nvPr/>
          </p:nvSpPr>
          <p:spPr>
            <a:xfrm>
              <a:off x="1835833" y="3805311"/>
              <a:ext cx="4375053" cy="1800665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AtliQ</a:t>
              </a:r>
              <a:r>
                <a:rPr lang="en-US" dirty="0">
                  <a:solidFill>
                    <a:schemeClr val="tx1"/>
                  </a:solidFill>
                </a:rPr>
                <a:t> is one of the leading telecom providers in India and launched its 5G plans in May 2022 along with other telecom providers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C9CBEE-688B-69B4-C45F-0501B0616830}"/>
              </a:ext>
            </a:extLst>
          </p:cNvPr>
          <p:cNvGrpSpPr/>
          <p:nvPr/>
        </p:nvGrpSpPr>
        <p:grpSpPr>
          <a:xfrm>
            <a:off x="886265" y="582861"/>
            <a:ext cx="10649242" cy="1117600"/>
            <a:chOff x="886265" y="582861"/>
            <a:chExt cx="10649242" cy="1117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E847455-D3BC-90DE-5A0E-5C6AAAC13E51}"/>
                </a:ext>
              </a:extLst>
            </p:cNvPr>
            <p:cNvSpPr/>
            <p:nvPr/>
          </p:nvSpPr>
          <p:spPr>
            <a:xfrm>
              <a:off x="886265" y="582861"/>
              <a:ext cx="10649242" cy="1117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CF079EE0-F65C-932E-AEE1-800713B29F15}"/>
                </a:ext>
              </a:extLst>
            </p:cNvPr>
            <p:cNvSpPr/>
            <p:nvPr/>
          </p:nvSpPr>
          <p:spPr>
            <a:xfrm>
              <a:off x="2404012" y="745002"/>
              <a:ext cx="7891975" cy="793318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ATLIQO ANALYSIS</a:t>
              </a:r>
              <a:endParaRPr lang="en-IN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5FD7C7-2A44-9208-1F34-B45C19591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11" y="582861"/>
              <a:ext cx="1422400" cy="1117600"/>
            </a:xfrm>
            <a:prstGeom prst="rect">
              <a:avLst/>
            </a:prstGeom>
          </p:spPr>
        </p:pic>
        <p:pic>
          <p:nvPicPr>
            <p:cNvPr id="9" name="Graphic 8" descr="Bar chart">
              <a:extLst>
                <a:ext uri="{FF2B5EF4-FFF2-40B4-BE49-F238E27FC236}">
                  <a16:creationId xmlns:a16="http://schemas.microsoft.com/office/drawing/2014/main" id="{1D3FDFF6-2F68-AC7D-EE22-A6B5C46E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5083" y="68446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0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408B06-0CF2-877F-EE64-66C626FE1E1D}"/>
              </a:ext>
            </a:extLst>
          </p:cNvPr>
          <p:cNvGrpSpPr/>
          <p:nvPr/>
        </p:nvGrpSpPr>
        <p:grpSpPr>
          <a:xfrm>
            <a:off x="5772443" y="0"/>
            <a:ext cx="647113" cy="6836899"/>
            <a:chOff x="5772443" y="0"/>
            <a:chExt cx="647113" cy="68368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E3A089-A6B2-EEBC-0FB1-021D6CABAB45}"/>
                </a:ext>
              </a:extLst>
            </p:cNvPr>
            <p:cNvGrpSpPr/>
            <p:nvPr/>
          </p:nvGrpSpPr>
          <p:grpSpPr>
            <a:xfrm>
              <a:off x="5772443" y="0"/>
              <a:ext cx="647113" cy="6836899"/>
              <a:chOff x="5690382" y="21101"/>
              <a:chExt cx="647113" cy="6836899"/>
            </a:xfrm>
          </p:grpSpPr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F412B6B3-46C8-152A-AFEF-D7E0D7433089}"/>
                  </a:ext>
                </a:extLst>
              </p:cNvPr>
              <p:cNvSpPr/>
              <p:nvPr/>
            </p:nvSpPr>
            <p:spPr>
              <a:xfrm>
                <a:off x="5931877" y="21101"/>
                <a:ext cx="164124" cy="6836899"/>
              </a:xfrm>
              <a:prstGeom prst="flowChartTermina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E41F73-DC99-C780-C067-C009C9D39E29}"/>
                  </a:ext>
                </a:extLst>
              </p:cNvPr>
              <p:cNvSpPr/>
              <p:nvPr/>
            </p:nvSpPr>
            <p:spPr>
              <a:xfrm>
                <a:off x="5690382" y="1828800"/>
                <a:ext cx="647113" cy="27678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8F55F4-38D7-EB7D-9E17-3F06143038C2}"/>
                </a:ext>
              </a:extLst>
            </p:cNvPr>
            <p:cNvSpPr/>
            <p:nvPr/>
          </p:nvSpPr>
          <p:spPr>
            <a:xfrm>
              <a:off x="6013938" y="59788"/>
              <a:ext cx="164124" cy="16881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60BA38-E7F0-F908-39D8-495A938BD367}"/>
                </a:ext>
              </a:extLst>
            </p:cNvPr>
            <p:cNvSpPr/>
            <p:nvPr/>
          </p:nvSpPr>
          <p:spPr>
            <a:xfrm>
              <a:off x="6013938" y="4675749"/>
              <a:ext cx="164124" cy="2060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83795CFD-DE64-A179-146B-D9DD53BBB4E2}"/>
              </a:ext>
            </a:extLst>
          </p:cNvPr>
          <p:cNvSpPr/>
          <p:nvPr/>
        </p:nvSpPr>
        <p:spPr>
          <a:xfrm>
            <a:off x="5100712" y="3191608"/>
            <a:ext cx="647113" cy="984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1F9CA-1F0B-A903-1FF7-CCB3FD22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3" y="182880"/>
            <a:ext cx="4725059" cy="6330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5BA1F-8306-4CEA-80DC-D24923DD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76" y="555673"/>
            <a:ext cx="3810532" cy="2422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9B210B-B977-9059-7C8A-85571708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76" y="4014449"/>
            <a:ext cx="3810532" cy="228787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ED7711-39CA-DE5B-B5BD-49BEB7941023}"/>
              </a:ext>
            </a:extLst>
          </p:cNvPr>
          <p:cNvSpPr/>
          <p:nvPr/>
        </p:nvSpPr>
        <p:spPr>
          <a:xfrm>
            <a:off x="6178062" y="1010765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D5DE3D-1C8A-5944-D3FD-1838304C63CA}"/>
              </a:ext>
            </a:extLst>
          </p:cNvPr>
          <p:cNvSpPr/>
          <p:nvPr/>
        </p:nvSpPr>
        <p:spPr>
          <a:xfrm>
            <a:off x="6178061" y="5014194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F42BD-448F-69D2-3B1D-CB4121FE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895" y="268720"/>
            <a:ext cx="7891976" cy="3044223"/>
          </a:xfrm>
          <a:prstGeom prst="rect">
            <a:avLst/>
          </a:prstGeom>
        </p:spPr>
      </p:pic>
      <p:sp>
        <p:nvSpPr>
          <p:cNvPr id="4" name="Pentagon 3">
            <a:extLst>
              <a:ext uri="{FF2B5EF4-FFF2-40B4-BE49-F238E27FC236}">
                <a16:creationId xmlns:a16="http://schemas.microsoft.com/office/drawing/2014/main" id="{472E5970-BA86-685B-3EBA-39A00D1DBA65}"/>
              </a:ext>
            </a:extLst>
          </p:cNvPr>
          <p:cNvSpPr/>
          <p:nvPr/>
        </p:nvSpPr>
        <p:spPr>
          <a:xfrm>
            <a:off x="96129" y="268720"/>
            <a:ext cx="3955366" cy="3044223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of Market share </a:t>
            </a:r>
            <a:r>
              <a:rPr lang="en-US" b="1" u="sng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month wise show which company gives more share and less. Here PIO gives more share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D91D6ED4-84E8-EB3B-70F3-B29469F4FE5A}"/>
              </a:ext>
            </a:extLst>
          </p:cNvPr>
          <p:cNvSpPr/>
          <p:nvPr/>
        </p:nvSpPr>
        <p:spPr>
          <a:xfrm>
            <a:off x="96129" y="3429000"/>
            <a:ext cx="3955366" cy="3044223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 share amount month wise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789FE-B974-9FAB-B28F-842FF6B3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95" y="3653366"/>
            <a:ext cx="7891976" cy="28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968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0C25C1-2130-2203-D2D8-39550FC6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65" y="1156349"/>
            <a:ext cx="5866228" cy="4545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E22D06-16B6-843B-813F-6A55F549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8" y="1156349"/>
            <a:ext cx="4112456" cy="45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537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26A86E-004F-1260-3F6E-C56299E5677D}"/>
              </a:ext>
            </a:extLst>
          </p:cNvPr>
          <p:cNvGrpSpPr/>
          <p:nvPr/>
        </p:nvGrpSpPr>
        <p:grpSpPr>
          <a:xfrm>
            <a:off x="520505" y="1955409"/>
            <a:ext cx="464233" cy="4740812"/>
            <a:chOff x="520505" y="225082"/>
            <a:chExt cx="464233" cy="64711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617990-8193-8FC7-79F4-6C0243EF9209}"/>
                </a:ext>
              </a:extLst>
            </p:cNvPr>
            <p:cNvSpPr/>
            <p:nvPr/>
          </p:nvSpPr>
          <p:spPr>
            <a:xfrm>
              <a:off x="520505" y="225082"/>
              <a:ext cx="464233" cy="647113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52DD63-D9FB-5221-4C24-9BF4A84F9721}"/>
                </a:ext>
              </a:extLst>
            </p:cNvPr>
            <p:cNvSpPr/>
            <p:nvPr/>
          </p:nvSpPr>
          <p:spPr>
            <a:xfrm>
              <a:off x="661181" y="337625"/>
              <a:ext cx="196948" cy="61897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5A2267-8884-EBC7-77A3-356FBE59EC01}"/>
              </a:ext>
            </a:extLst>
          </p:cNvPr>
          <p:cNvGrpSpPr/>
          <p:nvPr/>
        </p:nvGrpSpPr>
        <p:grpSpPr>
          <a:xfrm>
            <a:off x="858129" y="0"/>
            <a:ext cx="4793413" cy="1378142"/>
            <a:chOff x="858129" y="0"/>
            <a:chExt cx="4793413" cy="1378142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31B70DEB-A4A8-948C-AF27-61A895253A84}"/>
                </a:ext>
              </a:extLst>
            </p:cNvPr>
            <p:cNvSpPr/>
            <p:nvPr/>
          </p:nvSpPr>
          <p:spPr>
            <a:xfrm>
              <a:off x="858129" y="0"/>
              <a:ext cx="4793413" cy="1378142"/>
            </a:xfrm>
            <a:prstGeom prst="wedgeEllipse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Let’s See</a:t>
              </a:r>
              <a:endParaRPr lang="en-IN" sz="3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8" name="Graphic 17" descr="Research">
              <a:extLst>
                <a:ext uri="{FF2B5EF4-FFF2-40B4-BE49-F238E27FC236}">
                  <a16:creationId xmlns:a16="http://schemas.microsoft.com/office/drawing/2014/main" id="{940BEE36-2819-3BA1-68CD-F82941E17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9063" y="23187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B6F931A4-9315-7C86-E46C-4C454801939C}"/>
              </a:ext>
            </a:extLst>
          </p:cNvPr>
          <p:cNvSpPr/>
          <p:nvPr/>
        </p:nvSpPr>
        <p:spPr>
          <a:xfrm>
            <a:off x="6540460" y="203497"/>
            <a:ext cx="5205046" cy="46423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Atliqo</a:t>
            </a:r>
            <a:r>
              <a:rPr lang="en-US" sz="3200" b="1" dirty="0">
                <a:solidFill>
                  <a:schemeClr val="tx1"/>
                </a:solidFill>
              </a:rPr>
              <a:t> Company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BBDB5D-2B7F-C93C-82DE-C35E0D51A5CD}"/>
              </a:ext>
            </a:extLst>
          </p:cNvPr>
          <p:cNvGrpSpPr/>
          <p:nvPr/>
        </p:nvGrpSpPr>
        <p:grpSpPr>
          <a:xfrm>
            <a:off x="6096000" y="674067"/>
            <a:ext cx="1534395" cy="1444988"/>
            <a:chOff x="6096000" y="674067"/>
            <a:chExt cx="1534395" cy="144498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20AB4D-D691-3EBD-4C01-57AAC55D97D2}"/>
                </a:ext>
              </a:extLst>
            </p:cNvPr>
            <p:cNvSpPr/>
            <p:nvPr/>
          </p:nvSpPr>
          <p:spPr>
            <a:xfrm>
              <a:off x="6096000" y="1471941"/>
              <a:ext cx="1534395" cy="6471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Revenue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7B3312-2479-790A-FF12-CA1D2EA1BF73}"/>
                </a:ext>
              </a:extLst>
            </p:cNvPr>
            <p:cNvSpPr/>
            <p:nvPr/>
          </p:nvSpPr>
          <p:spPr>
            <a:xfrm>
              <a:off x="6766762" y="674067"/>
              <a:ext cx="342004" cy="1765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A8E2AE-AD68-7387-A79C-50FC0C9F9436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6937764" y="850611"/>
              <a:ext cx="0" cy="6213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4CD484-627A-30BA-A837-7AC74B6B3E5F}"/>
              </a:ext>
            </a:extLst>
          </p:cNvPr>
          <p:cNvGrpSpPr/>
          <p:nvPr/>
        </p:nvGrpSpPr>
        <p:grpSpPr>
          <a:xfrm>
            <a:off x="7127942" y="660710"/>
            <a:ext cx="2015041" cy="3020103"/>
            <a:chOff x="7127942" y="660710"/>
            <a:chExt cx="2015041" cy="30201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3E2B9A-3350-63D7-2766-A4E5380A84CC}"/>
                </a:ext>
              </a:extLst>
            </p:cNvPr>
            <p:cNvSpPr/>
            <p:nvPr/>
          </p:nvSpPr>
          <p:spPr>
            <a:xfrm>
              <a:off x="7127942" y="2612595"/>
              <a:ext cx="2015041" cy="10682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Average Revenue Per User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6C7623-A1D4-BB12-8A4E-69E3C9E02496}"/>
                </a:ext>
              </a:extLst>
            </p:cNvPr>
            <p:cNvSpPr/>
            <p:nvPr/>
          </p:nvSpPr>
          <p:spPr>
            <a:xfrm>
              <a:off x="8289132" y="660710"/>
              <a:ext cx="342004" cy="1765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AE0C76-ED93-FB6B-2E79-12739A3237EF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8460134" y="837254"/>
              <a:ext cx="0" cy="177534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F12ECA-768A-D761-49BF-1FDC4E74FCA5}"/>
              </a:ext>
            </a:extLst>
          </p:cNvPr>
          <p:cNvGrpSpPr/>
          <p:nvPr/>
        </p:nvGrpSpPr>
        <p:grpSpPr>
          <a:xfrm>
            <a:off x="8781912" y="660710"/>
            <a:ext cx="2015041" cy="4397334"/>
            <a:chOff x="8781912" y="660710"/>
            <a:chExt cx="2015041" cy="43973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A487A5-BF97-F9F5-E61A-7170FB4E37F5}"/>
                </a:ext>
              </a:extLst>
            </p:cNvPr>
            <p:cNvSpPr/>
            <p:nvPr/>
          </p:nvSpPr>
          <p:spPr>
            <a:xfrm>
              <a:off x="8781912" y="3989826"/>
              <a:ext cx="2015041" cy="10682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Active Users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FF012F-58EC-C94A-FAEF-974456F1672E}"/>
                </a:ext>
              </a:extLst>
            </p:cNvPr>
            <p:cNvSpPr/>
            <p:nvPr/>
          </p:nvSpPr>
          <p:spPr>
            <a:xfrm>
              <a:off x="9811502" y="660710"/>
              <a:ext cx="342004" cy="1765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C60A9E-F0CD-07D4-D5C7-2D0D4A16F45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9982504" y="837254"/>
              <a:ext cx="0" cy="31525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97AC8A-10FC-A78D-F5FC-542720C263ED}"/>
              </a:ext>
            </a:extLst>
          </p:cNvPr>
          <p:cNvGrpSpPr/>
          <p:nvPr/>
        </p:nvGrpSpPr>
        <p:grpSpPr>
          <a:xfrm>
            <a:off x="9850115" y="619083"/>
            <a:ext cx="2315151" cy="5988273"/>
            <a:chOff x="9876849" y="707948"/>
            <a:chExt cx="2315151" cy="59882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94F1E2-B95D-3EEF-8004-3A2C78117A85}"/>
                </a:ext>
              </a:extLst>
            </p:cNvPr>
            <p:cNvSpPr/>
            <p:nvPr/>
          </p:nvSpPr>
          <p:spPr>
            <a:xfrm>
              <a:off x="9876849" y="5628003"/>
              <a:ext cx="2315151" cy="10682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Unsubscribed Users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2A876F-D924-F362-0A69-D818A3D062C5}"/>
                </a:ext>
              </a:extLst>
            </p:cNvPr>
            <p:cNvSpPr/>
            <p:nvPr/>
          </p:nvSpPr>
          <p:spPr>
            <a:xfrm>
              <a:off x="11333871" y="707948"/>
              <a:ext cx="342004" cy="1765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A8D4F0-167B-0E8D-DAD5-6599A78D53A5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11504873" y="884492"/>
              <a:ext cx="0" cy="48691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E4DFF8A-B301-D8B6-1BE8-7DA629A8894A}"/>
              </a:ext>
            </a:extLst>
          </p:cNvPr>
          <p:cNvGrpSpPr/>
          <p:nvPr/>
        </p:nvGrpSpPr>
        <p:grpSpPr>
          <a:xfrm>
            <a:off x="998805" y="2413540"/>
            <a:ext cx="4065252" cy="1775341"/>
            <a:chOff x="998805" y="2413540"/>
            <a:chExt cx="4065252" cy="177534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127D074-6FE8-6E99-4EEA-913C6D5F2FB1}"/>
                </a:ext>
              </a:extLst>
            </p:cNvPr>
            <p:cNvSpPr/>
            <p:nvPr/>
          </p:nvSpPr>
          <p:spPr>
            <a:xfrm>
              <a:off x="1617473" y="2413540"/>
              <a:ext cx="3446584" cy="17753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Market Shares of Some Companies</a:t>
              </a:r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8E3BB65-334C-9743-AD60-92491026250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05" y="3429000"/>
              <a:ext cx="6186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DA141E-E075-EDEE-B97F-C8B98C521255}"/>
              </a:ext>
            </a:extLst>
          </p:cNvPr>
          <p:cNvGrpSpPr/>
          <p:nvPr/>
        </p:nvGrpSpPr>
        <p:grpSpPr>
          <a:xfrm>
            <a:off x="984738" y="4651467"/>
            <a:ext cx="4100109" cy="1775341"/>
            <a:chOff x="984738" y="4651467"/>
            <a:chExt cx="4100109" cy="17753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7E90FD-9D13-52E4-1B3F-9ED09ABD8A90}"/>
                </a:ext>
              </a:extLst>
            </p:cNvPr>
            <p:cNvSpPr/>
            <p:nvPr/>
          </p:nvSpPr>
          <p:spPr>
            <a:xfrm>
              <a:off x="1638263" y="4651467"/>
              <a:ext cx="3446584" cy="17753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Launched Plan </a:t>
              </a:r>
              <a:endParaRPr lang="en-IN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EA5D6F-B053-C038-BEE1-9B3B0A6EF6DF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984738" y="5539137"/>
              <a:ext cx="65352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1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3222C35-3E23-9011-123C-C53CF91E348D}"/>
              </a:ext>
            </a:extLst>
          </p:cNvPr>
          <p:cNvSpPr/>
          <p:nvPr/>
        </p:nvSpPr>
        <p:spPr>
          <a:xfrm>
            <a:off x="168812" y="140679"/>
            <a:ext cx="2883877" cy="54864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Revenue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AD179D0-6897-F8E2-1B1F-33B66A56C844}"/>
              </a:ext>
            </a:extLst>
          </p:cNvPr>
          <p:cNvSpPr/>
          <p:nvPr/>
        </p:nvSpPr>
        <p:spPr>
          <a:xfrm>
            <a:off x="323556" y="1445454"/>
            <a:ext cx="4529796" cy="52718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Atliqo</a:t>
            </a:r>
            <a:r>
              <a:rPr lang="en-US" dirty="0">
                <a:solidFill>
                  <a:schemeClr val="tx1"/>
                </a:solidFill>
              </a:rPr>
              <a:t> is telecom company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It’s total revenue in 2022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Rs 31.9 billion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may 22, it launches new 5G plan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Revenue Before 5G- Rs 16 billion</a:t>
            </a:r>
          </a:p>
          <a:p>
            <a:r>
              <a:rPr lang="en-US" dirty="0">
                <a:solidFill>
                  <a:schemeClr val="tx1"/>
                </a:solidFill>
              </a:rPr>
              <a:t>Revenue After 5G- Rs 15.9 billion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From above we can see that, </a:t>
            </a:r>
            <a:r>
              <a:rPr lang="en-US" b="1" dirty="0">
                <a:solidFill>
                  <a:schemeClr val="tx1"/>
                </a:solidFill>
              </a:rPr>
              <a:t>revenue after launch decrease.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08C84-403D-E413-FB65-DFF1D95D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18" y="1445454"/>
            <a:ext cx="5992061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BF128-2753-D411-C350-4CBA5F81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23" y="4545650"/>
            <a:ext cx="595395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767AB-FB48-DA82-D341-46F0DBF6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8" y="1267501"/>
            <a:ext cx="4816106" cy="432299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B51FD77-BC94-9577-A4C0-47B757C4D9C1}"/>
              </a:ext>
            </a:extLst>
          </p:cNvPr>
          <p:cNvGrpSpPr/>
          <p:nvPr/>
        </p:nvGrpSpPr>
        <p:grpSpPr>
          <a:xfrm>
            <a:off x="5772443" y="0"/>
            <a:ext cx="647113" cy="6836899"/>
            <a:chOff x="5772443" y="0"/>
            <a:chExt cx="647113" cy="68368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5F85E6-E77D-0BB9-162B-74376323B2A7}"/>
                </a:ext>
              </a:extLst>
            </p:cNvPr>
            <p:cNvGrpSpPr/>
            <p:nvPr/>
          </p:nvGrpSpPr>
          <p:grpSpPr>
            <a:xfrm>
              <a:off x="5772443" y="0"/>
              <a:ext cx="647113" cy="6836899"/>
              <a:chOff x="5690382" y="21101"/>
              <a:chExt cx="647113" cy="6836899"/>
            </a:xfrm>
          </p:grpSpPr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30B1A39A-E719-5DF8-0378-8E67F13AA429}"/>
                  </a:ext>
                </a:extLst>
              </p:cNvPr>
              <p:cNvSpPr/>
              <p:nvPr/>
            </p:nvSpPr>
            <p:spPr>
              <a:xfrm>
                <a:off x="5931877" y="21101"/>
                <a:ext cx="164124" cy="6836899"/>
              </a:xfrm>
              <a:prstGeom prst="flowChartTermina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415F15-C2F1-9FDB-A11F-415A0E126B1D}"/>
                  </a:ext>
                </a:extLst>
              </p:cNvPr>
              <p:cNvSpPr/>
              <p:nvPr/>
            </p:nvSpPr>
            <p:spPr>
              <a:xfrm>
                <a:off x="5690382" y="1828800"/>
                <a:ext cx="647113" cy="27678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C9533D-8901-D5E8-B3A8-9D52B9AAD104}"/>
                </a:ext>
              </a:extLst>
            </p:cNvPr>
            <p:cNvSpPr/>
            <p:nvPr/>
          </p:nvSpPr>
          <p:spPr>
            <a:xfrm>
              <a:off x="6013938" y="59788"/>
              <a:ext cx="164124" cy="16881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80802C-8E6A-903A-1DBB-CC0DDC91626C}"/>
                </a:ext>
              </a:extLst>
            </p:cNvPr>
            <p:cNvSpPr/>
            <p:nvPr/>
          </p:nvSpPr>
          <p:spPr>
            <a:xfrm>
              <a:off x="6013938" y="4675749"/>
              <a:ext cx="164124" cy="2060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95C5029-5579-5977-7721-B0255AFB73D8}"/>
              </a:ext>
            </a:extLst>
          </p:cNvPr>
          <p:cNvSpPr/>
          <p:nvPr/>
        </p:nvSpPr>
        <p:spPr>
          <a:xfrm>
            <a:off x="5100712" y="3191608"/>
            <a:ext cx="647113" cy="984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38C66-EB1B-EB30-63E0-CC62C80D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77" y="349360"/>
            <a:ext cx="3848637" cy="26238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A114E4-D0B7-49E3-B643-1A34AA338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77" y="3657601"/>
            <a:ext cx="3848637" cy="25181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A79CDB-3075-BE9C-FDB4-798AF31A7E70}"/>
              </a:ext>
            </a:extLst>
          </p:cNvPr>
          <p:cNvSpPr/>
          <p:nvPr/>
        </p:nvSpPr>
        <p:spPr>
          <a:xfrm>
            <a:off x="6178062" y="1123307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B3F1ED5-C42E-4CB6-AFDA-0111F2AA65B3}"/>
              </a:ext>
            </a:extLst>
          </p:cNvPr>
          <p:cNvSpPr/>
          <p:nvPr/>
        </p:nvSpPr>
        <p:spPr>
          <a:xfrm>
            <a:off x="6178061" y="5423095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3222C35-3E23-9011-123C-C53CF91E348D}"/>
              </a:ext>
            </a:extLst>
          </p:cNvPr>
          <p:cNvSpPr/>
          <p:nvPr/>
        </p:nvSpPr>
        <p:spPr>
          <a:xfrm>
            <a:off x="168812" y="140678"/>
            <a:ext cx="2883877" cy="759653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Average revenue per user (ARPU)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AD179D0-6897-F8E2-1B1F-33B66A56C844}"/>
              </a:ext>
            </a:extLst>
          </p:cNvPr>
          <p:cNvSpPr/>
          <p:nvPr/>
        </p:nvSpPr>
        <p:spPr>
          <a:xfrm>
            <a:off x="323556" y="1445454"/>
            <a:ext cx="4529796" cy="52718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ARPU in 2022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Rs 200.7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may 22, it launches new 5G plan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ARPU Before 5G- Rs 190.2</a:t>
            </a:r>
          </a:p>
          <a:p>
            <a:r>
              <a:rPr lang="en-US" dirty="0">
                <a:solidFill>
                  <a:schemeClr val="tx1"/>
                </a:solidFill>
              </a:rPr>
              <a:t>ARPU After 5G- Rs 211.3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From above we can see that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b="1">
                <a:solidFill>
                  <a:schemeClr val="tx1"/>
                </a:solidFill>
              </a:rPr>
              <a:t>ARPU </a:t>
            </a:r>
            <a:r>
              <a:rPr lang="en-US" b="1" dirty="0">
                <a:solidFill>
                  <a:schemeClr val="tx1"/>
                </a:solidFill>
              </a:rPr>
              <a:t>after launch </a:t>
            </a:r>
            <a:r>
              <a:rPr lang="en-US" b="1">
                <a:solidFill>
                  <a:schemeClr val="tx1"/>
                </a:solidFill>
              </a:rPr>
              <a:t>Increase.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DE240-2E0D-6656-AA54-387AF084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23" y="1445454"/>
            <a:ext cx="5849166" cy="2610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B053-8A2F-3FAB-A7A9-22ED491D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23" y="4571240"/>
            <a:ext cx="584916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408B06-0CF2-877F-EE64-66C626FE1E1D}"/>
              </a:ext>
            </a:extLst>
          </p:cNvPr>
          <p:cNvGrpSpPr/>
          <p:nvPr/>
        </p:nvGrpSpPr>
        <p:grpSpPr>
          <a:xfrm>
            <a:off x="5772443" y="0"/>
            <a:ext cx="647113" cy="6836899"/>
            <a:chOff x="5772443" y="0"/>
            <a:chExt cx="647113" cy="68368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E3A089-A6B2-EEBC-0FB1-021D6CABAB45}"/>
                </a:ext>
              </a:extLst>
            </p:cNvPr>
            <p:cNvGrpSpPr/>
            <p:nvPr/>
          </p:nvGrpSpPr>
          <p:grpSpPr>
            <a:xfrm>
              <a:off x="5772443" y="0"/>
              <a:ext cx="647113" cy="6836899"/>
              <a:chOff x="5690382" y="21101"/>
              <a:chExt cx="647113" cy="6836899"/>
            </a:xfrm>
          </p:grpSpPr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F412B6B3-46C8-152A-AFEF-D7E0D7433089}"/>
                  </a:ext>
                </a:extLst>
              </p:cNvPr>
              <p:cNvSpPr/>
              <p:nvPr/>
            </p:nvSpPr>
            <p:spPr>
              <a:xfrm>
                <a:off x="5931877" y="21101"/>
                <a:ext cx="164124" cy="6836899"/>
              </a:xfrm>
              <a:prstGeom prst="flowChartTermina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E41F73-DC99-C780-C067-C009C9D39E29}"/>
                  </a:ext>
                </a:extLst>
              </p:cNvPr>
              <p:cNvSpPr/>
              <p:nvPr/>
            </p:nvSpPr>
            <p:spPr>
              <a:xfrm>
                <a:off x="5690382" y="1828800"/>
                <a:ext cx="647113" cy="27678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8F55F4-38D7-EB7D-9E17-3F06143038C2}"/>
                </a:ext>
              </a:extLst>
            </p:cNvPr>
            <p:cNvSpPr/>
            <p:nvPr/>
          </p:nvSpPr>
          <p:spPr>
            <a:xfrm>
              <a:off x="6013938" y="59788"/>
              <a:ext cx="164124" cy="16881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60BA38-E7F0-F908-39D8-495A938BD367}"/>
                </a:ext>
              </a:extLst>
            </p:cNvPr>
            <p:cNvSpPr/>
            <p:nvPr/>
          </p:nvSpPr>
          <p:spPr>
            <a:xfrm>
              <a:off x="6013938" y="4675749"/>
              <a:ext cx="164124" cy="2060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83795CFD-DE64-A179-146B-D9DD53BBB4E2}"/>
              </a:ext>
            </a:extLst>
          </p:cNvPr>
          <p:cNvSpPr/>
          <p:nvPr/>
        </p:nvSpPr>
        <p:spPr>
          <a:xfrm>
            <a:off x="5100712" y="3191608"/>
            <a:ext cx="647113" cy="984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524D6-06AC-7823-1578-54B9A2C4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629529"/>
            <a:ext cx="4875629" cy="57853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9C3930-EADF-4DF1-BFB3-E0F9C126A891}"/>
              </a:ext>
            </a:extLst>
          </p:cNvPr>
          <p:cNvSpPr/>
          <p:nvPr/>
        </p:nvSpPr>
        <p:spPr>
          <a:xfrm>
            <a:off x="6178062" y="1123307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17E05FB-ECDA-5A23-7A50-985DDE7EC023}"/>
              </a:ext>
            </a:extLst>
          </p:cNvPr>
          <p:cNvSpPr/>
          <p:nvPr/>
        </p:nvSpPr>
        <p:spPr>
          <a:xfrm>
            <a:off x="6178062" y="5590499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50968A-9119-D3DF-24D6-7038369E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77" y="393895"/>
            <a:ext cx="3734321" cy="2580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0FE00F-DEE9-A646-A483-0550B5F00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77" y="3290081"/>
            <a:ext cx="373432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3222C35-3E23-9011-123C-C53CF91E348D}"/>
              </a:ext>
            </a:extLst>
          </p:cNvPr>
          <p:cNvSpPr/>
          <p:nvPr/>
        </p:nvSpPr>
        <p:spPr>
          <a:xfrm>
            <a:off x="168812" y="140678"/>
            <a:ext cx="2883877" cy="759653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Total Active Users (TAU)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AD179D0-6897-F8E2-1B1F-33B66A56C844}"/>
              </a:ext>
            </a:extLst>
          </p:cNvPr>
          <p:cNvSpPr/>
          <p:nvPr/>
        </p:nvSpPr>
        <p:spPr>
          <a:xfrm>
            <a:off x="323556" y="1445454"/>
            <a:ext cx="4529796" cy="52718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TAU in 2022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161.7 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may 22, it launches new 5G plan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TAU Before 5G- 84.4 M</a:t>
            </a:r>
          </a:p>
          <a:p>
            <a:r>
              <a:rPr lang="en-US" dirty="0">
                <a:solidFill>
                  <a:schemeClr val="tx1"/>
                </a:solidFill>
              </a:rPr>
              <a:t>TAU After 5G- 77.4 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From above we can see that, </a:t>
            </a:r>
            <a:r>
              <a:rPr lang="en-US" b="1" dirty="0">
                <a:solidFill>
                  <a:schemeClr val="tx1"/>
                </a:solidFill>
              </a:rPr>
              <a:t>TAU after launch Decrease.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A7BD3-796D-EE00-912C-E6B51E40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23" y="1445454"/>
            <a:ext cx="5772956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9387E-7766-61CD-E66B-B8858F5C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71" y="4442855"/>
            <a:ext cx="579200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408B06-0CF2-877F-EE64-66C626FE1E1D}"/>
              </a:ext>
            </a:extLst>
          </p:cNvPr>
          <p:cNvGrpSpPr/>
          <p:nvPr/>
        </p:nvGrpSpPr>
        <p:grpSpPr>
          <a:xfrm>
            <a:off x="5772443" y="0"/>
            <a:ext cx="647113" cy="6836899"/>
            <a:chOff x="5772443" y="0"/>
            <a:chExt cx="647113" cy="68368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E3A089-A6B2-EEBC-0FB1-021D6CABAB45}"/>
                </a:ext>
              </a:extLst>
            </p:cNvPr>
            <p:cNvGrpSpPr/>
            <p:nvPr/>
          </p:nvGrpSpPr>
          <p:grpSpPr>
            <a:xfrm>
              <a:off x="5772443" y="0"/>
              <a:ext cx="647113" cy="6836899"/>
              <a:chOff x="5690382" y="21101"/>
              <a:chExt cx="647113" cy="6836899"/>
            </a:xfrm>
          </p:grpSpPr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F412B6B3-46C8-152A-AFEF-D7E0D7433089}"/>
                  </a:ext>
                </a:extLst>
              </p:cNvPr>
              <p:cNvSpPr/>
              <p:nvPr/>
            </p:nvSpPr>
            <p:spPr>
              <a:xfrm>
                <a:off x="5931877" y="21101"/>
                <a:ext cx="164124" cy="6836899"/>
              </a:xfrm>
              <a:prstGeom prst="flowChartTermina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E41F73-DC99-C780-C067-C009C9D39E29}"/>
                  </a:ext>
                </a:extLst>
              </p:cNvPr>
              <p:cNvSpPr/>
              <p:nvPr/>
            </p:nvSpPr>
            <p:spPr>
              <a:xfrm>
                <a:off x="5690382" y="1828800"/>
                <a:ext cx="647113" cy="27678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8F55F4-38D7-EB7D-9E17-3F06143038C2}"/>
                </a:ext>
              </a:extLst>
            </p:cNvPr>
            <p:cNvSpPr/>
            <p:nvPr/>
          </p:nvSpPr>
          <p:spPr>
            <a:xfrm>
              <a:off x="6013938" y="59788"/>
              <a:ext cx="164124" cy="16881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60BA38-E7F0-F908-39D8-495A938BD367}"/>
                </a:ext>
              </a:extLst>
            </p:cNvPr>
            <p:cNvSpPr/>
            <p:nvPr/>
          </p:nvSpPr>
          <p:spPr>
            <a:xfrm>
              <a:off x="6013938" y="4675749"/>
              <a:ext cx="164124" cy="2060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83795CFD-DE64-A179-146B-D9DD53BBB4E2}"/>
              </a:ext>
            </a:extLst>
          </p:cNvPr>
          <p:cNvSpPr/>
          <p:nvPr/>
        </p:nvSpPr>
        <p:spPr>
          <a:xfrm>
            <a:off x="5100712" y="3191608"/>
            <a:ext cx="647113" cy="984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BF306B-18E9-5F52-AF4E-6941B3E5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8" y="464234"/>
            <a:ext cx="4686954" cy="60368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E72EFC-22FE-C978-0E93-3462AC77ED44}"/>
              </a:ext>
            </a:extLst>
          </p:cNvPr>
          <p:cNvSpPr/>
          <p:nvPr/>
        </p:nvSpPr>
        <p:spPr>
          <a:xfrm>
            <a:off x="6178062" y="1123307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DDE441-1412-2A7A-474B-D7DE7B8DAC1C}"/>
              </a:ext>
            </a:extLst>
          </p:cNvPr>
          <p:cNvSpPr/>
          <p:nvPr/>
        </p:nvSpPr>
        <p:spPr>
          <a:xfrm>
            <a:off x="6178062" y="5493083"/>
            <a:ext cx="1454915" cy="1441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71B4E9-4C64-0A3B-D7B0-4D1B270B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77" y="471268"/>
            <a:ext cx="4429743" cy="26165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BA0C6-BF12-8CF6-5496-B55FB943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977" y="3770142"/>
            <a:ext cx="4429743" cy="26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3222C35-3E23-9011-123C-C53CF91E348D}"/>
              </a:ext>
            </a:extLst>
          </p:cNvPr>
          <p:cNvSpPr/>
          <p:nvPr/>
        </p:nvSpPr>
        <p:spPr>
          <a:xfrm>
            <a:off x="168812" y="140678"/>
            <a:ext cx="2883877" cy="759653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Total Unsubscribed Users (</a:t>
            </a:r>
            <a:r>
              <a:rPr lang="en-US" sz="2400" dirty="0" err="1">
                <a:solidFill>
                  <a:schemeClr val="tx1"/>
                </a:solidFill>
              </a:rPr>
              <a:t>TUsU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AD179D0-6897-F8E2-1B1F-33B66A56C844}"/>
              </a:ext>
            </a:extLst>
          </p:cNvPr>
          <p:cNvSpPr/>
          <p:nvPr/>
        </p:nvSpPr>
        <p:spPr>
          <a:xfrm>
            <a:off x="323556" y="1445454"/>
            <a:ext cx="4529796" cy="52718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TUsU</a:t>
            </a:r>
            <a:r>
              <a:rPr lang="en-US" dirty="0">
                <a:solidFill>
                  <a:schemeClr val="tx1"/>
                </a:solidFill>
              </a:rPr>
              <a:t> in 2022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12.6 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may 22, it launches new 5G plan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TUsU</a:t>
            </a:r>
            <a:r>
              <a:rPr lang="en-US" dirty="0">
                <a:solidFill>
                  <a:schemeClr val="tx1"/>
                </a:solidFill>
              </a:rPr>
              <a:t> Before 5G- 5.6 M</a:t>
            </a:r>
          </a:p>
          <a:p>
            <a:r>
              <a:rPr lang="en-US" dirty="0" err="1">
                <a:solidFill>
                  <a:schemeClr val="tx1"/>
                </a:solidFill>
              </a:rPr>
              <a:t>TUsU</a:t>
            </a:r>
            <a:r>
              <a:rPr lang="en-US" dirty="0">
                <a:solidFill>
                  <a:schemeClr val="tx1"/>
                </a:solidFill>
              </a:rPr>
              <a:t> After 5G- 7 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From above we can see that, </a:t>
            </a:r>
            <a:r>
              <a:rPr lang="en-US" b="1" dirty="0" err="1">
                <a:solidFill>
                  <a:schemeClr val="tx1"/>
                </a:solidFill>
              </a:rPr>
              <a:t>TUsU</a:t>
            </a:r>
            <a:r>
              <a:rPr lang="en-US" b="1" dirty="0">
                <a:solidFill>
                  <a:schemeClr val="tx1"/>
                </a:solidFill>
              </a:rPr>
              <a:t> after launch Increase.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BF0A5-1F6A-DC94-0444-B3D91897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823" y="1445454"/>
            <a:ext cx="5839640" cy="250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3738B-9CC2-F3B9-ECFA-CED96200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24" y="4457811"/>
            <a:ext cx="583964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246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Samruddhi Deshmukh</dc:creator>
  <cp:lastModifiedBy>Samruddhi Deshmukh</cp:lastModifiedBy>
  <cp:revision>2</cp:revision>
  <dcterms:created xsi:type="dcterms:W3CDTF">2024-05-07T06:41:32Z</dcterms:created>
  <dcterms:modified xsi:type="dcterms:W3CDTF">2024-05-10T13:32:01Z</dcterms:modified>
</cp:coreProperties>
</file>