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ql%20consumer%20good%20p\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ql%20consumer%20good%20p\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ql%20consumer%20good%20p\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ql%20consumer%20good%20p\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ql%20consumer%20good%20p\presen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ql%20consumer%20good%20p\presen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ql%20consumer%20good%20p\pre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Unique Product Change(20 to 21)</a:t>
            </a:r>
          </a:p>
        </c:rich>
      </c:tx>
      <c:layout>
        <c:manualLayout>
          <c:xMode val="edge"/>
          <c:yMode val="edge"/>
          <c:x val="0.3257082356757694"/>
          <c:y val="2.7777777777777776E-2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66435115320792"/>
          <c:y val="0.20453703703703704"/>
          <c:w val="0.80923344012247356"/>
          <c:h val="0.6331867891513560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'2'!$A$30:$B$30</c:f>
              <c:strCache>
                <c:ptCount val="2"/>
                <c:pt idx="0">
                  <c:v>unique_20</c:v>
                </c:pt>
                <c:pt idx="1">
                  <c:v>unique_21</c:v>
                </c:pt>
              </c:strCache>
            </c:strRef>
          </c:cat>
          <c:val>
            <c:numRef>
              <c:f>'2'!$A$31:$B$31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E-4686-A80B-D23E454BBA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04487392"/>
        <c:axId val="1004484872"/>
      </c:barChart>
      <c:catAx>
        <c:axId val="1004487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2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484872"/>
        <c:crosses val="autoZero"/>
        <c:auto val="1"/>
        <c:lblAlgn val="ctr"/>
        <c:lblOffset val="100"/>
        <c:noMultiLvlLbl val="0"/>
      </c:catAx>
      <c:valAx>
        <c:axId val="100448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2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48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Unique Product Count By Segment(20 to</a:t>
            </a:r>
            <a:r>
              <a:rPr lang="en-US" b="1" baseline="0">
                <a:solidFill>
                  <a:sysClr val="windowText" lastClr="000000"/>
                </a:solidFill>
              </a:rPr>
              <a:t> 21</a:t>
            </a:r>
            <a:r>
              <a:rPr lang="en-US" b="1">
                <a:solidFill>
                  <a:sysClr val="windowText" lastClr="000000"/>
                </a:solidFill>
              </a:rPr>
              <a:t>)</a:t>
            </a:r>
          </a:p>
        </c:rich>
      </c:tx>
      <c:overlay val="0"/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82969975573862"/>
          <c:y val="0.21964848369857382"/>
          <c:w val="0.84346627867168777"/>
          <c:h val="0.48379552555930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'4'!$F$9</c:f>
              <c:strCache>
                <c:ptCount val="1"/>
                <c:pt idx="0">
                  <c:v>p_cnt_20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'4'!$E$10:$E$15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'4'!$F$10:$F$15</c:f>
              <c:numCache>
                <c:formatCode>General</c:formatCode>
                <c:ptCount val="6"/>
                <c:pt idx="0">
                  <c:v>0</c:v>
                </c:pt>
                <c:pt idx="1">
                  <c:v>92</c:v>
                </c:pt>
                <c:pt idx="2">
                  <c:v>59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A-45BA-BC41-40BB8CA32832}"/>
            </c:ext>
          </c:extLst>
        </c:ser>
        <c:ser>
          <c:idx val="1"/>
          <c:order val="1"/>
          <c:tx>
            <c:strRef>
              <c:f>'4'!$G$9</c:f>
              <c:strCache>
                <c:ptCount val="1"/>
                <c:pt idx="0">
                  <c:v>p_cnt_21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'4'!$E$10:$E$15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'4'!$G$10:$G$15</c:f>
              <c:numCache>
                <c:formatCode>General</c:formatCode>
                <c:ptCount val="6"/>
                <c:pt idx="0">
                  <c:v>103</c:v>
                </c:pt>
                <c:pt idx="1">
                  <c:v>108</c:v>
                </c:pt>
                <c:pt idx="2">
                  <c:v>75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4A-45BA-BC41-40BB8CA328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6380312"/>
        <c:axId val="1016376712"/>
      </c:barChart>
      <c:lineChart>
        <c:grouping val="standard"/>
        <c:varyColors val="0"/>
        <c:ser>
          <c:idx val="2"/>
          <c:order val="2"/>
          <c:tx>
            <c:strRef>
              <c:f>'4'!$H$9</c:f>
              <c:strCache>
                <c:ptCount val="1"/>
                <c:pt idx="0">
                  <c:v>diff</c:v>
                </c:pt>
              </c:strCache>
            </c:strRef>
          </c:tx>
          <c:spPr>
            <a:ln w="28575" cap="rnd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'4'!$E$10:$E$15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'4'!$H$10:$H$15</c:f>
              <c:numCache>
                <c:formatCode>General</c:formatCode>
                <c:ptCount val="6"/>
                <c:pt idx="0">
                  <c:v>34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4A-45BA-BC41-40BB8CA328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16380312"/>
        <c:axId val="1016376712"/>
      </c:lineChart>
      <c:catAx>
        <c:axId val="101638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76712"/>
        <c:crosses val="autoZero"/>
        <c:auto val="1"/>
        <c:lblAlgn val="ctr"/>
        <c:lblOffset val="100"/>
        <c:noMultiLvlLbl val="0"/>
      </c:catAx>
      <c:valAx>
        <c:axId val="1016376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8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 and Lowest manufacturing_cost of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'5'!$D$26</c:f>
              <c:strCache>
                <c:ptCount val="1"/>
                <c:pt idx="0">
                  <c:v>manufacturing_cost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4A-4D14-B414-C0D786A120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4A-4D14-B414-C0D786A120A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'5'!$C$27:$C$28</c:f>
              <c:strCache>
                <c:ptCount val="2"/>
                <c:pt idx="0">
                  <c:v>AQ HOME Allin1 Gen 2</c:v>
                </c:pt>
                <c:pt idx="1">
                  <c:v>AQ Master wired x1 Ms</c:v>
                </c:pt>
              </c:strCache>
            </c:strRef>
          </c:cat>
          <c:val>
            <c:numRef>
              <c:f>'5'!$D$27:$D$28</c:f>
              <c:numCache>
                <c:formatCode>General</c:formatCode>
                <c:ptCount val="2"/>
                <c:pt idx="0">
                  <c:v>240.53639999999999</c:v>
                </c:pt>
                <c:pt idx="1">
                  <c:v>0.89200000000000002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4A-4D14-B414-C0D786A120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5 customer by average discount %</a:t>
            </a: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'6'!$D$28</c:f>
              <c:strCache>
                <c:ptCount val="1"/>
                <c:pt idx="0">
                  <c:v>avg_disc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C9-4C79-8252-A6CA37D97D4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C9-4C79-8252-A6CA37D97D4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C9-4C79-8252-A6CA37D97D4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C9-4C79-8252-A6CA37D97D4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EC9-4C79-8252-A6CA37D97D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'6'!$C$29:$C$33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'6'!$D$29:$D$33</c:f>
              <c:numCache>
                <c:formatCode>General</c:formatCode>
                <c:ptCount val="5"/>
                <c:pt idx="0">
                  <c:v>30.83</c:v>
                </c:pt>
                <c:pt idx="1">
                  <c:v>30.38</c:v>
                </c:pt>
                <c:pt idx="2">
                  <c:v>30.28</c:v>
                </c:pt>
                <c:pt idx="3">
                  <c:v>30.25</c:v>
                </c:pt>
                <c:pt idx="4">
                  <c:v>29.33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EC9-4C79-8252-A6CA37D97D4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accent6">
            <a:lumMod val="20000"/>
            <a:lumOff val="80000"/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[presentation.xlsx]PivotChartTable3</c:name>
    <c:fmtId val="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10329266127576"/>
          <c:y val="7.6272289998084997E-2"/>
          <c:w val="0.71573840769903763"/>
          <c:h val="0.60354731700204145"/>
        </c:manualLayout>
      </c:layout>
      <c:barChart>
        <c:barDir val="col"/>
        <c:grouping val="clustered"/>
        <c:varyColors val="0"/>
        <c:ser>
          <c:idx val="0"/>
          <c:order val="0"/>
          <c:tx>
            <c:v>2020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April</c:v>
              </c:pt>
              <c:pt idx="1">
                <c:v>August</c:v>
              </c:pt>
              <c:pt idx="2">
                <c:v>December</c:v>
              </c:pt>
              <c:pt idx="3">
                <c:v>February</c:v>
              </c:pt>
              <c:pt idx="4">
                <c:v>January</c:v>
              </c:pt>
              <c:pt idx="5">
                <c:v>July</c:v>
              </c:pt>
              <c:pt idx="6">
                <c:v>June</c:v>
              </c:pt>
              <c:pt idx="7">
                <c:v>March</c:v>
              </c:pt>
              <c:pt idx="8">
                <c:v>May</c:v>
              </c:pt>
              <c:pt idx="9">
                <c:v>November</c:v>
              </c:pt>
              <c:pt idx="10">
                <c:v>October</c:v>
              </c:pt>
              <c:pt idx="11">
                <c:v>September</c:v>
              </c:pt>
            </c:strLit>
          </c:cat>
          <c:val>
            <c:numLit>
              <c:formatCode>General</c:formatCode>
              <c:ptCount val="12"/>
              <c:pt idx="0">
                <c:v>395035.35</c:v>
              </c:pt>
              <c:pt idx="1">
                <c:v>2786648.26</c:v>
              </c:pt>
              <c:pt idx="2">
                <c:v>4830404.7300000004</c:v>
              </c:pt>
              <c:pt idx="3">
                <c:v>3996227.77</c:v>
              </c:pt>
              <c:pt idx="4">
                <c:v>4740600.16</c:v>
              </c:pt>
              <c:pt idx="5">
                <c:v>2551159.16</c:v>
              </c:pt>
              <c:pt idx="6">
                <c:v>1695216.6</c:v>
              </c:pt>
              <c:pt idx="7">
                <c:v>378770.97</c:v>
              </c:pt>
              <c:pt idx="8">
                <c:v>783813.42</c:v>
              </c:pt>
              <c:pt idx="9">
                <c:v>7522892.5599999996</c:v>
              </c:pt>
              <c:pt idx="10">
                <c:v>5135902.3499999996</c:v>
              </c:pt>
              <c:pt idx="11">
                <c:v>4496259.67</c:v>
              </c:pt>
            </c:numLit>
          </c:val>
          <c:extLst>
            <c:ext xmlns:c16="http://schemas.microsoft.com/office/drawing/2014/chart" uri="{C3380CC4-5D6E-409C-BE32-E72D297353CC}">
              <c16:uniqueId val="{00000000-A4D4-41EA-9914-A68F0C02A278}"/>
            </c:ext>
          </c:extLst>
        </c:ser>
        <c:ser>
          <c:idx val="1"/>
          <c:order val="1"/>
          <c:tx>
            <c:v>2021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April</c:v>
              </c:pt>
              <c:pt idx="1">
                <c:v>August</c:v>
              </c:pt>
              <c:pt idx="2">
                <c:v>December</c:v>
              </c:pt>
              <c:pt idx="3">
                <c:v>February</c:v>
              </c:pt>
              <c:pt idx="4">
                <c:v>January</c:v>
              </c:pt>
              <c:pt idx="5">
                <c:v>July</c:v>
              </c:pt>
              <c:pt idx="6">
                <c:v>June</c:v>
              </c:pt>
              <c:pt idx="7">
                <c:v>March</c:v>
              </c:pt>
              <c:pt idx="8">
                <c:v>May</c:v>
              </c:pt>
              <c:pt idx="9">
                <c:v>November</c:v>
              </c:pt>
              <c:pt idx="10">
                <c:v>October</c:v>
              </c:pt>
              <c:pt idx="11">
                <c:v>September</c:v>
              </c:pt>
            </c:strLit>
          </c:cat>
          <c:val>
            <c:numLit>
              <c:formatCode>General</c:formatCode>
              <c:ptCount val="12"/>
              <c:pt idx="0">
                <c:v>7311999.9500000002</c:v>
              </c:pt>
              <c:pt idx="1">
                <c:v>7178707.5899999999</c:v>
              </c:pt>
              <c:pt idx="2">
                <c:v>12944659.65</c:v>
              </c:pt>
              <c:pt idx="3">
                <c:v>10129735.57</c:v>
              </c:pt>
              <c:pt idx="4">
                <c:v>12399392.98</c:v>
              </c:pt>
              <c:pt idx="5">
                <c:v>12092346.32</c:v>
              </c:pt>
              <c:pt idx="6">
                <c:v>9824521.0099999998</c:v>
              </c:pt>
              <c:pt idx="7">
                <c:v>12144061.25</c:v>
              </c:pt>
              <c:pt idx="8">
                <c:v>12150225.01</c:v>
              </c:pt>
              <c:pt idx="9">
                <c:v>20464999.100000001</c:v>
              </c:pt>
              <c:pt idx="10">
                <c:v>13218636.199999999</c:v>
              </c:pt>
              <c:pt idx="11">
                <c:v>12353509.789999999</c:v>
              </c:pt>
            </c:numLit>
          </c:val>
          <c:extLst>
            <c:ext xmlns:c16="http://schemas.microsoft.com/office/drawing/2014/chart" uri="{C3380CC4-5D6E-409C-BE32-E72D297353CC}">
              <c16:uniqueId val="{00000001-A4D4-41EA-9914-A68F0C02A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6363752"/>
        <c:axId val="1016371672"/>
      </c:barChart>
      <c:catAx>
        <c:axId val="1016363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71672"/>
        <c:crosses val="autoZero"/>
        <c:auto val="1"/>
        <c:lblAlgn val="ctr"/>
        <c:lblOffset val="100"/>
        <c:noMultiLvlLbl val="0"/>
        <c:extLst/>
      </c:catAx>
      <c:valAx>
        <c:axId val="1016371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63752"/>
        <c:crosses val="autoZero"/>
        <c:crossBetween val="between"/>
        <c:extLst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Ouantity</a:t>
            </a:r>
            <a:r>
              <a:rPr lang="en-US" baseline="0"/>
              <a:t> by Quarter(2020)</a:t>
            </a:r>
            <a:endParaRPr lang="en-US"/>
          </a:p>
        </c:rich>
      </c:tx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Q1</c:v>
              </c:pt>
              <c:pt idx="1">
                <c:v>Q2</c:v>
              </c:pt>
              <c:pt idx="2">
                <c:v>Q3</c:v>
              </c:pt>
              <c:pt idx="3">
                <c:v>Q4</c:v>
              </c:pt>
            </c:strLit>
          </c:cat>
          <c:val>
            <c:numLit>
              <c:formatCode>General</c:formatCode>
              <c:ptCount val="4"/>
              <c:pt idx="0">
                <c:v>7005619</c:v>
              </c:pt>
              <c:pt idx="1">
                <c:v>6649642</c:v>
              </c:pt>
              <c:pt idx="2">
                <c:v>2075087</c:v>
              </c:pt>
              <c:pt idx="3">
                <c:v>5042541</c:v>
              </c:pt>
            </c:numLit>
          </c:val>
          <c:extLst>
            <c:ext xmlns:c16="http://schemas.microsoft.com/office/drawing/2014/chart" uri="{C3380CC4-5D6E-409C-BE32-E72D297353CC}">
              <c16:uniqueId val="{00000000-ED0D-4DA4-B260-E6865EB2D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626448"/>
        <c:axId val="883629328"/>
      </c:barChart>
      <c:catAx>
        <c:axId val="883626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29328"/>
        <c:crosses val="autoZero"/>
        <c:auto val="1"/>
        <c:lblAlgn val="ctr"/>
        <c:lblOffset val="100"/>
        <c:noMultiLvlLbl val="0"/>
        <c:extLst>
          <c:ext xmlns:c15="http://schemas.microsoft.com/office/drawing/2012/chart" uri="{F40574EE-89B7-4290-83BB-5DA773EAF853}">
            <c15:numFmt c:formatCode="General" c:sourceLinked="1"/>
          </c:ext>
        </c:extLst>
      </c:catAx>
      <c:valAx>
        <c:axId val="88362932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26448"/>
        <c:crosses val="autoZero"/>
        <c:crossBetween val="between"/>
        <c:extLst>
          <c:ext xmlns:c15="http://schemas.microsoft.com/office/drawing/2012/chart" uri="{F40574EE-89B7-4290-83BB-5DA773EAF853}">
            <c15:numFmt c:formatCode="General" c:sourceLinked="1"/>
          </c:ext>
        </c:extLst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5="http://schemas.microsoft.com/office/drawing/2012/chart" uri="{723BEF56-08C2-4564-9609-F4CBC75E7E54}">
      <c15:pivotSource>
        <c15:name>[presentation.xlsx]PivotChartTable4</c15:name>
        <c15:fmtId val="2"/>
      </c15:pivotSource>
      <c15:pivotOptions>
        <c15:dropZoneFilter val="1"/>
        <c15:dropZoneCategories val="1"/>
        <c15:dropZoneData val="1"/>
        <c15:dropZoneSeries val="1"/>
        <c15:dropZonesVisible val="1"/>
      </c15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09578432325589"/>
          <c:y val="0.16564596092155148"/>
          <c:w val="0.62214445416545139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v>gross_sales_mln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Direct</c:v>
              </c:pt>
              <c:pt idx="1">
                <c:v>Distributor</c:v>
              </c:pt>
              <c:pt idx="2">
                <c:v>Retailer</c:v>
              </c:pt>
            </c:strLit>
          </c:cat>
          <c:val>
            <c:numLit>
              <c:formatCode>General</c:formatCode>
              <c:ptCount val="3"/>
              <c:pt idx="0">
                <c:v>257.52999999999997</c:v>
              </c:pt>
              <c:pt idx="1">
                <c:v>188.03</c:v>
              </c:pt>
              <c:pt idx="2">
                <c:v>1219.08</c:v>
              </c:pt>
            </c:numLit>
          </c:val>
          <c:extLst>
            <c:ext xmlns:c16="http://schemas.microsoft.com/office/drawing/2014/chart" uri="{C3380CC4-5D6E-409C-BE32-E72D297353CC}">
              <c16:uniqueId val="{00000000-C64B-4A2C-99C2-BC26DB8296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89874184"/>
        <c:axId val="404483704"/>
      </c:barChart>
      <c:lineChart>
        <c:grouping val="standard"/>
        <c:varyColors val="0"/>
        <c:ser>
          <c:idx val="1"/>
          <c:order val="1"/>
          <c:tx>
            <c:v>pct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Direct</c:v>
              </c:pt>
              <c:pt idx="1">
                <c:v>Distributor</c:v>
              </c:pt>
              <c:pt idx="2">
                <c:v>Retailer</c:v>
              </c:pt>
            </c:strLit>
          </c:cat>
          <c:val>
            <c:numLit>
              <c:formatCode>General</c:formatCode>
              <c:ptCount val="3"/>
              <c:pt idx="0">
                <c:v>15.470611999999999</c:v>
              </c:pt>
              <c:pt idx="1">
                <c:v>11.295534999999999</c:v>
              </c:pt>
              <c:pt idx="2">
                <c:v>73.233851999999999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64B-4A2C-99C2-BC26DB8296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8994152"/>
        <c:axId val="668986952"/>
      </c:lineChart>
      <c:catAx>
        <c:axId val="389874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483704"/>
        <c:crosses val="autoZero"/>
        <c:auto val="1"/>
        <c:lblAlgn val="ctr"/>
        <c:lblOffset val="100"/>
        <c:noMultiLvlLbl val="0"/>
        <c:extLst>
          <c:ext xmlns:c15="http://schemas.microsoft.com/office/drawing/2012/chart" uri="{F40574EE-89B7-4290-83BB-5DA773EAF853}">
            <c15:numFmt c:formatCode="General" c:sourceLinked="1"/>
          </c:ext>
        </c:extLst>
      </c:catAx>
      <c:valAx>
        <c:axId val="40448370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874184"/>
        <c:crosses val="autoZero"/>
        <c:crossBetween val="between"/>
        <c:extLst>
          <c:ext xmlns:c15="http://schemas.microsoft.com/office/drawing/2012/chart" uri="{F40574EE-89B7-4290-83BB-5DA773EAF853}">
            <c15:numFmt c:formatCode="General" c:sourceLinked="1"/>
          </c:ext>
        </c:extLst>
      </c:valAx>
      <c:valAx>
        <c:axId val="668986952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94152"/>
        <c:crosses val="max"/>
        <c:crossBetween val="between"/>
        <c:extLst>
          <c:ext xmlns:c15="http://schemas.microsoft.com/office/drawing/2012/chart" uri="{F40574EE-89B7-4290-83BB-5DA773EAF853}">
            <c15:numFmt c:formatCode="General" c:sourceLinked="1"/>
          </c:ext>
        </c:extLst>
      </c:valAx>
      <c:catAx>
        <c:axId val="6689941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68986952"/>
        <c:crosses val="autoZero"/>
        <c:auto val="1"/>
        <c:lblAlgn val="ctr"/>
        <c:lblOffset val="100"/>
        <c:noMultiLvlLbl val="0"/>
        <c:extLst>
          <c:ext xmlns:c15="http://schemas.microsoft.com/office/drawing/2012/chart" uri="{F40574EE-89B7-4290-83BB-5DA773EAF853}">
            <c15:numFmt c:formatCode="General" c:sourceLinked="1"/>
          </c:ext>
        </c:extLst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709169069915644"/>
          <c:y val="0.38824110527850686"/>
          <c:w val="0.16644740395104932"/>
          <c:h val="0.39018409157188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7D7F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5="http://schemas.microsoft.com/office/drawing/2012/chart" uri="{723BEF56-08C2-4564-9609-F4CBC75E7E54}">
      <c15:pivotSource>
        <c15:name>[presentation.xlsx]PivotChartTable1</c15:name>
        <c15:fmtId val="4"/>
      </c15:pivotSource>
      <c15:pivotOptions>
        <c15:dropZoneFilter val="1"/>
        <c15:dropZoneCategories val="1"/>
        <c15:dropZoneData val="1"/>
        <c15:dropZoneSeries val="1"/>
        <c15:dropZonesVisible val="1"/>
      </c15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23F0-3294-14CE-98B9-A4199615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D5B04-4B6A-84C5-7F2B-87AAF3F0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1B77-B73C-59BF-B595-DEE66AB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DC3D-A742-A411-B9CE-6FA111E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F890-006D-5664-48DE-D2DF1322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7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DDB6-6758-D59D-6192-24F5E4F7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D460A-FC8A-4675-91A9-996E7C38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E58A-47BA-A1D9-2059-464AFB29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570D-8812-6C11-89B3-F053570E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F3FA-535E-469F-4E84-289B64A6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84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DEB54-E631-F727-1885-B6A2BA93E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2E7B4-7D0A-C23E-5F00-B5FE9C8E0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5080-DEB2-931F-99EB-7477FA5E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73B6-829A-2BD9-C293-4E302B3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C0F4-3C6A-4CEE-E21D-0E14289C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5BC9-F227-E2CE-4652-BB23F58C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91B0-DF3D-924A-2CC4-9E78DDC8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19F4-06EA-34B8-86CB-8C0EF0E2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212A-4239-56BD-A22C-6CE35CE9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E1DD-7BB8-0277-3BE4-00C92D7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666-7F40-C701-EA42-A355E9A9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C5B1-CBED-772D-10AB-A60E5D6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96CA-2FFC-A440-441B-C02F61E1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84C5-1D19-97B4-DF5A-2E5F0057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3427-CE55-FB35-CC59-D97E1ED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7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012-DFC3-3ECD-1A6A-D1373081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AE05-9470-B179-0661-BF8526C1B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8948D-9895-6797-F633-5742A578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A90DC-0CB6-50D6-52E4-6AB2FADB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C3CF8-DF83-7A90-357B-0C981C7B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044A-65FA-BD05-E708-CA90ADA0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44F0-1F4A-F307-AD0C-C8312EE9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7033-022D-DE03-85AD-68BF4A0F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79CE9-A000-C2B0-D464-4454D6E72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2355B-34D7-893D-1A63-9997C3566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3E870-CE3A-A236-5336-C7D61793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262C8-7F0B-EE43-70A4-72CA233D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9C566-ECC7-670A-5F0A-DE627C51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AEA1E-F83D-6043-8430-C0114D5C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3B1E-CCE2-75F0-B4D8-D80FBB0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E08CC-1BF8-8326-09AC-5D512277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488E-872D-0D64-EBEE-6D137B78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A5BC8-DDB8-FA02-ED1E-3BF774F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017D-F38C-13C7-90B2-80BA1CF0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BB72D-B435-3482-D6F8-084C081B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0EAB5-7D44-C663-7C44-94D1420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5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B878-4B43-2B6F-FB2B-C1E2D569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B0C2-BD18-7F7A-F1F4-9CD8038D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BF18B-58D2-DDBB-2AF8-3E838AA6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A037-1DFA-F3D7-B5B6-CF27CAFB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4D99-004B-274F-1DCE-CB3352B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21953-9DF2-DDC8-4904-6F09ABB9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546-85F0-80C8-A940-F19E1784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E5BB9-233F-BBE4-F19F-AA47C49E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FC830-008F-4DA2-5487-7B9168355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1FB14-762B-E953-6826-DAA55B1F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253A6-FF3F-1C7C-2CA3-FED96E07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A140B-DBB6-3664-AB96-5F5CCDCB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55E96-FCC1-C6C9-1BD4-0EAD7861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81DE-798E-B40C-25EE-4C711F54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3431-92A6-37CD-B9B5-60D6AD62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4069-AAB9-4734-8EA2-12BF2F184B8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F832-BA7A-2E54-28A9-07F36564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B43E-39E6-D5DF-B159-F804F82E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8893-E433-4106-9016-45884606D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8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1C2868-7BA9-A322-2EB4-8B66A7B93DD8}"/>
              </a:ext>
            </a:extLst>
          </p:cNvPr>
          <p:cNvSpPr/>
          <p:nvPr/>
        </p:nvSpPr>
        <p:spPr>
          <a:xfrm>
            <a:off x="998806" y="900332"/>
            <a:ext cx="10058399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CONSUMER GOODS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BC46AF-50D7-CD5B-B970-9EA870F37390}"/>
              </a:ext>
            </a:extLst>
          </p:cNvPr>
          <p:cNvSpPr/>
          <p:nvPr/>
        </p:nvSpPr>
        <p:spPr>
          <a:xfrm>
            <a:off x="1066800" y="2473568"/>
            <a:ext cx="10058399" cy="28651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10 </a:t>
            </a:r>
            <a:r>
              <a:rPr lang="en-US" sz="4400" dirty="0" err="1">
                <a:solidFill>
                  <a:schemeClr val="tx1"/>
                </a:solidFill>
              </a:rPr>
              <a:t>Ad_Hoc</a:t>
            </a:r>
            <a:r>
              <a:rPr lang="en-US" sz="4400" dirty="0">
                <a:solidFill>
                  <a:schemeClr val="tx1"/>
                </a:solidFill>
              </a:rPr>
              <a:t> Request which I Run Using SQL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196948"/>
            <a:ext cx="10058399" cy="13645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8)</a:t>
            </a:r>
            <a:r>
              <a:rPr lang="en-IN" sz="2400" dirty="0">
                <a:solidFill>
                  <a:sysClr val="windowText" lastClr="000000"/>
                </a:solidFill>
              </a:rPr>
              <a:t> In which quarter of 2020, got the maximum </a:t>
            </a:r>
            <a:r>
              <a:rPr lang="en-IN" sz="2400" dirty="0" err="1">
                <a:solidFill>
                  <a:sysClr val="windowText" lastClr="000000"/>
                </a:solidFill>
              </a:rPr>
              <a:t>total_sold_quantity</a:t>
            </a:r>
            <a:r>
              <a:rPr lang="en-IN" sz="2400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5319-412B-195A-9584-3F64020D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4" y="1745839"/>
            <a:ext cx="4944165" cy="4683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E752-2FFE-4EDF-4FBC-35776E664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21" y="1745839"/>
            <a:ext cx="3766573" cy="157755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DD376A-78CC-EC46-7927-04278505D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6474"/>
              </p:ext>
            </p:extLst>
          </p:nvPr>
        </p:nvGraphicFramePr>
        <p:xfrm>
          <a:off x="5808931" y="3542860"/>
          <a:ext cx="5248274" cy="288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29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196948"/>
            <a:ext cx="10058399" cy="13645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9)</a:t>
            </a:r>
            <a:r>
              <a:rPr lang="en-IN" sz="2400" dirty="0">
                <a:solidFill>
                  <a:sysClr val="windowText" lastClr="000000"/>
                </a:solidFill>
              </a:rPr>
              <a:t> Which channel helped to bring more gross sales in the fiscal year 2021 and the percentage of contribution?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C8FC8-5A5D-7895-53E9-8485EC17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1" y="1747602"/>
            <a:ext cx="5172797" cy="4737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FB4E0-7B36-B95D-34EF-3EFF6F88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5430"/>
            <a:ext cx="5355102" cy="147357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205ABD-8DA5-2E9E-DF06-90ADFCE72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459250"/>
              </p:ext>
            </p:extLst>
          </p:nvPr>
        </p:nvGraphicFramePr>
        <p:xfrm>
          <a:off x="6028005" y="3822916"/>
          <a:ext cx="5355102" cy="266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446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196948"/>
            <a:ext cx="10058399" cy="13645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10) </a:t>
            </a:r>
            <a:r>
              <a:rPr lang="en-IN" sz="2400" dirty="0">
                <a:solidFill>
                  <a:sysClr val="windowText" lastClr="000000"/>
                </a:solidFill>
              </a:rPr>
              <a:t>Get the Top 3 products in each division that have a high </a:t>
            </a:r>
            <a:r>
              <a:rPr lang="en-IN" sz="2400" dirty="0" err="1">
                <a:solidFill>
                  <a:sysClr val="windowText" lastClr="000000"/>
                </a:solidFill>
              </a:rPr>
              <a:t>total_sold_quantity</a:t>
            </a:r>
            <a:r>
              <a:rPr lang="en-IN" sz="2400" dirty="0">
                <a:solidFill>
                  <a:sysClr val="windowText" lastClr="000000"/>
                </a:solidFill>
              </a:rPr>
              <a:t> in the </a:t>
            </a:r>
            <a:r>
              <a:rPr lang="en-IN" sz="2400" dirty="0" err="1">
                <a:solidFill>
                  <a:sysClr val="windowText" lastClr="000000"/>
                </a:solidFill>
              </a:rPr>
              <a:t>fiscal_year</a:t>
            </a:r>
            <a:r>
              <a:rPr lang="en-IN" sz="2400" dirty="0">
                <a:solidFill>
                  <a:sysClr val="windowText" lastClr="000000"/>
                </a:solidFill>
              </a:rPr>
              <a:t> 2021?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1C2FE-A0DA-D18B-6968-EF07EF40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39" y="1769982"/>
            <a:ext cx="5305846" cy="2450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1DCB4-0544-6FA1-62DD-A5B74B15A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2" y="1769982"/>
            <a:ext cx="5753903" cy="4349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F3937-4E49-4719-541C-CA9E5B024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39" y="4428776"/>
            <a:ext cx="5566130" cy="22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0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478302"/>
            <a:ext cx="10058399" cy="13364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1) </a:t>
            </a:r>
            <a:r>
              <a:rPr lang="en-IN" sz="2400" dirty="0">
                <a:solidFill>
                  <a:sysClr val="windowText" lastClr="000000"/>
                </a:solidFill>
              </a:rPr>
              <a:t>Provide the list of markets in which customer "</a:t>
            </a:r>
            <a:r>
              <a:rPr lang="en-IN" sz="2400" dirty="0" err="1">
                <a:solidFill>
                  <a:sysClr val="windowText" lastClr="000000"/>
                </a:solidFill>
              </a:rPr>
              <a:t>Atliq</a:t>
            </a:r>
            <a:r>
              <a:rPr lang="en-IN" sz="2400" dirty="0">
                <a:solidFill>
                  <a:sysClr val="windowText" lastClr="000000"/>
                </a:solidFill>
              </a:rPr>
              <a:t> Exclusive" operates its business in the APAC region.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2BED8-F41F-44D3-B2A9-9BD8CFB9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65" y="2191730"/>
            <a:ext cx="4124901" cy="1580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CDF2F-C0A5-7D11-4CAB-2841ACBDE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2" y="2191730"/>
            <a:ext cx="3048812" cy="36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478302"/>
            <a:ext cx="10058399" cy="1252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2) </a:t>
            </a:r>
            <a:r>
              <a:rPr lang="en-IN" sz="2400" dirty="0">
                <a:solidFill>
                  <a:sysClr val="windowText" lastClr="000000"/>
                </a:solidFill>
              </a:rPr>
              <a:t>What is the percentage of unique product increase in 2021 vs. 2020?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437B3-0D40-3103-0D1A-ACCD8C16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9" y="2142946"/>
            <a:ext cx="9936705" cy="1810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351796-C62A-EB04-5293-56922047E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95" y="4365642"/>
            <a:ext cx="3817260" cy="181007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766807-2DB9-8628-6234-E42957431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254905"/>
              </p:ext>
            </p:extLst>
          </p:nvPr>
        </p:nvGraphicFramePr>
        <p:xfrm>
          <a:off x="5785703" y="4158305"/>
          <a:ext cx="5271501" cy="249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109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478302"/>
            <a:ext cx="10058399" cy="13364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3)</a:t>
            </a:r>
            <a:r>
              <a:rPr lang="en-IN" sz="2400" dirty="0">
                <a:solidFill>
                  <a:sysClr val="windowText" lastClr="000000"/>
                </a:solidFill>
              </a:rPr>
              <a:t> Provide a report with all the unique product counts for each segment and sort them in descending order of product counts.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5C85F-C0EA-CA01-B8AC-57C1C21A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8" y="2376236"/>
            <a:ext cx="2391109" cy="2561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C81DF-43D6-01F7-75E1-98F54CE2C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15" y="2376236"/>
            <a:ext cx="2391108" cy="2561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F95C4B-C9C4-0C73-437C-AA22052C0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579" y="2376236"/>
            <a:ext cx="5045013" cy="35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2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478302"/>
            <a:ext cx="10058399" cy="1125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4)</a:t>
            </a:r>
            <a:r>
              <a:rPr lang="en-IN" sz="2400" dirty="0">
                <a:solidFill>
                  <a:sysClr val="windowText" lastClr="000000"/>
                </a:solidFill>
              </a:rPr>
              <a:t> Which segment had the most increase in unique products in 2021 vs 2020?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02917F-8D9F-F769-81D9-E9B6CF8A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60" y="1807313"/>
            <a:ext cx="2881195" cy="4428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0DE59E-750E-E3DA-47C2-9F4E0A489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6" y="1807315"/>
            <a:ext cx="4161565" cy="4428898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16EA70F-9522-5F90-F22E-97E6F1D31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458778"/>
              </p:ext>
            </p:extLst>
          </p:nvPr>
        </p:nvGraphicFramePr>
        <p:xfrm>
          <a:off x="8413344" y="1807314"/>
          <a:ext cx="3560942" cy="4235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478302"/>
            <a:ext cx="10058399" cy="13364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5)</a:t>
            </a:r>
            <a:r>
              <a:rPr lang="en-IN" sz="2400" dirty="0">
                <a:solidFill>
                  <a:sysClr val="windowText" lastClr="000000"/>
                </a:solidFill>
              </a:rPr>
              <a:t> Get the products that have the highest and lowest manufacturing costs.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61457-683C-8BED-6346-964D291E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8" y="2051008"/>
            <a:ext cx="5534797" cy="4223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CB8D4-1A64-06B8-BF0C-3F9F6692E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48" y="2075625"/>
            <a:ext cx="5146344" cy="1553839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BC48AD-4D3D-A2F8-4439-F21DA51FB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733746"/>
              </p:ext>
            </p:extLst>
          </p:nvPr>
        </p:nvGraphicFramePr>
        <p:xfrm>
          <a:off x="6552448" y="3780716"/>
          <a:ext cx="5146344" cy="249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44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196948"/>
            <a:ext cx="10058399" cy="1617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6)</a:t>
            </a:r>
            <a:r>
              <a:rPr lang="en-IN" sz="2400" dirty="0">
                <a:solidFill>
                  <a:sysClr val="windowText" lastClr="000000"/>
                </a:solidFill>
              </a:rPr>
              <a:t> Generate a report which contains the top 5 customers who received an average high </a:t>
            </a:r>
            <a:r>
              <a:rPr lang="en-IN" sz="2400" dirty="0" err="1">
                <a:solidFill>
                  <a:sysClr val="windowText" lastClr="000000"/>
                </a:solidFill>
              </a:rPr>
              <a:t>pre_invoice_discount_pct</a:t>
            </a:r>
            <a:r>
              <a:rPr lang="en-IN" sz="2400" dirty="0">
                <a:solidFill>
                  <a:sysClr val="windowText" lastClr="000000"/>
                </a:solidFill>
              </a:rPr>
              <a:t> for the fiscal year 2021 and in the Indian market.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25017-C486-3606-F84D-22B19051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9" y="2133418"/>
            <a:ext cx="5153744" cy="418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9F631-9E9E-C785-4CBF-BB33DC720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63" y="2137698"/>
            <a:ext cx="2714052" cy="3503447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6B00BF-966A-CAE7-6D31-A63979281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984160"/>
              </p:ext>
            </p:extLst>
          </p:nvPr>
        </p:nvGraphicFramePr>
        <p:xfrm>
          <a:off x="8618255" y="2138930"/>
          <a:ext cx="3424239" cy="4008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90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C2BD53-6007-0B61-93DB-877694A52BBA}"/>
              </a:ext>
            </a:extLst>
          </p:cNvPr>
          <p:cNvSpPr/>
          <p:nvPr/>
        </p:nvSpPr>
        <p:spPr>
          <a:xfrm>
            <a:off x="998806" y="196948"/>
            <a:ext cx="10058399" cy="13645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7)</a:t>
            </a:r>
            <a:r>
              <a:rPr lang="en-IN" sz="2400" dirty="0">
                <a:solidFill>
                  <a:sysClr val="windowText" lastClr="000000"/>
                </a:solidFill>
              </a:rPr>
              <a:t> Get the complete report of the Gross sales amount for the customer “</a:t>
            </a:r>
            <a:r>
              <a:rPr lang="en-IN" sz="2400" dirty="0" err="1">
                <a:solidFill>
                  <a:sysClr val="windowText" lastClr="000000"/>
                </a:solidFill>
              </a:rPr>
              <a:t>Atliq</a:t>
            </a:r>
            <a:r>
              <a:rPr lang="en-IN" sz="2400" dirty="0">
                <a:solidFill>
                  <a:sysClr val="windowText" lastClr="000000"/>
                </a:solidFill>
              </a:rPr>
              <a:t> Exclusive” for each month.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FFA28-52E8-9549-0F46-8AE23244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8" y="1872447"/>
            <a:ext cx="4944165" cy="450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6EE53-BA81-8980-8417-B06E25F3F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52" y="2107649"/>
            <a:ext cx="2619741" cy="4265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0016EF-BF27-3492-C6DA-CFFCC4B37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12" y="1697184"/>
            <a:ext cx="2619741" cy="46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DBB1CC9-61B3-A662-3264-E04B04DE6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267445"/>
              </p:ext>
            </p:extLst>
          </p:nvPr>
        </p:nvGraphicFramePr>
        <p:xfrm>
          <a:off x="970671" y="956603"/>
          <a:ext cx="10733649" cy="5190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72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Samruddhi Deshmukh</dc:creator>
  <cp:lastModifiedBy>Samruddhi Deshmukh</cp:lastModifiedBy>
  <cp:revision>1</cp:revision>
  <dcterms:created xsi:type="dcterms:W3CDTF">2024-05-19T06:42:00Z</dcterms:created>
  <dcterms:modified xsi:type="dcterms:W3CDTF">2024-05-19T07:39:21Z</dcterms:modified>
</cp:coreProperties>
</file>