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73" r:id="rId11"/>
    <p:sldId id="267" r:id="rId12"/>
    <p:sldId id="277" r:id="rId13"/>
    <p:sldId id="278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9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76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e74fa56edfd53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e74fa56edfd53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8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1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07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938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hoffman/domainadapt/#datasets_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240972" y="1077686"/>
            <a:ext cx="1065929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IN" sz="4400"/>
              <a:t>What You Saw is Not What You Get: Domain Adaptation Using Asymmetric</a:t>
            </a:r>
            <a:br>
              <a:rPr lang="en-IN" sz="4400"/>
            </a:br>
            <a:r>
              <a:rPr lang="en-IN" sz="4400"/>
              <a:t>Kernel Transforms</a:t>
            </a:r>
            <a:endParaRPr sz="440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1923007" y="3417778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Brian Kulis, Kate Saenko, and Trevor Darrell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UC Berkeley EECS and ICSI</a:t>
            </a:r>
            <a:endParaRPr sz="1600"/>
          </a:p>
        </p:txBody>
      </p:sp>
      <p:sp>
        <p:nvSpPr>
          <p:cNvPr id="166" name="Google Shape;166;p18"/>
          <p:cNvSpPr txBox="1"/>
          <p:nvPr/>
        </p:nvSpPr>
        <p:spPr>
          <a:xfrm>
            <a:off x="4859383" y="5747657"/>
            <a:ext cx="70408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-By Team : 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INVINCIBLES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Samrudha Ganesh Kelkar, Shreyank Jyoti, Umesh Sharnagat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2018900072, 2018900069, 2018900082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841863" y="624110"/>
            <a:ext cx="9662749" cy="73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Dataset Contents: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idx="1"/>
          </p:nvPr>
        </p:nvSpPr>
        <p:spPr>
          <a:xfrm>
            <a:off x="1698171" y="1463039"/>
            <a:ext cx="9806441" cy="506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i="1" u="sng">
                <a:solidFill>
                  <a:schemeClr val="hlink"/>
                </a:solidFill>
                <a:hlinkClick r:id="rId3"/>
              </a:rPr>
              <a:t>Office</a:t>
            </a:r>
            <a:r>
              <a:rPr lang="en-IN" sz="2000" u="sng">
                <a:solidFill>
                  <a:schemeClr val="hlink"/>
                </a:solidFill>
                <a:hlinkClick r:id="rId3"/>
              </a:rPr>
              <a:t> Dataset</a:t>
            </a:r>
            <a:r>
              <a:rPr lang="en-IN" sz="2000"/>
              <a:t>: Contains 3 domains Amazon, Webcam, and Dslr. Each contain images from amazon.com, or office environment images taken with varying lighting and pose changes using a webcam or a dslr camera, respectively. Contains 31 categories in each domain. SURF BoW histogram features, vector quantized to 800 dimension (unless indicated as 600).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Images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Surf Features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Surf Features with object Ids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Decaf features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Dataset link: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 u="sng">
                <a:solidFill>
                  <a:schemeClr val="hlink"/>
                </a:solidFill>
                <a:hlinkClick r:id="rId3"/>
              </a:rPr>
              <a:t>https://people.eecs.berkeley.edu/~jhoffman/domainadapt/#datasets_code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1: Impact of Asymmetric Transformation.</a:t>
            </a:r>
            <a:endParaRPr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03A175-22E6-41E2-9594-C4C6860C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84104"/>
              </p:ext>
            </p:extLst>
          </p:nvPr>
        </p:nvGraphicFramePr>
        <p:xfrm>
          <a:off x="3287953" y="2470832"/>
          <a:ext cx="6731536" cy="335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890">
                  <a:extLst>
                    <a:ext uri="{9D8B030D-6E8A-4147-A177-3AD203B41FA5}">
                      <a16:colId xmlns:a16="http://schemas.microsoft.com/office/drawing/2014/main" val="580008547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589482741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037748127"/>
                    </a:ext>
                  </a:extLst>
                </a:gridCol>
              </a:tblGrid>
              <a:tr h="7029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1247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Without 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directly on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09899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with transformation of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366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2: Accuracy vs Optimization iterations </a:t>
            </a:r>
            <a:endParaRPr sz="24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D37E06B-8F98-4266-9568-A68A2275C0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9613" y="2469054"/>
            <a:ext cx="5334000" cy="3204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5EDCDF-A784-46FE-8C01-B5B0E8255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99" y="2469055"/>
            <a:ext cx="5017643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3:  Accuracy across categories 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DA908-AF70-4AA4-B12D-BF17D782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76" y="2366907"/>
            <a:ext cx="2866448" cy="35443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CF26E-C60A-4D36-83B5-E9809A7E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33659"/>
              </p:ext>
            </p:extLst>
          </p:nvPr>
        </p:nvGraphicFramePr>
        <p:xfrm>
          <a:off x="5622587" y="2313908"/>
          <a:ext cx="5612860" cy="3396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173">
                  <a:extLst>
                    <a:ext uri="{9D8B030D-6E8A-4147-A177-3AD203B41FA5}">
                      <a16:colId xmlns:a16="http://schemas.microsoft.com/office/drawing/2014/main" val="3918169616"/>
                    </a:ext>
                  </a:extLst>
                </a:gridCol>
                <a:gridCol w="1276996">
                  <a:extLst>
                    <a:ext uri="{9D8B030D-6E8A-4147-A177-3AD203B41FA5}">
                      <a16:colId xmlns:a16="http://schemas.microsoft.com/office/drawing/2014/main" val="76897438"/>
                    </a:ext>
                  </a:extLst>
                </a:gridCol>
                <a:gridCol w="1759099">
                  <a:extLst>
                    <a:ext uri="{9D8B030D-6E8A-4147-A177-3AD203B41FA5}">
                      <a16:colId xmlns:a16="http://schemas.microsoft.com/office/drawing/2014/main" val="2468140539"/>
                    </a:ext>
                  </a:extLst>
                </a:gridCol>
                <a:gridCol w="1648592">
                  <a:extLst>
                    <a:ext uri="{9D8B030D-6E8A-4147-A177-3AD203B41FA5}">
                      <a16:colId xmlns:a16="http://schemas.microsoft.com/office/drawing/2014/main" val="219102440"/>
                    </a:ext>
                  </a:extLst>
                </a:gridCol>
              </a:tblGrid>
              <a:tr h="25157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Class Name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Number of image samples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Correctly identified Images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Accuracy (in %)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extLst>
                  <a:ext uri="{0D108BD9-81ED-4DB2-BD59-A6C34878D82A}">
                    <a16:rowId xmlns:a16="http://schemas.microsoft.com/office/drawing/2014/main" val="193666011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trash_can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57173762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back_pack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91.6666667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6291754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mobile_phone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31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83.8709677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00385459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calculator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32191730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tape_dispenser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81.8181818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62381907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scissors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18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77.7777778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01218423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desk_chair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76.9230769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573825414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stapler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76.1904762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621420035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file_cabinet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9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60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28148906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mouse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58.3333333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18089471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paper_notebook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50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4179446886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bike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42.8571429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298508804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monitor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40.9090909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99217808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keyboard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48002828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phone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38.4615385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589156673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bottle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31.25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31511947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bike_helmet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24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29.1666667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62791491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headphones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23.0769231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87128982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ruler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7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14.2857143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817688739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printer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90220872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ring_binder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834776393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pen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29210025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bookcase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8.33333333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880829645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letter_tray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6.25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136601069"/>
                  </a:ext>
                </a:extLst>
              </a:tr>
              <a:tr h="125786">
                <a:tc grid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Mean Accuracy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600" dirty="0">
                          <a:effectLst/>
                        </a:rPr>
                        <a:t>49.5147266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9631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8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4: Impact of K nearest neighbours</a:t>
            </a:r>
            <a:endParaRPr sz="24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9645ECE-4D3D-406E-9E95-C8C6B628F1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78272" y="2449703"/>
            <a:ext cx="5334000" cy="32111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41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114800" y="2341450"/>
            <a:ext cx="583659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</a:pPr>
            <a:r>
              <a:rPr lang="en-IN" sz="8000" dirty="0"/>
              <a:t>Thanks!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idx="1"/>
          </p:nvPr>
        </p:nvSpPr>
        <p:spPr>
          <a:xfrm>
            <a:off x="1593669" y="1489166"/>
            <a:ext cx="9910943" cy="442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“What you saw” during training is often not “what you get” during deployment: the distribution and even the type and dimensionality of features can change from one dataset to the next.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Visual domain adaptation problem.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We need a model that is not restricted to symmetric transformations, nor to features of the same type and dimensionality, making it applicable to a significantly wider set of adaptation scenarios than previous methods.</a:t>
            </a:r>
            <a:endParaRPr sz="2400" dirty="0"/>
          </a:p>
        </p:txBody>
      </p:sp>
      <p:sp>
        <p:nvSpPr>
          <p:cNvPr id="6" name="Google Shape;177;p20">
            <a:extLst>
              <a:ext uri="{FF2B5EF4-FFF2-40B4-BE49-F238E27FC236}">
                <a16:creationId xmlns:a16="http://schemas.microsoft.com/office/drawing/2014/main" id="{CE2FB8CC-D60B-4223-86D0-16D886691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Problem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idx="1"/>
          </p:nvPr>
        </p:nvSpPr>
        <p:spPr>
          <a:xfrm>
            <a:off x="1972492" y="1293223"/>
            <a:ext cx="9797142" cy="4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2400" dirty="0"/>
              <a:t>Each image dataset corresponds to a particular “visual domain” with its own peculiarities.</a:t>
            </a:r>
            <a:endParaRPr sz="2400" dirty="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4274" y="2143141"/>
            <a:ext cx="668818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idx="1"/>
          </p:nvPr>
        </p:nvSpPr>
        <p:spPr>
          <a:xfrm>
            <a:off x="1541417" y="1423851"/>
            <a:ext cx="9963195" cy="44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[19] learns a metric to compare two cross-domain data points that satisfies a set of given cross-domain (dis)similarity constraints.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Because the </a:t>
            </a:r>
            <a:r>
              <a:rPr lang="en-IN" sz="2400" dirty="0" err="1"/>
              <a:t>Mahalanobis</a:t>
            </a:r>
            <a:r>
              <a:rPr lang="en-IN" sz="2400" dirty="0"/>
              <a:t> distance is used for learning, the algorithm essentially treats both the source and target domains as part of a single data set.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This approach is insufficient when </a:t>
            </a:r>
            <a:endParaRPr sz="2400" dirty="0"/>
          </a:p>
          <a:p>
            <a:pPr marL="742950" lvl="1" indent="-3238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the dimensionalities of the domains are different</a:t>
            </a:r>
            <a:endParaRPr sz="2400" dirty="0"/>
          </a:p>
          <a:p>
            <a:pPr marL="742950" lvl="1" indent="-3238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It restricts the type of transformations that can be learned.</a:t>
            </a:r>
            <a:endParaRPr sz="2400" dirty="0"/>
          </a:p>
        </p:txBody>
      </p:sp>
      <p:sp>
        <p:nvSpPr>
          <p:cNvPr id="192" name="Google Shape;192;p22"/>
          <p:cNvSpPr txBox="1"/>
          <p:nvPr/>
        </p:nvSpPr>
        <p:spPr>
          <a:xfrm>
            <a:off x="1541418" y="5911222"/>
            <a:ext cx="99631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[19]Saenko, K., Kulis, B., Fritz, M., &amp; Darrell, T. (2010, September). Adapting visual category models to new domains. In </a:t>
            </a:r>
            <a:r>
              <a:rPr lang="en-IN" sz="1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European conference on computer vision</a:t>
            </a:r>
            <a:r>
              <a:rPr lang="en-IN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(pp. 213-226). Springer, Berlin, Heidelberg.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77;p20">
            <a:extLst>
              <a:ext uri="{FF2B5EF4-FFF2-40B4-BE49-F238E27FC236}">
                <a16:creationId xmlns:a16="http://schemas.microsoft.com/office/drawing/2014/main" id="{613D4BDA-7AF1-46E3-A2B2-6F7E2BC23347}"/>
              </a:ext>
            </a:extLst>
          </p:cNvPr>
          <p:cNvSpPr txBox="1">
            <a:spLocks/>
          </p:cNvSpPr>
          <p:nvPr/>
        </p:nvSpPr>
        <p:spPr bwMode="black">
          <a:xfrm>
            <a:off x="1972492" y="603508"/>
            <a:ext cx="8911687" cy="84991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idx="1"/>
          </p:nvPr>
        </p:nvSpPr>
        <p:spPr>
          <a:xfrm>
            <a:off x="1835330" y="592182"/>
            <a:ext cx="9568543" cy="96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1800"/>
              <a:buNone/>
            </a:pPr>
            <a:r>
              <a:rPr lang="en-US" dirty="0"/>
              <a:t>Asymmetric indefinite transformations are more flexible for a variety of adaptation tasks.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791" y="1554479"/>
            <a:ext cx="7101723" cy="49727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7;p20">
            <a:extLst>
              <a:ext uri="{FF2B5EF4-FFF2-40B4-BE49-F238E27FC236}">
                <a16:creationId xmlns:a16="http://schemas.microsoft.com/office/drawing/2014/main" id="{D7B622C8-14FF-4573-804D-F4A088369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idx="1"/>
          </p:nvPr>
        </p:nvSpPr>
        <p:spPr>
          <a:xfrm>
            <a:off x="1724297" y="653143"/>
            <a:ext cx="9780315" cy="525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/>
              <a:t>Asymmetric Transforms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ARC-t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where X is the matrix of all the points in A, Y is the matrix of all points in B, r is a matrix </a:t>
            </a:r>
            <a:r>
              <a:rPr lang="en-IN" sz="2400" dirty="0" err="1"/>
              <a:t>regularizer</a:t>
            </a:r>
            <a:r>
              <a:rPr lang="en-IN" sz="2400" dirty="0"/>
              <a:t>, and the c</a:t>
            </a:r>
            <a:r>
              <a:rPr lang="en-IN" sz="2400" baseline="-25000" dirty="0"/>
              <a:t>i</a:t>
            </a:r>
            <a:r>
              <a:rPr lang="en-IN" sz="2400" dirty="0"/>
              <a:t> are the loss functions over the constraints, assumed to be expressed as a function of the matrix X</a:t>
            </a:r>
            <a:r>
              <a:rPr lang="en-IN" sz="2400" baseline="30000" dirty="0"/>
              <a:t>T</a:t>
            </a:r>
            <a:r>
              <a:rPr lang="en-IN" sz="2400" dirty="0"/>
              <a:t> W Y . Thus, the optimization aims to minimize a matrix </a:t>
            </a:r>
            <a:r>
              <a:rPr lang="en-IN" sz="2400" dirty="0" err="1"/>
              <a:t>regularizer</a:t>
            </a:r>
            <a:r>
              <a:rPr lang="en-IN" sz="2400" dirty="0"/>
              <a:t> r plus a set of constraints that are a function of the learned inner products </a:t>
            </a:r>
            <a:r>
              <a:rPr lang="en-IN" sz="2400" dirty="0" err="1"/>
              <a:t>x</a:t>
            </a:r>
            <a:r>
              <a:rPr lang="en-IN" sz="2400" baseline="30000" dirty="0" err="1"/>
              <a:t>T</a:t>
            </a:r>
            <a:r>
              <a:rPr lang="en-IN" sz="2400" dirty="0"/>
              <a:t> W y.</a:t>
            </a:r>
            <a:endParaRPr sz="2400" dirty="0"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345" y="1883055"/>
            <a:ext cx="8682257" cy="150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691588" y="331767"/>
            <a:ext cx="8911687" cy="8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Experimental Setup </a:t>
            </a:r>
            <a:endParaRPr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>
          <a:xfrm>
            <a:off x="1463039" y="1463039"/>
            <a:ext cx="10502537" cy="513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dirty="0"/>
              <a:t>We consider two scenarios in our experiments.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dirty="0"/>
              <a:t>all categories are present at training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We assume that we have many </a:t>
            </a:r>
            <a:r>
              <a:rPr lang="en-IN" dirty="0" err="1"/>
              <a:t>labeled</a:t>
            </a:r>
            <a:r>
              <a:rPr lang="en-IN" dirty="0"/>
              <a:t> examples for each category in the source domain, and a few </a:t>
            </a:r>
            <a:r>
              <a:rPr lang="en-IN" dirty="0" err="1"/>
              <a:t>labeled</a:t>
            </a:r>
            <a:r>
              <a:rPr lang="en-IN" dirty="0"/>
              <a:t> examples for each category in the target domain. We form the following class-based constraints for each pair of training points (x; y), where x € A and y € B: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if x and y are from the same category, we construct the constraint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and if x and y are in different categories, we construct the constraint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(Here l and u are lower and upper bound parameters)</a:t>
            </a:r>
            <a:endParaRPr dirty="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955" y="3685154"/>
            <a:ext cx="7363853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6955" y="5635690"/>
            <a:ext cx="7249537" cy="63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idx="1"/>
          </p:nvPr>
        </p:nvSpPr>
        <p:spPr>
          <a:xfrm>
            <a:off x="2231136" y="2501852"/>
            <a:ext cx="7729728" cy="31019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dirty="0"/>
              <a:t>Define  K</a:t>
            </a:r>
            <a:r>
              <a:rPr lang="en-IN" sz="2400" b="1" baseline="-25000" dirty="0"/>
              <a:t>A</a:t>
            </a:r>
            <a:r>
              <a:rPr lang="en-IN" sz="2400" b="1" dirty="0"/>
              <a:t> = X</a:t>
            </a:r>
            <a:r>
              <a:rPr lang="en-IN" sz="2400" b="1" baseline="30000" dirty="0"/>
              <a:t>T</a:t>
            </a:r>
            <a:r>
              <a:rPr lang="en-IN" sz="2400" b="1" dirty="0"/>
              <a:t>X and K</a:t>
            </a:r>
            <a:r>
              <a:rPr lang="en-IN" sz="2400" b="1" baseline="-25000" dirty="0"/>
              <a:t>B</a:t>
            </a:r>
            <a:r>
              <a:rPr lang="en-IN" sz="2400" b="1" dirty="0"/>
              <a:t> = Y</a:t>
            </a:r>
            <a:r>
              <a:rPr lang="en-IN" sz="2400" b="1" baseline="30000" dirty="0"/>
              <a:t>T</a:t>
            </a:r>
            <a:r>
              <a:rPr lang="en-IN" sz="2400" b="1" dirty="0"/>
              <a:t>Y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Instead of solving for W directly, we can equivalently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solve  for L, and then implicitly construct W via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</a:rPr>
              <a:t>W =XK</a:t>
            </a:r>
            <a:r>
              <a:rPr lang="en-IN" sz="2400" b="1" baseline="-25000" dirty="0">
                <a:solidFill>
                  <a:schemeClr val="dk1"/>
                </a:solidFill>
              </a:rPr>
              <a:t>A</a:t>
            </a:r>
            <a:r>
              <a:rPr lang="en-IN" sz="2400" b="1" baseline="30000" dirty="0">
                <a:solidFill>
                  <a:schemeClr val="dk1"/>
                </a:solidFill>
              </a:rPr>
              <a:t>-1/2</a:t>
            </a:r>
            <a:r>
              <a:rPr lang="en-IN" sz="2400" b="1" dirty="0">
                <a:solidFill>
                  <a:schemeClr val="dk1"/>
                </a:solidFill>
              </a:rPr>
              <a:t> LK</a:t>
            </a:r>
            <a:r>
              <a:rPr lang="en-IN" sz="2400" b="1" baseline="-25000" dirty="0">
                <a:solidFill>
                  <a:schemeClr val="dk1"/>
                </a:solidFill>
              </a:rPr>
              <a:t>B</a:t>
            </a:r>
            <a:r>
              <a:rPr lang="en-IN" sz="2400" b="1" baseline="30000" dirty="0">
                <a:solidFill>
                  <a:schemeClr val="dk1"/>
                </a:solidFill>
              </a:rPr>
              <a:t>-1/2</a:t>
            </a:r>
            <a:r>
              <a:rPr lang="en-IN" sz="2400" b="1" dirty="0">
                <a:solidFill>
                  <a:schemeClr val="dk1"/>
                </a:solidFill>
              </a:rPr>
              <a:t>Y</a:t>
            </a:r>
            <a:r>
              <a:rPr lang="en-IN" sz="2400" b="1" baseline="30000" dirty="0">
                <a:solidFill>
                  <a:schemeClr val="dk1"/>
                </a:solidFill>
              </a:rPr>
              <a:t>T</a:t>
            </a:r>
            <a:r>
              <a:rPr lang="en-IN" sz="2400" b="1" dirty="0">
                <a:solidFill>
                  <a:schemeClr val="dk1"/>
                </a:solidFill>
              </a:rPr>
              <a:t>  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77;p20">
            <a:extLst>
              <a:ext uri="{FF2B5EF4-FFF2-40B4-BE49-F238E27FC236}">
                <a16:creationId xmlns:a16="http://schemas.microsoft.com/office/drawing/2014/main" id="{F09A3615-3048-40EA-BAB0-2FD5CF9F9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 err="1"/>
              <a:t>Kernalization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691588" y="29753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Dataset</a:t>
            </a:r>
            <a:endParaRPr dirty="0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2" y="1264555"/>
            <a:ext cx="8915400" cy="545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</TotalTime>
  <Words>709</Words>
  <Application>Microsoft Office PowerPoint</Application>
  <PresentationFormat>Widescreen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Gill Sans MT</vt:lpstr>
      <vt:lpstr>Times New Roman</vt:lpstr>
      <vt:lpstr>Parcel</vt:lpstr>
      <vt:lpstr>What You Saw is Not What You Get: Domain Adaptation Using Asymmetric Kernel Transforms</vt:lpstr>
      <vt:lpstr>Problem</vt:lpstr>
      <vt:lpstr>Problem</vt:lpstr>
      <vt:lpstr>PowerPoint Presentation</vt:lpstr>
      <vt:lpstr>Motivation</vt:lpstr>
      <vt:lpstr>PowerPoint Presentation</vt:lpstr>
      <vt:lpstr>Experimental Setup </vt:lpstr>
      <vt:lpstr>Kernalization</vt:lpstr>
      <vt:lpstr>Dataset</vt:lpstr>
      <vt:lpstr>Dataset Contents:</vt:lpstr>
      <vt:lpstr>Observations and results</vt:lpstr>
      <vt:lpstr>Observations and results</vt:lpstr>
      <vt:lpstr>Observations and results</vt:lpstr>
      <vt:lpstr>Observations and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Saw is Not What You Get: Domain Adaptation Using Asymmetric Kernel Transforms</dc:title>
  <cp:lastModifiedBy>sam k</cp:lastModifiedBy>
  <cp:revision>10</cp:revision>
  <dcterms:modified xsi:type="dcterms:W3CDTF">2019-04-07T08:33:01Z</dcterms:modified>
</cp:coreProperties>
</file>