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style3.xml" ContentType="application/vnd.ms-office.chartstyle+xml"/>
  <Override PartName="/ppt/charts/colors3.xml" ContentType="application/vnd.ms-office.chartcolorstyle+xml"/>
  <Override PartName="/ppt/charts/chart8.xml" ContentType="application/vnd.openxmlformats-officedocument.drawingml.chart+xml"/>
  <Override PartName="/ppt/charts/style4.xml" ContentType="application/vnd.ms-office.chartstyle+xml"/>
  <Override PartName="/ppt/charts/colors4.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2"/>
  </p:notesMasterIdLst>
  <p:sldIdLst>
    <p:sldId id="278" r:id="rId2"/>
    <p:sldId id="280" r:id="rId3"/>
    <p:sldId id="309" r:id="rId4"/>
    <p:sldId id="306" r:id="rId5"/>
    <p:sldId id="288" r:id="rId6"/>
    <p:sldId id="294" r:id="rId7"/>
    <p:sldId id="308" r:id="rId8"/>
    <p:sldId id="307" r:id="rId9"/>
    <p:sldId id="301" r:id="rId10"/>
    <p:sldId id="296" r:id="rId11"/>
    <p:sldId id="297" r:id="rId12"/>
    <p:sldId id="298" r:id="rId13"/>
    <p:sldId id="299" r:id="rId14"/>
    <p:sldId id="300" r:id="rId15"/>
    <p:sldId id="302" r:id="rId16"/>
    <p:sldId id="304" r:id="rId17"/>
    <p:sldId id="303" r:id="rId18"/>
    <p:sldId id="305" r:id="rId19"/>
    <p:sldId id="284" r:id="rId20"/>
    <p:sldId id="293"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9" autoAdjust="0"/>
  </p:normalViewPr>
  <p:slideViewPr>
    <p:cSldViewPr snapToGrid="0" snapToObjects="1">
      <p:cViewPr varScale="1">
        <p:scale>
          <a:sx n="96" d="100"/>
          <a:sy n="96" d="100"/>
        </p:scale>
        <p:origin x="130"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996df715453e35b9/Desktop/project%20Job.xlsx" TargetMode="External"/><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1" Type="http://schemas.openxmlformats.org/officeDocument/2006/relationships/oleObject" Target="https://d.docs.live.net/996df715453e35b9/Desktop/inside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https://d.docs.live.net/996df715453e35b9/Desktop/insides.xlsx" TargetMode="Externa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8.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91639\Downloads\Project%20Fina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Final.xlsx]Sheet7!PivotTable4</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TOP</a:t>
            </a:r>
            <a:r>
              <a:rPr lang="en-US" baseline="0" dirty="0"/>
              <a:t> 10 EMPLOYMENT LOCATION </a:t>
            </a:r>
            <a:endParaRPr lang="en-US" dirty="0"/>
          </a:p>
        </c:rich>
      </c:tx>
      <c:layout>
        <c:manualLayout>
          <c:xMode val="edge"/>
          <c:yMode val="edge"/>
          <c:x val="0.17295684113865933"/>
          <c:y val="7.0046685840338234E-3"/>
        </c:manualLayout>
      </c:layout>
      <c:overlay val="0"/>
      <c:spPr>
        <a:noFill/>
        <a:ln>
          <a:noFill/>
        </a:ln>
        <a:effectLst/>
      </c:sp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delete val="1"/>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delete val="1"/>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delete val="1"/>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1415078873967896"/>
          <c:y val="0.1273401589508652"/>
          <c:w val="0.76031180154053613"/>
          <c:h val="0.69346736063675662"/>
        </c:manualLayout>
      </c:layout>
      <c:bar3DChart>
        <c:barDir val="col"/>
        <c:grouping val="clustered"/>
        <c:varyColors val="0"/>
        <c:ser>
          <c:idx val="0"/>
          <c:order val="0"/>
          <c:tx>
            <c:strRef>
              <c:f>Sheet7!$B$3</c:f>
              <c:strCache>
                <c:ptCount val="1"/>
                <c:pt idx="0">
                  <c:v>Total</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Sheet7!$A$4:$A$14</c:f>
              <c:strCache>
                <c:ptCount val="10"/>
                <c:pt idx="0">
                  <c:v>Bangalore</c:v>
                </c:pt>
                <c:pt idx="1">
                  <c:v>Gurgaon</c:v>
                </c:pt>
                <c:pt idx="2">
                  <c:v>Mumbai</c:v>
                </c:pt>
                <c:pt idx="3">
                  <c:v>Pune</c:v>
                </c:pt>
                <c:pt idx="4">
                  <c:v>Hyderabad</c:v>
                </c:pt>
                <c:pt idx="5">
                  <c:v>Kalyanpur</c:v>
                </c:pt>
                <c:pt idx="6">
                  <c:v>Imamganj</c:v>
                </c:pt>
                <c:pt idx="7">
                  <c:v>Delhi</c:v>
                </c:pt>
                <c:pt idx="8">
                  <c:v>Mumbai </c:v>
                </c:pt>
                <c:pt idx="9">
                  <c:v>Noida</c:v>
                </c:pt>
              </c:strCache>
            </c:strRef>
          </c:cat>
          <c:val>
            <c:numRef>
              <c:f>Sheet7!$B$4:$B$14</c:f>
              <c:numCache>
                <c:formatCode>General</c:formatCode>
                <c:ptCount val="10"/>
                <c:pt idx="0">
                  <c:v>698462</c:v>
                </c:pt>
                <c:pt idx="1">
                  <c:v>420961</c:v>
                </c:pt>
                <c:pt idx="2">
                  <c:v>220437</c:v>
                </c:pt>
                <c:pt idx="3">
                  <c:v>96661</c:v>
                </c:pt>
                <c:pt idx="4">
                  <c:v>90258</c:v>
                </c:pt>
                <c:pt idx="5">
                  <c:v>75701</c:v>
                </c:pt>
                <c:pt idx="6">
                  <c:v>52067</c:v>
                </c:pt>
                <c:pt idx="7">
                  <c:v>42023</c:v>
                </c:pt>
                <c:pt idx="8">
                  <c:v>41005</c:v>
                </c:pt>
                <c:pt idx="9">
                  <c:v>40704</c:v>
                </c:pt>
              </c:numCache>
            </c:numRef>
          </c:val>
          <c:extLst>
            <c:ext xmlns:c16="http://schemas.microsoft.com/office/drawing/2014/chart" uri="{C3380CC4-5D6E-409C-BE32-E72D297353CC}">
              <c16:uniqueId val="{00000000-AA12-4221-9353-F04CE7302723}"/>
            </c:ext>
          </c:extLst>
        </c:ser>
        <c:dLbls>
          <c:showLegendKey val="0"/>
          <c:showVal val="0"/>
          <c:showCatName val="0"/>
          <c:showSerName val="0"/>
          <c:showPercent val="0"/>
          <c:showBubbleSize val="0"/>
        </c:dLbls>
        <c:gapWidth val="65"/>
        <c:shape val="box"/>
        <c:axId val="169015936"/>
        <c:axId val="169083648"/>
        <c:axId val="0"/>
      </c:bar3DChart>
      <c:catAx>
        <c:axId val="16901593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69083648"/>
        <c:crosses val="autoZero"/>
        <c:auto val="1"/>
        <c:lblAlgn val="ctr"/>
        <c:lblOffset val="100"/>
        <c:noMultiLvlLbl val="0"/>
      </c:catAx>
      <c:valAx>
        <c:axId val="169083648"/>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69015936"/>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Final.xlsx]Sheet6!PivotTable3</c:name>
    <c:fmtId val="-1"/>
  </c:pivotSource>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dirty="0"/>
              <a:t>TOP</a:t>
            </a:r>
            <a:r>
              <a:rPr lang="en-US" baseline="0" dirty="0"/>
              <a:t> 10 INDUSTRY</a:t>
            </a:r>
            <a:endParaRPr lang="en-US" dirty="0"/>
          </a:p>
        </c:rich>
      </c:tx>
      <c:overlay val="0"/>
      <c:spPr>
        <a:noFill/>
        <a:ln>
          <a:noFill/>
        </a:ln>
        <a:effectLst/>
      </c:spPr>
    </c:title>
    <c:autoTitleDeleted val="0"/>
    <c:pivotFmts>
      <c:pivotFmt>
        <c:idx val="0"/>
        <c:spPr>
          <a:pattFill prst="ltUpDiag">
            <a:fgClr>
              <a:schemeClr val="accent1"/>
            </a:fgClr>
            <a:bgClr>
              <a:schemeClr val="lt1"/>
            </a:bgClr>
          </a:pattFill>
          <a:ln>
            <a:noFill/>
          </a:ln>
          <a:effectLst/>
        </c:spPr>
        <c:marker>
          <c:symbol val="none"/>
        </c:marker>
        <c:dLbl>
          <c:idx val="0"/>
          <c:delete val="1"/>
          <c:extLst>
            <c:ext xmlns:c15="http://schemas.microsoft.com/office/drawing/2012/chart" uri="{CE6537A1-D6FC-4f65-9D91-7224C49458BB}"/>
          </c:extLst>
        </c:dLbl>
      </c:pivotFmt>
      <c:pivotFmt>
        <c:idx val="1"/>
        <c:spPr>
          <a:pattFill prst="ltUpDiag">
            <a:fgClr>
              <a:schemeClr val="accent1"/>
            </a:fgClr>
            <a:bgClr>
              <a:schemeClr val="lt1"/>
            </a:bgClr>
          </a:pattFill>
          <a:ln>
            <a:noFill/>
          </a:ln>
          <a:effectLst/>
        </c:spPr>
        <c:marker>
          <c:symbol val="none"/>
        </c:marker>
        <c:dLbl>
          <c:idx val="0"/>
          <c:delete val="1"/>
          <c:extLst>
            <c:ext xmlns:c15="http://schemas.microsoft.com/office/drawing/2012/chart" uri="{CE6537A1-D6FC-4f65-9D91-7224C49458BB}"/>
          </c:extLst>
        </c:dLbl>
      </c:pivotFmt>
      <c:pivotFmt>
        <c:idx val="2"/>
        <c:spPr>
          <a:pattFill prst="ltUpDiag">
            <a:fgClr>
              <a:schemeClr val="accent1"/>
            </a:fgClr>
            <a:bgClr>
              <a:schemeClr val="lt1"/>
            </a:bgClr>
          </a:pattFill>
          <a:ln>
            <a:noFill/>
          </a:ln>
          <a:effectLst/>
        </c:spPr>
        <c:marker>
          <c:symbol val="none"/>
        </c:marker>
        <c:dLbl>
          <c:idx val="0"/>
          <c:delete val="1"/>
          <c:extLst>
            <c:ext xmlns:c15="http://schemas.microsoft.com/office/drawing/2012/chart" uri="{CE6537A1-D6FC-4f65-9D91-7224C49458BB}"/>
          </c:extLst>
        </c:dLbl>
      </c:pivotFmt>
    </c:pivotFmts>
    <c:plotArea>
      <c:layout/>
      <c:barChart>
        <c:barDir val="bar"/>
        <c:grouping val="clustered"/>
        <c:varyColors val="0"/>
        <c:ser>
          <c:idx val="0"/>
          <c:order val="0"/>
          <c:tx>
            <c:strRef>
              <c:f>Sheet6!$B$3</c:f>
              <c:strCache>
                <c:ptCount val="1"/>
                <c:pt idx="0">
                  <c:v>Total</c:v>
                </c:pt>
              </c:strCache>
            </c:strRef>
          </c:tx>
          <c:spPr>
            <a:pattFill prst="ltUpDiag">
              <a:fgClr>
                <a:schemeClr val="accent1"/>
              </a:fgClr>
              <a:bgClr>
                <a:schemeClr val="lt1"/>
              </a:bgClr>
            </a:pattFill>
            <a:ln>
              <a:noFill/>
            </a:ln>
            <a:effectLst/>
          </c:spPr>
          <c:invertIfNegative val="0"/>
          <c:cat>
            <c:strRef>
              <c:f>Sheet6!$A$4:$A$14</c:f>
              <c:strCache>
                <c:ptCount val="10"/>
                <c:pt idx="0">
                  <c:v>IT Services and IT Consulting</c:v>
                </c:pt>
                <c:pt idx="1">
                  <c:v>Banking</c:v>
                </c:pt>
                <c:pt idx="2">
                  <c:v>Software Development</c:v>
                </c:pt>
                <c:pt idx="3">
                  <c:v>Financial Services</c:v>
                </c:pt>
                <c:pt idx="4">
                  <c:v>Manufacturing</c:v>
                </c:pt>
                <c:pt idx="5">
                  <c:v>Airlines and Aviation</c:v>
                </c:pt>
                <c:pt idx="6">
                  <c:v>Food and Beverage Manufacturing</c:v>
                </c:pt>
                <c:pt idx="7">
                  <c:v> Technology, Information and Internet</c:v>
                </c:pt>
                <c:pt idx="8">
                  <c:v>Business Consulting and Services</c:v>
                </c:pt>
                <c:pt idx="9">
                  <c:v>Motor Vehicle Manufacturing</c:v>
                </c:pt>
              </c:strCache>
            </c:strRef>
          </c:cat>
          <c:val>
            <c:numRef>
              <c:f>Sheet6!$B$4:$B$14</c:f>
              <c:numCache>
                <c:formatCode>General</c:formatCode>
                <c:ptCount val="10"/>
                <c:pt idx="0">
                  <c:v>443916</c:v>
                </c:pt>
                <c:pt idx="1">
                  <c:v>160016</c:v>
                </c:pt>
                <c:pt idx="2">
                  <c:v>143849</c:v>
                </c:pt>
                <c:pt idx="3">
                  <c:v>127264</c:v>
                </c:pt>
                <c:pt idx="4">
                  <c:v>122532</c:v>
                </c:pt>
                <c:pt idx="5">
                  <c:v>120012</c:v>
                </c:pt>
                <c:pt idx="6">
                  <c:v>85009</c:v>
                </c:pt>
                <c:pt idx="7">
                  <c:v>78178</c:v>
                </c:pt>
                <c:pt idx="8">
                  <c:v>76016</c:v>
                </c:pt>
                <c:pt idx="9">
                  <c:v>70407</c:v>
                </c:pt>
              </c:numCache>
            </c:numRef>
          </c:val>
          <c:extLst>
            <c:ext xmlns:c16="http://schemas.microsoft.com/office/drawing/2014/chart" uri="{C3380CC4-5D6E-409C-BE32-E72D297353CC}">
              <c16:uniqueId val="{00000000-7324-4794-99CA-32FEA25AD7DF}"/>
            </c:ext>
          </c:extLst>
        </c:ser>
        <c:dLbls>
          <c:showLegendKey val="0"/>
          <c:showVal val="0"/>
          <c:showCatName val="0"/>
          <c:showSerName val="0"/>
          <c:showPercent val="0"/>
          <c:showBubbleSize val="0"/>
        </c:dLbls>
        <c:gapWidth val="269"/>
        <c:overlap val="-20"/>
        <c:axId val="42226432"/>
        <c:axId val="42227968"/>
      </c:barChart>
      <c:catAx>
        <c:axId val="42226432"/>
        <c:scaling>
          <c:orientation val="minMax"/>
        </c:scaling>
        <c:delete val="0"/>
        <c:axPos val="l"/>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42227968"/>
        <c:crosses val="autoZero"/>
        <c:auto val="1"/>
        <c:lblAlgn val="ctr"/>
        <c:lblOffset val="100"/>
        <c:noMultiLvlLbl val="0"/>
      </c:catAx>
      <c:valAx>
        <c:axId val="42227968"/>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422264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[Chart in Microsoft PowerPoint]Sheet1!PivotTable1</c:name>
    <c:fmtId val="-1"/>
  </c:pivotSource>
  <c:chart>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manualLayout>
          <c:layoutTarget val="inner"/>
          <c:xMode val="edge"/>
          <c:yMode val="edge"/>
          <c:x val="0.15290042080439029"/>
          <c:y val="4.8429820375893572E-2"/>
          <c:w val="0.78862811062740656"/>
          <c:h val="0.8579076793367526"/>
        </c:manualLayout>
      </c:layout>
      <c:barChart>
        <c:barDir val="col"/>
        <c:grouping val="percentStacked"/>
        <c:varyColors val="0"/>
        <c:ser>
          <c:idx val="0"/>
          <c:order val="0"/>
          <c:tx>
            <c:strRef>
              <c:f>Sheet1!$B$3:$B$4</c:f>
              <c:strCache>
                <c:ptCount val="1"/>
                <c:pt idx="0">
                  <c:v>Associate</c:v>
                </c:pt>
              </c:strCache>
            </c:strRef>
          </c:tx>
          <c:spPr>
            <a:solidFill>
              <a:schemeClr val="accent1"/>
            </a:solidFill>
            <a:ln>
              <a:noFill/>
            </a:ln>
            <a:effectLst/>
          </c:spPr>
          <c:invertIfNegative val="0"/>
          <c:cat>
            <c:strRef>
              <c:f>Sheet1!$A$5:$A$14</c:f>
              <c:strCache>
                <c:ptCount val="9"/>
                <c:pt idx="0">
                  <c:v>Bangalore</c:v>
                </c:pt>
                <c:pt idx="1">
                  <c:v>Delhi</c:v>
                </c:pt>
                <c:pt idx="2">
                  <c:v>Gurgaon</c:v>
                </c:pt>
                <c:pt idx="3">
                  <c:v>Hyderabad</c:v>
                </c:pt>
                <c:pt idx="4">
                  <c:v>Imamganj</c:v>
                </c:pt>
                <c:pt idx="5">
                  <c:v>Kalyanpur</c:v>
                </c:pt>
                <c:pt idx="6">
                  <c:v>Mumbai</c:v>
                </c:pt>
                <c:pt idx="7">
                  <c:v>Noida</c:v>
                </c:pt>
                <c:pt idx="8">
                  <c:v>Pune</c:v>
                </c:pt>
              </c:strCache>
            </c:strRef>
          </c:cat>
          <c:val>
            <c:numRef>
              <c:f>Sheet1!$B$5:$B$14</c:f>
              <c:numCache>
                <c:formatCode>General</c:formatCode>
                <c:ptCount val="9"/>
                <c:pt idx="0">
                  <c:v>333580</c:v>
                </c:pt>
                <c:pt idx="1">
                  <c:v>20002</c:v>
                </c:pt>
                <c:pt idx="2">
                  <c:v>231838</c:v>
                </c:pt>
                <c:pt idx="3">
                  <c:v>60206</c:v>
                </c:pt>
                <c:pt idx="4">
                  <c:v>47057</c:v>
                </c:pt>
                <c:pt idx="5">
                  <c:v>65079</c:v>
                </c:pt>
                <c:pt idx="6">
                  <c:v>79471</c:v>
                </c:pt>
                <c:pt idx="7">
                  <c:v>200</c:v>
                </c:pt>
                <c:pt idx="8">
                  <c:v>35654</c:v>
                </c:pt>
              </c:numCache>
            </c:numRef>
          </c:val>
          <c:extLst>
            <c:ext xmlns:c16="http://schemas.microsoft.com/office/drawing/2014/chart" uri="{C3380CC4-5D6E-409C-BE32-E72D297353CC}">
              <c16:uniqueId val="{00000000-A043-420A-9D28-4E9B69419F01}"/>
            </c:ext>
          </c:extLst>
        </c:ser>
        <c:ser>
          <c:idx val="1"/>
          <c:order val="1"/>
          <c:tx>
            <c:strRef>
              <c:f>Sheet1!$C$3:$C$4</c:f>
              <c:strCache>
                <c:ptCount val="1"/>
                <c:pt idx="0">
                  <c:v>Director</c:v>
                </c:pt>
              </c:strCache>
            </c:strRef>
          </c:tx>
          <c:spPr>
            <a:solidFill>
              <a:schemeClr val="accent2"/>
            </a:solidFill>
            <a:ln>
              <a:noFill/>
            </a:ln>
            <a:effectLst/>
          </c:spPr>
          <c:invertIfNegative val="0"/>
          <c:cat>
            <c:strRef>
              <c:f>Sheet1!$A$5:$A$14</c:f>
              <c:strCache>
                <c:ptCount val="9"/>
                <c:pt idx="0">
                  <c:v>Bangalore</c:v>
                </c:pt>
                <c:pt idx="1">
                  <c:v>Delhi</c:v>
                </c:pt>
                <c:pt idx="2">
                  <c:v>Gurgaon</c:v>
                </c:pt>
                <c:pt idx="3">
                  <c:v>Hyderabad</c:v>
                </c:pt>
                <c:pt idx="4">
                  <c:v>Imamganj</c:v>
                </c:pt>
                <c:pt idx="5">
                  <c:v>Kalyanpur</c:v>
                </c:pt>
                <c:pt idx="6">
                  <c:v>Mumbai</c:v>
                </c:pt>
                <c:pt idx="7">
                  <c:v>Noida</c:v>
                </c:pt>
                <c:pt idx="8">
                  <c:v>Pune</c:v>
                </c:pt>
              </c:strCache>
            </c:strRef>
          </c:cat>
          <c:val>
            <c:numRef>
              <c:f>Sheet1!$C$5:$C$14</c:f>
              <c:numCache>
                <c:formatCode>General</c:formatCode>
                <c:ptCount val="9"/>
                <c:pt idx="0">
                  <c:v>20002</c:v>
                </c:pt>
              </c:numCache>
            </c:numRef>
          </c:val>
          <c:extLst>
            <c:ext xmlns:c16="http://schemas.microsoft.com/office/drawing/2014/chart" uri="{C3380CC4-5D6E-409C-BE32-E72D297353CC}">
              <c16:uniqueId val="{00000001-A043-420A-9D28-4E9B69419F01}"/>
            </c:ext>
          </c:extLst>
        </c:ser>
        <c:ser>
          <c:idx val="2"/>
          <c:order val="2"/>
          <c:tx>
            <c:strRef>
              <c:f>Sheet1!$D$3:$D$4</c:f>
              <c:strCache>
                <c:ptCount val="1"/>
                <c:pt idx="0">
                  <c:v>Entry level</c:v>
                </c:pt>
              </c:strCache>
            </c:strRef>
          </c:tx>
          <c:spPr>
            <a:solidFill>
              <a:schemeClr val="accent3"/>
            </a:solidFill>
            <a:ln>
              <a:noFill/>
            </a:ln>
            <a:effectLst/>
          </c:spPr>
          <c:invertIfNegative val="0"/>
          <c:cat>
            <c:strRef>
              <c:f>Sheet1!$A$5:$A$14</c:f>
              <c:strCache>
                <c:ptCount val="9"/>
                <c:pt idx="0">
                  <c:v>Bangalore</c:v>
                </c:pt>
                <c:pt idx="1">
                  <c:v>Delhi</c:v>
                </c:pt>
                <c:pt idx="2">
                  <c:v>Gurgaon</c:v>
                </c:pt>
                <c:pt idx="3">
                  <c:v>Hyderabad</c:v>
                </c:pt>
                <c:pt idx="4">
                  <c:v>Imamganj</c:v>
                </c:pt>
                <c:pt idx="5">
                  <c:v>Kalyanpur</c:v>
                </c:pt>
                <c:pt idx="6">
                  <c:v>Mumbai</c:v>
                </c:pt>
                <c:pt idx="7">
                  <c:v>Noida</c:v>
                </c:pt>
                <c:pt idx="8">
                  <c:v>Pune</c:v>
                </c:pt>
              </c:strCache>
            </c:strRef>
          </c:cat>
          <c:val>
            <c:numRef>
              <c:f>Sheet1!$D$5:$D$14</c:f>
              <c:numCache>
                <c:formatCode>General</c:formatCode>
                <c:ptCount val="9"/>
                <c:pt idx="0">
                  <c:v>104613</c:v>
                </c:pt>
                <c:pt idx="1">
                  <c:v>21021</c:v>
                </c:pt>
                <c:pt idx="2">
                  <c:v>122062</c:v>
                </c:pt>
                <c:pt idx="3">
                  <c:v>30052</c:v>
                </c:pt>
                <c:pt idx="4">
                  <c:v>5010</c:v>
                </c:pt>
                <c:pt idx="5">
                  <c:v>70</c:v>
                </c:pt>
                <c:pt idx="6">
                  <c:v>83507</c:v>
                </c:pt>
                <c:pt idx="7">
                  <c:v>30503</c:v>
                </c:pt>
                <c:pt idx="8">
                  <c:v>30003</c:v>
                </c:pt>
              </c:numCache>
            </c:numRef>
          </c:val>
          <c:extLst>
            <c:ext xmlns:c16="http://schemas.microsoft.com/office/drawing/2014/chart" uri="{C3380CC4-5D6E-409C-BE32-E72D297353CC}">
              <c16:uniqueId val="{00000002-A043-420A-9D28-4E9B69419F01}"/>
            </c:ext>
          </c:extLst>
        </c:ser>
        <c:ser>
          <c:idx val="3"/>
          <c:order val="3"/>
          <c:tx>
            <c:strRef>
              <c:f>Sheet1!$E$3:$E$4</c:f>
              <c:strCache>
                <c:ptCount val="1"/>
                <c:pt idx="0">
                  <c:v>Executive</c:v>
                </c:pt>
              </c:strCache>
            </c:strRef>
          </c:tx>
          <c:spPr>
            <a:solidFill>
              <a:schemeClr val="accent4"/>
            </a:solidFill>
            <a:ln>
              <a:noFill/>
            </a:ln>
            <a:effectLst/>
          </c:spPr>
          <c:invertIfNegative val="0"/>
          <c:cat>
            <c:strRef>
              <c:f>Sheet1!$A$5:$A$14</c:f>
              <c:strCache>
                <c:ptCount val="9"/>
                <c:pt idx="0">
                  <c:v>Bangalore</c:v>
                </c:pt>
                <c:pt idx="1">
                  <c:v>Delhi</c:v>
                </c:pt>
                <c:pt idx="2">
                  <c:v>Gurgaon</c:v>
                </c:pt>
                <c:pt idx="3">
                  <c:v>Hyderabad</c:v>
                </c:pt>
                <c:pt idx="4">
                  <c:v>Imamganj</c:v>
                </c:pt>
                <c:pt idx="5">
                  <c:v>Kalyanpur</c:v>
                </c:pt>
                <c:pt idx="6">
                  <c:v>Mumbai</c:v>
                </c:pt>
                <c:pt idx="7">
                  <c:v>Noida</c:v>
                </c:pt>
                <c:pt idx="8">
                  <c:v>Pune</c:v>
                </c:pt>
              </c:strCache>
            </c:strRef>
          </c:cat>
          <c:val>
            <c:numRef>
              <c:f>Sheet1!$E$5:$E$14</c:f>
              <c:numCache>
                <c:formatCode>General</c:formatCode>
                <c:ptCount val="9"/>
                <c:pt idx="0">
                  <c:v>40066</c:v>
                </c:pt>
                <c:pt idx="2">
                  <c:v>10001</c:v>
                </c:pt>
                <c:pt idx="5">
                  <c:v>51</c:v>
                </c:pt>
              </c:numCache>
            </c:numRef>
          </c:val>
          <c:extLst>
            <c:ext xmlns:c16="http://schemas.microsoft.com/office/drawing/2014/chart" uri="{C3380CC4-5D6E-409C-BE32-E72D297353CC}">
              <c16:uniqueId val="{00000003-A043-420A-9D28-4E9B69419F01}"/>
            </c:ext>
          </c:extLst>
        </c:ser>
        <c:ser>
          <c:idx val="4"/>
          <c:order val="4"/>
          <c:tx>
            <c:strRef>
              <c:f>Sheet1!$F$3:$F$4</c:f>
              <c:strCache>
                <c:ptCount val="1"/>
                <c:pt idx="0">
                  <c:v>Internship</c:v>
                </c:pt>
              </c:strCache>
            </c:strRef>
          </c:tx>
          <c:spPr>
            <a:solidFill>
              <a:schemeClr val="accent5"/>
            </a:solidFill>
            <a:ln>
              <a:noFill/>
            </a:ln>
            <a:effectLst/>
          </c:spPr>
          <c:invertIfNegative val="0"/>
          <c:cat>
            <c:strRef>
              <c:f>Sheet1!$A$5:$A$14</c:f>
              <c:strCache>
                <c:ptCount val="9"/>
                <c:pt idx="0">
                  <c:v>Bangalore</c:v>
                </c:pt>
                <c:pt idx="1">
                  <c:v>Delhi</c:v>
                </c:pt>
                <c:pt idx="2">
                  <c:v>Gurgaon</c:v>
                </c:pt>
                <c:pt idx="3">
                  <c:v>Hyderabad</c:v>
                </c:pt>
                <c:pt idx="4">
                  <c:v>Imamganj</c:v>
                </c:pt>
                <c:pt idx="5">
                  <c:v>Kalyanpur</c:v>
                </c:pt>
                <c:pt idx="6">
                  <c:v>Mumbai</c:v>
                </c:pt>
                <c:pt idx="7">
                  <c:v>Noida</c:v>
                </c:pt>
                <c:pt idx="8">
                  <c:v>Pune</c:v>
                </c:pt>
              </c:strCache>
            </c:strRef>
          </c:cat>
          <c:val>
            <c:numRef>
              <c:f>Sheet1!$F$5:$F$14</c:f>
              <c:numCache>
                <c:formatCode>General</c:formatCode>
                <c:ptCount val="9"/>
                <c:pt idx="0">
                  <c:v>41555</c:v>
                </c:pt>
                <c:pt idx="2">
                  <c:v>10001</c:v>
                </c:pt>
                <c:pt idx="5">
                  <c:v>500</c:v>
                </c:pt>
                <c:pt idx="6">
                  <c:v>2000</c:v>
                </c:pt>
              </c:numCache>
            </c:numRef>
          </c:val>
          <c:extLst>
            <c:ext xmlns:c16="http://schemas.microsoft.com/office/drawing/2014/chart" uri="{C3380CC4-5D6E-409C-BE32-E72D297353CC}">
              <c16:uniqueId val="{00000004-A043-420A-9D28-4E9B69419F01}"/>
            </c:ext>
          </c:extLst>
        </c:ser>
        <c:ser>
          <c:idx val="5"/>
          <c:order val="5"/>
          <c:tx>
            <c:strRef>
              <c:f>Sheet1!$G$3:$G$4</c:f>
              <c:strCache>
                <c:ptCount val="1"/>
                <c:pt idx="0">
                  <c:v>Mid-Senior level</c:v>
                </c:pt>
              </c:strCache>
            </c:strRef>
          </c:tx>
          <c:spPr>
            <a:solidFill>
              <a:schemeClr val="accent6"/>
            </a:solidFill>
            <a:ln>
              <a:noFill/>
            </a:ln>
            <a:effectLst/>
          </c:spPr>
          <c:invertIfNegative val="0"/>
          <c:cat>
            <c:strRef>
              <c:f>Sheet1!$A$5:$A$14</c:f>
              <c:strCache>
                <c:ptCount val="9"/>
                <c:pt idx="0">
                  <c:v>Bangalore</c:v>
                </c:pt>
                <c:pt idx="1">
                  <c:v>Delhi</c:v>
                </c:pt>
                <c:pt idx="2">
                  <c:v>Gurgaon</c:v>
                </c:pt>
                <c:pt idx="3">
                  <c:v>Hyderabad</c:v>
                </c:pt>
                <c:pt idx="4">
                  <c:v>Imamganj</c:v>
                </c:pt>
                <c:pt idx="5">
                  <c:v>Kalyanpur</c:v>
                </c:pt>
                <c:pt idx="6">
                  <c:v>Mumbai</c:v>
                </c:pt>
                <c:pt idx="7">
                  <c:v>Noida</c:v>
                </c:pt>
                <c:pt idx="8">
                  <c:v>Pune</c:v>
                </c:pt>
              </c:strCache>
            </c:strRef>
          </c:cat>
          <c:val>
            <c:numRef>
              <c:f>Sheet1!$G$5:$G$14</c:f>
              <c:numCache>
                <c:formatCode>General</c:formatCode>
                <c:ptCount val="9"/>
                <c:pt idx="0">
                  <c:v>158595</c:v>
                </c:pt>
                <c:pt idx="1">
                  <c:v>1000</c:v>
                </c:pt>
                <c:pt idx="2">
                  <c:v>47059</c:v>
                </c:pt>
                <c:pt idx="5">
                  <c:v>10001</c:v>
                </c:pt>
                <c:pt idx="6">
                  <c:v>55459</c:v>
                </c:pt>
                <c:pt idx="7">
                  <c:v>10001</c:v>
                </c:pt>
                <c:pt idx="8">
                  <c:v>31004</c:v>
                </c:pt>
              </c:numCache>
            </c:numRef>
          </c:val>
          <c:extLst>
            <c:ext xmlns:c16="http://schemas.microsoft.com/office/drawing/2014/chart" uri="{C3380CC4-5D6E-409C-BE32-E72D297353CC}">
              <c16:uniqueId val="{00000005-A043-420A-9D28-4E9B69419F01}"/>
            </c:ext>
          </c:extLst>
        </c:ser>
        <c:ser>
          <c:idx val="6"/>
          <c:order val="6"/>
          <c:tx>
            <c:strRef>
              <c:f>Sheet1!$H$3:$H$4</c:f>
              <c:strCache>
                <c:ptCount val="1"/>
                <c:pt idx="0">
                  <c:v>Rail Transportation</c:v>
                </c:pt>
              </c:strCache>
            </c:strRef>
          </c:tx>
          <c:spPr>
            <a:solidFill>
              <a:schemeClr val="accent1">
                <a:lumMod val="60000"/>
              </a:schemeClr>
            </a:solidFill>
            <a:ln>
              <a:noFill/>
            </a:ln>
            <a:effectLst/>
          </c:spPr>
          <c:invertIfNegative val="0"/>
          <c:cat>
            <c:strRef>
              <c:f>Sheet1!$A$5:$A$14</c:f>
              <c:strCache>
                <c:ptCount val="9"/>
                <c:pt idx="0">
                  <c:v>Bangalore</c:v>
                </c:pt>
                <c:pt idx="1">
                  <c:v>Delhi</c:v>
                </c:pt>
                <c:pt idx="2">
                  <c:v>Gurgaon</c:v>
                </c:pt>
                <c:pt idx="3">
                  <c:v>Hyderabad</c:v>
                </c:pt>
                <c:pt idx="4">
                  <c:v>Imamganj</c:v>
                </c:pt>
                <c:pt idx="5">
                  <c:v>Kalyanpur</c:v>
                </c:pt>
                <c:pt idx="6">
                  <c:v>Mumbai</c:v>
                </c:pt>
                <c:pt idx="7">
                  <c:v>Noida</c:v>
                </c:pt>
                <c:pt idx="8">
                  <c:v>Pune</c:v>
                </c:pt>
              </c:strCache>
            </c:strRef>
          </c:cat>
          <c:val>
            <c:numRef>
              <c:f>Sheet1!$H$5:$H$14</c:f>
              <c:numCache>
                <c:formatCode>General</c:formatCode>
                <c:ptCount val="9"/>
                <c:pt idx="0">
                  <c:v>51</c:v>
                </c:pt>
              </c:numCache>
            </c:numRef>
          </c:val>
          <c:extLst>
            <c:ext xmlns:c16="http://schemas.microsoft.com/office/drawing/2014/chart" uri="{C3380CC4-5D6E-409C-BE32-E72D297353CC}">
              <c16:uniqueId val="{00000006-A043-420A-9D28-4E9B69419F01}"/>
            </c:ext>
          </c:extLst>
        </c:ser>
        <c:dLbls>
          <c:showLegendKey val="0"/>
          <c:showVal val="0"/>
          <c:showCatName val="0"/>
          <c:showSerName val="0"/>
          <c:showPercent val="0"/>
          <c:showBubbleSize val="0"/>
        </c:dLbls>
        <c:gapWidth val="150"/>
        <c:overlap val="100"/>
        <c:axId val="45004288"/>
        <c:axId val="45005824"/>
      </c:barChart>
      <c:catAx>
        <c:axId val="4500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45005824"/>
        <c:crosses val="autoZero"/>
        <c:auto val="1"/>
        <c:lblAlgn val="ctr"/>
        <c:lblOffset val="100"/>
        <c:noMultiLvlLbl val="0"/>
      </c:catAx>
      <c:valAx>
        <c:axId val="4500582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004288"/>
        <c:crosses val="autoZero"/>
        <c:crossBetween val="between"/>
      </c:valAx>
      <c:spPr>
        <a:noFill/>
        <a:ln>
          <a:noFill/>
        </a:ln>
        <a:effectLst/>
      </c:spPr>
    </c:plotArea>
    <c:legend>
      <c:legendPos val="r"/>
      <c:legendEntry>
        <c:idx val="0"/>
        <c:delete val="1"/>
      </c:legendEntry>
      <c:layout>
        <c:manualLayout>
          <c:xMode val="edge"/>
          <c:yMode val="edge"/>
          <c:x val="0"/>
          <c:y val="0.29767652286159479"/>
          <c:w val="0.12772955819917986"/>
          <c:h val="0.5782702626386283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Job.xlsx]Opening in Diff. Job Level!PivotTable7</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dirty="0">
                <a:highlight>
                  <a:srgbClr val="FFFF00"/>
                </a:highlight>
              </a:rPr>
              <a:t>Openings in Different Job Level </a:t>
            </a:r>
          </a:p>
        </c:rich>
      </c:tx>
      <c:layout>
        <c:manualLayout>
          <c:xMode val="edge"/>
          <c:yMode val="edge"/>
          <c:x val="0.3045740822496551"/>
          <c:y val="3.026863773493349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1"/>
        <c:spPr>
          <a:solidFill>
            <a:schemeClr val="accent3"/>
          </a:solidFill>
          <a:ln>
            <a:noFill/>
          </a:ln>
          <a:effectLst>
            <a:outerShdw blurRad="254000" sx="102000" sy="102000" algn="ctr" rotWithShape="0">
              <a:prstClr val="black">
                <a:alpha val="20000"/>
              </a:prstClr>
            </a:outerShdw>
          </a:effectLst>
        </c:spPr>
        <c:dLbl>
          <c:idx val="0"/>
          <c:layout>
            <c:manualLayout>
              <c:x val="-0.10490894695170229"/>
              <c:y val="9.8039215686273971E-3"/>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2"/>
        <c:spPr>
          <a:solidFill>
            <a:schemeClr val="accent4"/>
          </a:solidFill>
          <a:ln>
            <a:noFill/>
          </a:ln>
          <a:effectLst>
            <a:outerShdw blurRad="254000" sx="102000" sy="102000" algn="ctr" rotWithShape="0">
              <a:prstClr val="black">
                <a:alpha val="20000"/>
              </a:prstClr>
            </a:outerShdw>
          </a:effectLst>
        </c:spPr>
        <c:dLbl>
          <c:idx val="0"/>
          <c:layout>
            <c:manualLayout>
              <c:x val="-9.3032462391132262E-2"/>
              <c:y val="-8.823529411764712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3"/>
        <c:spPr>
          <a:solidFill>
            <a:schemeClr val="accent5"/>
          </a:solidFill>
          <a:ln>
            <a:noFill/>
          </a:ln>
          <a:effectLst>
            <a:outerShdw blurRad="254000" sx="102000" sy="102000" algn="ctr" rotWithShape="0">
              <a:prstClr val="black">
                <a:alpha val="20000"/>
              </a:prstClr>
            </a:outerShdw>
          </a:effectLst>
        </c:spPr>
        <c:dLbl>
          <c:idx val="0"/>
          <c:layout>
            <c:manualLayout>
              <c:x val="-5.3444180522565318E-2"/>
              <c:y val="-0.10784313725490199"/>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4"/>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dLbl>
          <c:idx val="0"/>
          <c:layout>
            <c:manualLayout>
              <c:x val="-0.10490894695170229"/>
              <c:y val="9.8039215686273971E-3"/>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8"/>
        <c:spPr>
          <a:solidFill>
            <a:schemeClr val="accent1"/>
          </a:solidFill>
          <a:ln>
            <a:noFill/>
          </a:ln>
          <a:effectLst>
            <a:outerShdw blurRad="254000" sx="102000" sy="102000" algn="ctr" rotWithShape="0">
              <a:prstClr val="black">
                <a:alpha val="20000"/>
              </a:prstClr>
            </a:outerShdw>
          </a:effectLst>
        </c:spPr>
        <c:dLbl>
          <c:idx val="0"/>
          <c:layout>
            <c:manualLayout>
              <c:x val="-9.3032462391132262E-2"/>
              <c:y val="-8.823529411764712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9"/>
        <c:spPr>
          <a:solidFill>
            <a:schemeClr val="accent1"/>
          </a:solidFill>
          <a:ln>
            <a:noFill/>
          </a:ln>
          <a:effectLst>
            <a:outerShdw blurRad="254000" sx="102000" sy="102000" algn="ctr" rotWithShape="0">
              <a:prstClr val="black">
                <a:alpha val="20000"/>
              </a:prstClr>
            </a:outerShdw>
          </a:effectLst>
        </c:spPr>
        <c:dLbl>
          <c:idx val="0"/>
          <c:layout>
            <c:manualLayout>
              <c:x val="-5.3444180522565318E-2"/>
              <c:y val="-0.10784313725490199"/>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1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dLbl>
          <c:idx val="0"/>
          <c:layout>
            <c:manualLayout>
              <c:x val="-0.10490894695170229"/>
              <c:y val="9.8039215686273971E-3"/>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14"/>
        <c:spPr>
          <a:solidFill>
            <a:schemeClr val="accent1"/>
          </a:solidFill>
          <a:ln>
            <a:noFill/>
          </a:ln>
          <a:effectLst>
            <a:outerShdw blurRad="254000" sx="102000" sy="102000" algn="ctr" rotWithShape="0">
              <a:prstClr val="black">
                <a:alpha val="20000"/>
              </a:prstClr>
            </a:outerShdw>
          </a:effectLst>
        </c:spPr>
        <c:dLbl>
          <c:idx val="0"/>
          <c:layout>
            <c:manualLayout>
              <c:x val="-9.3032462391132262E-2"/>
              <c:y val="-8.823529411764712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15"/>
        <c:spPr>
          <a:solidFill>
            <a:schemeClr val="accent1"/>
          </a:solidFill>
          <a:ln>
            <a:noFill/>
          </a:ln>
          <a:effectLst>
            <a:outerShdw blurRad="254000" sx="102000" sy="102000" algn="ctr" rotWithShape="0">
              <a:prstClr val="black">
                <a:alpha val="20000"/>
              </a:prstClr>
            </a:outerShdw>
          </a:effectLst>
        </c:spPr>
        <c:dLbl>
          <c:idx val="0"/>
          <c:layout>
            <c:manualLayout>
              <c:x val="-5.3444180522565318E-2"/>
              <c:y val="-0.10784313725490199"/>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s>
    <c:plotArea>
      <c:layout>
        <c:manualLayout>
          <c:layoutTarget val="inner"/>
          <c:xMode val="edge"/>
          <c:yMode val="edge"/>
          <c:x val="0.21923274439352991"/>
          <c:y val="0.17437476417418848"/>
          <c:w val="0.53221925050342589"/>
          <c:h val="0.82335803612783709"/>
        </c:manualLayout>
      </c:layout>
      <c:doughnutChart>
        <c:varyColors val="1"/>
        <c:ser>
          <c:idx val="0"/>
          <c:order val="0"/>
          <c:tx>
            <c:strRef>
              <c:f>'Opening in Diff. Job Level'!$B$3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7B6-4574-B4E4-0D9D803DD44B}"/>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7B6-4574-B4E4-0D9D803DD44B}"/>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47B6-4574-B4E4-0D9D803DD44B}"/>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47B6-4574-B4E4-0D9D803DD44B}"/>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47B6-4574-B4E4-0D9D803DD44B}"/>
              </c:ext>
            </c:extLst>
          </c:dPt>
          <c:dLbls>
            <c:dLbl>
              <c:idx val="2"/>
              <c:layout>
                <c:manualLayout>
                  <c:x val="-0.10490894695170229"/>
                  <c:y val="9.8039215686273971E-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47B6-4574-B4E4-0D9D803DD44B}"/>
                </c:ext>
              </c:extLst>
            </c:dLbl>
            <c:dLbl>
              <c:idx val="3"/>
              <c:layout>
                <c:manualLayout>
                  <c:x val="-9.3032462391132262E-2"/>
                  <c:y val="-8.823529411764712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47B6-4574-B4E4-0D9D803DD44B}"/>
                </c:ext>
              </c:extLst>
            </c:dLbl>
            <c:dLbl>
              <c:idx val="4"/>
              <c:layout>
                <c:manualLayout>
                  <c:x val="-5.3444180522565318E-2"/>
                  <c:y val="-0.10784313725490199"/>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47B6-4574-B4E4-0D9D803DD44B}"/>
                </c:ext>
              </c:extLst>
            </c:dLbl>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s>
          <c:cat>
            <c:strRef>
              <c:f>'Opening in Diff. Job Level'!$A$4:$A$9</c:f>
              <c:strCache>
                <c:ptCount val="5"/>
                <c:pt idx="0">
                  <c:v>Associate</c:v>
                </c:pt>
                <c:pt idx="1">
                  <c:v>Entry level</c:v>
                </c:pt>
                <c:pt idx="2">
                  <c:v>Executive</c:v>
                </c:pt>
                <c:pt idx="3">
                  <c:v>Internship</c:v>
                </c:pt>
                <c:pt idx="4">
                  <c:v>Mid-Senior level</c:v>
                </c:pt>
              </c:strCache>
            </c:strRef>
          </c:cat>
          <c:val>
            <c:numRef>
              <c:f>'Opening in Diff. Job Level'!$B$4:$B$9</c:f>
              <c:numCache>
                <c:formatCode>General</c:formatCode>
                <c:ptCount val="5"/>
                <c:pt idx="0">
                  <c:v>171</c:v>
                </c:pt>
                <c:pt idx="1">
                  <c:v>101</c:v>
                </c:pt>
                <c:pt idx="2">
                  <c:v>11</c:v>
                </c:pt>
                <c:pt idx="3">
                  <c:v>16</c:v>
                </c:pt>
                <c:pt idx="4">
                  <c:v>59</c:v>
                </c:pt>
              </c:numCache>
            </c:numRef>
          </c:val>
          <c:extLst>
            <c:ext xmlns:c16="http://schemas.microsoft.com/office/drawing/2014/chart" uri="{C3380CC4-5D6E-409C-BE32-E72D297353CC}">
              <c16:uniqueId val="{0000000A-47B6-4574-B4E4-0D9D803DD44B}"/>
            </c:ext>
          </c:extLst>
        </c:ser>
        <c:dLbls>
          <c:showLegendKey val="0"/>
          <c:showVal val="0"/>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84412810155055384"/>
          <c:y val="0.20519718374332699"/>
          <c:w val="0.14819808352010988"/>
          <c:h val="0.66419005068142589"/>
        </c:manualLayout>
      </c:layout>
      <c:overlay val="0"/>
      <c:spPr>
        <a:solidFill>
          <a:srgbClr val="FFFF00"/>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IN"/>
              <a:t>Top 15 Company</a:t>
            </a:r>
            <a:r>
              <a:rPr lang="en-IN" baseline="0"/>
              <a:t> in terms of </a:t>
            </a:r>
            <a:r>
              <a:rPr lang="en-IN"/>
              <a:t>Linkedin Followers</a:t>
            </a:r>
          </a:p>
        </c:rich>
      </c:tx>
      <c:layout>
        <c:manualLayout>
          <c:xMode val="edge"/>
          <c:yMode val="edge"/>
          <c:x val="0.19181803748052442"/>
          <c:y val="7.849293563579279E-3"/>
        </c:manualLayout>
      </c:layout>
      <c:overlay val="0"/>
      <c:spPr>
        <a:noFill/>
        <a:ln>
          <a:noFill/>
        </a:ln>
        <a:effectLst/>
      </c:spPr>
    </c:title>
    <c:autoTitleDeleted val="0"/>
    <c:plotArea>
      <c:layout>
        <c:manualLayout>
          <c:layoutTarget val="inner"/>
          <c:xMode val="edge"/>
          <c:yMode val="edge"/>
          <c:x val="0.12869203849518809"/>
          <c:y val="0.19138896145090864"/>
          <c:w val="0.86297462817147874"/>
          <c:h val="0.45022421664116624"/>
        </c:manualLayout>
      </c:layout>
      <c:barChart>
        <c:barDir val="col"/>
        <c:grouping val="clustered"/>
        <c:varyColors val="0"/>
        <c:ser>
          <c:idx val="0"/>
          <c:order val="0"/>
          <c:tx>
            <c:strRef>
              <c:f>Sheet1!$A$28</c:f>
              <c:strCache>
                <c:ptCount val="1"/>
                <c:pt idx="0">
                  <c:v>Amazon</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cat>
            <c:strRef>
              <c:f>Sheet1!$B$27</c:f>
              <c:strCache>
                <c:ptCount val="1"/>
                <c:pt idx="0">
                  <c:v>Linkedin_followers</c:v>
                </c:pt>
              </c:strCache>
            </c:strRef>
          </c:cat>
          <c:val>
            <c:numRef>
              <c:f>Sheet1!$B$28</c:f>
              <c:numCache>
                <c:formatCode>General</c:formatCode>
                <c:ptCount val="1"/>
                <c:pt idx="0">
                  <c:v>27530986</c:v>
                </c:pt>
              </c:numCache>
            </c:numRef>
          </c:val>
          <c:extLst>
            <c:ext xmlns:c16="http://schemas.microsoft.com/office/drawing/2014/chart" uri="{C3380CC4-5D6E-409C-BE32-E72D297353CC}">
              <c16:uniqueId val="{00000000-5E9E-423D-A2F5-0DC452F5B4E3}"/>
            </c:ext>
          </c:extLst>
        </c:ser>
        <c:ser>
          <c:idx val="1"/>
          <c:order val="1"/>
          <c:tx>
            <c:strRef>
              <c:f>Sheet1!$A$29</c:f>
              <c:strCache>
                <c:ptCount val="1"/>
                <c:pt idx="0">
                  <c:v>Unilever</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cat>
            <c:strRef>
              <c:f>Sheet1!$B$27</c:f>
              <c:strCache>
                <c:ptCount val="1"/>
                <c:pt idx="0">
                  <c:v>Linkedin_followers</c:v>
                </c:pt>
              </c:strCache>
            </c:strRef>
          </c:cat>
          <c:val>
            <c:numRef>
              <c:f>Sheet1!$B$29</c:f>
              <c:numCache>
                <c:formatCode>General</c:formatCode>
                <c:ptCount val="1"/>
                <c:pt idx="0">
                  <c:v>17909484</c:v>
                </c:pt>
              </c:numCache>
            </c:numRef>
          </c:val>
          <c:extLst>
            <c:ext xmlns:c16="http://schemas.microsoft.com/office/drawing/2014/chart" uri="{C3380CC4-5D6E-409C-BE32-E72D297353CC}">
              <c16:uniqueId val="{00000001-5E9E-423D-A2F5-0DC452F5B4E3}"/>
            </c:ext>
          </c:extLst>
        </c:ser>
        <c:ser>
          <c:idx val="2"/>
          <c:order val="2"/>
          <c:tx>
            <c:strRef>
              <c:f>Sheet1!$A$30</c:f>
              <c:strCache>
                <c:ptCount val="1"/>
                <c:pt idx="0">
                  <c:v>Microsoft</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cat>
            <c:strRef>
              <c:f>Sheet1!$B$27</c:f>
              <c:strCache>
                <c:ptCount val="1"/>
                <c:pt idx="0">
                  <c:v>Linkedin_followers</c:v>
                </c:pt>
              </c:strCache>
            </c:strRef>
          </c:cat>
          <c:val>
            <c:numRef>
              <c:f>Sheet1!$B$30</c:f>
              <c:numCache>
                <c:formatCode>General</c:formatCode>
                <c:ptCount val="1"/>
                <c:pt idx="0">
                  <c:v>17768681</c:v>
                </c:pt>
              </c:numCache>
            </c:numRef>
          </c:val>
          <c:extLst>
            <c:ext xmlns:c16="http://schemas.microsoft.com/office/drawing/2014/chart" uri="{C3380CC4-5D6E-409C-BE32-E72D297353CC}">
              <c16:uniqueId val="{00000002-5E9E-423D-A2F5-0DC452F5B4E3}"/>
            </c:ext>
          </c:extLst>
        </c:ser>
        <c:ser>
          <c:idx val="3"/>
          <c:order val="3"/>
          <c:tx>
            <c:strRef>
              <c:f>Sheet1!$A$31</c:f>
              <c:strCache>
                <c:ptCount val="1"/>
                <c:pt idx="0">
                  <c:v>Deloitte</c:v>
                </c:pt>
              </c:strCache>
            </c:strRef>
          </c:tx>
          <c:spPr>
            <a:gradFill flip="none" rotWithShape="1">
              <a:gsLst>
                <a:gs pos="0">
                  <a:schemeClr val="accent4"/>
                </a:gs>
                <a:gs pos="75000">
                  <a:schemeClr val="accent4">
                    <a:lumMod val="60000"/>
                    <a:lumOff val="40000"/>
                  </a:schemeClr>
                </a:gs>
                <a:gs pos="51000">
                  <a:schemeClr val="accent4">
                    <a:alpha val="75000"/>
                  </a:schemeClr>
                </a:gs>
                <a:gs pos="100000">
                  <a:schemeClr val="accent4">
                    <a:lumMod val="20000"/>
                    <a:lumOff val="80000"/>
                    <a:alpha val="15000"/>
                  </a:schemeClr>
                </a:gs>
              </a:gsLst>
              <a:lin ang="5400000" scaled="0"/>
            </a:gradFill>
            <a:ln>
              <a:noFill/>
            </a:ln>
            <a:effectLst/>
          </c:spPr>
          <c:invertIfNegative val="0"/>
          <c:cat>
            <c:strRef>
              <c:f>Sheet1!$B$27</c:f>
              <c:strCache>
                <c:ptCount val="1"/>
                <c:pt idx="0">
                  <c:v>Linkedin_followers</c:v>
                </c:pt>
              </c:strCache>
            </c:strRef>
          </c:cat>
          <c:val>
            <c:numRef>
              <c:f>Sheet1!$B$31</c:f>
              <c:numCache>
                <c:formatCode>General</c:formatCode>
                <c:ptCount val="1"/>
                <c:pt idx="0">
                  <c:v>10638787</c:v>
                </c:pt>
              </c:numCache>
            </c:numRef>
          </c:val>
          <c:extLst>
            <c:ext xmlns:c16="http://schemas.microsoft.com/office/drawing/2014/chart" uri="{C3380CC4-5D6E-409C-BE32-E72D297353CC}">
              <c16:uniqueId val="{00000003-5E9E-423D-A2F5-0DC452F5B4E3}"/>
            </c:ext>
          </c:extLst>
        </c:ser>
        <c:ser>
          <c:idx val="4"/>
          <c:order val="4"/>
          <c:tx>
            <c:strRef>
              <c:f>Sheet1!$A$32</c:f>
              <c:strCache>
                <c:ptCount val="1"/>
                <c:pt idx="0">
                  <c:v>Johnson &amp; Johnson</c:v>
                </c:pt>
              </c:strCache>
            </c:strRef>
          </c:tx>
          <c:spPr>
            <a:gradFill flip="none" rotWithShape="1">
              <a:gsLst>
                <a:gs pos="0">
                  <a:schemeClr val="accent5"/>
                </a:gs>
                <a:gs pos="75000">
                  <a:schemeClr val="accent5">
                    <a:lumMod val="60000"/>
                    <a:lumOff val="40000"/>
                  </a:schemeClr>
                </a:gs>
                <a:gs pos="51000">
                  <a:schemeClr val="accent5">
                    <a:alpha val="75000"/>
                  </a:schemeClr>
                </a:gs>
                <a:gs pos="100000">
                  <a:schemeClr val="accent5">
                    <a:lumMod val="20000"/>
                    <a:lumOff val="80000"/>
                    <a:alpha val="15000"/>
                  </a:schemeClr>
                </a:gs>
              </a:gsLst>
              <a:lin ang="5400000" scaled="0"/>
            </a:gradFill>
            <a:ln>
              <a:noFill/>
            </a:ln>
            <a:effectLst/>
          </c:spPr>
          <c:invertIfNegative val="0"/>
          <c:cat>
            <c:strRef>
              <c:f>Sheet1!$B$27</c:f>
              <c:strCache>
                <c:ptCount val="1"/>
                <c:pt idx="0">
                  <c:v>Linkedin_followers</c:v>
                </c:pt>
              </c:strCache>
            </c:strRef>
          </c:cat>
          <c:val>
            <c:numRef>
              <c:f>Sheet1!$B$32</c:f>
              <c:numCache>
                <c:formatCode>General</c:formatCode>
                <c:ptCount val="1"/>
                <c:pt idx="0">
                  <c:v>7989574</c:v>
                </c:pt>
              </c:numCache>
            </c:numRef>
          </c:val>
          <c:extLst>
            <c:ext xmlns:c16="http://schemas.microsoft.com/office/drawing/2014/chart" uri="{C3380CC4-5D6E-409C-BE32-E72D297353CC}">
              <c16:uniqueId val="{00000004-5E9E-423D-A2F5-0DC452F5B4E3}"/>
            </c:ext>
          </c:extLst>
        </c:ser>
        <c:ser>
          <c:idx val="5"/>
          <c:order val="5"/>
          <c:tx>
            <c:strRef>
              <c:f>Sheet1!$A$33</c:f>
              <c:strCache>
                <c:ptCount val="1"/>
                <c:pt idx="0">
                  <c:v>Procter &amp; Gamble</c:v>
                </c:pt>
              </c:strCache>
            </c:strRef>
          </c:tx>
          <c:spPr>
            <a:gradFill flip="none" rotWithShape="1">
              <a:gsLst>
                <a:gs pos="0">
                  <a:schemeClr val="accent6"/>
                </a:gs>
                <a:gs pos="75000">
                  <a:schemeClr val="accent6">
                    <a:lumMod val="60000"/>
                    <a:lumOff val="40000"/>
                  </a:schemeClr>
                </a:gs>
                <a:gs pos="51000">
                  <a:schemeClr val="accent6">
                    <a:alpha val="75000"/>
                  </a:schemeClr>
                </a:gs>
                <a:gs pos="100000">
                  <a:schemeClr val="accent6">
                    <a:lumMod val="20000"/>
                    <a:lumOff val="80000"/>
                    <a:alpha val="15000"/>
                  </a:schemeClr>
                </a:gs>
              </a:gsLst>
              <a:lin ang="5400000" scaled="0"/>
            </a:gradFill>
            <a:ln>
              <a:noFill/>
            </a:ln>
            <a:effectLst/>
          </c:spPr>
          <c:invertIfNegative val="0"/>
          <c:cat>
            <c:strRef>
              <c:f>Sheet1!$B$27</c:f>
              <c:strCache>
                <c:ptCount val="1"/>
                <c:pt idx="0">
                  <c:v>Linkedin_followers</c:v>
                </c:pt>
              </c:strCache>
            </c:strRef>
          </c:cat>
          <c:val>
            <c:numRef>
              <c:f>Sheet1!$B$33</c:f>
              <c:numCache>
                <c:formatCode>General</c:formatCode>
                <c:ptCount val="1"/>
                <c:pt idx="0">
                  <c:v>7039109</c:v>
                </c:pt>
              </c:numCache>
            </c:numRef>
          </c:val>
          <c:extLst>
            <c:ext xmlns:c16="http://schemas.microsoft.com/office/drawing/2014/chart" uri="{C3380CC4-5D6E-409C-BE32-E72D297353CC}">
              <c16:uniqueId val="{00000005-5E9E-423D-A2F5-0DC452F5B4E3}"/>
            </c:ext>
          </c:extLst>
        </c:ser>
        <c:ser>
          <c:idx val="6"/>
          <c:order val="6"/>
          <c:tx>
            <c:strRef>
              <c:f>Sheet1!$A$34</c:f>
              <c:strCache>
                <c:ptCount val="1"/>
                <c:pt idx="0">
                  <c:v>The Coca-Cola Company</c:v>
                </c:pt>
              </c:strCache>
            </c:strRef>
          </c:tx>
          <c:spPr>
            <a:gradFill flip="none" rotWithShape="1">
              <a:gsLst>
                <a:gs pos="0">
                  <a:schemeClr val="accent1">
                    <a:lumMod val="60000"/>
                  </a:schemeClr>
                </a:gs>
                <a:gs pos="75000">
                  <a:schemeClr val="accent1">
                    <a:lumMod val="60000"/>
                    <a:lumMod val="60000"/>
                    <a:lumOff val="40000"/>
                  </a:schemeClr>
                </a:gs>
                <a:gs pos="51000">
                  <a:schemeClr val="accent1">
                    <a:lumMod val="60000"/>
                    <a:alpha val="75000"/>
                  </a:schemeClr>
                </a:gs>
                <a:gs pos="100000">
                  <a:schemeClr val="accent1">
                    <a:lumMod val="60000"/>
                    <a:lumMod val="20000"/>
                    <a:lumOff val="80000"/>
                    <a:alpha val="15000"/>
                  </a:schemeClr>
                </a:gs>
              </a:gsLst>
              <a:lin ang="5400000" scaled="0"/>
            </a:gradFill>
            <a:ln>
              <a:noFill/>
            </a:ln>
            <a:effectLst/>
          </c:spPr>
          <c:invertIfNegative val="0"/>
          <c:cat>
            <c:strRef>
              <c:f>Sheet1!$B$27</c:f>
              <c:strCache>
                <c:ptCount val="1"/>
                <c:pt idx="0">
                  <c:v>Linkedin_followers</c:v>
                </c:pt>
              </c:strCache>
            </c:strRef>
          </c:cat>
          <c:val>
            <c:numRef>
              <c:f>Sheet1!$B$34</c:f>
              <c:numCache>
                <c:formatCode>General</c:formatCode>
                <c:ptCount val="1"/>
                <c:pt idx="0">
                  <c:v>6949275</c:v>
                </c:pt>
              </c:numCache>
            </c:numRef>
          </c:val>
          <c:extLst>
            <c:ext xmlns:c16="http://schemas.microsoft.com/office/drawing/2014/chart" uri="{C3380CC4-5D6E-409C-BE32-E72D297353CC}">
              <c16:uniqueId val="{00000006-5E9E-423D-A2F5-0DC452F5B4E3}"/>
            </c:ext>
          </c:extLst>
        </c:ser>
        <c:ser>
          <c:idx val="7"/>
          <c:order val="7"/>
          <c:tx>
            <c:strRef>
              <c:f>Sheet1!$A$35</c:f>
              <c:strCache>
                <c:ptCount val="1"/>
                <c:pt idx="0">
                  <c:v>EY</c:v>
                </c:pt>
              </c:strCache>
            </c:strRef>
          </c:tx>
          <c:spPr>
            <a:gradFill flip="none" rotWithShape="1">
              <a:gsLst>
                <a:gs pos="0">
                  <a:schemeClr val="accent2">
                    <a:lumMod val="60000"/>
                  </a:schemeClr>
                </a:gs>
                <a:gs pos="75000">
                  <a:schemeClr val="accent2">
                    <a:lumMod val="60000"/>
                    <a:lumMod val="60000"/>
                    <a:lumOff val="40000"/>
                  </a:schemeClr>
                </a:gs>
                <a:gs pos="51000">
                  <a:schemeClr val="accent2">
                    <a:lumMod val="60000"/>
                    <a:alpha val="75000"/>
                  </a:schemeClr>
                </a:gs>
                <a:gs pos="100000">
                  <a:schemeClr val="accent2">
                    <a:lumMod val="60000"/>
                    <a:lumMod val="20000"/>
                    <a:lumOff val="80000"/>
                    <a:alpha val="15000"/>
                  </a:schemeClr>
                </a:gs>
              </a:gsLst>
              <a:lin ang="5400000" scaled="0"/>
            </a:gradFill>
            <a:ln>
              <a:noFill/>
            </a:ln>
            <a:effectLst/>
          </c:spPr>
          <c:invertIfNegative val="0"/>
          <c:cat>
            <c:strRef>
              <c:f>Sheet1!$B$27</c:f>
              <c:strCache>
                <c:ptCount val="1"/>
                <c:pt idx="0">
                  <c:v>Linkedin_followers</c:v>
                </c:pt>
              </c:strCache>
            </c:strRef>
          </c:cat>
          <c:val>
            <c:numRef>
              <c:f>Sheet1!$B$35</c:f>
              <c:numCache>
                <c:formatCode>General</c:formatCode>
                <c:ptCount val="1"/>
                <c:pt idx="0">
                  <c:v>6650151</c:v>
                </c:pt>
              </c:numCache>
            </c:numRef>
          </c:val>
          <c:extLst>
            <c:ext xmlns:c16="http://schemas.microsoft.com/office/drawing/2014/chart" uri="{C3380CC4-5D6E-409C-BE32-E72D297353CC}">
              <c16:uniqueId val="{00000007-5E9E-423D-A2F5-0DC452F5B4E3}"/>
            </c:ext>
          </c:extLst>
        </c:ser>
        <c:ser>
          <c:idx val="8"/>
          <c:order val="8"/>
          <c:tx>
            <c:strRef>
              <c:f>Sheet1!$A$36</c:f>
              <c:strCache>
                <c:ptCount val="1"/>
                <c:pt idx="0">
                  <c:v>Wipro</c:v>
                </c:pt>
              </c:strCache>
            </c:strRef>
          </c:tx>
          <c:spPr>
            <a:gradFill flip="none" rotWithShape="1">
              <a:gsLst>
                <a:gs pos="0">
                  <a:schemeClr val="accent3">
                    <a:lumMod val="60000"/>
                  </a:schemeClr>
                </a:gs>
                <a:gs pos="75000">
                  <a:schemeClr val="accent3">
                    <a:lumMod val="60000"/>
                    <a:lumMod val="60000"/>
                    <a:lumOff val="40000"/>
                  </a:schemeClr>
                </a:gs>
                <a:gs pos="51000">
                  <a:schemeClr val="accent3">
                    <a:lumMod val="60000"/>
                    <a:alpha val="75000"/>
                  </a:schemeClr>
                </a:gs>
                <a:gs pos="100000">
                  <a:schemeClr val="accent3">
                    <a:lumMod val="60000"/>
                    <a:lumMod val="20000"/>
                    <a:lumOff val="80000"/>
                    <a:alpha val="15000"/>
                  </a:schemeClr>
                </a:gs>
              </a:gsLst>
              <a:lin ang="5400000" scaled="0"/>
            </a:gradFill>
            <a:ln>
              <a:noFill/>
            </a:ln>
            <a:effectLst/>
          </c:spPr>
          <c:invertIfNegative val="0"/>
          <c:cat>
            <c:strRef>
              <c:f>Sheet1!$B$27</c:f>
              <c:strCache>
                <c:ptCount val="1"/>
                <c:pt idx="0">
                  <c:v>Linkedin_followers</c:v>
                </c:pt>
              </c:strCache>
            </c:strRef>
          </c:cat>
          <c:val>
            <c:numRef>
              <c:f>Sheet1!$B$36</c:f>
              <c:numCache>
                <c:formatCode>General</c:formatCode>
                <c:ptCount val="1"/>
                <c:pt idx="0">
                  <c:v>6068496</c:v>
                </c:pt>
              </c:numCache>
            </c:numRef>
          </c:val>
          <c:extLst>
            <c:ext xmlns:c16="http://schemas.microsoft.com/office/drawing/2014/chart" uri="{C3380CC4-5D6E-409C-BE32-E72D297353CC}">
              <c16:uniqueId val="{00000008-5E9E-423D-A2F5-0DC452F5B4E3}"/>
            </c:ext>
          </c:extLst>
        </c:ser>
        <c:ser>
          <c:idx val="9"/>
          <c:order val="9"/>
          <c:tx>
            <c:strRef>
              <c:f>Sheet1!$A$37</c:f>
              <c:strCache>
                <c:ptCount val="1"/>
                <c:pt idx="0">
                  <c:v>Infosys</c:v>
                </c:pt>
              </c:strCache>
            </c:strRef>
          </c:tx>
          <c:spPr>
            <a:gradFill flip="none" rotWithShape="1">
              <a:gsLst>
                <a:gs pos="0">
                  <a:schemeClr val="accent4">
                    <a:lumMod val="60000"/>
                  </a:schemeClr>
                </a:gs>
                <a:gs pos="75000">
                  <a:schemeClr val="accent4">
                    <a:lumMod val="60000"/>
                    <a:lumMod val="60000"/>
                    <a:lumOff val="40000"/>
                  </a:schemeClr>
                </a:gs>
                <a:gs pos="51000">
                  <a:schemeClr val="accent4">
                    <a:lumMod val="60000"/>
                    <a:alpha val="75000"/>
                  </a:schemeClr>
                </a:gs>
                <a:gs pos="100000">
                  <a:schemeClr val="accent4">
                    <a:lumMod val="60000"/>
                    <a:lumMod val="20000"/>
                    <a:lumOff val="80000"/>
                    <a:alpha val="15000"/>
                  </a:schemeClr>
                </a:gs>
              </a:gsLst>
              <a:lin ang="5400000" scaled="0"/>
            </a:gradFill>
            <a:ln>
              <a:noFill/>
            </a:ln>
            <a:effectLst/>
          </c:spPr>
          <c:invertIfNegative val="0"/>
          <c:cat>
            <c:strRef>
              <c:f>Sheet1!$B$27</c:f>
              <c:strCache>
                <c:ptCount val="1"/>
                <c:pt idx="0">
                  <c:v>Linkedin_followers</c:v>
                </c:pt>
              </c:strCache>
            </c:strRef>
          </c:cat>
          <c:val>
            <c:numRef>
              <c:f>Sheet1!$B$37</c:f>
              <c:numCache>
                <c:formatCode>General</c:formatCode>
                <c:ptCount val="1"/>
                <c:pt idx="0">
                  <c:v>6067023</c:v>
                </c:pt>
              </c:numCache>
            </c:numRef>
          </c:val>
          <c:extLst>
            <c:ext xmlns:c16="http://schemas.microsoft.com/office/drawing/2014/chart" uri="{C3380CC4-5D6E-409C-BE32-E72D297353CC}">
              <c16:uniqueId val="{00000009-5E9E-423D-A2F5-0DC452F5B4E3}"/>
            </c:ext>
          </c:extLst>
        </c:ser>
        <c:ser>
          <c:idx val="10"/>
          <c:order val="10"/>
          <c:tx>
            <c:strRef>
              <c:f>Sheet1!$A$38</c:f>
              <c:strCache>
                <c:ptCount val="1"/>
                <c:pt idx="0">
                  <c:v>The Walt Disney Company</c:v>
                </c:pt>
              </c:strCache>
            </c:strRef>
          </c:tx>
          <c:spPr>
            <a:gradFill flip="none" rotWithShape="1">
              <a:gsLst>
                <a:gs pos="0">
                  <a:schemeClr val="accent5">
                    <a:lumMod val="60000"/>
                  </a:schemeClr>
                </a:gs>
                <a:gs pos="75000">
                  <a:schemeClr val="accent5">
                    <a:lumMod val="60000"/>
                    <a:lumMod val="60000"/>
                    <a:lumOff val="40000"/>
                  </a:schemeClr>
                </a:gs>
                <a:gs pos="51000">
                  <a:schemeClr val="accent5">
                    <a:lumMod val="60000"/>
                    <a:alpha val="75000"/>
                  </a:schemeClr>
                </a:gs>
                <a:gs pos="100000">
                  <a:schemeClr val="accent5">
                    <a:lumMod val="60000"/>
                    <a:lumMod val="20000"/>
                    <a:lumOff val="80000"/>
                    <a:alpha val="15000"/>
                  </a:schemeClr>
                </a:gs>
              </a:gsLst>
              <a:lin ang="5400000" scaled="0"/>
            </a:gradFill>
            <a:ln>
              <a:noFill/>
            </a:ln>
            <a:effectLst/>
          </c:spPr>
          <c:invertIfNegative val="0"/>
          <c:cat>
            <c:strRef>
              <c:f>Sheet1!$B$27</c:f>
              <c:strCache>
                <c:ptCount val="1"/>
                <c:pt idx="0">
                  <c:v>Linkedin_followers</c:v>
                </c:pt>
              </c:strCache>
            </c:strRef>
          </c:cat>
          <c:val>
            <c:numRef>
              <c:f>Sheet1!$B$38</c:f>
              <c:numCache>
                <c:formatCode>General</c:formatCode>
                <c:ptCount val="1"/>
                <c:pt idx="0">
                  <c:v>5191612</c:v>
                </c:pt>
              </c:numCache>
            </c:numRef>
          </c:val>
          <c:extLst>
            <c:ext xmlns:c16="http://schemas.microsoft.com/office/drawing/2014/chart" uri="{C3380CC4-5D6E-409C-BE32-E72D297353CC}">
              <c16:uniqueId val="{0000000A-5E9E-423D-A2F5-0DC452F5B4E3}"/>
            </c:ext>
          </c:extLst>
        </c:ser>
        <c:ser>
          <c:idx val="11"/>
          <c:order val="11"/>
          <c:tx>
            <c:strRef>
              <c:f>Sheet1!$A$39</c:f>
              <c:strCache>
                <c:ptCount val="1"/>
                <c:pt idx="0">
                  <c:v>HP</c:v>
                </c:pt>
              </c:strCache>
            </c:strRef>
          </c:tx>
          <c:spPr>
            <a:gradFill flip="none" rotWithShape="1">
              <a:gsLst>
                <a:gs pos="0">
                  <a:schemeClr val="accent6">
                    <a:lumMod val="60000"/>
                  </a:schemeClr>
                </a:gs>
                <a:gs pos="75000">
                  <a:schemeClr val="accent6">
                    <a:lumMod val="60000"/>
                    <a:lumMod val="60000"/>
                    <a:lumOff val="40000"/>
                  </a:schemeClr>
                </a:gs>
                <a:gs pos="51000">
                  <a:schemeClr val="accent6">
                    <a:lumMod val="60000"/>
                    <a:alpha val="75000"/>
                  </a:schemeClr>
                </a:gs>
                <a:gs pos="100000">
                  <a:schemeClr val="accent6">
                    <a:lumMod val="60000"/>
                    <a:lumMod val="20000"/>
                    <a:lumOff val="80000"/>
                    <a:alpha val="15000"/>
                  </a:schemeClr>
                </a:gs>
              </a:gsLst>
              <a:lin ang="5400000" scaled="0"/>
            </a:gradFill>
            <a:ln>
              <a:noFill/>
            </a:ln>
            <a:effectLst/>
          </c:spPr>
          <c:invertIfNegative val="0"/>
          <c:cat>
            <c:strRef>
              <c:f>Sheet1!$B$27</c:f>
              <c:strCache>
                <c:ptCount val="1"/>
                <c:pt idx="0">
                  <c:v>Linkedin_followers</c:v>
                </c:pt>
              </c:strCache>
            </c:strRef>
          </c:cat>
          <c:val>
            <c:numRef>
              <c:f>Sheet1!$B$39</c:f>
              <c:numCache>
                <c:formatCode>General</c:formatCode>
                <c:ptCount val="1"/>
                <c:pt idx="0">
                  <c:v>5100806</c:v>
                </c:pt>
              </c:numCache>
            </c:numRef>
          </c:val>
          <c:extLst>
            <c:ext xmlns:c16="http://schemas.microsoft.com/office/drawing/2014/chart" uri="{C3380CC4-5D6E-409C-BE32-E72D297353CC}">
              <c16:uniqueId val="{0000000B-5E9E-423D-A2F5-0DC452F5B4E3}"/>
            </c:ext>
          </c:extLst>
        </c:ser>
        <c:ser>
          <c:idx val="12"/>
          <c:order val="12"/>
          <c:tx>
            <c:strRef>
              <c:f>Sheet1!$A$40</c:f>
              <c:strCache>
                <c:ptCount val="1"/>
                <c:pt idx="0">
                  <c:v>Bayer</c:v>
                </c:pt>
              </c:strCache>
            </c:strRef>
          </c:tx>
          <c:spPr>
            <a:gradFill flip="none" rotWithShape="1">
              <a:gsLst>
                <a:gs pos="0">
                  <a:schemeClr val="accent1">
                    <a:lumMod val="80000"/>
                    <a:lumOff val="20000"/>
                  </a:schemeClr>
                </a:gs>
                <a:gs pos="75000">
                  <a:schemeClr val="accent1">
                    <a:lumMod val="80000"/>
                    <a:lumOff val="20000"/>
                    <a:lumMod val="60000"/>
                    <a:lumOff val="40000"/>
                  </a:schemeClr>
                </a:gs>
                <a:gs pos="51000">
                  <a:schemeClr val="accent1">
                    <a:lumMod val="80000"/>
                    <a:lumOff val="20000"/>
                    <a:alpha val="75000"/>
                  </a:schemeClr>
                </a:gs>
                <a:gs pos="100000">
                  <a:schemeClr val="accent1">
                    <a:lumMod val="80000"/>
                    <a:lumOff val="20000"/>
                    <a:lumMod val="20000"/>
                    <a:lumOff val="80000"/>
                    <a:alpha val="15000"/>
                  </a:schemeClr>
                </a:gs>
              </a:gsLst>
              <a:lin ang="5400000" scaled="0"/>
            </a:gradFill>
            <a:ln>
              <a:noFill/>
            </a:ln>
            <a:effectLst/>
          </c:spPr>
          <c:invertIfNegative val="0"/>
          <c:cat>
            <c:strRef>
              <c:f>Sheet1!$B$27</c:f>
              <c:strCache>
                <c:ptCount val="1"/>
                <c:pt idx="0">
                  <c:v>Linkedin_followers</c:v>
                </c:pt>
              </c:strCache>
            </c:strRef>
          </c:cat>
          <c:val>
            <c:numRef>
              <c:f>Sheet1!$B$40</c:f>
              <c:numCache>
                <c:formatCode>General</c:formatCode>
                <c:ptCount val="1"/>
                <c:pt idx="0">
                  <c:v>4508113</c:v>
                </c:pt>
              </c:numCache>
            </c:numRef>
          </c:val>
          <c:extLst>
            <c:ext xmlns:c16="http://schemas.microsoft.com/office/drawing/2014/chart" uri="{C3380CC4-5D6E-409C-BE32-E72D297353CC}">
              <c16:uniqueId val="{0000000C-5E9E-423D-A2F5-0DC452F5B4E3}"/>
            </c:ext>
          </c:extLst>
        </c:ser>
        <c:ser>
          <c:idx val="13"/>
          <c:order val="13"/>
          <c:tx>
            <c:strRef>
              <c:f>Sheet1!$A$41</c:f>
              <c:strCache>
                <c:ptCount val="1"/>
                <c:pt idx="0">
                  <c:v>Dell Technologies</c:v>
                </c:pt>
              </c:strCache>
            </c:strRef>
          </c:tx>
          <c:spPr>
            <a:gradFill flip="none" rotWithShape="1">
              <a:gsLst>
                <a:gs pos="0">
                  <a:schemeClr val="accent2">
                    <a:lumMod val="80000"/>
                    <a:lumOff val="20000"/>
                  </a:schemeClr>
                </a:gs>
                <a:gs pos="75000">
                  <a:schemeClr val="accent2">
                    <a:lumMod val="80000"/>
                    <a:lumOff val="20000"/>
                    <a:lumMod val="60000"/>
                    <a:lumOff val="40000"/>
                  </a:schemeClr>
                </a:gs>
                <a:gs pos="51000">
                  <a:schemeClr val="accent2">
                    <a:lumMod val="80000"/>
                    <a:lumOff val="20000"/>
                    <a:alpha val="75000"/>
                  </a:schemeClr>
                </a:gs>
                <a:gs pos="100000">
                  <a:schemeClr val="accent2">
                    <a:lumMod val="80000"/>
                    <a:lumOff val="20000"/>
                    <a:lumMod val="20000"/>
                    <a:lumOff val="80000"/>
                    <a:alpha val="15000"/>
                  </a:schemeClr>
                </a:gs>
              </a:gsLst>
              <a:lin ang="5400000" scaled="0"/>
            </a:gradFill>
            <a:ln>
              <a:noFill/>
            </a:ln>
            <a:effectLst/>
          </c:spPr>
          <c:invertIfNegative val="0"/>
          <c:cat>
            <c:strRef>
              <c:f>Sheet1!$B$27</c:f>
              <c:strCache>
                <c:ptCount val="1"/>
                <c:pt idx="0">
                  <c:v>Linkedin_followers</c:v>
                </c:pt>
              </c:strCache>
            </c:strRef>
          </c:cat>
          <c:val>
            <c:numRef>
              <c:f>Sheet1!$B$41</c:f>
              <c:numCache>
                <c:formatCode>General</c:formatCode>
                <c:ptCount val="1"/>
                <c:pt idx="0">
                  <c:v>4169043</c:v>
                </c:pt>
              </c:numCache>
            </c:numRef>
          </c:val>
          <c:extLst>
            <c:ext xmlns:c16="http://schemas.microsoft.com/office/drawing/2014/chart" uri="{C3380CC4-5D6E-409C-BE32-E72D297353CC}">
              <c16:uniqueId val="{0000000D-5E9E-423D-A2F5-0DC452F5B4E3}"/>
            </c:ext>
          </c:extLst>
        </c:ser>
        <c:ser>
          <c:idx val="14"/>
          <c:order val="14"/>
          <c:tx>
            <c:strRef>
              <c:f>Sheet1!$A$42</c:f>
              <c:strCache>
                <c:ptCount val="1"/>
                <c:pt idx="0">
                  <c:v>Salesforce</c:v>
                </c:pt>
              </c:strCache>
            </c:strRef>
          </c:tx>
          <c:spPr>
            <a:gradFill flip="none" rotWithShape="1">
              <a:gsLst>
                <a:gs pos="0">
                  <a:schemeClr val="accent3">
                    <a:lumMod val="80000"/>
                    <a:lumOff val="20000"/>
                  </a:schemeClr>
                </a:gs>
                <a:gs pos="75000">
                  <a:schemeClr val="accent3">
                    <a:lumMod val="80000"/>
                    <a:lumOff val="20000"/>
                    <a:lumMod val="60000"/>
                    <a:lumOff val="40000"/>
                  </a:schemeClr>
                </a:gs>
                <a:gs pos="51000">
                  <a:schemeClr val="accent3">
                    <a:lumMod val="80000"/>
                    <a:lumOff val="20000"/>
                    <a:alpha val="75000"/>
                  </a:schemeClr>
                </a:gs>
                <a:gs pos="100000">
                  <a:schemeClr val="accent3">
                    <a:lumMod val="80000"/>
                    <a:lumOff val="20000"/>
                    <a:lumMod val="20000"/>
                    <a:lumOff val="80000"/>
                    <a:alpha val="15000"/>
                  </a:schemeClr>
                </a:gs>
              </a:gsLst>
              <a:lin ang="5400000" scaled="0"/>
            </a:gradFill>
            <a:ln>
              <a:noFill/>
            </a:ln>
            <a:effectLst/>
          </c:spPr>
          <c:invertIfNegative val="0"/>
          <c:cat>
            <c:strRef>
              <c:f>Sheet1!$B$27</c:f>
              <c:strCache>
                <c:ptCount val="1"/>
                <c:pt idx="0">
                  <c:v>Linkedin_followers</c:v>
                </c:pt>
              </c:strCache>
            </c:strRef>
          </c:cat>
          <c:val>
            <c:numRef>
              <c:f>Sheet1!$B$42</c:f>
              <c:numCache>
                <c:formatCode>General</c:formatCode>
                <c:ptCount val="1"/>
                <c:pt idx="0">
                  <c:v>3917830</c:v>
                </c:pt>
              </c:numCache>
            </c:numRef>
          </c:val>
          <c:extLst>
            <c:ext xmlns:c16="http://schemas.microsoft.com/office/drawing/2014/chart" uri="{C3380CC4-5D6E-409C-BE32-E72D297353CC}">
              <c16:uniqueId val="{0000000E-5E9E-423D-A2F5-0DC452F5B4E3}"/>
            </c:ext>
          </c:extLst>
        </c:ser>
        <c:dLbls>
          <c:showLegendKey val="0"/>
          <c:showVal val="0"/>
          <c:showCatName val="0"/>
          <c:showSerName val="0"/>
          <c:showPercent val="0"/>
          <c:showBubbleSize val="0"/>
        </c:dLbls>
        <c:gapWidth val="355"/>
        <c:overlap val="-70"/>
        <c:axId val="80480512"/>
        <c:axId val="80486400"/>
      </c:barChart>
      <c:catAx>
        <c:axId val="80480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486400"/>
        <c:crosses val="autoZero"/>
        <c:auto val="1"/>
        <c:lblAlgn val="ctr"/>
        <c:lblOffset val="100"/>
        <c:noMultiLvlLbl val="0"/>
      </c:catAx>
      <c:valAx>
        <c:axId val="80486400"/>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480512"/>
        <c:crosses val="autoZero"/>
        <c:crossBetween val="between"/>
      </c:valAx>
      <c:spPr>
        <a:noFill/>
        <a:ln>
          <a:noFill/>
        </a:ln>
        <a:effectLst/>
      </c:spPr>
    </c:plotArea>
    <c:legend>
      <c:legendPos val="b"/>
      <c:layout>
        <c:manualLayout>
          <c:xMode val="edge"/>
          <c:yMode val="edge"/>
          <c:x val="8.1319407974512814E-2"/>
          <c:y val="0.73361228198123563"/>
          <c:w val="0.80190787419022214"/>
          <c:h val="0.2428398373280263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Top</a:t>
            </a:r>
            <a:r>
              <a:rPr lang="en-US" baseline="0"/>
              <a:t> 10 Industry in terms of no. </a:t>
            </a:r>
            <a:r>
              <a:rPr lang="en-US"/>
              <a:t>applicants</a:t>
            </a:r>
          </a:p>
        </c:rich>
      </c:tx>
      <c:layout>
        <c:manualLayout>
          <c:xMode val="edge"/>
          <c:yMode val="edge"/>
          <c:x val="0.16773338865367524"/>
          <c:y val="4.5241097613932857E-2"/>
        </c:manualLayout>
      </c:layout>
      <c:overlay val="0"/>
      <c:spPr>
        <a:noFill/>
        <a:ln>
          <a:noFill/>
        </a:ln>
        <a:effectLst/>
      </c:spPr>
    </c:title>
    <c:autoTitleDeleted val="0"/>
    <c:plotArea>
      <c:layout>
        <c:manualLayout>
          <c:layoutTarget val="inner"/>
          <c:xMode val="edge"/>
          <c:yMode val="edge"/>
          <c:x val="0.43648022280744603"/>
          <c:y val="0.15509649975379924"/>
          <c:w val="0.50584883171545181"/>
          <c:h val="0.75092962851563083"/>
        </c:manualLayout>
      </c:layout>
      <c:barChart>
        <c:barDir val="bar"/>
        <c:grouping val="clustered"/>
        <c:varyColors val="0"/>
        <c:ser>
          <c:idx val="0"/>
          <c:order val="0"/>
          <c:tx>
            <c:strRef>
              <c:f>Sheet1!$B$1</c:f>
              <c:strCache>
                <c:ptCount val="1"/>
                <c:pt idx="0">
                  <c:v>Total_applicants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Sheet1!$A$2:$A$11</c:f>
              <c:strCache>
                <c:ptCount val="10"/>
                <c:pt idx="0">
                  <c:v>IT Services and IT Consulting</c:v>
                </c:pt>
                <c:pt idx="1">
                  <c:v>Manufacturing</c:v>
                </c:pt>
                <c:pt idx="2">
                  <c:v> Technology, Information and Internet</c:v>
                </c:pt>
                <c:pt idx="3">
                  <c:v>Financial Services</c:v>
                </c:pt>
                <c:pt idx="4">
                  <c:v>Human Resources Services</c:v>
                </c:pt>
                <c:pt idx="5">
                  <c:v>Airlines and Aviation</c:v>
                </c:pt>
                <c:pt idx="6">
                  <c:v>Business Consulting and Services</c:v>
                </c:pt>
                <c:pt idx="7">
                  <c:v>Software Development</c:v>
                </c:pt>
                <c:pt idx="8">
                  <c:v>Newspaper Publishing</c:v>
                </c:pt>
                <c:pt idx="9">
                  <c:v> Technology, Information and Media</c:v>
                </c:pt>
              </c:strCache>
            </c:strRef>
          </c:cat>
          <c:val>
            <c:numRef>
              <c:f>Sheet1!$B$2:$B$11</c:f>
              <c:numCache>
                <c:formatCode>General</c:formatCode>
                <c:ptCount val="10"/>
                <c:pt idx="0">
                  <c:v>1186</c:v>
                </c:pt>
                <c:pt idx="1">
                  <c:v>609</c:v>
                </c:pt>
                <c:pt idx="2">
                  <c:v>591</c:v>
                </c:pt>
                <c:pt idx="3">
                  <c:v>461</c:v>
                </c:pt>
                <c:pt idx="4">
                  <c:v>416</c:v>
                </c:pt>
                <c:pt idx="5">
                  <c:v>316</c:v>
                </c:pt>
                <c:pt idx="6">
                  <c:v>270</c:v>
                </c:pt>
                <c:pt idx="7">
                  <c:v>267</c:v>
                </c:pt>
                <c:pt idx="8">
                  <c:v>192</c:v>
                </c:pt>
                <c:pt idx="9">
                  <c:v>191</c:v>
                </c:pt>
              </c:numCache>
            </c:numRef>
          </c:val>
          <c:extLst>
            <c:ext xmlns:c16="http://schemas.microsoft.com/office/drawing/2014/chart" uri="{C3380CC4-5D6E-409C-BE32-E72D297353CC}">
              <c16:uniqueId val="{00000000-C614-4291-89CA-075A4A69ADCA}"/>
            </c:ext>
          </c:extLst>
        </c:ser>
        <c:dLbls>
          <c:showLegendKey val="0"/>
          <c:showVal val="0"/>
          <c:showCatName val="0"/>
          <c:showSerName val="0"/>
          <c:showPercent val="0"/>
          <c:showBubbleSize val="0"/>
        </c:dLbls>
        <c:gapWidth val="115"/>
        <c:overlap val="-20"/>
        <c:axId val="80728832"/>
        <c:axId val="80730368"/>
      </c:barChart>
      <c:catAx>
        <c:axId val="80728832"/>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en-US"/>
          </a:p>
        </c:txPr>
        <c:crossAx val="80730368"/>
        <c:crosses val="autoZero"/>
        <c:auto val="1"/>
        <c:lblAlgn val="ctr"/>
        <c:lblOffset val="100"/>
        <c:noMultiLvlLbl val="0"/>
      </c:catAx>
      <c:valAx>
        <c:axId val="80730368"/>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072883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Final.xlsx]Sheet4!PivotTable1</c:name>
    <c:fmtId val="-1"/>
  </c:pivotSource>
  <c:chart>
    <c:autoTitleDeleted val="1"/>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18564650911895669"/>
          <c:y val="8.3829154870207576E-2"/>
          <c:w val="0.62870717090104666"/>
          <c:h val="0.74969186179079439"/>
        </c:manualLayout>
      </c:layout>
      <c:doughnutChart>
        <c:varyColors val="1"/>
        <c:ser>
          <c:idx val="0"/>
          <c:order val="0"/>
          <c:tx>
            <c:strRef>
              <c:f>Sheet4!$B$3</c:f>
              <c:strCache>
                <c:ptCount val="1"/>
                <c:pt idx="0">
                  <c:v>Total</c:v>
                </c:pt>
              </c:strCache>
            </c:strRef>
          </c:tx>
          <c:dPt>
            <c:idx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94AE-4929-BEC0-0373A6E843E4}"/>
              </c:ext>
            </c:extLst>
          </c:dPt>
          <c:dPt>
            <c:idx val="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94AE-4929-BEC0-0373A6E843E4}"/>
              </c:ext>
            </c:extLst>
          </c:dPt>
          <c:dPt>
            <c:idx val="2"/>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94AE-4929-BEC0-0373A6E843E4}"/>
              </c:ext>
            </c:extLst>
          </c:dPt>
          <c:dPt>
            <c:idx val="3"/>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94AE-4929-BEC0-0373A6E843E4}"/>
              </c:ext>
            </c:extLst>
          </c:dPt>
          <c:dPt>
            <c:idx val="4"/>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94AE-4929-BEC0-0373A6E843E4}"/>
              </c:ext>
            </c:extLst>
          </c:dPt>
          <c:dPt>
            <c:idx val="5"/>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B-94AE-4929-BEC0-0373A6E843E4}"/>
              </c:ext>
            </c:extLst>
          </c:dPt>
          <c:dLbls>
            <c:dLbl>
              <c:idx val="0"/>
              <c:layout>
                <c:manualLayout>
                  <c:x val="-1.6373095890905458E-2"/>
                  <c:y val="-0.13318200603370731"/>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4AE-4929-BEC0-0373A6E843E4}"/>
                </c:ext>
              </c:extLst>
            </c:dLbl>
            <c:dLbl>
              <c:idx val="1"/>
              <c:layout>
                <c:manualLayout>
                  <c:x val="9.8238575345432677E-2"/>
                  <c:y val="-7.2644730563840396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94AE-4929-BEC0-0373A6E843E4}"/>
                </c:ext>
              </c:extLst>
            </c:dLbl>
            <c:dLbl>
              <c:idx val="3"/>
              <c:layout>
                <c:manualLayout>
                  <c:x val="-0.10760973243340857"/>
                  <c:y val="-9.6859640751787185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94AE-4929-BEC0-0373A6E843E4}"/>
                </c:ext>
              </c:extLst>
            </c:dLbl>
            <c:dLbl>
              <c:idx val="4"/>
              <c:layout>
                <c:manualLayout>
                  <c:x val="-8.4265270674532891E-3"/>
                  <c:y val="0.15437005244816074"/>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94AE-4929-BEC0-0373A6E843E4}"/>
                </c:ext>
              </c:extLst>
            </c:dLbl>
            <c:dLbl>
              <c:idx val="5"/>
              <c:delete val="1"/>
              <c:extLst>
                <c:ext xmlns:c15="http://schemas.microsoft.com/office/drawing/2012/chart" uri="{CE6537A1-D6FC-4f65-9D91-7224C49458BB}"/>
                <c:ext xmlns:c16="http://schemas.microsoft.com/office/drawing/2014/chart" uri="{C3380CC4-5D6E-409C-BE32-E72D297353CC}">
                  <c16:uniqueId val="{0000000B-94AE-4929-BEC0-0373A6E843E4}"/>
                </c:ext>
              </c:extLst>
            </c:dLbl>
            <c:spPr>
              <a:solidFill>
                <a:srgbClr val="4472C4">
                  <a:lumMod val="20000"/>
                  <a:lumOff val="80000"/>
                </a:srgbClr>
              </a:solidFill>
              <a:ln>
                <a:noFill/>
              </a:ln>
              <a:effectLst/>
            </c:spPr>
            <c:txPr>
              <a:bodyPr rot="0" spcFirstLastPara="1" vertOverflow="clip" horzOverflow="clip" vert="horz" wrap="square" lIns="38100" tIns="19050" rIns="38100" bIns="19050" anchor="ctr" anchorCtr="1">
                <a:spAutoFit/>
              </a:bodyPr>
              <a:lstStyle/>
              <a:p>
                <a:pPr>
                  <a:defRPr sz="11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Sheet4!$A$4:$A$10</c:f>
              <c:strCache>
                <c:ptCount val="6"/>
                <c:pt idx="0">
                  <c:v>Business</c:v>
                </c:pt>
                <c:pt idx="1">
                  <c:v>Contract</c:v>
                </c:pt>
                <c:pt idx="2">
                  <c:v>Full-time</c:v>
                </c:pt>
                <c:pt idx="3">
                  <c:v>Internship</c:v>
                </c:pt>
                <c:pt idx="4">
                  <c:v>Part-time</c:v>
                </c:pt>
                <c:pt idx="5">
                  <c:v>Temporary</c:v>
                </c:pt>
              </c:strCache>
            </c:strRef>
          </c:cat>
          <c:val>
            <c:numRef>
              <c:f>Sheet4!$B$4:$B$10</c:f>
              <c:numCache>
                <c:formatCode>General</c:formatCode>
                <c:ptCount val="6"/>
                <c:pt idx="0">
                  <c:v>3</c:v>
                </c:pt>
                <c:pt idx="1">
                  <c:v>8</c:v>
                </c:pt>
                <c:pt idx="2">
                  <c:v>335</c:v>
                </c:pt>
                <c:pt idx="3">
                  <c:v>8</c:v>
                </c:pt>
                <c:pt idx="4">
                  <c:v>7</c:v>
                </c:pt>
                <c:pt idx="5">
                  <c:v>1</c:v>
                </c:pt>
              </c:numCache>
            </c:numRef>
          </c:val>
          <c:extLst>
            <c:ext xmlns:c16="http://schemas.microsoft.com/office/drawing/2014/chart" uri="{C3380CC4-5D6E-409C-BE32-E72D297353CC}">
              <c16:uniqueId val="{0000000C-94AE-4929-BEC0-0373A6E843E4}"/>
            </c:ext>
          </c:extLst>
        </c:ser>
        <c:dLbls>
          <c:showLegendKey val="0"/>
          <c:showVal val="0"/>
          <c:showCatName val="0"/>
          <c:showSerName val="0"/>
          <c:showPercent val="0"/>
          <c:showBubbleSize val="0"/>
          <c:showLeaderLines val="0"/>
        </c:dLbls>
        <c:firstSliceAng val="0"/>
        <c:holeSize val="50"/>
      </c:doughnutChart>
      <c:spPr>
        <a:noFill/>
        <a:ln>
          <a:noFill/>
        </a:ln>
        <a:effectLst/>
      </c:spPr>
    </c:plotArea>
    <c:legend>
      <c:legendPos val="b"/>
      <c:layout>
        <c:manualLayout>
          <c:xMode val="edge"/>
          <c:yMode val="edge"/>
          <c:x val="3.8704829360721664E-2"/>
          <c:y val="0.91735017153120957"/>
          <c:w val="0.93460066523955021"/>
          <c:h val="8.2649828468790459E-2"/>
        </c:manualLayout>
      </c:layout>
      <c:overlay val="0"/>
      <c:spPr>
        <a:solidFill>
          <a:schemeClr val="tx1">
            <a:lumMod val="65000"/>
            <a:lumOff val="35000"/>
          </a:schemeClr>
        </a:solid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Job.xlsx]Company Opaning as per Emp rang!PivotTable4</c:name>
    <c:fmtId val="-1"/>
  </c:pivotSource>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a:solidFill>
                  <a:schemeClr val="accent1"/>
                </a:solidFill>
              </a:rPr>
              <a:t>No. of company  in diff. employees range BASED ON JOBS opening </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solidFill>
              <a:sysClr val="window" lastClr="FFFFFF"/>
            </a:solidFill>
            <a:ln>
              <a:solidFill>
                <a:srgbClr val="54A02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2.7777777777777776E-2"/>
              <c:y val="-6.9444444444444531E-2"/>
            </c:manualLayout>
          </c:layout>
          <c:spPr>
            <a:solidFill>
              <a:sysClr val="window" lastClr="FFFFFF"/>
            </a:solidFill>
            <a:ln>
              <a:solidFill>
                <a:srgbClr val="54A02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9444444444444445E-2"/>
              <c:y val="5.5555555555555386E-2"/>
            </c:manualLayout>
          </c:layout>
          <c:spPr>
            <a:solidFill>
              <a:sysClr val="window" lastClr="FFFFFF"/>
            </a:solidFill>
            <a:ln>
              <a:solidFill>
                <a:srgbClr val="54A02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9.7431160708194645E-2"/>
              <c:y val="-2.602174728158984E-2"/>
            </c:manualLayout>
          </c:layout>
          <c:spPr>
            <a:solidFill>
              <a:sysClr val="window" lastClr="FFFFFF"/>
            </a:solidFill>
            <a:ln>
              <a:solidFill>
                <a:srgbClr val="54A02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54A02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2.7777777777777776E-2"/>
              <c:y val="-6.9444444444444531E-2"/>
            </c:manualLayout>
          </c:layout>
          <c:spPr>
            <a:solidFill>
              <a:sysClr val="window" lastClr="FFFFFF"/>
            </a:solidFill>
            <a:ln>
              <a:solidFill>
                <a:srgbClr val="54A02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9444444444444445E-2"/>
              <c:y val="5.5555555555555386E-2"/>
            </c:manualLayout>
          </c:layout>
          <c:spPr>
            <a:solidFill>
              <a:sysClr val="window" lastClr="FFFFFF"/>
            </a:solidFill>
            <a:ln>
              <a:solidFill>
                <a:srgbClr val="54A02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9.7431160708194645E-2"/>
              <c:y val="-2.602174728158984E-2"/>
            </c:manualLayout>
          </c:layout>
          <c:spPr>
            <a:solidFill>
              <a:sysClr val="window" lastClr="FFFFFF"/>
            </a:solidFill>
            <a:ln>
              <a:solidFill>
                <a:srgbClr val="54A02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54A02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2.7777777777777776E-2"/>
              <c:y val="-6.9444444444444531E-2"/>
            </c:manualLayout>
          </c:layout>
          <c:spPr>
            <a:solidFill>
              <a:sysClr val="window" lastClr="FFFFFF"/>
            </a:solidFill>
            <a:ln>
              <a:solidFill>
                <a:srgbClr val="54A02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9444444444444445E-2"/>
              <c:y val="5.5555555555555386E-2"/>
            </c:manualLayout>
          </c:layout>
          <c:spPr>
            <a:solidFill>
              <a:sysClr val="window" lastClr="FFFFFF"/>
            </a:solidFill>
            <a:ln>
              <a:solidFill>
                <a:srgbClr val="54A02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9.7431160708194645E-2"/>
              <c:y val="-2.602174728158984E-2"/>
            </c:manualLayout>
          </c:layout>
          <c:spPr>
            <a:solidFill>
              <a:sysClr val="window" lastClr="FFFFFF"/>
            </a:solidFill>
            <a:ln>
              <a:solidFill>
                <a:srgbClr val="54A02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1805555555555555"/>
          <c:y val="0.35543963254593169"/>
          <c:w val="0.75277777777777777"/>
          <c:h val="0.54449110527850686"/>
        </c:manualLayout>
      </c:layout>
      <c:pie3DChart>
        <c:varyColors val="1"/>
        <c:ser>
          <c:idx val="0"/>
          <c:order val="0"/>
          <c:tx>
            <c:strRef>
              <c:f>'Company Opaning as per Emp rang'!$B$3</c:f>
              <c:strCache>
                <c:ptCount val="1"/>
                <c:pt idx="0">
                  <c:v>Total</c:v>
                </c:pt>
              </c:strCache>
            </c:strRef>
          </c:tx>
          <c:dPt>
            <c:idx val="0"/>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AA50-4EAC-97EE-CBC16C3F298B}"/>
              </c:ext>
            </c:extLst>
          </c:dPt>
          <c:dPt>
            <c:idx val="1"/>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AA50-4EAC-97EE-CBC16C3F298B}"/>
              </c:ext>
            </c:extLst>
          </c:dPt>
          <c:dPt>
            <c:idx val="2"/>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AA50-4EAC-97EE-CBC16C3F298B}"/>
              </c:ext>
            </c:extLst>
          </c:dPt>
          <c:dLbls>
            <c:dLbl>
              <c:idx val="0"/>
              <c:spPr>
                <a:solidFill>
                  <a:prstClr val="white"/>
                </a:solidFill>
                <a:ln>
                  <a:solidFill>
                    <a:srgbClr val="EA6312"/>
                  </a:solidFill>
                </a:ln>
                <a:effectLst/>
              </c:spPr>
              <c:txPr>
                <a:bodyPr rot="0" spcFirstLastPara="1" vertOverflow="clip" horzOverflow="clip" vert="horz" wrap="square" lIns="38100" tIns="19050" rIns="38100" bIns="19050" anchor="ctr" anchorCtr="1">
                  <a:spAutoFit/>
                </a:bodyPr>
                <a:lstStyle/>
                <a:p>
                  <a:pPr>
                    <a:defRPr sz="139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AA50-4EAC-97EE-CBC16C3F298B}"/>
                </c:ext>
              </c:extLst>
            </c:dLbl>
            <c:dLbl>
              <c:idx val="1"/>
              <c:layout>
                <c:manualLayout>
                  <c:x val="-1.5990862364363222E-2"/>
                  <c:y val="-6.7811440446243029E-2"/>
                </c:manualLayout>
              </c:layout>
              <c:spPr>
                <a:solidFill>
                  <a:prstClr val="white"/>
                </a:solidFill>
                <a:ln>
                  <a:solidFill>
                    <a:srgbClr val="6AAC90"/>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4"/>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AA50-4EAC-97EE-CBC16C3F298B}"/>
                </c:ext>
              </c:extLst>
            </c:dLbl>
            <c:dLbl>
              <c:idx val="2"/>
              <c:layout>
                <c:manualLayout>
                  <c:x val="9.1376356367789836E-3"/>
                  <c:y val="-4.8124248058624045E-2"/>
                </c:manualLayout>
              </c:layout>
              <c:spPr>
                <a:solidFill>
                  <a:prstClr val="white"/>
                </a:solidFill>
                <a:ln>
                  <a:solidFill>
                    <a:srgbClr val="9E5E9B"/>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6"/>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5-AA50-4EAC-97EE-CBC16C3F298B}"/>
                </c:ext>
              </c:extLst>
            </c:dLbl>
            <c:spPr>
              <a:solidFill>
                <a:prstClr val="white"/>
              </a:solidFill>
              <a:ln>
                <a:solidFill>
                  <a:srgbClr val="EA6312"/>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'Company Opaning as per Emp rang'!$A$4:$A$7</c:f>
              <c:strCache>
                <c:ptCount val="3"/>
                <c:pt idx="0">
                  <c:v>More than 1000 Employees</c:v>
                </c:pt>
                <c:pt idx="1">
                  <c:v>Between 100 -1000</c:v>
                </c:pt>
                <c:pt idx="2">
                  <c:v>With 100 Employees</c:v>
                </c:pt>
              </c:strCache>
            </c:strRef>
          </c:cat>
          <c:val>
            <c:numRef>
              <c:f>'Company Opaning as per Emp rang'!$B$4:$B$7</c:f>
              <c:numCache>
                <c:formatCode>General</c:formatCode>
                <c:ptCount val="3"/>
                <c:pt idx="0">
                  <c:v>233</c:v>
                </c:pt>
                <c:pt idx="1">
                  <c:v>68</c:v>
                </c:pt>
                <c:pt idx="2">
                  <c:v>61</c:v>
                </c:pt>
              </c:numCache>
            </c:numRef>
          </c:val>
          <c:extLst>
            <c:ext xmlns:c16="http://schemas.microsoft.com/office/drawing/2014/chart" uri="{C3380CC4-5D6E-409C-BE32-E72D297353CC}">
              <c16:uniqueId val="{00000006-AA50-4EAC-97EE-CBC16C3F298B}"/>
            </c:ext>
          </c:extLst>
        </c:ser>
        <c:dLbls>
          <c:dLblPos val="outEnd"/>
          <c:showLegendKey val="0"/>
          <c:showVal val="0"/>
          <c:showCatName val="1"/>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'https://d.docs.live.net/996df715453e35b9/Desktop/[excel_SQL_Generated.xlsx]Sheet11'!$A$29:$B$47</cx:f>
        <cx:nf>'https://d.docs.live.net/996df715453e35b9/Desktop/[excel_SQL_Generated.xlsx]Sheet11'!$A$28:$B$28</cx:nf>
        <cx:lvl ptCount="19" name="country">
          <cx:pt idx="0">India</cx:pt>
          <cx:pt idx="1">India</cx:pt>
          <cx:pt idx="2">India</cx:pt>
          <cx:pt idx="3">India</cx:pt>
          <cx:pt idx="4">India</cx:pt>
          <cx:pt idx="5">India</cx:pt>
          <cx:pt idx="6">India</cx:pt>
          <cx:pt idx="7">India</cx:pt>
          <cx:pt idx="8">India</cx:pt>
          <cx:pt idx="9">India</cx:pt>
          <cx:pt idx="10">India</cx:pt>
          <cx:pt idx="11">India</cx:pt>
          <cx:pt idx="12">India</cx:pt>
          <cx:pt idx="13">India</cx:pt>
          <cx:pt idx="14">India</cx:pt>
          <cx:pt idx="15">India</cx:pt>
          <cx:pt idx="16">India</cx:pt>
          <cx:pt idx="17">India</cx:pt>
          <cx:pt idx="18">India</cx:pt>
        </cx:lvl>
        <cx:lvl ptCount="19" name="state">
          <cx:pt idx="0">Bihar</cx:pt>
          <cx:pt idx="1">Chandigarh</cx:pt>
          <cx:pt idx="2">Delhi</cx:pt>
          <cx:pt idx="3">Goa</cx:pt>
          <cx:pt idx="4">Gujarat</cx:pt>
          <cx:pt idx="5">Haryana</cx:pt>
          <cx:pt idx="6">Himachal Pradesh</cx:pt>
          <cx:pt idx="7">Jharkhand</cx:pt>
          <cx:pt idx="8">Karnataka</cx:pt>
          <cx:pt idx="9">Madhya Pradesh</cx:pt>
          <cx:pt idx="10">Maharashtra</cx:pt>
          <cx:pt idx="11">odisha</cx:pt>
          <cx:pt idx="12">Puducherry</cx:pt>
          <cx:pt idx="13">punjab</cx:pt>
          <cx:pt idx="14">Rajasthan</cx:pt>
          <cx:pt idx="15">Tamil Nadu</cx:pt>
          <cx:pt idx="16">Telangana</cx:pt>
          <cx:pt idx="17">Uttar Pradesh</cx:pt>
          <cx:pt idx="18">West Bengal</cx:pt>
        </cx:lvl>
      </cx:strDim>
      <cx:numDim type="colorVal">
        <cx:f>'https://d.docs.live.net/996df715453e35b9/Desktop/[excel_SQL_Generated.xlsx]Sheet11'!$C$29:$C$47</cx:f>
        <cx:nf>'https://d.docs.live.net/996df715453e35b9/Desktop/[excel_SQL_Generated.xlsx]Sheet11'!$C$28</cx:nf>
        <cx:lvl ptCount="19" formatCode="General" name="Sum of Sum of Employees_count">
          <cx:pt idx="0">52067</cx:pt>
          <cx:pt idx="1">21002</cx:pt>
          <cx:pt idx="2">57226</cx:pt>
          <cx:pt idx="3">10102</cx:pt>
          <cx:pt idx="4">153</cx:pt>
          <cx:pt idx="5">430962</cx:pt>
          <cx:pt idx="6">15012</cx:pt>
          <cx:pt idx="7">201</cx:pt>
          <cx:pt idx="8">719474</cx:pt>
          <cx:pt idx="9">501</cx:pt>
          <cx:pt idx="10">393107</cx:pt>
          <cx:pt idx="11">10001</cx:pt>
          <cx:pt idx="12">10001</cx:pt>
          <cx:pt idx="13">50</cx:pt>
          <cx:pt idx="14">20502</cx:pt>
          <cx:pt idx="15">51566</cx:pt>
          <cx:pt idx="16">90258</cx:pt>
          <cx:pt idx="17">168452</cx:pt>
          <cx:pt idx="18">62006</cx:pt>
        </cx:lvl>
      </cx:numDim>
    </cx:data>
  </cx:chartData>
  <cx:chart>
    <cx:title pos="t" align="ctr" overlay="0">
      <cx:tx>
        <cx:txData>
          <cx:v>Jobs in State</cx:v>
        </cx:txData>
      </cx:tx>
      <cx:txPr>
        <a:bodyPr spcFirstLastPara="1" vertOverflow="ellipsis" horzOverflow="overflow" wrap="square" lIns="0" tIns="0" rIns="0" bIns="0" anchor="ctr" anchorCtr="1"/>
        <a:lstStyle/>
        <a:p>
          <a:pPr algn="ctr" rtl="0">
            <a:defRPr/>
          </a:pPr>
          <a:r>
            <a:rPr lang="en-US" sz="1400" b="0" i="0" u="none" strike="noStrike" baseline="0" dirty="0">
              <a:solidFill>
                <a:sysClr val="window" lastClr="FFFFFF">
                  <a:lumMod val="95000"/>
                </a:sysClr>
              </a:solidFill>
              <a:latin typeface="Calibri" panose="020F0502020204030204"/>
            </a:rPr>
            <a:t>Jobs in State</a:t>
          </a:r>
        </a:p>
      </cx:txPr>
    </cx:title>
    <cx:plotArea>
      <cx:plotAreaRegion>
        <cx:plotSurface>
          <cx:spPr>
            <a:solidFill>
              <a:schemeClr val="bg1"/>
            </a:solidFill>
          </cx:spPr>
        </cx:plotSurface>
        <cx:series layoutId="regionMap" uniqueId="{CDAB3637-E1BD-4951-8541-B9ACF32DD869}">
          <cx:tx>
            <cx:txData>
              <cx:f>'https://d.docs.live.net/996df715453e35b9/Desktop/[excel_SQL_Generated.xlsx]Sheet11'!$C$28</cx:f>
              <cx:v>Sum of Sum of Employees_count</cx:v>
            </cx:txData>
          </cx:tx>
          <cx:dataId val="0"/>
          <cx:layoutPr>
            <cx:geography cultureLanguage="en-US" cultureRegion="IN" attribution="Powered by Bing">
              <cx:geoCache provider="{E9337A44-BEBE-4D9F-B70C-5C5E7DAFC167}">
                <cx:binary>3HvZct04su2vOPx8qCImEuw4dSIuyD1oD5osjy+MXZIMgCAJEhzBr78pD9W2rqrLHe37cKxwyJJI
bCawkJkrV4L/fTf/4658OLkXc1XW3T/u5t9fqr5v/vHbb92deqhO3Vml75zt7Mf+7M5Wv9mPH/Xd
w2/37jTpWv6GQ0R/u1Mn1z/ML//nv+HT5IM92LtTr219PTw4f/PQDWXf/Ytrz156cWeHun8cLuGT
fn95Xt/r08sXp/tK15nueqfvevT7y62uTvD48sWVO90/dOrli4e6172/9c3D7y+/u/vli9+ePun/
sepFCYb3wz2MJegswYRFEcfhpy/08kVpa/nlchyfYRJhRCL++XL09dEXpwqG/zuGfTLrdH/vHroO
Zvjp/+c+4bvpwA1XL/9ilXRn08/Ll9rHuZxffJr8b9/D8z///eQPsBxP/vINgk/X7u8u/YVp380B
ABQaNs/XpfvPUcPsLIoTzhAjz6HG4XKYRBFN8Ndnfobrb814HqMvw76bFMzp5hcAZmPB3X6WMyF2
RiKCSYJ58vnre2eiZyHDURJh/Pkq+/roz+j8jS3PY/Np0BNkNv/nF0AmVScIhvLkfma0C89inBBG
efSc38TRWcxDhmIWfwaIfg/Qj5n0PE7fjn0CV7r9BeDaDMXJnfqvC/YTYhw+ixIcI87CZ50JnbEk
DkkYPQHpBwx5HqE/Bz6BZ7P7BeDJHkqlfyI4/CyihCRh9LwjxWcIMRpDhvqM3RPa8LfWPI/Ql2FP
8MkOvwA+25Pzp/on5iKcnKGEo4RCkvmW0EVnhIaYhvQvCN3f2/E8Nn9O4Ak621+BJeyAvZnHfPQT
PYicRSxCOOHks4vw73ACCsciigiOvlCJJ1Huhyx6Hqlvhj7BavcrJKL9ydWn/mR+oi8hehajkGJK
ny+SojMEdBzI+Bcoyddt8pnX/ZBFz2P1zdAnWO1/BY53PN0rf/r5VS0mZ4xw4HHsS5RD3zlXzM8w
50lEyJf09ASwHzfredSejn8C3fFXqGiPJ4iJp0717mc6WnJGGQ45o8lnfg716/fJC4U8oSF6Utf+
oDF/hdY3M3kK1a8QEe297tRPRAmHZwyRkFLCnmPmnJ5RDBCS8AuIT8rcy78153mcvo57AtHlr0Aw
rob7AYRI5/zX1PGfF1AInfEEowiT57NWchaD6hcDF/yzFv4shHzOWj9m0vNQfTv2CVxX738Btt4M
dXH64+dBRcIzTjGi7FGw+zbgsTOKACQKnP3T1xNXuvpbO/4Kn8/2P8VG/ALY3JyKU9cDWf958ODo
jHEKwh7/ogsl36NEzkCkQBgIx7Mo/ZBFzwP1zdAnWN38CqrE7anS5YuL0/3w88CCsBeiCIXoa2H1
BCx+RsM4xCGLvz7zc7z7MVueh+nbsU9wuoWmxPNNnv9F7Yvbh/JUy5+qT6D4DLh5FEfkiUCRnIXQ
u8D8S2cjfMLNf8iUv0Dpn7N4CtLmFwDpdd9Dg/Ondwgh+H3qECL0ObiF39dSHMhgBCACYJ/J4BO8
ftiq5zF7MvwJbq9/hUrq7UPXvxAP4F/l14j0n5M/qICBgiMWxhDmvmEUPD5LYuhB0S9oJU8YxQ8a
8zxY3w1+AtXb/43c4tvG4HdB/N/ssmN8Bh7CEHTan6uY4uSxbxhx0AOfJRBfTgX8tTXPw/Fl2HeG
/3nE4P9P9vnrxvqfhxAyEOdWn04vfNNb/9dXP00PTlw8Gfqv+raf1+r8/veXMaioIYZ+OBxkgB8w
IeARf56RePzIL5/zmQYcTvcno7464l9+wANwzN9fQvAjmAN06NGjAFxQaSdwZ3gqBgUKQXsE5Ar4
AYOb1db1Ck5cxGdhzBE0RzgHjvJpTGeHT5dgm5CYUxSCkkgYNFD+PGxyZUsvbf3nOn35/UU9VFdW
1333+0sEk3v5ovl846PhAVQUMWiW+DGHNnenGzjK8njff9GytwaZXm3LKa7WA1gfCV2X5JLVHVGi
RRGpxdI101Uc1Hzj4e5LHwZ+17NF3zWJGtfl0Pg+Jb5J5tTV3EsRoqo7hF1T3TdFldB0oXO9XdQ8
tpkqJvIQmiR+WzVFdx2bkM5pXFQ8FCRerG5FI2Xg0opLuilcPxUC1FRNjHBVTW3WWjbcdJiRXZc3
+XrOS7ddXDncx9GUlKug6uXemCl88Ep325aUI72YPJz0yZQnxT7QS9Gvq4ZOfVpPfk7Wam6MXHVL
3UXp0KCi3aG4iG7iOmnbVDFizucqr7ZLOaNQqDAwhShtixshKfJzmhdWXib11BxiJs29K5ayXCeK
Lk1GqCt0VtWyUmli+vhmrvVoBSvIeFewYN4lRUV3ZaWG140caNpyjV9VJA9vKXXtdRDX8mpJlnoz
4bBPuylOUlo2y2YM53oV6dIn23iixUdvWbsyKm/WCtWyXY+DqwYh8aDuwqFEchPmfYnXJY7GQVRm
WvZNEJGPNU/MqiiNypg1tBN6qqpR8CBo77DpwneVHIpY2KmiSLRlsrypaCFfNw7BXTJx5hqmr6/d
NLbvp0AjnGqN3LmvO9OLQo7Ta+V7ve7maT5vE61KEU1x+JoPSHmRRK03q6nF/Tufq+imQFO7aaqh
zHg4svW8tPN+DmV3VSqunZhYUfhMERS8KYjpD0WtXCt61/SbCFf1qpqY8anvwhmnUWf1+0TG8r2y
C45F0RRNponiKRpI/lZW+XzLRjtNoqN9jgTvA57G+cCPtnFRl8btGCvBauOp6FGVsIuoTcilL9s2
T3tf1HPKjAsmoaMuCPfTEs9aVL61dFWMdUDWFV3iB+rmIUpzFbMlHauCNZuoxSVKg6QqrOiZaz4s
dWv3ppq6bVTpub7E04xa0WHMZliqspq20DRt4jQgSR6IMJQ0EsM4gLUdhJIiLTleWjHDehZZk5Cq
E1VH8o+6aGK/cyXOH6a5ay6WUi9O8ILI6Ni6xHZpM4S82DYqnl8HvCewv3xdiM40w0MZdH7eKKXH
t0Oi6lygch7GNG5kPW1VlZfBlkVKXqBAW7MahyH5MEZ5hQ6FnedTUgTJKzrn7HykSIlQaXUs6iU5
LEbJVYvDNkNlnK9H0gRilibnYg5VvBnZgtKQxNO+LiudcTdqUeuqTIuR3umwuq6r9krN1ghlWbSy
yWwvNG/9kWMkV3zyJ5iMssJXjbwPcjRnKgzLrG10uA7aSWc07Kmoa7CpROUVqXGz85h2gUDxeLRk
VB9kjPuNrdj7aZi6zLiph3gzNcKU45iWTVeKOWnHtO+GNnPjWGeVjp1AfWtWVWjmdRnQXRMEEDap
bQ5GdVHWsggLiuylbAqzaqvpvSGu3eaqoWurm154PLMNbuh+dsuxL6ctV8am0zhIMUZjNwo2mwcZ
5NVBGbdRjz4ad1qmk8c6HQJyk/A8EhOfu0NlkEyJC6rMLNEVIQXs9qi/xLpb9l2eRLCejBeCW2Y3
lqru2CGDM4qjRqh+ms6rqJ03jerIanKMCccmu59JjjK3IHJucUVnwf0QrmTFPg7d8tqRxmVmmg9j
Ry8RTzI20N1CZiMibwTS/GrSw4HU/Saox4e5aHLRm1gMfkkbz69jH+9Rj6WYcfPOJepeBfgiipbU
81mJmaHt3KndmKvbMQkgOtBFlMU7atw6Z30jahPzNdbJO6zwceR1u2LgQD2fr1HdCuubLer3cz6J
ZtJbh8nK5DTJujJMNvUEQS8km7aF4Mr7lA3xTdsm7yZfrSXKP5hYbRW4ozDavSFcHWkyr2TTPLq7
yINdPBkxmT2vzVZKnTl0k0dvmgimNvONNvUsYoLWi4zukTnqqM0YyyvRDP2ug4Wdkjarp2DHYjKK
boJNOnLIrxTtmV2yUtWrQCqz7ZyNhVHJh9VCk3OYOYvLSYSBvNRVuOK1TFWzLyJzrbqLyu+llWng
cDpMm1K2lybh71oDUZjaDzjvfIrbwKdubrobSNHX1tU3bmq3hLTVxicVFdWk56yM3d62wyhypfYD
kpXIF6qACwwfq8LcovIRlw9lHLC0cXpORzrNYsKqFmGP0GVMITFGDcyvWsZlM1TxuEkqG68G9pjN
+9xmkEjKPWcOi6Gfgoy0uE1rZqd0ciZc5Z0zQvOcHHXiy7tIhe0+NzNPuY9QmrfFcGQUDyKfSpnp
SNrzOAzuIe6MWxY0swjGRApA74+6mvwGz8NqZqFvhZma5l1X5IDbQJMWgi/thhPuQ38Mqz44DrGS
x6RjRgkfouJD17j5j2Wx6obyKd4wWJtd2eXzXtG6fTsmuNIiIPl4LuHA6TtrVbyKSYPXELKHV/0A
OT5N+nHZQdNRKxEVSO4jNHYaSBAvPhSahvuySJxOq7Yv39aqKm6RWQqYAGferY2xJBYj7nqWarKE
VUZdj8sMNoxy27hzc5U6ZbAITdTeDU3LpIjRML0rjA/rcxIiFz2mjKVKPZoTC9uoSlDKp3F6yMvC
/lEyEt32dIgGgMGCT/LRdW+Rpc071k5TImrszf2UwzzXvIjdTVsq6oSbfPBuSWQ+rOfHdIZiUpx3
BSrMzYJJr68VYmpJq2ZuaKoKH05ZnTBIXLa09kYixf3rogp9vHah78hl0zbuWJqavSdlUdIsdkYD
x6nLo7Kmez8rqT62uGqOPE/szbB4syuiKs4kRhDG49LwTdHmhUpLCZss96hpUlnHekvrcJBZUCTx
kIYFdl3qfNXSLIwT024LbvV6TjQ9TE1LlsyBXU7QvkH6FW2GZqNpKdezdfDMEss32PZkGzZEbagL
zHndx9GDh/D2kcw1OnizlLkoOOnkOrHJsuvDYnpdOSplaunYXhuKTSLcMLJpM2DEDpEMMUoh6Vc8
6+oZuE7eMNuIcOahTcOK6/Ol7wlN0STDa9JF+C0vphyoxBQvgygqpa90X5Qf6k7TLhspWzZN1PIV
aTk4R70M4cfE8C5F2iyrupnQeUmx2ra1yjdmGPwH3yh2k0iHJwF7KTonNM7faTkWSzrV0l82MlrO
/dKyRVBKzZUba7bG4MAnZYP6hmjtXDbpAkK/DMFpEBn1jY8nZTMa5MEDmqX1KeUoGMQ8w7Ejof1I
Lh2K+8uejs37aAb6nEpsmuMCQOwHNfBW0HKsL2vd4evOI94LjOX4KmJevqJVyW8m7qdD00QIQEW6
uwrLct4GJY9bEaiq3shlKILMA4Xb26n312Ed6s00jMvBJq16h3rYhQJ0++GD7wcCJcugDrVJojuk
exauZsrCh9EUxaZTJrlucdfdzRI1V1EfzccAdVALmMV1kF8M2szIj0cZMf0qsZFae7y41wvD8Ydq
IYVP7VDOryOqwWvYVMmHXLXqssoDciiGJq7SqkT8UEOKhT3YIwhIdhjej9RDIBlb/iqgZAxFG+by
fdV4Cg7bNLUIIhV8CKpWj8IGg71okiLaKN7Elx1rbdYYjbOSsw4itmbRRSw7/0eyDNoKzkjFwHrW
9WJ0vL9N/FS1ouiAVWdEao4FrLO/5tLxdezZ9GahUbSO27o6JaAPAc2Zy/lmsMv0hpE6vsldXztI
KkRuEomnA5KyN1msc3etHYlaMXQY6DkaBoQEtnNfrppBOb2LC7B8M/TO5eejT6TPqoDPwar3eXxr
gmF4ZeSS9IIsNTAc2S92R+IYCJgaRzcJn+T9Ky1jCG2Wzl2fjVPiVMqXcCHpgNsoSXM/ufdTr12R
9WOyuDSk+bzT0Pi0Gesjdd6hOllSi3V/kkCAMZQWHN2YMW4H0fGBTqJizXwpOUQnSlV7M8G5uQ88
R9MNJrqD3cTUgRpiaapRy0vRsa7GKyBMdSViLvkAPEd1ryozYHliTTCZDAVQyF9xVo35ehoZ3cYl
tjYzhjZcwLbnJLNj2Y9HoGvAkwqvUQE0cHEbUnfdslmSiS9CGa4/TgOPaeblmL8ehgH/4eAo58MI
w/rt7HTtNo6WJcT81lublkXRrHSgymM/NurQ9Yl/HbSRY4e8nearOix9t+/DLjwSy0vgqjPCKyD5
eEijqMtPCdRnN2EdWLWCIiMJUgfVULmamwhoXiepWSVcj0uaLDAhsYytXYPMUJdZ3ppErtsitCeS
tA2+KkZZrgxW/vVQVk1KckqGtG7sBGmscbmCUg7oS1616qqfY7OqgcbkmY+6GKVOU3h02XlWCy57
pw7tsrSwfzUFMxAQ0Td5aRe3crydL2yp8Y1ZMATgWKOyELic56tiwdNlW+dlJSJrmpOXLswgA+a7
xLhkXdYy0MB7kmVbWgxbCsoi+ma0Du4H9qauOpbTIMuDKp6PqNDB7RiMIVTyitA6wyCa4E1P4NMs
7Lw7XyZDD9keyRvIgo0UBJjqvoAKbYVoz+/pMrWHMOiGdG6dPVVLMRxCMwUVlGDEv60LUq5l3dMd
hKvwXdPMZs00GzYOES8zX1Oo+rjz8zEZWyiRYmChc2GGm4gZuc+t9EdHMLZAiKze2JKyizhcyhUC
rQaoQlnEe1mjYSU7Xm9nqCQ3oYbLIDt1q7kz7gOgnJ9mXvREqFLTdTKE02vZ2fhaLqibRTEHcl+W
NO4gvudXXvXovY6H5SpHfbWqHZFN2nHurkDy4OdR1Jj97DHZzb7DuZhjzTbWhPht6xaI3jJq5k60
1QA8tw3oZTjqALCbfFQKNHK/5mZYVgxcfauDTq5MMhfd0aCleQyubIUXWW8h29CjhU2alZ6HLpVk
Kc/1tBRvo94MD1YqvgbuE11F0UxfQToi6yVg/tZ2DCqeyHZeyCIab9ugkVDYc4zP8YKtE0AL8vcR
Kvi7AgjLB55IDS4/jIkWZR1WFzVk0x0BBeNqhGLKiZZzrwWJQnNkARmgklDkQuNl5iKvi+LSlS1E
PRZWAZSoQ3yeV9J3WT4U/Ssia/lGFcF0mQSS3UWh76/6QaOPbae6tUsKKCPi0deP5Kclq2Ci6G2D
pyBKodXcz4I1dDinVexSIuPmmkVFf17Wg8pyIG1bkwTzOZAmlJGFLvsgDOgq13NYAnux7MirZL5Y
LKyMcJB5FBTLOLnSYV++ynHJb3s1BEb4ocGdaNQUrVtTNKkieD5aGyCUmnIaWAoImk5EdCyuLMUf
49iRx5p1kUkWs3bZejrHb8xA3Wo0htc35UynNxGkxz7jpI3LjUY1+2Do7NP/WtycSIZxuQWdQ2Uj
kibJzADRXtQzhrpX193r1rVsyFC8xDj99o2v7zTSO9t4p6X68k7en7/+z62t4N+nV8D++cfHV/r+
+dvx67uAT+96lLf/vO2f75E9ish/vlT2RKT+/GLgXyjY//Lij8nb8LIRqL5/rWd/98rXoyr8ecAX
/ZqfkRAkaHhTLGLwBiCB3t5n/ZoTkKJD6BRBFmUEXjSDE/xfBGwcnz2e0Use5eskgm4S6OlfBGxM
z2AEhBdo3jICZ2aTf0fAxiwG/fwbATuG87acE4TgZMynI4HsUeD+Rshux6js6qQim7m75ss0rXnl
eVZIumRLmAggScOhbIJzFPAgzSPdpaDWrayvpain+ArnzOxCHYH04iHTaVJnSz11qUGP5BRX9iIy
U56OfAIRryN+Z13kzmH3iQJk5H3VNvMeV+NKlRIdy9d6O5I+3jatbAUk360lvRIY4fIxcq6DJhzO
7eQv0cymbMZ+ufA92k5R8dCElr1uKnyP50r0ki83YbQ8lBxF+2ay8d43GhQnDc48JNs6UfBt9n8Y
JvU2mB1oCkSCkhuFAgS5jKDEXCZ5s41CKM57E14MQa+FXip2RaQSNG/fJnhgx6aKxRIWa8v9DFl9
A6viN+GC3Yrn+zpxzRZoQZVyRw4D9fXbNpfX43KB1BBecWrtGsgfWsmpuhyoKdPcBX5torkUciB8
O4bFMfFeb+JJ420oWeZKUGLCDq2WLh/ToZvafRKXh3LWBwigY9a2oT6PBmxWeQNag1J9sVmKekxn
1bYrPNUMoswitwYCDmh6XO6sAjY7+xoYVUzUoYkb0Hawt1CfDHKPdfgw9VGz4aCWCWpMc5hrYG9w
jAdiUazpJgiAmTeNZJuq022WyOKqGYYxc02NRBnVG+iRkAPLk7Wt8vCKglZwBXrEXaWTeBX1dNtW
II5O84I2FqON90O/anNPhAWdZdeEIJo7OkXHnrQ+rf2g09J5v2pM885oPayJD17Ntmg3Fsk8S8oO
A981aE0ILbZzrRIB9V8tutmbi8CW99i2fsfkAt9Y99Gzwh/aAqTlvFurBrUHVoydGGM7HiZQDFQB
3EaH2G/KKoeSn+N174dqm4MCFYHsl1WlMWkVLEmqa6POe7tYEcX0j8jMYINMIHEvdtrPekyNDaN1
kw+gsjoKit1CWRblCp8nXMYCU14BteJcRC6/jByUHvDeFviRXebDpEBvd7Pc5WHc7hUUQiJMJrpq
SdIIL8mwUzj0KxzLQzKWZl1BeoNGRhynS1BDkqmrOkPMD8AttQRlv0Pn0QIa8zIvF6VxfMuACoLi
IBTK82MtCai+UwEJoyqXg6o5cEAS7fJBiSq09GBD9of0cbceVTytm6iojqBQVZAoBOSsSJg8n7dT
HQaHwaIMFBktUB25e5/XQsM+6mflPzaD2Q5L2Z2o76RIXDjsgZK1F3qO7utilhuV++oGEt3bmv+h
i0nEQZQcccWLY44cE4wP/VaXOnnUx6SogF5uRh+9WUoUrCMNdJmb6iQ7xy5sDyL/MBV7TvTR6l6n
uo/ZeUPsTRTtZkfjDFnfHaBrsHJjd5ghfx5ArIszLvX17AuIe7B3Z5olVTNuqR9B6Y6rjXPjJgah
fBUGoAKMdXcoWDmIxqttpHdtr5p1VTqg4n0TpEXOxnUXu+MMAp4gRTzs6u72UYe6CbUMwWFMvooW
uariItn2VdisFg9hklUEg2RTpE1X6c3Q6XqHk8GKhAf5K8U6KM91pDd1Sd22fduUsz+Unb0NR0eh
QdBe16XNrwaKGmiCFOac8OqobYh27Syn/Zgvl2ymUdq1JdsqO58K1A+3I0nLet7l2A7nU92M2YTo
7QDyzWpclkgo1pgM1xUBBc1C1OqSO+aZPy9tWQEGsATKNOO+Egvj9hoHfMOS6k1nmbnt2X1djT7T
c+x2pMzNOjHJOzMwua6q8o8xieIVy6HhoSDyryzqAMvCd1tFfQSNEbdkMy3KTkiOM2IOXRKOtwGG
vdOgrs5IaNsPCwnf2FkjAR3gaQ8n3at14VCyr2N0V1SQU3TZVns+htkI+tJ57aMFqGl+yqVsrpJW
QgGNZDaE/etBRn6bdAhYbm3YxrV1sxq5SmcQfEDBhpJFVbeFu5QL9MOgvOACJ/2mTNgWtcOHAJlp
6xOW+rGOD9pdDMqrnQ5AbkXQOgVhvLErIGNHBp2Qba+LY8vbJm2XZtl28V4HRdrzNs6GMaRbOqs5
RVbjFLTFEKJF2KV0ki6NIVuvojICZQgK+YtP3wbc6c3Il0UkYc+3sWxL6CfiMW097aEX6otWxFN4
6QeVn8e5DzJUFZWoqgrS7+QEpLlw5yxzmwYvFrAa83Sokc+WuXePMg2QZhlucc7fth0x+1yZ95V1
+Qoa3XSazKakYSVkazfLAsRCvjVDEB2TYt6pQJoU6iBgCqBJpVE/+FSawqRJZ8zaMZDbq0quIta9
h0ZvAMLeCEVMyMZMwbKsXTG/wQOfRD3GZdrwqYCKB5Y0vPLENNuYUOgDORAmg3kUpg7QvokZF2NY
MVHzYItsrW/n8aj0qkOsTgdPA5CVFi/4XCQXub2vaO/P64RT6Hpw8m6Jxjd5oYWshnwfNIkAFwqP
VTmEx7y8mlARnRtTQ3th6K9rhZbjp29ymq/dSECSGEe1850/tzML0thQk+ow2S4JhNQpLXSfbwvX
aJ0S1UrR4//L3Jk1WWp7W/4TESFmeOkHhsMZc87K4YVwlstCEoOQQAI+/V3Hvt23/hnOcrQfOvql
7BoiyQNoa++1fks5iByyjbzzl2TGClAH4ei31o5vvYYqiBVnL3/+0kEG4Dpie69NM8vdEi4n5uXN
3AjVxdi12KlJyCvURwVxRT5Yr3tQAcRvpUkBzmyDCi4eCYTq1TmRFmNCLaMqmLxoF86q3Y0wr6iM
wA6kw7G52vUsZK/rS5oepfstjjEqisA+SqAKGRLELayjqQpWxjO/w7RXe2VHHzfsdDgqpCtqThvY
n9Bpee1/W9bFlgzfoSXqfTYwCLEbZBM6S4AMnpPFxB4ikhTpCIHLafdtA2M1imBb1P6zv6rn1O8h
OgQTWk4RP5pm2RFJn7R0t2Ie6MtIMI+rCLcTfpLqw0c5+88O21kh7tcLdLoXiGzsBr50ubjh8oFt
HEORDrrHAPLFjnI/PDWjfhXdWhednf27cHGTDFVQ74T1bemQwDk6cxTgo0fts5qlqZpxm/Opa3fe
6o8nK1N2M8BRzHx7/UQi+qhHVAycCFKo1X/oG/nOFji2ju8Wbg3lLt0kpsB1LCTpb5yO77wJTprg
x0a7ELwTWtCpFtk09e094vensfbOa8w/4Jr80cBzKYchdDJDO2w2s3fgNcsdsjp3gg95nwb9xfr8
N4zi2dbHpzTsvm1xcPF0VBk/XEqGhfMg4iHrIi1y7XZ0D80H1IRLt108MIO3opuKQJjDlsioGLoV
MlTs3viOdzcMHI+dL5iN8ck5eumFSZbh0flHQoCLtHG/Hh2XXiK5zefg+os/oCNDcPPZUz/o4rUH
lJJTotv1LOEV4327bzy53ks/2oq+Vl7ZRsxmE6fqwZAxB2gS/lBKPdMHiHny3Fki7/78ZUzb95ab
O0f44kZFjUDTotYqCI17z5pxyKXV0y6NnPCwem+q2bzvTcL7XLljDZCgcFDFc+MN7IJdd7hahTn3
PHSEVCb8LFx/w3yQYN7WsZ+NSz/sfUnFvfI7dpLcPGOtLrdEenXleBPPXQALGYUoc7Gu4+QptJRc
k2S749aP920EOe7P3/ZRT666otzB1pRHFJROxc6RKL8Ya9wDivqQL4I+u1HQnY2kpkglmi2WvrOu
1/BFUJeFDFDVFHiYsd12vmphfG59ZhtxWbrpjZiAlIz08BT5E/wiUrgq3oAPuAX0Trpbo2XebXGj
Lt3W7GyCFzLyNln5XvjAp/BdgRXB8k7z3rSvw6bhp6vLOPY3LV0PXdO2Rdul8z4aWJeTeFmOQgUP
Q5fyosYkBjLDnUoCfRLFfcm07+RyMQNaYVy/1iFmGf1N0KDO9Lq6x5WpYooEz5mIu6d27YaTu8oL
meUtt01SekyZk/WOG8Uib+b5LkRlyNOgvqCRq3O19aLwO3uLnuVjnvvxhInLz3Qz5A73x51O6ztl
h65IzAqGSYRuno7rPuH1m6XoThZ/RafVoWVq0NGsDTyQulkofGzQNw1aTubBJg6d8Hc/1TPsOE2L
2I2qtHHvPPTSaAiXPwK/f+l1+0oGWXbart9Wd8x5aM+h6t/N6ICH8bjEaolyRX0UrfV2MTtu9bDz
IXLlpNU+bN8VonJ/MSzVlep+98IDHvYFzV5YpGJ7Mar+PWj1bYsBexdv7YO0/rlB2woNcn1erPLL
ngSol26vM5FutwajT7ap4DvRI96X0byOMc1HBzPAypIKn2soTBM6RbAl31nYGGxi9ZgRDpClI9hf
hW/OeLn9bGXf4NjVO+wVUFC7o6HLH4rJcAeD43ZovTTjQI6YJCybPbjg2Jq8qo2n3dbE+l5LkByp
M31Mg+I5zImHADO3qyazVw7J3DrQZ8xXrkKvApUqzCczVKYPLF4JTxbU+REGEdqFLeiyJRhqsHCU
XSbVipwSORXrlq5FvITDvra5i/cz8xyBlt34Z+uFJoc5+AqRBTs6BFMPWF3owoBuY3riISuDtfnw
a3rgq9vvWUhPdmzCvJ+w84RKHG0dnsc4Hr5h1LTQ8UOTkbkJ97Vnol1gxAU0QruP/OnJA1Jy8ih0
hRR3EF9Xv/W89zO6xMt12T4x6rr7uIaWPaVb6Q9W5TaaB4AZCmrKMgG4iW+xbM6Dde4tmWsMMgl2
gt5ZYRRHftbF2D8AOZEDV9g1HVi0rD+PdPOLiI5ws6O9G6SoW8IMuxFuWEUD/zWdAL2l6jglyRtf
e3v0A+oUg04C7OWgEmsaLKWB8yVYc2LaTHcsEQWfQ1aMPrqP1JcpVs844h4P066Hllt0EQmzhgkF
oGjVZUNNUNqZP1Fyw+aGlFaA/jLQURI1hRBb3KNkK8nh+NgsDfQbk+1WUc8B2ED3DN+mojdGQLQH
v/JAwpHvtn67HRfs12acJ0wXsITQ5Z1IB6zDtN1N4vn59b+AJdlbgC03SkpKKQgz3vNijLqhpM+x
mY6p7uACjo8yhPmLIrYe17hjT6LuMTW60Lkah1es39rcggEpNc8AutEH92MIi9AGcq+MR6ve+GI3
URR10y1/tKP7wzcokA0kjTyYeXK09PsomvnAE/JbQ8iNjiBUhFNPcjBsZD+N8Fk2TINtQOedu2xx
1mpY+oz5d72b3ASYyLvAKPzrqYVmA98m7L1xV89tkyugblksw2QfeW6mkqjAYu4rkBR/gJgxz+My
xjufiUNIQ1HADsmSeeB3zYzHNTTQUWiAQtxoNpycoB1z1qa0Miz6bQqUD6uJ5wPe9yo19RnlgBZo
+TNjlzcF8xpgT3gzLwvJgsgUDjFYI0ub4ynD155Z2dQwR9ekRl81pqUZkhfVrA9LTGK4rAbmyrkD
XYQBDWIAhoe6mGmHhh/PAuwIXL0GvQh449IdDHYi0EssnJ57xVExOH0D3mQLHhwoMEudsDZHQ/Oo
W30dd3iVYrjTvq5aYiEfNaacEpbmNmnwsmz8tttYnElo73msKaYkPjm7hsZoAfh6t+FdanxskdF1
o1+DNVsjUtmlfrcoJSXl/e3A4gQIFmAcDBoC/VNfaqPrHdrGbzESUVXDo8cBrmahCPUwntwZ44/7
IYUclgZxBrjjbgun5jIBoOITNU/tS9DAiqshEWImFiPFEkR4+5DqbecKFC5D1RNdyJbV2I8Ld2re
47bfJcHiFwtIDtzf4PdA1+/NEL7AZFoyeFk8S2WaHNqkCF1z4jDwM0W4ySPmXEnax6kTHKtSTuU2
fMMw98OluEsCzm2uarOPeuyLYCx/VyNmT2e8iWpYHO4wg3ZzuzZj2CDobGL4I0E1jJs+pk57GK8Y
RjvMtxQTSAaIDXZn6gSnfmlPViu8G9SOGGN4uIvCLqncKO1hbAFV7qKQZ3YKWrSM5owy2h06GNxQ
MmGLxG1d9D4EqN5zTr4AtAEqhmBfavcps/xhmsa5BCbR7RdodOir4Y6mWOSzOABqC2P0XJ3flp7w
8d5+WG/DhpKw3ZS0+wHjRDjk48Ciw+LM+jitsNE7c/0+YMfhS7F8jJxdvUQobe10TiV8qfpKQPrr
mjnbG84XeauTTucejOusW+hNUiflQuW9M3j1Pg5BWM8T2qvGHJqwIXnsvBMVm72DnhToLVQ2Yi7h
EAy7NrjYQYhjEJU9SOKqs8vz4gTPsF8f+g67NI0XWsAkFfmKuaujVcch8UHoDHLs/xeaGIO30iO5
beHsb3K5mVm/wlo8gUAdT37a3m0GZhowm3L1+2c2oaZZnmDidzS2I39KywQ0ceVqK6txQYs5pY0B
Q3XVbGd87+lLHAy8FD3qoNm6s+/Gb/1Cikmlb4Y1GBHmoeCTSXJvc88wW/MQ/HXlTWLJalIEchof
xnHyoDfVqog6/9HzaueBodyCm7SvNMU0F6DiGsinU5g+U6bRaLsL6jKUA+ra99pHeQIrtajkNSJm
A3flPYZK3SvHu3fC4baf6wEtwXy992fV+XfOGOp9WvM9wSpIZ7ikEXleMHwDq6zPeI5D1lJdDHUM
tsBjmYgeowGSRyvsg0mxuzITZBGdHkJ07OiEoMUxG2MfIbJYYwklM+UQnZ0Sk6Yqe2xs5SY7+7Li
L3NjQ33CVthctg7DejA8SN3Zm85LSNk15uh6cVQGMeqJCJhziUx77lu3L40lAO+GIDxPjnBKpMw3
+KN1AW3B24fNfFfX211gYl1wrW/kdklCcFxznzvtWt9gnrpwwudj0tcQYdo1X1hXw9/9HutYnqEr
VV0w8sPst0e3V2OVpGuTSQmLoOHnJh33gQbxbB30iDb51jLeFqqubxMdTedBsCygHVgrmN+ZDOiu
F5rtulXmcwyRgXpQAMHSLxkkbwsygtxQNyzs3N+5mxpyF42I5u3zzMWwB0eBxxDJvO+gmabx+ARf
yGSRSEMwHp4pNm/Kap8d4qYnme6w6lruxQVr7WvnH5UVh6lPoQrCP15bGx30lePoDBYk5KQjcbMo
AkslYpDMxptue0U3KF2jLEChUEC1WQINksTzRc4BrttCm8LHRa8Z66mCapHButsns30Dp7aeLHrp
lMj+Ppmw/LQtx5GNO7uYXIeB3DGnR3ddz0XsBPfOJgrQAV62aPDGcDbAiDKYRbZF/5nwYC71QoLM
4QPWg4j2Sgdosbqp7FyXZQsu3bsKBoeOyg2lP0uRt+i3JcV41TTQ84HPaHi7sBvETrjmiXv6d4bB
7Zwovuuc9ZBorys1upjSV3aH1nzI5k61EBq+x6iNK8aGdXYOS6NhsUVtDtUSFdKI3cLariQDx+wD
mrpjzoFhL5S8ATE9v9REfLSuz8FcbkHuyYFWTrL9AYSFYWEGthAjoTvQfXHmUDVc1qV7kHIIv2mn
Hks+AyGRZrjxtO+i8nJVshCAMcw3tDFQwx55Lwtt2x3CJvQARJXnJgZwDdfiVvWoz5OpdaFEVOCI
1fQOfetlmda31p8q4rovRqiodPvu2KxM5EnIvWKaUnQ2/e3q0e8O+EJAYf6+j/kLesnM4NUB7Dk0
e8vTknVorrHZQVEb8zZK3UIkoYTcBOvCNoC/xicvhtHJ61gArHBe8VqlyS3pI4sCBw/Q7tXF/Sa6
Gno5OpNUjTngJFuGYM8gnuNtFEOpvf7cRLAdmuhxnjvoxgu7tYCnkzWZoQD3gLai8H7W0TtOGitm
bgGP2gYjc3+QsCIyd8RrShx2cuemXBMJmG8l2arjH5Z4R9hXFoEUTCWQpFOWfCQjB42GF8Y4wUfY
bb+Ni3PvJdO7BTKWzRCeMgtSrLD2vK2muXHTh5aM/rkNsBHPbvweJN6RuXJ5g3wD9hOjsEQu6kk0
d12nRJ9RXx0Trx/3QPWbQsLVfIhkfc8MPhO8k/BGgaN7amDcJWJ79tEN7SW93salN2WYjtspwBiR
ecYZM3+dnAen6XeiRUlFK3eAE5McYj1Ube/bC1CO5fLn/0EhXS6zmt6dSdD9//wl9YxXpFYnOWSr
+IZcB6MWvYMJth8R2t4jZ0NX1bOP/nWZ6L1qTLMTnh1vOrv5VR+/huFkThOmOERqIDS6mvPDMGA4
0gmZH+iizUNd073Hedkq+mRZPF36rTQ89HZeg+Y0a3pB9omCG+ZN5oUP7hGYIEZBULu3aWtJ6cRb
km/W8yA+YXUu67bARuZelVoL/9dA8fSbhUD7ROehTbMPOt1VcWCb28Tb+73j3S6a0zMT02UCGXrb
xeQs7arOPg0/ps2mu5nMu9jaMq5DrzKb3dWp3xQeDOV+i1Q+wX2d4xZl3jVl2mItQC0vIdSATelv
+oEjzjNB61c+CqSRSGe5/cEAqMk820V3Dd2euW39m8FJ+b2mqKBwewKzeI9RBx8LDwEiBvwiPIrp
A57gwekjkN3tO7jlrkJIo83msHNyF1Ks7hqgcPDWSwGoEfGR+VFr8QpcrEg20eLOQI1GmOn7qNG5
h7J7XhFecEDcGLa6cGQScgAAVXn1VB+4JEfu4GRj6ZNyVFMObrypwmGGFOvFBwCWiELM1FbQDhgZ
4pvGYhPh37YlAPDgD/POEHPvGIzQjTQxamKf6+kU+hqqlXFUIZcnKX2/cmlA85m7N0k6P3PQ5JVv
A7OHpQo4QjYSLku/3al5LSGQ3ASRDTN3XXnFyfzaWPEwCqMruGyXGpzSfg5Ana7SoqluzbH+bbV1
vetqgBbrtPXFSIGqDqn/FPubPElzQBrpkVp3KVFuaRbNQGLN5LcVtfMuWAEfdeZRhJNG3yiBOBv4
mXTGokxwzx0r4Rp4QhRB67fnrQ/gKMzOcKZbGOaAJWFMsDP61Pp2AUqa+9CPdh2FCezIwtHDb6YZ
24cek6eJnRfTrf3ebOR26Qh862jFABkDR0NgF5NRewOSDz1mu2z5Vl/DBs43uP8Y3mSa5uugihGZ
vKzrT2E8oqpBTCPIMwKXryTGflC2BlGkdcjpAomkW/DUEjbfuZQDkqL9d5bOcF+hnq3Jll+P08oZ
ThuH3oOJg9FW71wGrMJ0ZShQKSF222qym85D1+WlROQwqyEbZV5nofDNQL3iFOru1DSHUYCfIEtU
xsLV5z9/0WqVleh6aFaq6bIBMatsGP37yXBz3Jg+oP3X0GEx3rY+7OSUvs9y4LnHRgaoUl0i/S78
Wn7QuD7CDr4ZFxWCIJ9fARAgyGGC3ZyGLysI8ML1xcfkOsjwYNgv21QEO83EfLHmjVGoIABTb2GC
7QhVsgw0wouJ8HKgvBaqhz7qqAuPEdiGIRFTtQqEFDEpZ0N9Wc2UPlpT/xGvUcWhSmepL6KKBGlY
sPhDj9O1EyJ6158GDF+RXlKkWsZ5B8obVRoZthzBzzxyHBD4ymDxM7rTE9owv7m4ELILBsA5F4Dl
yJDiHeHbw9Z3W1lP3Y6ktV8OHFzPKIBkzixaoHJgHBwH/HZVMyolVGOxoFHAKdAYDvvRK1GGoQgB
OXcXOFwCER0SkLfZ6BiIzfgdKYJ7pGUdyAbTo21qMC0zfXFkCHwjyB3c1tIx9e+4tbwchJMAg7V5
IvEEg3DeHhmxAbTBgOT4I2inimPfgihzIO43bScHndj2e6yAQNMIQajODW+0ah9FFEOpn4ccQVla
QqDPHHTTuVj8O963e6vi1817dQP2gZQLPiXidlkP3ybzVHoTc9gHsAXqQmhdLUpfPIkdJjADck99
B09UvSSwQ1IGZey2aexrBIA3H1hz5o1/qNMtzZY1/TFjnMsIU7cja76J+D2JE8xtffRuegCQjJFS
BM4OVRK5BseVkJNLM0dIJJvzEnjnfkLiD8y0WO2FBc1L7UC5VTO+yTZUumAbfhtaGkBCqU9gy8PC
ae37AJ0mG/QtzhgBq6AAGPRFHfmAPOEGACbyuu0mZAIKOr681sHFrRnPiVIXOo7YaCCiYkLYi0EX
GqZsTi07MursvQiiknH8EjnFb1H6HMnwPGOkmD2IWUgHcUZYYRv61DZNNcfEy30SRxARyAHJ7FMX
hy/tlpxazTLo+zkyLSqvnRMbt4fBJperIcQCMF1O1EFri2UxO+rNi9yXWjCAxG5ikXkdC08Dm4kJ
fUc0NxvTKnKHAspq0VNhM0xFp0XAYYYTxre1tGQ6rLVCHCahHyy2ee9IDgta36TLuW0jXW4EoqhJ
nCdOgJkNy1VcWTn+4ZIe+FzvFY8r7s8w4pYLA0cC561Gv+V/n7yHtusukyvPMmjQQN4m+PqNryq3
JQ02QkT09LIHXHMDWPbcrN2hjVmf8c2gJ4z9CnAvvD/onimCrFnS1gCSrrxN49TgNtoDYG/k8tz2
Tab1Wfp1WqwFut58hr6JLQXL2ofBnSVe+G3Tvc3lbz6p/Ty1oL1rX3eYbzE8xOTSXv3MQU9wtDBh
a+JiNCZ7vWGexp54SOdohzBhnJG+zjk3t4aPdzZunokXQD2GMRMg2obk+703SYGyTs+m1diVl3ue
wPkE46KQQ6MwitiWqYkehELX4ARNvk5JlXjDrZwjTPTO9M5Gw2+mzQ9O21wriKuLOjuIKC6BVqco
9k/wXfqnGd9NtdKRF9vkAtRP5uOCINl5GZP5oAl7QMmHE6Sib/2QIJa22ZKztD5skf/R+czbsSl4
RokYjwyuleQzvuven/BM2ssG9CPHNnV1LZFHepphbQQLxYDFMPl3ewknGHd3hCYb9KfNhUM5Lzva
oSFd6fKhEkSj0aa7RSfHHv1KUTdlzLnOndr0O+L1XkWBvuRaH5boxU8WuvcXi9THaqA7MoTRoOg+
I+7MKmlc8Tw1BMEn7A2jBjKHqDhgBERi98RPngY6FpvL2FEsE955sWqwHsLJVqQaEFZZRbFO9ZqZ
VN0Ey4+hc4NHt4OrKSPEtijMK3eJogLMsVckCaTcEPgk38hlmhZ2k8LcWD0OYBk7S808+Jmg2GZh
ASkMt0CepgoPy/tIAtPnIyF3QJf781QjNdSrW4W57xQjMkwU1AXNIXuNbDd4mMFdicBqGxkMj9Oq
TqQ/Wm7UGWHzAtIiO9Qb3WEwdirWzU+wqp27mctDNCi7J3aLQOuxTIXcvetS0Kg+7opc6YcULUrM
5u1HvU2XmBXxXPMqHqZHF+jhSVEMhxKWOxdLtwfnA8yxMwvEB+nuImTazhawOraIqT1CZiUWTXbQ
66TsY6w74N76iGS2hcZGQAUEqc5g1um0/4N33dGdNo61yT6WJvkeB+wwQPWCxTs8hsRUAU3ywCCL
2TGZ7KmbXAB/72Tq7cBGYGaiAF+Ie7DYkGBaP6sIMpI899e5X1XrGJ0M2T4aJ/pmNgBtiJ3I4cEJ
wRWAEghvlgbC6gq3I2ZzrqB57YI+oIXf0MM8vlgfAJ+I7VjUcfygxFD9SacuiGRmMGn9MmDtbyN3
D4GrL3Tq+sNg1g6pKu+HJ7ewHGTclhGCdXinTXMwwuQrW9pzPE0oIrKrhgUHBQykvSTIPOXSg58Q
xnjxfBTUakYyB4OV+mMVEhNp0x3J5APA4yGYoHHvsLmtojCMMknUsqv9D9mu8T7EAJlFzYSGEDzD
c8ix4Ny5yydkQV6pMS+hhuM6i+Uh5qwc2pRVMHHReiO3UiLOekXql3KI/eRO90OcS8jBhwEhgQB+
QSu87RF8GmbISP7eIYu7d2aJKPFVd5mwheKwhcP/W6z+Z6r+f1U/hutJLPr/H/b++88/o+fnk2Fc
FwerfI3e/8exPVf0/s9//xd5n8Y4hg5gexi4MY5iDyKcUvcXeR/hcGLiB8DrA+IjDHRl8vvhn46O
wU+uiEjgpwlw/ADWBA6S/N+Zg/+IReAUnf/+/c9Hx/wndu/8eW5MjDV+/fOfcPvUYybS7RKXU9jA
FN+2dX1p0PX89YN3/vq5O3/z5REQ+Inq/58v/+lYGh476OOWHoOHRhjsqFseukCqlH43CtIh+lhb
Y/J3p7j5K/jx5RVx3M7fXvFTfiDtNpHMoo7KThmX33oQjlZ0KNfr+m0Yq78WwpeX+eq+4ZH9fN90
RCJuaR+VzSohx0u2ITIIfmd4/+n9+b+4ceQ/v36cjkTydI3QCcjgEqXIHj5MgKfX85qgC6kg16AD
wXkl8uHXF/ziAyV4O3/+QDIhkBauFzRtGi/g8Od6zhGxB5v46wsgRvJ3DybB6fc/XyBhGxrT2Q/L
pF0H/lwjUoWxjqSiRo4AsWcAtYEO2+Xx15dzr3fq84lIeLOT6yv505uNhK4WIeKG5UypGfPESyq/
A8WAxGrrvM1ztPBixeEHOMZgjZ2zJ0jit7kDkrfDj5/4PzXgb57hV5/4+uc/fQcAkeDchTaEZQFg
xFfDH41ZDyMxbWEXevn1Rb56btd18NNFBixWhKqnsFwht75SpWJ4aaTFKdf/5iN8Kg9twnFehq/C
UiAw/oPgx6mdMT2hbcYPGAPpPfXr7tcX+vJxfaoUg2NDCaglLB0KFQ0G5zcvnGI0L2mXbynOaZop
zgNoI7gWUEaexWSKX1/5qxv4qWCo1nIpvTEsp8HZthLqJ6eFDFOf/ssLfCoVHgLoydryqIwIxdQt
hOhovqArrP/hAl8U2ejTyupSmHp8pnE1BW43FyE0AXmvNA46OPnjlpLj5DRpfI/Txvzo35W/5FN5
8vjq9IOWTtUPaxzdTRhJnEeYTIT+Qxn/4jPFn8rRVdcmdgmxZuM6qCxroPw6phErkhWjgl644HwX
Dlv5X70E8adbmOLkrHb21roaYB11O6tcaUp4lIOpfn2BL7al+FM1AgleJ1Y6eEbT7E2YkIeelFuP
c5lKTF92+Yf1+tVlPpWccTBj7S8Qr6Qntieh1uZ2lJO603xobv/dJ/lUcCzOcnEtCdPKcxaQae7Y
iBOS7difRJiI5V8+kOtq/amsARmUIollUqk2WA9OBzE3pS4g0l9/iC8Wffy52tQgvXCHImg2o7fA
RF+Ct2gDGfnrL//VY/hUU0CiDPixYxF45haPYRFWl9jMe4AqLhrzX1/jq4/wqazMiDauiE4g4qCN
YCUS05AbNVmhR/z6Al99iE9rHFHjcEyX6yMYlZ/uxmbmIHYTiTOQhNPisKZ/dZlrW/zzk46BqGvX
WaIK+art4qXbeKPX1IcoHLb/0IV+cauiT4svXvH9kysMZWDYtlUTru5UgAJy/H9Ydl/s9NGnZbcw
jLSTp+LKdShs5sGbo7CQ6ZX80J1nIO8iLM3+4WJflMbo+rx+Whor5ZR0wGQqjK8y3pF5duy5BRZu
ioFCQLsRoYH3lriTu7z9+hldn8Xf9FLXH8D28yXbhdYxzg2pK0whjXszII2rv2vkuWXpAKGI7gX3
Woqi0zbTGaf1SO91DXDe5f2vL//V8/u0Wtc6QvsrnLrqYgdBlKD1AKVCLP31V/+q9Yg+rdbQQBrC
IVZp5RN8mHJzazOVCeXtCllrhW4vncB2exDIPbQJTHD9xcNZn/wV9gYOA/v1d/HVZ/y0nBNQaDhI
gwWVjGvt59GW/pDLYsd/qBZfvaGfFnOLA12QY4CuG/jMVnS1HAdttP2DkwxbtXT1/A9zyxcfI/y0
mmccW5VwpLUrSjYck5WMzl1tWvoPteKrr/5pmwbJ3XMkfNMqhGXNc6ik3QbHRiGR9+un8MXaup4Y
//OLjsjwGnpAuaoJbqd3COLJ876N0g/WfQ88sQMfG0n6XXab/u+TCr6cJL8os9fY/c+X9JF9wHuk
oipKalhmG37slMw2QccfiI/i6MJff7CvrvKpaOCwCDHOEYaDhv4XZ+exHLfOde0rYhURmKad2Mqy
ZFmyJygHmQkkATDz6r/V5/8HMl6xWdWzU6pjoBE2AAJ7PUsWe78t012lcEeaEnXhGco7DdqHdckX
kVvlepxj3Li3Mc2QiiuVFxzON2Bp6K01wCdu6kCqOsc5haKDtgRCjqmmF04sawnAV1QNzhtCgTYa
JLyUvFbI916JvaWfboU28VXFR5nMcRY485ehr3Dv3CcO3uov6xorttO8axUz0xyDMRldOS4UJTic
88u6hlsRzVTvqbZA6a2gHK8I2M0mtxAr83Jp8eVWSIcVnUNgm+aYFM2ODd2ROeMdRJdv0F88j6ET
OwUgVmrc0jK4Ot9fC0EO5vI/EzV3HeMOAkQmqvLvyFpy8J43Io+PQ5CGi3oN8J9cqWoh7LgV3JUA
TG8mzhAPjveOz9uiP/C2UMiLH/BMeL45C9OLW6HN+qCv8kIg2QMB/hS1SIglvC5Wjvuncfhk6+dW
VLcVFj+8UAwx4UA2IAB/OEUB4hleLRkXb02N5Eoks65MtqWhsaKcQLMoQpCUYmgGwBw0zNsleP8A
0xa6zRpZqWqUKw1b6jYr5LHjiwIKOrz41LmATtGjgAanIzjK54dlaeitqPdE0hQOJPN7WDap69aH
QLMva3kTVUW1slstNcEKfFzcOj3pAMI2yB5qngXYOsmt6ir5flETmBX6Bcl6nfR0RP44UlrkNH8N
AoiOpQiSy+Yus6Lfy52ChyHyG0GnxAVtg7d1HUXdSukLh54TBv7jjsRUzqnIw36vKud7AvrGpm+i
B9Xk163y8stWX2aFeKFm4ziN//+bwCn0M14PKuf5IVgY4pN1yj9N8EKkAKWnhLghgs7+VHpzeQed
av2wZRdIoxOyQemQTCQbT02PeEe978DqQmIozS9sgxXUKQd2wcUrGvCM9L1mVbgHhm2+sPup1YQR
WEnwKvp92IQlOLvpBH6Nn8JL6dz958J6dHqZ+dhBY4vrJ4lUpf1IzZFH5nls8Y7e8PnQK/7aBEiK
v6wiK5ShGKNVzdxuj5eKeGjc+7zQUHrnv1LGQO8oV26Ll7ZbaoV0M5tW1emAxOoMQBgx3oZFBACn
3vqFcwROb5/2/EuZeRD68suaRq0YdwUyNqfUafG+CaBomcfINYeudsx+8oI8B5BYnO/ChVA5Qao+
jpVugJTDIb3b5350IvYC8dYZkOPPl76wnFMrzIHJdRLAMgAB4Y5/SBy/BaW1CR6wFsqVybbUACvW
x47TigdRF8/E1A3UPCUYTPOYBsHufBsWZjO1wp3qMSo7qLVjYPbVU2Q8AIBKyOIwnwkS5yLvDvSO
Mj5f2VJrrKgHcY+aeoR6J0FiDzwSGqB3inzany99aTissO+MUCwBjyZuI/ajcWAzABzNCaqx0lVL
5duB30w5tB1OG0MLdI9V9zvkt18K5AOd//kLOxO1wj3KsjIgVdDGePosNymScjY9UNU9CFhRkbPL
5iyxgh0yGMdEYQfmZObBNACoS1xGPQCF+3q+FQudRKzIxkv2oBqc0ffUZPuqEc/I6nulXnlzvvil
xYpYER1mQ+LgiIB0JDG7MRvxVFwIZHzOwPzskzoHiUxAfcVNW9+N2ZzsOJL4VvpuYYSIFe994nVA
9Rvwc3A8vJ+QUQn6RkSPzhQGBxXKbuULYameU99+2II7LakrRd3FPMsfihJZsUDkxSCR+xsYVvw9
35NLlViBL8JMB31munjogcAnZn4oS0AxAqrgzJFdthOfMiU+tiSqwEpWMG6JQ5K/+5BmX2PBCR7P
t2BpqlnxTlvamtZkWE364Z40yQPoMjeqG58uK94K95nX0BGkRRe7RkHrW9d7MdQ/pA4v/PlWvPOB
jwPMb7o4dIbHogJAOK+hteMrO8fC+ALC+E/X18jMT1qWtNj6nC9AkoybLhzxpVlneBGAMcH5TlrY
Plwr3AlRKpgd6uC0CDUKDAeSvn4RAdkhh/a+o3rljLIw1K4V9Q7Uidg50FdFhwOdmPeUNQfge/fn
W7GwL7mnPvwQcByaFOi8CZiRM9gOA72BAOd8yUs//PT3DyWrCWjqGpmXMSPtlWrqY4njwsy7leVw
6YdbQZzJdgRaBD+c1s9ADG3H6P38714q2ApcGeVGzQXGldThTyr0PWydjpcVbYVtp/tinAYf6f5N
Tr7OUwt2XMea3fnSlyakFbVwZ+W5K8E4I+KhSKH8bmFMQVUMku4XCqHjZbVYsZvQNnEUdyH/1kjq
ByTXcf2fyMiEzMyFzZUjL5qYcOv7d/pg1oOU4+JM4M0DuGvRqJFiifTq8634b9P834sc5I39W3zY
9NCcer2zHw9hPF6lbxxUxXST/DCwsHno99W+dnbyi3mBxcfaTdvnEcEiK5Rh/qC5hn8U2BbJXetm
P7wEFjy1I36db9RS+VYsD8h6mKZKNFDgq2OGNw7AvXPIt8NpZeyXKjj9/UNIm65z8daJCkLpPYaq
+oW0jbvQjy7aFtj/ZN9xb3J1GDX7ky58pNCxUnnXBN5K8Z8HNgzm/v31BDpAMC1ICw0f4/d+Dd25
5qO/En2fbzqADP9betrwXuIE7uzZDN112XW/YPy2jSrnhWSsuXAArBAfI7D84e/QxgF1h2zrFsh1
2nmhmeVO6bpZO+0tjbMV42ooYTCQI/YSrn46Q/86ePWbK+TKcX+heDu5DqBy1/gMXVVxUHHlaUt2
JI7jrJvbldFYqsIKb2hGA9z+j/iioOmtmQNY1Ax3ogpfzkfawlSys+lyqDl5kIJjMml2Z3In22cc
6fznC1/67VYYd4lBfmvX42PLm2DyZa5CgHLkMK/k4S399lO1H4PYgwo+gbFaTKkHDYFhP6IRFm2X
/fZTpR8Kn1KS4+KpbcAb7G9SQObqoX7QfbkSwgtBFlohTPHMiYxhB3qoQTyloX8tc/drjZ+/1ULP
+/NtWKrEiuQarhdRz1EJDP7YVkTqGIbJd78u/zhVcThfx3+fAZ/sP6EVyR2Y80VKBnMSLwFVgORf
j9Bpw0tQywZyq3uIfaokvcLjTLEd0hRuf64CBLEFG0K4ax8pS1PNCvTBYVhxeYfhSukDUMBPDg++
NhH7dr6VC8XbaWvtwJpUwYgghk0M2FHe3ajUlQvJ1PniPz/wwDj038nWi7DwoVY2MbxR9gEdgZcS
zReo3UHjDLO7xjMrq8lCyNjpatnM4eM1AvoSpQrqxum+DC87JbPgNAk/BMwAhzOJvBU44ZU9eMIm
8EGahXsEwKEUF4TnO2ppHE5//1CJBwO3qjgRYwfYLzhYZGF+Bfll8fV88Uvdc/r7h+JHJMJKH3cP
WFH65lhO8PVEnirbnS996cdbMZ/Q1MNZhhpwa8nrkOdPyN7fc0etzNGlH29FezpqVRg3bWKPZlD/
0KKOWkCGFStWfv9pJD+J9MCKdJ4m8M8JpYlnYB2ykn6VWj0CThmPVbe/rIusMJaZB2pPiyrAnQen
OIFryAhm8drD2sII2DlpMpxgYtNP8OFhwW+3D3HmD2n7BbyobGVPWqrBimQa9KAIZ5ig3TDBN0WS
m0QrCd1edLyoh+yct3IUTgvzxZOVUGKA6qEPInUfUhP9uax8K4xbw7uORxgBLKg3/URvirSKgdq9
bA7ZSW7RkMgu14mJqyL7hmzzJ23Us98nD0qvvUssTFM7qQ2P/MbFmdvELt4CvULis13fjmF5O5jw
smnqW5GMa1eAhKHPjaF9fPUT/3bC078s9NtlY2BFsgB6oIArKbZU9NUGrPBhk0BEt+14c9k66luh
3LJcgwcU6Rh+PS/jOH8xtPjSOdHL+QYsLEW+FcaA2qRT5bngPYVA6m7SXCPSxrp8Pl88OXXEJyuR
nY2W5xGUx/mEn6/VyxyUjzCXuoP/0C+mHWDya/8lC0AFqTTzQAcNYKsctbCJ0Pll7fOsKAd/Ba66
IdPw/oIxFmn4fT+A93S+dQudZ+eqdfDxrj2Y8MWJN6fAFwRM1+o9jPpi5T5rqQIrxIG4cCO8mut4
Uk0Lq0hyksoLwfXaI85SBafF8cM2OhVdF5pSqNjzEjcBYuEEBumiAMz38120EOJ2ShopqcuHyFEx
fEP/4ObydvTBH9Ekv3eNqw7nKzn92s8mmRXkAeDCkDC7QBMX5sXLJm/j+g3sm/Bdv9KMpRpO0/tD
P7USuZsNq3CxNc/Vez+P0zWZafGzmEbQWC5rhRXpY2Z8M4zoqjoFf6P1QZUp6NMoyUXpNsyzQh1W
eUPpBHDmNFWojvD4bgAeA+Xq/K9fmEl2klrPevjWS1ACYWsxv7o1YEgcpPm11/ml4q04ZlhlPTph
iKNK6OYQdCEsSTxRQ+p8/vcvTFQ7JQ2vo0UNpDuMbYIK5pW40jQmfKmr6qcHPO7ufCUL08hORguK
EuaKcFsHtelkwNh8gR75NQqbla/4pU6yojmBaSOTQAPHQRX9qOqBbFLO154ylwo//f1DCOhyCkKn
KxU0To754fiEXnXA6l04fawQVlB+5wGDqbYALwg3urA/keCSnO/2pZ9uRa+ZHORcSBQe1m0L6w7v
qqhWk9hOl8OfLD7cClsNMwxPATcRA0aVOS8AVxNdbnK4X7An3wUA8sZJhe9uOxGE02MTiEBd6YgC
cEh454XQ09OCFFseiWGKIbphJ+ralBs4B/plvqtw342NsgCOCqBvkZjrZIRALnbmPIX3VAM8913E
qN//cNuigJGqqL326HtNEO4yDfM7sAgjkgGyzprq+xhwLh5b7jv5Lzfxi+6PrIIUN3lFq8t7H1cE
QO5leTDdtKwFnnpQZpx2Cm4psLodSzoh5VdocyAVm7ojrmFhHTVEPXxjy0D5LrxhRB5BFs8i8QQc
cEpuXC1c0CJ4x8JqZTgXoohZw6krmPXUc4Qeh1h14xX6m6k02Uyiezo/X5YqsIYU6BxoyENVx6bV
HgCrk1fDxjDvvuOzEEifyyqxlmNSZWR2WK5iPylhuZA6mXqHu+v4J3DQpN35ShZmvp1s1JZ6EE7a
YuZz+Rcpo9ee01wmaGB2VpHqBtPrKajxgVD7XytgYt+K2Tk5pkzD96lm9d+L2sCtjgLeq8NEZXXs
INVhA5Iybp/B/jpf+NJQW08+SKCd8DUgVSz9/AfghA8RgalWkL1dVry1bcGMdhwlPHNjrxPYVOR1
UEfxHEYrw7v0663XHa9HXhecelRMowg8XScqYJ6S/wGwYOXMsFTBabf8sOiDWM38As/OuEmDqUeN
HYsNzg8/N18v659TvR/KzyF4hxeSi1B2QfwE11YeIMXMjieWxmU7CzuFxocqUj9zu4r6TRzgVe8K
oGeCj33DV5aKhftAZu1bpgQ6pAe8NA5HuBYgTzu/wRfOvAfEjV5NLNO3HXEvu3u00+vg3TWzvsPr
qtTRHALxkgV4PXR8egtuGoM9YgYr1s2IDvx5fnSWVg9r9AcF8LALcnUchPWPrgbNMAOt/bJxodbQ
q2AQ+ZxgUwbeE04dHfGx7w/uZUchO9FucCHG9zLceFW1lNdpWBU3bdG43y7rGGvUmxzYL1HXCOuq
C67Tirk/8JE7rYzzUrdb+1swlnouGxxFCyHlVVeFIA657VoK4mnwPjmvUGtzA2+0i7LTiheW4TWX
6h6HuB8sm751bbn2mLfUAmvJJoaMHWwhsWRPFXsH/H9+n0ugV1cW7YXi7aw6j7IqT/MCX61+0DtX
BVD6W1cMg7eS57GQ9sbstDook4XwZVjFyNhqi0cw06dwK4IKPiNDUztfk6a8d8Kgpwe/xQJzHfqT
meBl5nn1yhxYGCVijVLpOG4ygDMSzwPSE6FPj6uUfvHTBE4i9OWiWfxf6z+sjG0KUi2BGCqOvBDM
JtIPQDyY6sJBsvYmE8C8uctxLh4mnYZbeFjhFrRMKyUPl/38U9d9+Pm+y2Z8TuH8AQB8Xt4WYwOI
+Tzqdu1Bd2maWSvUDFQglN20ihk7sarGIR84Lql4H112BCSnij+2oJlLA1h9FQOX+da0xTGdu1dI
Sn5f1kHWKiXbcmpBQq1iZUAQHBP2dwZBf+W3L3WOtUglGhbmDbyY4t7lB0mLa0qbyw4ddi7dEGT4
7EbPxNlUz7eJS0YQ+aL8Kw9TujJ3TkP4ySJoJ9I1Oa9qXhHY/5TJfdDPNwLO8/BAWXlbWOgcO4EO
3hya+6ZGZOUOP8IKJztKpS68RbDz54bCz8K+YGXMa9g6Tnw2X+sclOE06KrLIE7MteY+j0agSmDM
jlMTyLY6Co+C0Gc9zZetPa419Y2qkkREGXqIp8Nt2EbuDvsQfTw/85eG15r50VBM/UCw++cshYg4
8rg3X8H6mE+7QTp18Pd8NUvDbMUAgEki9EHai4f/wLcjbCJPjFs3qnfnK1hqx//sAhksfKKsjGGg
8CRhndu17lNCxP588f/tJp+FgbVPg1XShq5BAzzZ7EInOpKqf9QcwDvwN3UN/rjH7yYm/sJGFZTf
tfuYz5uFb5N/170qD0OnQC7lvpkZObICbij95KjnKvWqiwKc2rl2MqtI59IG1L5OqANpMhmrknlx
m3nhRYMDR7B/W6Fmp3RFWUmA1OXvWssb6iDbdxLzyuX/Ui9Z+1s3ge3UTfjhOPTDYxZKdJhEBp55
mGVU9yvL+FIlp79/2IKARhICeBoZzyb45cniqk7TZ5VPKyepzyOE2ul1vHfxlA5JKYTRtcg3RrP0
K9xv1jIZPv/6onZ6XQYqb5WK0xCwXEB7oPT1lLZvMFOs97KA5bWoSr4yo07d/r+xQu1ku5rm3Tgb
NAWn27sTdfhknQHJHgEZC9SdtVuVpR6zQj7y52DyGhz5ydDCYBc+somzCX2qm6vzQb804lbMh/0g
FI7PaEfqTztSMP7QKGq2M0AEl426nWw3gXJbOvBJ2yUkGevr3CXuPaXKW1Ns/Cf++2QsbJKdzxkF
YxacTwcqhxJ6Uu0C/snBfoRQhcBWOx0VQNJ4f3eLODcihK4qD9P6lXhQvyl5cnICC/YpSMYQT10T
MgPbfZDCsupNwXR+OAxqgPFV5+Xjb1ZyftOrHMZ7WdpDsdfBnG6O0izduGXG568psMD5FyPSeXpI
YbGT3OcqdWbYTTppc8dqZqIto6LuV451CwNoJwJ6s6/pSda+TwSe0XrYZd8OcFw/DtzNXy+aI6G1
9MB8CWjtvi/iNodJC3yaMP++FDCQuax4a9HBx+xUOsCmx2yGX7Ck/ErP7Vuk1z6eFpaF8BRbHxY1
4HjKZG7GAtcVlYTFZD2Zdh9NyMXYzaV25usAmu3wClZk8II536SF1cHOEiQ68nzeewUuKR3YNxVw
q4HX4sH38ajeQiK1sicsVWOdOFLccRPYXRWxVnD0nGcHCxCdrlVVHfyhWXu0XZph1hpE3CTrCtMV
sS+77Bk56/whTJPx55gTZ+X2Z6kKaxVyRRQkVOkCjkcwGthNcmzDvw3MZNpjNkC4uLISLfSXnQ2I
XAmY0sHCCWJbvI4cOjg3I8sNgoGsnENYp/erD1gLdwbAD/076ZIU9zYn24jYLf+K8A1p0nsgx/+q
HKZ8Rl0VJNwjB+i+NWsXaKfT0ieLoJ0h6IyK4EqiKuK5co4pgQFUWG7c1t3Out2MpNxTqQ8jvNzO
z/CFEbOzBgMminCWQbQDGCdoryLZeDBhiZCK4Ce9dFcm+FItp79/CF0PZfsZKC27se7U7VjDq0F3
dfUoccJeCdWFHTawVgegzXSWTXhCCwKvPfgZSbYwjF/7cFoq3fr06DNcmLKOpDE8T8KDyaZsm8vk
7/kxWCrcCn/XV0TKk/sh6bNrYPfhHuevdPxS0VbMn4ilDdQ7YjfPHJIpnMiJjs//6qUxtWJ9AtYv
a0CZ3RUZvTFpe4z0o8kv2w3tREHkUboBpozYqXzQ19An5jArc54SmR8u+vU221N4AZixzIGVSQfY
cFjBA5E5rreXTvp+voalpcPOFASB1wgPGJy4qsw7fGHeoE+8B1LhixnZQTg+bKBhuwwVzzsMQ7bn
K11YGW1gXuIHiQM/piyWE5WHvhbjNdFYHRuWkC1eJMOVhX5hlbLTCB24Bni8NBmwm+zGMH4n4B87
MPifMQa1uLrFvINlY3cZtpLaOYVj7uqugZ/YDjeZznCAIzLEN1MVzrvz/bYQJ3ZCYYpUXS05DAbF
5N8mvXeYPP39sqKt6J7ScUzKBAc72XZQ0ndwBZ6l93S+8KVxsOK7h0JirpNawEEi+CZgt+D0b2Hz
o8RdBavoUz9126xcS6ZZ6iQr4mfQquAQrTLc/SbwAk2n7q8wFTynz7dlYUGxkwojpHvzoPDgN83r
mW5akuqDU5O/XS9mZ6WOhSbYiYOdX4kq0CyC5nzejMUXUq89/C/kRFI7bZD7MwGoLUljMjmsv4Hx
bsl+Bj78HWH7JAx8Cj1k9TpAmYO7O49u9GVoTa33AYS57c90HgyP4Xgwm5W3hqWmnpaID3vu6GgC
Okx7+lz7z0elr8rskAdSOStrzVIF1qZeZVnrhyQNdl00O951WFTTeABFHSr18xNi4cBvZxmatujm
Xqhu39UAYhaif8xEeV8I8+65w6HTaxLOhUXTszZ3HBk9pliJemB9iTOWe1fkCTw5OudY8mDl8nip
EmsZUEEP7+YWlfQd7D2cksDJJ7uaZvIakWZl11yqw1oNeNqBztJBDJDT+VDBkq5J+rfA995xmfLr
/JgsDbq1BtRFGLouE+2+pzDVCh0HRJuRu4eLSrfTDZNwKmALzACDgUAXVvZwhpcBa7+dL31hgbGR
eBxXbYz4ut3DjLbaZPCr3KoWJkhpyNdkUAvdY+cbZmYgNd6m270A9eBFZQZEL9+dg5Uz1+mr45OP
AzvTcPbSQbcwQ9vnBhO0a0Cnd707moXHSvFjlYSvabAmHlxqihXekH+zmYVes88iUh48t4I3s7PK
J1yIbRt/xwbKZlm0zV7Xyd6DzxpnSLWOGv23I9Cr5dOf82O+VI8V292gAYwLpmYviHzK/OSxDNIb
qfQDb6bnkyBoZWNZqscKb6/ofIdpjMxAYF+LJ2Q8Qz3JwTm5RYndlK1liyyNihXiDhyntZDwEEug
ZYLjZppuscivMdeWIsSK7hnSE5H1ptkHiv7KJP8C1MXfWiUrp8aFH29z79IyLetawRDZi+CQ51CO
3P1Z1PvzQ72w+tnMO0kK5FzW+DyrRXeyy4UfJzisXZmVh8mHJeOBG0XXuPML420j8ETPBCcnb2cY
NvwGSv8O94VvPfUS3D6EVzAzfrmsUafGftjFVSqCtvVRj1PiUk17w/2oxm5bpOExRG7VZZVYoV7k
WFjCmRo4Vo1m0+Y9Niij4SPZ0semFBc9AFM7ZSsC66EtPc/s+6LrD2Ua0k3mBPI2mchwWRTaeVtT
yXx/NoPZw+hs2kCg8Hvm+W2ZpA+D3/8icJ5cOfssDb8V7nNa8rnGTdc+iqTeFI66Lgs3h0ooeQha
+bfS/coH/NKktuK9CqagDUKh9lnRw7mdewlM/1S1MfBE25jRXYmdpci0Al9wLg3JfVTT6nQrk4Lg
HSTvVnrrv9SHT/YtO2G1IxPM0mGrdjDIKQ4KvHZO7FAkNTwOaX07DFCNF8746vHxCnLm+yjj+gAA
KsystXdoPXhFnp/oC8NmJ7cKhqpgJK32qW7/+izMgLNTz4kmdwqIQF9fpuqndk4fnizwMDCd/NUc
bxP1zu9aVl/PN2HhCGDz8gpCiSiYDg7ah88Z10O1iQZPHAV8YW/6Oem+IWOcwrpWpIfzNS7MDTul
j0gk/c6g2B1mMUpv2xDS1jc+kVW4sjAsVXD6+8c1rgk7fKuo6BCm4b5uYPjnXnigpNb2D5SdbieK
ontK4zlrd1HQ7C7rFmsJgFNLJtJAo1tOyK8wgTSp1F2wMlNPS+9nEWPFPfA7EJFMNd+NUAt4VXFb
GfXo+sFKRC51uRXvroc0K1aWfAc+x2H06AOvsi/n++W/dLpPfvr/5PGBmpUaVsFFVYXvVA7eH7Dr
u+tOiOipbvo3NuTfO2XufTNP8Zj23VFXbfFUAJa078rUhTtiXW+I7PqtZPwLi3y6yaNijZ+4sKLa
WYCVIjqXXR3gaaXK36SWeBecYZqbOkRfcwBFns/3w1I9pzXow6zOnELxcBD+oVROc4Ssd6reaQfl
zjEp5yG9a3HyWbt8oP/vwfqzXj/9jA/VBRMVFcxW5T5txqEa4baeSar2tQdhVbMx0iOYpamGdG+b
GqQ98A0r5glfEa7igiKTr9Vw1ail8tPyoGC6XYDHqkVDjo3MfP2DsQGpmfjIz9sC7s0J3KehKckY
uYlS+FXd940YiH81gvugkVXnDUq+cIiL6q81vJLHTU9hZQRekQsuKctLV6ttT1o9qsM0KxIku0n3
AyzreFTjQ0NktQO33zC/ZgXMVpEPoF68gAcbKWfz3dQz/wu7Aii8g1k7wQ0I3aXY5PjUnTdRNZL6
Gjiy9FoNvns3VVELKSqsKPHRV0al08SVJ3j2YwiJcq6rKoe76yaoDaxR/cyPh4rLuHNT80CbCa+J
RQYRyhymBUwrSgZibR1MJ3frAv63+TgkB8+Z+SaDk6dMo/ktRWb4a0XMFm6tB+nDJDM03inEIraV
2TCOOyFYufVzN9yEnbuVPt8zGmVXAF/1cVg19IC01F2hvD/KTLcpFEJbAr9gNuiDVyMHXfRDPPUy
1jTSO7c3ZJuFAZx4czxJTvIp9enW6D+0ucnrQcOEGC7DgCfDA+4GZFi4IhwincaNltfj9ASyzbYi
8CMdb8oaOy6I1CnMyTsALYcaO1cHdHfxg88yLqgLw9im2zTNrwR7Tmnwr3T70BTjr9H53ZD8D+wc
fjHnF0Rfd7Om9yNM2FVRwafcPbQSfQVwWIecJPWj7//gi9Ifnwb6bCZzDZ7SxpjsKqPoMWU2/vTS
RAq2n81t2H8bkvQefX4HFcGVN5a/3Kj3sDqMmMYT7HOz+RFyBr05pc1vWyRsjLLOnpDnC8KX8Ovj
GEGIPDp9c0/alm9DJur7lCYiRgI2fKz9Qporrjw27TA3oWFOcpxKcQlp2ilCxzdqN806ukfXupsB
ux7agOfZuua/2USvmmp8zvPO35jBuy6NvBUT3wY5u+9TeXCn8I6K/rvpk5c87d+Z70kgs9UOisEC
etwBolwnfaVT8rVrm0dvxpTTmm1CPJLtK5n+qmfvJ6mcV9hL/mrm6A6ez9t6Gm46d9ylDn0ZmA/2
czltXTd194FO30IAcyCJ3hW0vZdZgXlR9r+dIYcVtxfBwBXert1zGSY4Px4SBe5T70HbPrGjmzXf
iog8s4ztuDLBZqrVE5sBso3GO4++Ej84wMthP+bebUUDPCTx6KUf5F3kyqcEliRTDhPsINx7qofL
ht45cDZPyivmRwc44t7D0FWBsN3cN8APpY3ZJal7Vbv5EUCLfdaFx4GMMWglNwkMXWEye6OT9gHK
kWRXZ/W+g0MtjBS3WZF9R7htZikekmR6FW4D13q2ncn3Yg4eA+jiHD+AGbm7nbDfYxlMkfJW4b/z
KLrPgJZzw35Dqgde18d2hk1iofbI43zsGufQ+eo+wZTKVLWH6c9+gFEFaWBRbzr5kGTm2Mn3wP9N
WfENupm4ykKo1HBqLLxrKpqtb/grzVJ80aYbVl6pKHumIb1yFdxuEnxWwRQhptzkOygVbylzDwX8
hDY6w5iGZpC3zeClm46GvyaSH8K+fmQdFIeqZ7+AysYlW/iLKnU/n7w0xv46IdXtFGUHA4OCTelW
w2nF+ApXrMdqmI+JoM/liK00nSBChDYVx3kaJXvuBo/YjcCEGTz4ujNPHfzOFccghZNo5EOroZoS
ZgRyxqTodj2+nXej32ebpAVfrnM4/z4XonqGf1ukNlU7zmLfdRQu2znemzZIpQkeWxry53wco3AT
DFX3XJFs2um0xvAXRm7bDCLxSfzxJmO2FXAj/hb/b1c/9+XkPHLSgZuc6Ro5pLlDENel20Adn4ZF
EGecpa+8hJ3IlnpRDdOCVAZ643vonG/RAK/TDUQJ4IhnOQ9KKOqVaDcha7uvvO+rb2WUgHFLOJbU
3QycWr3pU1XufZiAy23I2djeDNk0PQqgcdl+EsgnuvZqX/4M8Sj+Fga4ZauNYfcc3sB3dKz5VgwS
R6geXtfVoRk74+xLEuE448EYPC4dr/3JHORSBxPPvgPjS5MtUv3rt7pKu5Pqn2/Tfq5uxZCF26mE
n3JKUeKOjtKtrpjUnbcrBQinV34+9dGtKgUp3n3Ha7onkpf8eUwi5KFQ6Ui2aZWjfjZjOv4Uglbf
wqJ1sUwofjXi3fQOQL9p3Cvs+u+ThFX4TjcquoPI6a0oI+emDeDIt28b7SHEeifqdrIJoR9FLha7
5qT2DqLtKnPIZRthLe/ot4yG+fdZpDXCRmLDfG6bpr5qA5I9m9lzfycJABRwfEpHdtuXkf6blA1z
97CE6r5DEjm+Z2VudmJIit0sK3ZlHJ/fF9lI/zDac4VxZDXsr93pPsMo/iiQtgRsXGvue/iI/hbu
0PLHuZJRDLdz97Hkvn4Cs6N6nkqtj7yLDGKQ+2G1bWsfd3xiNO5R1GN4NacJ2fS8DF8zFIUoDQzO
DbyZXxrkXeTXIfWDK53rbAdfnB+G8KbaFyPL/Kc6Mtn3kyEk3cBP3fvdOrQ7NF3U0Ku2gZ/DQwfS
8LiTPTZiPfEa8cUjuJcnE5cP/lg3ewcuZl/SwRveypCML7xxg691S8prvAB4h6yqhli1/8fZtTXH
qXPZPzRUSQgheAW63W13+xI7dpIXVZyLBAgQV0n8+lmep5nUl3Oq5vGkju1uLlt7r70uuj7CgTs+
5VyEexTM7Xu6RdOMKArXVO2yZKdE4TOFAP7aRyBymedZ9MQDJBkhbUDoFbiKqB9RFEocc9vnydO+
qYYmIMZcUZGzy663jpf1Mpjffh+7R97MAd7om77rnRNfBFNdGWlNS9AsWek47fFXRpxgmAB1hrTQ
lsEt61eqsZtBvct6JOPcuHGcpvs6S6gv935C6Q3eMPsJLiE+KiEjHd9Xv2WEFegdsy9TnidvppZE
X0eEFSvIi5Ht9t7Dl7qukEhIRZkRRbdz6+uYH3yPBkcWfkewyMlDmR0OO1RaUbFv3j5y8H/ngnrh
51CmHE5hR9ikY9uqW6JUIax28rfBg+qigpjdjAq+k2Ld1kPoLCDJs0ncsk4HG8ONpTMOJKxco0A8
1rAc68o2bXGI5VlX9nU/d1OJoLto3srRRnotkoTHMRrenn2qmyb+Zph65nAJKhc1RhID5yifkWu1
bQVnMkXtc6J78T5WPRrATKnxrCQYunuqORoYGdX0IHhYopKgxTZ3DOHutlpRBT/1k5L1xTUtL3O/
++nYBW9DiYhhEn1Hw7OGK+lUHt/kGRdxU0Kh0yeXTLh8/bWuiDB8dm0EAYaj85Lf9rGjUwJqESyU
93KLu7y+q83aiqchQWjvgOj4ZZ0vbovDFTUmC8e4bqg5uLqL8ttxdTyqEPXIyCc3agcnM1zsrxZQ
YoYeMd4IotYW9hnBAc1WqpY5oPuma74r/zHKORFn+U3Sjf1Q1PDM2gvSx/0badFaVF5LZEt3xu+8
mhM0jB1BIw96Zl/n9zk860LVS8v3azMhb+txaxK/HpKAUOxDhrBAj2vulT+0XRZEpR2b2lMv4fFb
haGvf0GGsjYn29FmfMO9CfCOQbjjWrJak7WUeOG3kowORmqKzGiwKBiS4NEiBbLFjnNL5RH6TzGX
0LIO7C6Jl8yceghP1grxbHtyj6BF8W7mHsXHhkYPh96mUVdsFiL6o3Pbxm+j2QH64mRYkgrulVlz
mqdhHSs+ap8WdUxxDeNEIxIIDmimaPyu5YHv8fJbOUZzJOvw1PzYB12/4cXiQzXCWfshm1mzA352
c1/CUqaLiw0Sqv68LqsgZeZyY0tk/Al9hPh3CFcocuasxI9GyY+lTXpbQrSBydsm0/YZoZQo3RI2
Re+7TfzvJWP721RTs5Rr3sCIDzcm608IeQqiFKGJ4MDQxvs9JB/quEA7Pld2y0R2bLQ1uto/7A0K
PBt0vclVtKbV0LWS3DGI5XkBvRf+H4VQifocwX1pOvjchrFafYaQGfxG1x4Z4khAhZzx4tFbNU4N
+8n5gsGGY7X6TXa1w1TQsuhnk44s3Ni026JTUiOt8YS4BP8k67S1lTFx3X5Y6sekEF2M8qbSRnZV
nNZj8kBdK+/psEW34HrtP3JDYfng4BWwwfghL0EzRH8HQ/zM3arMJfFxXKjkBXxU2RfUC9UdZZwa
+BebbLsfxkV8D2iL+kLjZurKU5n86oU3+72q7bieRJLGLxOCIrJDTRPEdDlvlu0eR9Auiz4fUl8F
ug5pGaHNkCc9dwqkNrqKuAxqE+/71GYc0m09Ciit87ktMtzF+KRZhEZLwSNguzRxI+jdxlo8sd4k
rT3uE8XLif1hkt+zRZLh2G9q9JWSUTwcKANN8xjZQDIMRPjdmCAGUKebHSUdXmpyhDXz1saywAok
D/fak2kuITVM9kOY02XHadqZ+RNc37e9bHeyKVAzSdwdmWKSVgKELlGIKNrf6nbOZYWzdAGjP8no
68dT+QhhErzWm6iz9BZ4Wvr9o9WMCzTkyVLMNZHrCSUO5GWt88aWedZaULqTmMYFlEdpW+ySU3nT
hsmKGzHnYAk4hwtX8Cas77Pp5qVaHKw/q2Xu4Ysxsw5U/NSg6bptGz2TKsHxs1Yi1dNywavLllu1
QsIHQiRBOB7HqfRFZF73ZYKBEpNrnMvHYdFE3/YfZquFkGBOlnOfzL/3aZUpcAxhr9kkKbpPP+OR
Nan2MKkVWFiVRCQBju+qz99XtoS+SDDDdedWql4cdrzvpkyaWjwiFXR5Df5DHB6ZtX9zkeVPbQAP
SkdRsxQjdVwAPlEE2A+M0tNzX6NLwuiLrCbUmoyqFyB+pgbRrd1BPWAq3euriPpoLgIC6ScJeGgR
vi/obj/qgEtlvbdFI81HlXbrxvgrojMnwCjIDG/bTw1ZZ4o0Z/txdq7RuJD1yHFvlu8kWuLGF4tL
xvbO+VlpU3iEQecnuIYA3PWwZ1D3HAez+ZSr1aVXh/57fpoNiud5W3aX36wd/Kyr0cUyXBjSth9h
Zavml8FaiU1LwOaewVYGXd4PXSdderdvQ0bugTtN8tgnUTzejmpNTIZZ3SyuKZxnWfJjrlVtHiiD
Y8bZg5U6XQeXLjVk9ghWxbiUh2J0U07PlOXz8sDnMeq/x7XPzCU1bAa01evO6J/WTdNwWUEbMZAH
BLW/yog2y5NpO67vofxs2BnuQ6m5rlOM1OtDuxKTQswSMflrR1CQx1A7bev7hjjuGj1oRpPmVjdL
sCcL5lCsCigWNnKYLZxiig1PRvzcowm5ZXHHxjO25Ft8JbZGmHY50ahFiwe9hKvGTsAJDREr7hdw
iQ7HLpJIF1t0EMozHN51bH60cTe4p8RmiH5VWW3oM8d+hvwmEEDEZx4lAAGWCa/ju8pA6W4K0Q5t
/b6Bpx6hg2Jj6105jyKZzjTayP4O82u9nKXVS/zQ726mN0g19o9iWPrzjDXLdsGMkOpvbBtS+UYm
zpY34gMo3Ki/0YqL7pjaAajZ3cKvttAp3SdSjH0fdQ+ZWHb/M0IEJgMph/ZQjVYy72tuSuHUmt7V
so/DezsJq24XlkGhAoTX9XmhcK/aY29qlf3iyyrpC0Zo6Y8beu3tkdAoi17IHGfyduxMM13zmrd7
JTZN+icDMwYMkeA0IjymmFNoTrJrs+ModQV8Yc1eDY7snpfZnOOwQ3GPyHmRM+kMtrMkS4ciQxu3
AU5BiiCGDgZcNDkp7tL+5MGwTqpU66itepJZ+W5S6wB0ME+68d7qUcd5gSwRb8EWTReUNdCqLL3j
tE62B9oTmMvvVmf5i7cxHNcy2urlJWJDhsdOkAiEzDrVDdyNOduBmqL873fWDEPkAe3xyWCXqNoG
/wNP5um61BM+ywcDtlXXEZHO9gWdaaxskTSoobcw22sWUDT6j0qgJoChaYm0zZQdJiJjWyLwZG3f
mhYEke7Sr3IKOZAWPHivFi8ae52aKTAgegSnNyuFYQN5g41YMKxSi+AoiSLdDCQ4hFigmtE2ddtN
6/E2fOVkctsxFq2hJVq52d9Gg1oatENqveTol91SMNp3221mXFYPZZd2WCo7UPGWimWUrqdoDju/
w/5Z8M+E5XYlxWok3T7BG7lZutLN8Cu5JNH4Eb6INXsa3lqHVtuVnTQN1tQsIMb+Bu1hAmrKgi3Y
wxinkl01U7l7pHETGrCV+KwN2D4Mfm9zsfW2Vccc3Y+4gchMLWhRzLw0R971ddPjrKI1kI5s6Ho+
ANVuJ3fZrM9VgZaa1QfS0JHgiy1LfoDcbcWT+AFiIBYhne2B+3yxJ5OYCPgqGxeFJsnCzEN/4KLb
jPmuiNVQx0+12+18ty0pSW5hPrHuAAr6EV1E3+ZdtUhes1sQEtl0AKww/ZR7x7JbtKgduUf407wc
233wDc5xeBbfSrvrsVIxOI3PdI4Vew8dj7ISbVgUn2xt6+Rio9pHSBcJcTjHOW8BktS0yR9GtjJA
bUu08gNjTFV0pOwEV7OlPe54DWBwj902Vs8dtfqkar6NJY+JTiHFm9v6OhC+vIJwgblSNkA8qk7P
Y3oM2FfLQ6fcgLe9WzFXgnKVuCJq0m5/kogHpwekeWdYWQDBGA9rkCx/gTR1NWexE13/XPYEeEOb
QJNbSLyiy1cCaUl8HBoul0+twBDwWVCa7s+a7pwe1YbB+YwoNNAxIMewyDvpE9ahs08W0OyJTwGm
wsciwik/5aRk8xaWV4BO+3oPXRujle5JLY9pYrZLl3k/nxmskOZTDS1l9wCga3oY6qDag/Gc5sdZ
wfvtiAMumqtkg1MLgsn3jJTzjFZYF24wuavElJHtZ7/atD1gI/xBS8EeZcEIl/HpN4CotjmiiVl8
AaEb6+/kguJ30r1w9Do0UUZe/RDl4rXlbX5OhhU4KUA1dRBCgc3iA1PJReEYkWU79bWoGj9wSOT8
tDfAB5BydsJyKOoL+Hd1/f1Up9jMbEOUol5PqweOiJrxljqYjr9mDsXxCwwwMbwWg8g0fDYwPbWV
DQyaS52b5IupccYfJAyiPq1wGUG/kZvNPYFj3g6vRNT8FUMLZhCvF2CZuWQmvndjp+RvZAF5+TnL
1fZ9qmFLcVi9ct3Nij3TB/8d25W7xYsUuPSWZuoiV7TZdy3Pshltghz6zz7tgHMkcafiz6lTwSZF
3gaZ8MLULFq/tzpkw6mmtpWQoRPtTglQ/d8rCww1j+7tLAtI9/2EFQoYqlMBZo15WHM9XVf8rCuc
YQEcDsSSP7o+BXZv4Cn3SU0dVi2bXM99WMQ9QbrYU0xXx55iF2MlEPMtAxaaTry9hTZ2HwG7CPZr
zvV+k4U1v3Qk499SDMtHvvlwTDRAO/h+AhaONaDaJZ+xOqCwqho5mPpJ7uYLNgfwWglTe82g0Dqm
+LdqSfessnOAPNkZJFbuDAy2vpnYjetYDpSS+qcB/IKva8IEmAdRjx8Ef+hem9wAOF67l14GqCqg
bf2VKK9vY4uVk5X7V+nDdkCUVe+K1ObyF1uz+lvt0/YYiXHBQOL2Y6Tr+JJqwCzFjpP32mY5W7Ab
6jg7wh5pu4sSws59H8OVKYwJ4u8gdC1VnsvvuJ3Rt0bmnQRKgwxi18Nd2sc7CDPa0uk31z0Slvm+
9p/JunQPg5n8DREpRio9JJ0/RvG0NTgYlI1LlQ3YuCUKEa2gOSfhkAtObsHR5mcSb/Uprpm90elo
IHHk3Rc77u5Yu3w8NDV+TdFA3VsDHU5Yg2WW389R6LK2BIRM4Pyp2vtuNsslj4fm1PQroBY4940H
N7CxStC5qIKuO2K4bYdxYJ3m6IHbllwJ9AMXwJ/0EOIPkGzZ6XOydPUBx0p218WUAvBqWP6z6VIM
rnwM5EhpJ4/IckmfxV7XD61NYSMJvkrVMd+KIlncfjsJ6g+1MfkB0Xk9/DcVZ+XS92lTkJHBt3dY
SI7yuoUWPgg5S5C2MTc3YeigSNvw7LzPaoGgsAYcl2NMK3KYJB4GFQMUlD77hCGZf9GNqvMKJcGY
Mk8T+sgjnWUF3az4UUdwC8PqecNUF4wxxdT6rMA80SPtKd901YI89LzkE9mgn4iH7xGLwhX7A/kt
bzw/N3tmHzu4pq2HEaaJVTsuezU1CK/3aUSuCGnrf8fqY5c14D5763BqZmicMXZytp2B8cdgVDlA
EdjaMljcF3ZVOyApC/d2uBGZ9R6HN0IdaRarU0MX8ZIYEt+xrp6htzYqlIJuGf0IyAQO2bccdFYD
YSKUj9xVGzKaLpMW4lvIgr3KBms03XbiNo4CHQqJJv0iQfI7BDiY3aodLslwLMUO1sCErGyHWl23
WNCvgOQxdE6DUD8zo5oyZyRUC6aOuyij82OGieWLTgbY20fweGAQ4dTMhCpt6Ie4CWhfUnSw6r+0
CELcitDPaF0SBgv8iAj9uYkGdm/rrB2LSafbRQoRznrsN+wWcOQ/SUajZ8KcmI+ZHLA5hU3/iHWO
ccsJ2NsH2BoPaGXmYbrO6MNOS9e6+y1lw5NreA00GFtSGsP2yNn6miwg1684C2449RyUw3q/i/Yd
3CWgvDHHU9iYGh3wwBpA+IYem4w3WzEhK6Xsgu3u5mxaj9vsv6gZvGECMAbTgs3OKeTZj/uuvquw
eVDMNPy7m5HfRA7a+NZlWwkywnJYsc+7IXmylhbn66XZDNa+e/S64M8cWkwqBIlR7zua7rcB1KGy
hhAYekLZHSnfkbgKpUoxZXN6go0hVtuRQYgw0WG4GY2YjgYi2Pt1cx1AlVneUu7Zby/76B7S2I9e
d0rde3ALuV37hmB9n5FD3u76Zlq3+MOVZX0MWbPdpyKPgel0SWYKMjR9lXJCC0yerJpFN1y8GNLX
scZ+G8qc6QT4Oz/BRHR6TPvdn/MorzGr7R2aoXx5HjTCYSe1YWO01zr8Eixfjzn46WXIelf2mE5L
sSL5grMcqvNJRadoG21BRE5xxBINECwMv+mwPmfIqYeKng5HDbT+RZmQFaMColugEEoszYGmxpP6
FOOgPZIY2/RiF5rW9wDwRqSskGbQ1x5WUvwRR/dkj/Aw/TJjJlahgh2eXm6Sqavxpbe9gcC3aFed
KHZAJ8Xjswd0l37hpAn7jUpJWO9Jm/joizdRGI5Lk24jxa5VevVpEIuXV4b0JMz3ENWq7byh3i+m
wk4wECTBDoCgqr0HwRLAqUqE6wrovXuYPwuu2p+ZRXv5DQawWzhMPJtR+XQccIuyGsyFGtjEzSRW
ABho2pEAesEg4+srrkEXH/YZ8awJKBkSNbiYZrHQu8zD5+9zwoAk3QYfeXT449bz+hTGXjdPaZSo
5jfS06FDJGk/IW1rwWbK/MDUZGZW0DANG57wGoaW2zKOdC20gtHLZ1AtTHojQSfZzzFk+OJOw2ui
weE/z6y9SiGz5mUnIbG/hF5V9yvJt8HUBc3xlv3uk4116OIdElyO+TalceWXnTAkWMRIKnFjsEMD
/sDWmlOa5Xw69U1jW1gVAopsyqFGUR9KZEPP+2nDJNM96V06fzPkxPXgBcRa3k1KW/0VnrpT8sOB
zmojgNNmkJ/6uQYPrOh7kyUYwbQT0cew3YofHbYAfj2hlQoLqEYETt0PJPHYoQFpJn44zYgAsEDx
jFy/RbFf2iue1XY87QgHCGCuWywjOdDV/GduGXxwuz7G89wht0GVjPOevI7R3GH/F2hYI5giDL79
DgxrxGGAZCO42Y8CzuynOBnH5UxxkNvPuZ+QjntrSIKBczar7c+4AwhzqWgTeTZAlTQM408Y2M3d
rZdoMusiwqw0vjHTd+LCBxrtr7CSpNM1HvxiDngwcFtLsEXx9Gc5/qOvhgSjV9XAYcDdpsQ3yedh
oqhMRau4ob9Ivk/1Z7yJw/YM8dhHqriSKZ9uY1hygH2QIsYLqHQWcvE12nB0fYNxcNK9wFclUBys
0zCvrxkBNA3+CjDPQyTwVD/SAU7DT5zVs+0KNPgyACQg/WKuGGnH6G6AP1W431VuwkV4a0Z442Wr
XeaPkRWpP8yQVb3Gu+znQy9J26PAb1H8mGBBM4gCO08m7mCtE+zRMXjRH/WAqFnUZ9um63VM+cBN
gT53j9CYGNnW52Ze0vBj24Droj8Xs6cv0ayG9aQTJ0BRxr4t3Y/In1fyFJJeAAbFwn2nn2G1mPfg
nfCkvR008xt2wuviPucZMZ0tozwlqj93s0O3WLchX25lzQQr2M5hGaIxedgnrGcswNAx6yTDlo9j
OTECWGybPj7M0IbN/N6sxOXuilsH0t1x1nAbT45c1Ma/RV2A8Uih6cKG9QgwagN+Mewpbb9pPZsG
PNpN4d1sglTqAX317AKIJixFj5O0wP8EKGJDHtJDPu0K7yoHwoKRE2SKwYL0om0TfRBqhjV7MHkO
UP0MGp3FsmBnjZjmSm35SkKBZXu2NgcnkjV7gZtJ1wGVmJK1fbURmEyPwFKm8amZGpn9Amicb8+8
rRn/rClekBcb1pZ+yggGfLzPGqZk73Bol96Do9nNgLhgkOEzVhGeLtmds5tXl1a3WXqhyV6PT8Su
8M80g9fuYMxsRqzlCZGkbHu7znehzkJzFTHoJ0+SW+ffwmp1g/3vnGDFvXYZNsrzAneCjhOxvewG
4rDyg8DNL1onO/mZ0Q+9yglQfSuw4JdhAqnDROB5ZfFqTyOreXKMEczr3vPZJQ1WU7lM7kbZbiB9
WDZzt51BVVE5inBKuCwWJD9RQKdYSk/lZGfly8lgAAaAt4NPdgviRbJeA0K3evXQQ2rSXmY+rdnr
OAF8KRLfheEwrsviDvAo7ftD3wZyAR+CfGqMBkkmn0D8qmoa+W9dtIBv5B3Q90PvMDHJaFfPDBt3
BISFDrvivP4UKdQaILBx7LDB6SmGQXAH+7sPjOScAC4L8Ixdk/bG4Tkfi3WBgPEWSBgzdyHOANss
28gGQKoyXqo0OJALfWwjAOJGcY4jAuDY4xTDW+c+B+yfP9oO+MRWJjMCI9QDBigxdRf4MqYB0WGW
hJ2UCBhLo8+xU/7dGjxnaakX8OzuI+wZwKXZNzNU4Ec5WUSixjwVfzynptwQs3XJBr1jvjAY7BE0
3BBQUFJEL5Qkx3fEaNGnPzeTK/IEqDPRRwNC11tuYMTxoLB+HjDf5tZVYG/04PpNAa0isqLiGPtH
GYMCUgxQC1uUSl5T1C/jnfiWc93un7G2A/Y7B4jAkpC77UVRZr8hOXN4zFWOz4SpRrj7Zhd9dmLQ
8dX3YJWKttx6fJybneFEv2kbMfJLm+L7FBiR5/ST7mkUCtntMzklOGGwH6tnzDPKOPfFRok013aU
9G0yGDZL1czRWDSxXOMHisHKXMZJJ/3jQJhobuBaMYGK0YGrcC9zzWQ5zfVgf7ZIJAGQ7GHsdRrG
uoX6ehwxA2HXbM2NWBRPHyMPcmnJR+HAbMJuabDVwJHUUi4d72AtgwYeRbjl6XNiBfmKFX/XAJ6x
qSyMa1e40EWQARVrr2hdTXyUmDDSPTwn2TAO5S7Y3pYSqF9aBDyl5Bxyyd8akcDwTScRIM8IyoDo
yFHM4ds60u1LL2YgTtqCbCSKdA66bYu5a3h8sw5+cM8tXDJVgckTZvcJzs3oqCGUF0+8z3R0gwYV
72vtG7kd9prV7/vuvT0A1Zak4DBXIKfeLHb/gbLVyDJN8I0P06KBEsC0l8YH1SKU+yqHGf8ehbH7
moZlbg+S470xpAM1ArRjAioktpHgKup53UuCXUx+wLHhRYVAjfV3KsclueKutRg8mkb/TAxFhge4
g2osm5S3cemmLfQlypsEINIB9SsxYE/Nbcj5Kn57N8Z3a6oFzpW+xsYEVOyQPmUbqmE1Ji7WVYZ1
zHbHfepVNQ+Amw5DqJO7BAlQWK22w47TcZw/em5G0gG8mLgds9L0e+fwgYHgnwU1qS8E5qn5BQdP
3FR6Sk3yYCfwkEqDrgj77g4/QECYmdnLPmOSKru4c+rEh4i8Z2aYv+IsYPSYGHA1S7jlr+2BLcre
rR6832pYIm9KrG7yBxDouqhwdG9+rVYMXdFqG/LHHVTGn4j/w9gj0hn2veXCB7BmSZchiUjnAmkD
wzYT0OiA+JBPrINFAYBZPoJzSyeCcF7j4Ph2WeM0ECgTUP4OyS63j359oUlV1/n8DSdO0xyBICcg
1qVR/FN7BDaCEurmtLlZF0DxJQy+cnM3Id0FZkcO0oZKqTWKD51z+4T0jDDdwV1nG85UReF96hO0
ASGMmMUwgu/6ATXeqNuBahxtjsadqMBSaFY0VljQ43kRvX+IwBXMyi5qwZNDvvB2zTEypV016Wba
v2nRJk+IAdC/UuUBtBUjhHxdSSHgWr6v2JVmBXwlEdPnkbgGfei6gbGGCCA1vWxtTtJbCeAd67K9
i8qpmcUGJkzG0mdoP7GCHFjQPcIcx2y3/mvkcS4VUT7IORQqrWd58XYe7asfoQ/N0C2z3B1oBzTZ
Y2jF1hf77gVQd1NwHMZY2ScSjXBfgEu+QpfpyDqM+aH3Saq/znwN0GENdKD1CBs2lGdgKwqEN4mo
R7FFtJqYbrdQ/Rdc0nOsrkV2A4a8KXFE7CDDxgL8FYXs7nEZX3qGmCAe1vVpCRE5dLrGynqO+AEp
OeDXo9UBHymyjy7Yb8RnyxGLmfUTadP8Drju9tXJOH80jtC2IPsGFKcl7UHZlB7HMQ4nEIH6p93A
X3mbwX0ngpKiiXJeNlkAqLtgzQGuWnRZQVB5SqeFl9EMskzddFjbD3ZlSOGwH/jtkJwARtlXqNDt
87Z1W6XVKu5GdDasMGBNAOkF+GGcd8DC6+kV9KoVKUJuRp5g2p3YZuXnZFfqmBHagw6chGLD1FIs
EwfaMST6dhdoNqiyw6sh+fimotYXY6KoxX5tCKDrMuCkA2tLs9Go9BlwNcF1Ws6yncCJ9tcdopoC
I/FeSQB+j8nq/csINic8H2t5+q9pz4yVPTMnUNgSJCErqVgxTiMHuzNvUFn+WebyP9q5/yQ8+UM8
mqLx7oZ+NoflqE5Q9Z3yY/xKDnFaJof4Bk16kRQQZN601VbKu/guO0HWd0h+2BIlCcbb//I5/iKY
+tN1mRu2eexEzEGqLyTDE6vvNvD4/vlL/k3ASNn/VdcMiHvIZS3EkaIwHlIQThEROtTgeCLcuNBY
yr2B60rPGR3XA9q8trA9tMYOlpVDIUBHPi0tKF+YoP79M31otf7Thf9DgIbAFCSoBygBczfF89Es
WaIfB5zowF1jzFwFAOmdn2ANDz/hbVFiLUFp0HmJJfCw/suV+ZvK6Q+dmvL74utoEkfMlMiOrnXq
r0KC7I0GKjmBWZpm53++B3+7wX9I1qZxDnPCWHrcAeqJZ9hoNl1FO9AUTm09YH36z3/mL8q4P22q
sWQf887F/IiFQgymEO0PIzab/78v8adDtZ34NsORkh830YGxQAEFqK4Q9t9CBv5ykf60qF5GNXZW
SfgXAZMooJA5y7y5h+Hsv/nF/e3y/CEzWyD+BNUx5ccsGQ/QgIJbDVn1vzxMf/vlf5QS6bFb5Rj2
jwpEgSKbNlRIDcj2/3dnP/7q/1LIxa1l4O3i2sR7lxZiATw678PzP//yvyiLyR8FIp1o56D6x2Oj
gdr+nPv6ozlLAyxYsTWA9sWuEI0Ds1q4vf/nP/m3q/XH+68zBbAMuVBHAMb8LRmn+b6hWLn+82//
n9L2H8oL+ePNFk1g6RZUclwbOYrDTMZ8KJGDxduf6X8zdp67jaRZtn2VQf2PnvDmYmqACUMy6J3s
n4BSqQzvfTz9XVTXTHfVXKAvUGCRkpKiwnzm7L3XyQtWRkFthh3mx6qVTwh3S/ImtYsYuLqcKOEu
UpMqvKt8rNhFjRyF8O+n8d8/p/8TfpXnv3+E9j//g9efZTU3cYia++eX/3kvc/77j8e/+Z+f+cuP
rL/K40f+1f71h/70b3jfP36v+9F9/OmFV3RxN1/6r2a+frV91n2/P5/w8ZP/v9/8t6/vd7nP1dfv
v338zOPCpW7RxJ/db398y//5+2+y9ODF/Ps//4I/vvv4C37/7b/a9iP/3//g66Ptfv/N0v8mSgQF
cdCrOsrAA5k3fj2+Y1p/MzRTk8nvKKjA1gOMUZTshPiNxt8s3dCICOimQZOwx3zXlv33t9S/SRg0
+I5kaJqCxeG3//5gfzo3/zhX/1b0+ZlgTtf+/pvy5/nBVC2RvYlI8N2UTH7lX+n2TRCEKivb1u+U
X/K20nT7UGts8kbLlo3JhzJh62SkosnT9NRHja0x+tyk1/7Zei2vzXk+6uS/9Pqzq+N1hHOmfFZe
x+f5ub5KIKi1fXsRBBZGYm2wq4qif0Ea/Y7V/+Mu+OPzS+icHGRDITH558EjRFekRJ13Pn4lW7gp
r1ZRrgCBDoawmp063dTBGaXFIu77XD7jHbXb5+QskpIEJe/mC3GG7TDvsAVMqbAyKUXZ9fQvs+j/
r4/JHKhxug0DXvJfkVly3lIDrOPC18wg30T+XOmHcJFOkpCkpJfwnrtF9AS7BOc6zaW8HTpHa+fx
y0FLNWUXiumltJJnSB14yAN53AkEqjyxmWGPZCFRM71j/YigGbls5NV/MZJ9w9X/cpQ1C/0Dh7si
i9r/oq2msZpoi5b5cqg1VEjr0E3QKxedQVR1dGUmKjeZB4Hx5xCEPRXctt9+v/r+uqwIPgkuhM9Q
/9X3TfYxCwUXRy6sFkMY/ZRM1rWKSCFSaNjFalqviR2wUMo6Y6chsu6+n1VGYuxUEYGyikdCWVQb
g3ah5Ph41uep5IZT2DkLm3bKf7NfTHqGA09zRoCLDkLfS4sLdlPuDBTikxs37fvYjU45huJNHGYa
4TpE3NWt0ag7glbNRpyFzFaq5KndKO0ibzV/yD/ERulc8ageKhytzqIXGGsMX7MD0YzWmKp6jClU
cBKZzpB4GSI7LaMRo9wj7kimM8H5ilh1y/D+eDk1ZEceKOIKI5W/El3s2Osy+weJXJ2pTfiQA2kT
iCGmMIWI5EWprdQlfzYu94EwyyZxwjo+WiqB4Xn9T4PYH2PFP48N3/SPP511SZJlS6TojohhaH8F
94TIXpDwTCzJ2VtdkPQQ18hXtWe20i/NXooucktreJ/ntD6Owh4W/1duzw8fxmB08Uq9gMTNXI30
DlmS4SYVauUm2G0hdhPc0cZmtsUw6qkfvoeLWRylpB+9AFnKyY1/1cn0G+3xlz+GDrSaxqDKyEqN
6s8DhV7jS6PaEPnywTA7m5DU5FKREJbRySQrOIRBjz1Vrn2dRM62YiS3WaCXHj0tyn2kZOe497ri
ZZDZs03H5jI8ka39gZBzl6//4rjr3y0Z/vRh6b9maJJkPQL/uML/suAqI2Mk5tYqG8mM6nN6nToI
tMwv4YrbIj7o7yEWV9egz5rL+mVAp0SxJzpzV9H/njDTLUdNEN/CrHl4/QV5N1WK5cmLGPtddeoW
OT8mZe5YMlcwAY3seRqVyO06vyvUWUZ4U1b0Jpq2YZTsoBbMfrZoliM05J4irre9FkxHKe/I6VaP
HIyZ5WuzXZatjpoPgHu0NsaQjY5ZUFuAc+ovxOlWQUBUsTOS5SVfVL8tIyde5Ng3NSnbV02b7b+f
GSp1RVnOiF5S/WRGIvWgLDIClJF9TuOl08eEOpwqbKgAt10h24VOIENrjXNEcTBSNDyIio5jMah3
jOfz+eGy1tRmdoqhEh06LpeV2DlaVT+XZTsRcD5Zihav+kllBDjP9czKKoQPlnWSW1XDD70ICbWF
u7Q4ZssyeH1MQFzSmrsoaSuF/OUjk7CP8buixf6gjZGxUmvjDfnEb1XS+gyIlVeZWe92GcOAkCrU
R6xPnWLzuhwx4Hf0C1IyqQR4Z14DSS0cZdoZXXKe6m5whXq86soi2rJwZqlnj7XOJVs0h7RqCaYN
0SbSsOKVJbl4sxVIl86CnYrDh0Q2dQ65kyxlOFmDIR60kEJ+cZn1cl+HxFLGkjwXqdpDkskv+NML
B4t1jdl7ADrQivtRm5zeTMJdTpjI6qOVMpGeogweucFakJgmq0dRVFN+dmb6K0qiNYn2vZD0Jbcx
OcdeEmB8cX6PRTf6U9lhlcuCzxQYqlUb5+BBSlPTfkWZdLHzJVf3ZU1cyISwYg+1BQWlq9Cyms4Z
2/Z1CeddAgY4DaiQRawFnKkfjqo5FavRRKiA0pzZ8qOohw8bmKuZ0JRarGVPI3aiKW913JCXXFqG
rpJvd8Zl0eqfdA5cAaI6dHP9IeEjVZcU01XLCDEQxY6IySqFP4vxIVdaP8bxTIiJC/5nAdnPMwLC
21Ol3idpYRpsdoVa+5YqvFCFOhmyiscdJVmIElhA4SmK47WY+qE+g3s+ZylE6S5SzpkAUaWb5n01
AcfKeAdFFH4wv0eegUnIiTHU2VWQunMq5A7mbUfMIZwLE0aQ9t0Kw+NEXoYacWEXmlB5yCulMRD5
NPMtR8Ipa2L/bNB/BjPed5W8V/5UlMaXofeoDWlj02gtpNZIMC2JY39Qg+4Sh80mbU2AZot5DqTK
cvJ5xG9i+UNIEhD7KnaAXG1s8sxMQWTwqKaE4sYMBtJBFmaiR41c75R7EPWoC1GlOgm6jDuambBL
K9FyMRM0KxTdyAlLflYOEDwW9NfRkJVbK+C45hdgLUKyoOdLsVugfLhmw+5QyNWJon9qogAtkifR
hlwq2mJdCt2nJcf5BvyJ4EYlDTdaVRrdalnmDZH5nSjN5GIVIV8TmrVrLBrYSsbIF6XAaasChmmE
OZE1JS4IMifGoxCIrYEQ/UbUKPRpRbRFFlqVhnjX8uplMKyb1LSLU4wSAotguvWMqUSd1IuYBx2G
N3gSXJ8/hSjzsBkAlyBIjLkuXraqbtzgKp1bKpj2wIi1GrILGeTQphPEmxy84z87SoK0jtr01kUC
s6+h47cQPnADhF7RZP6kDaFTF8mPkaAKZSZzY+Ag4iRV6yLk1tWUvRxJKGeK9QThoHWEKV+cSYqo
pxfLoU5Bj3QwWIxOI5M4FQtCRjtiFtIcLSB7ig+WgKWBxz1qmi3JkR8tWEM0nwgjTyo4RjMdInPC
TFbUh5iRS9/XD7PlIr40DVZYWYwnp6rNzdLOVBUfZ3kUhF2+sF5ky1E7BbXndW261oI+bcqopOZo
ulihmgutXBVXi+vgatU6C/V2Wu4zzAFHYJFL6CmiER0k3Rsa5egMAZ5l8vX1MVFbQADlvIaFUa/n
x9UyNfWMsAgaJZejU87CBDBjezBSQ7PpV4GyrI0J6d0FYpTGXqfRQa6k4bxcaKycuaFotg8dAN2n
Sy5CsqRrMxCELeb+CvW3MdfRQkIFVXVnJHm/IZHfOSk30yWfBsHDuRcw7rOOJZ1p2cJIDXkaHlkX
Yj+HMtUqd5DUQ6uBUJDC/oBUPl/kxKqIHAP1lK083wx1r9ghXUgEG+22tUOAPttBlNQ71HtPwU9E
0ky+UuBoPTxBRAaTxNdEK/HrQfJSrXzDHIGtrg1iG2ATi83aE/r2MXtji1RNkvOMJ1M1/1Ln3KOt
WXnJQp3SiChVhyaasTWQwnIC0Ml2rsndqRRM2QMntVfTjia7dS962JDVD8vO5sSL4jCl83HeYrUe
5vU4D/quhft3VRdHMVs6eMYF3siIhz4O4l2RJQexFXrazpn9rS/lq5SG7buSjnhtkinb1bkEcmox
kfdktTvWzB92j+fVYLgsrSo2cCZVw2lARZkT7WRVQ4LnoZC3olaB9WkC/drIVUXwte1uBF1Bt8TO
hEr3Y0ylFdlFZHIcVZAp4mDeJqQSvA5a0sGSu3SXyPmyyrtevTUiHhC0WOFntKxUOGNMxaK6UaNJ
O1QN3j56q+C1i0im2WzCUhttZjpQAp0O6ZxnTGlMSS4FgLc6FyavZOq+NKz7XdojMKQOBQHdJbZQ
IKQbTXppganF/VFfNGic6VR8FtUpVaPwh4Gdw21mXfK5g/0eo+TeyIZ81UeieGs7zqZo9vOpy4wX
ACb1idxLfcJSB8DbmEqXpgb1KRkWbVWkZCvIUYY7UUv/+6HVLNoPx6cqgD4WQjuRl3SjsFp9MDLM
ywxRyIZLILKFwyM0TmTazFQ6TEup3Gqr9xvMXhtLKdkLoZjaJmGEZ4Oqt0ObT/XaL7XkqvJbHir9
MTbEDIYG6cMx1rHmGtojfqzcWVMahwS/IUdA65+XpcOvZ+TTSxpUT1M3NWezzv94QJjt5l2h409/
2A32nHbDmYUQSEqJVbN7PJD8OweNJqJwLRYtEXJln0DJIoF+omLTflhgbhRxGFwawQu+PFqdpw8A
ukutqdc6LbpcGDLKuW7TLa3uIg5J/hx1iuz1zHJHvEHKWtNGaZd0OQp7LHUri7TALqZxs1vCtfAG
vJ+L1nS3uJTCA5lcklmqgJEoEf1AU/B8LdHl+6HSzI96Kc0bVqN71vf4aBtG2sYM67ORq+ys5sjw
jXkRDj0ZTq8COXhKCYcsaR49V7P0kWLnX3XNUtqLKla0zypNe+nn6JhVzB5yN7ks+p+sOdwSC5od
NtupN5ly+ZAefxRJlWB+xS4sC8bBIu9hN5JxFypK7tag1m5lMbwaxquky81aiQCSWlS0vXkyXh5e
vn2gCAPFo6LeTAMJgCmy+m0op9ilIybbvpJk3GV5uA2HdDpbcZYgdhfmXiIy5Yx1JmPLl5Xjkg7X
XJajm8pX8H3KZ6UbTpx97dok6kEV1FPfaMZJB+a40rCJ7SSaSdlBU5KVrcYdNkgvaAfAQNa5ZoNC
22jRQSG16GcOHwJVdasO2VntYtbFGBZTxU7cWjMyJ4DitcoNhhJs9adhgBwVhZni5alcrqAAMAC0
6vKpZirkDaF0kcSbbTzS0lKeUXFNMhgYg+v+8j1Z17pYX6cklDaZFgdrKiDDbSABz0ElR1AWhDZT
rPz7tlTkvz/QuoFoez7XnlyA3HP4abKc7ccQlljQIe5kdiq0/ElQ68aVlQtf2A3CtcjItlLT99KS
Nyq4CtwR7GIwTNnlzD0+t6Xgl7VxGfu1rMuxM2ZmuIllEGaLjttW+7mM5KLG/kOdgje4AxZdVAZA
/LSy70txdPqO6JKs5vCCsNvDOMGPIqrhSJdCONRlreOlthUIQxdidtXRpCFElWfyln5AFBUfz74f
mhQjr6h6Xap1TDh19IwfJnOAD8rbuI7yp7LbVty7DMRjfkjkOHxBvF6ZCdd8ZMyUC4QyeurKcTUo
3Xj5fiXl5ZscMVrqJmgNgljSflYaaf/9rGVgoGtLIK7IDSp7iXj4WhYWlOX9PCpwDJKVqIRvRsyl
Iar9mjWcxAVH/DWQnnWQOd0zYaJh3bbgpjrIRpwPt17lmDqchIVeX1H22T8JSWiLMPaO1bW+5/fm
ObgZhnjO90q21V/nUrwGJ/Mk5Dl8OTtqE8p/obNPhLN2MQ7hXjlqVybqKvctItqnWbh0cuGKGVsf
AnKx+jMkd6OfjIPoE9SK2n1WPrcrIz9mO/X8yKui6rGe9q/XtlzFjxn7SRoknX15UR5nQZcuQ3e1
hPY8WYJ6x/MV3VhQ21iX56uimvQJlGvQUQXuUlHLdmEfNzcps9gLyfKG1GbuzLEV3Ed2QofRDL9k
+iZspR7LQNRWhDFTdhtzFN5rbpvuMt9VgCwciPT7QOD/U0/dNsZZ9uw601N/Iq8k3ttzddWrk/bL
/BS7bfJh3pZLNjuqwm7tzArM9piHVwGJcFRqbu0bRH6XeRWtPt0LtOojX9Wus2Q7kFywi5lRbaMs
vhl9qK/NsxIe5lf9Jsf7dkWU6lCIa26c0T4Wwx6EkObgsnBBlv1qhYP5Of0y5HvukzMPcfTxv+yZ
uHTg6XvxnEmenNgd/sB6OET1OolPenw0KsPX3QyGAduvXQq+1BmSyG8kybviBnXa0PXgNBeZGtpk
jGwgdrJ+1TTRfbNMLpKM2gt8gMB5y2PhlsGbhCTEXa2AfrCOza+u2OHbPShXAHX8arA/xzgR1vlh
1quNX8LdjS/ZaWklhxW5Xb6LT4RdSawMNKuvQVEETx0LtmuQiBeKowdN2VRNtorcMTGccm09TKly
fk+Y5EkEdERxx7J4gf9B3oX3BqVD5gGnopuLjW1cdJYQsOxO2U5S3vmrOj7uLj508kf3guOUN38u
NS+6Ysnhcg0e8Db+vErcNAzf3XPF7SCfukh16Je7qK/tKlQ+ScIkL5JG9w1b3yvX5sV8C9+VlyE9
idpLnrKOteXQLZZNug9xha3p93km+hA/CdfyqXyqD6m8Gsh1VvGqs3tjWn1ZVumljuHp537aijVe
cY+7HxMGm/in+mmiH0oCW3Qjjj6EH0l/H37A7iiPKIAf8T7Y4O63++DzMWhyrlgqm+FuQmsqPtTP
AcTM7XEAgrtxHV4ECewzlDPoQv5dY1nfZ5hcKPW2h4KSPnuewC/DK35iG7zUoBieURClX9XqVTvo
e/ncvKRPy0v6Xt3aSwHkUj09/vjxqdeP80ElUTiVPrsQHHhPn0qCKb8PzcJvZognw8SreJZXmr4r
8O5RvxE/0gSgY8vEUg2jO79k6U5TRju+yWHkJZf8RBNbu7qEzVZka95djPE6vc+dYz03V7jiLKeT
XWxg/7sXEx7vFfnnKFw3k5vg881IUUA5qUogJOOB3cwth0wnb5JLwoRnGvuNuIm2U3+KPFP1BaIj
m/lHmFFUIhy/DOschF/zNDy1N3Xfnuu7yf1ZPZs3VpHEz4hPvabxkx6Mu7Dx8X55SW66Yodqo9fq
zsgJP1VJ5gvi1qzn8ZCD5Fy1FcecRkahUxBKq3atj/EDE4fgmIz3xTFlKALwdQ9ujaKtXkBR6uYa
FqQII6igR1yxYk16oeWyXSn3ei6V85jmLAsat7kEO61DA+KDloxf4V3KWFNQ2dJp2IrSJR0gyJyn
5/xe8RaLNmw7L+sSXxYGj/JKim4WtCN4RdOOh2DtAe+2c38qaAZubtVljtd1YmnrUbAeZr9+F9Pb
1ItCOXplYbdLe9qRK1n2S5bm+l7J5i7MdExOrWpsgcJa+6qfZE8O2/k+gccgDYy1RIKdbZuyHqJc
TeGtlrLZB+zZrxKMla+zQcsR3GyuWJT6qWJpR5ZM/Uq14C2LB/E1qO9WWH9kpbkAkkIN3gbJSK0X
79LaXE3qciBYwb5VFrbVtbh2zwqFQzHsc5f0ai8atv6ZaFyTYpg2zvjavsqlHq+KRjuJqfgcQKrD
yixRvq3LH20v7sxyVD+nvn+pLGaYKjfJ0ZdDdLSsOPGTTL1RwY0wJk89+cFHujutfOan+mZwf7f6
Y9PxLYD9/aleaZGrLtEztvYLdB9l5wXiszJYjb0eTWWi4wpfW8Q7m+ac0YZq5kaVllM9qgdpLVVK
vpHWpaSI/tDP90FRjCNo31EhBcNTqksnAKKlG5Sc245Y9r55PHw/gzt2w5FfrsGcIH/1ukPyZM5C
t5fExglWwUOTiRBnMAQ+lBr4j3dAIw/95to/tBzhoepIyDt49WWneyg+w0P7qR4qECW1xFYeylDx
0IighCRejGwUPfSjJV5GO6Ch4qIPK44l7v1ZI/iKEdaWpam3CZ1GzHi0EB0mKz9aHUbKcC8dpYd2
NeYfuk9+Sd6SEETcoi8SU8xD7zIRvuaHAoYj8qGHVQ9lbEIiS5DKIDaimlU7DOWkOhDTpoeqlhrs
7HSdaXOSi0Pb0FV06sPyUFTZderhJRqSNvNG2kKzB6zP9dDdMpoC2nKaZa56wi0Yr8gpxZuXOJ++
VGlfl6wgx7Z7V6oycjPbnOdfbQhpv12hF4CHUl5lCunHKVYaPxasX5mgpecyqDlyjTFsAPRQUx3n
jWq2yUFXonwNlqvGaC+K2ybHFKPFouFZOCX3ePXcOOhqRuue8sASHLKRehLYYEWdXKWiCszkFD6Z
b8uP9H18ai/dmVGk9TTxhfu2k4pzHe+IAOpOiLXLscrEspsiOxM2qs5hPR10Mwt2xhOF4kM2zXdD
KAsvMIjVy/0hbyxKReEmIymzjSTMyqMpU4MHDasNTeK1SUnBNIki1kQUO5TFDRXpZxtSbCHR0B2j
FJGqKuYF3vFEeUFjTzFHL7o0AmWDviepPxo2rHYPGB54cPY2IsJnFdZflWCNURqeOdXYkx+qimo8
s1t6l2GRmUG0trKu8wot9EmobYSisWMju5mlTi8bpHPRyBqIA8qnbEG7MHoqIdHCBiqHVmEea65O
jNj40amIO5agZH45eG1aZyuIBu9wwxN7ELriUEjzKk3Dbm8Q4bHNNjRZY2fdai5OjVC/W52wrsLE
2ixbHA7ydqBk5SzLZkxMQNe6fNUs2hP06tPc0zy1G3ImR+mX+siEQaDamJL1PtcY0A2hBbFJUDI3
alAnXesGuLEAsqVUtVXGJz18dKBpT33wLrSMHMBSLM8siZdqudRxuUyvUie+ZLUYEKTuAu+eLHV8
Nh5dd6yIaU7PCVEoet8gvtferE+vMgZ/n7BSlm4Vs1+8aswrd4K03KgYss2J3K3Srqo2/WDFKVSK
tCnHCT99P8Ub5VckKbNHuin+6KRDY3afYtZY9zqEhkCnofUk0NV0pIUkvSAYFgC2uCp9jRDv0k9F
Z9vWoIGMlAMdFWDFaiQZtJpohxGnwggDUpf2shQn67BAIVSp/rSGIbCBowQENNUsdMpQI8Nd2Nc7
XNItMdqYavlExnUotctgtdEbP70SFsNAB0tSV7fKZRujZUDnaJ+xsfxs9K5gZ75IW2oV0pZLn8/Z
yCBgH79wIl+wY+kWbfXove/DWwaeY7U8vkp6ilJDxqJoqEnOgTP3oq4u9l2VmJugQCm2hk9u4gm4
HTeMVQw/qmmARpJDFCHxuBrFmgXh2M+r4KwsVymfw5MwBzKpbctwtYZoIgSN3LPyZKe0xrsZL+Gu
6Kq3oraYKWMDC51AMZkVWDX28ipLxtqNGYk3Q9jtAghFz9byQ0jxl5AFirxRzvZgv6ndhXrJOBIT
5m6eW7MQvJljQ+2HjTQcJmeZ5VMSaD1YAzaZZZcc80VeG5lSO3BSpAMu641gwvEbsklaT/LwSq4C
lUUR4AMPwypt8FSEgGtcypeLE9Ql4ElSrWoEdkmrjyGMCJuUROtZlVWtqo+h12CsSdJLWKRwc5NH
FIcMLgwm7aDkIAJ0SoUYhFgVZ+KT/thrVhOT3UQQ086BtZ+yIqxOY3VZSotsTdaHq4rVhZMrPwf1
jiagUI6vZESmXDoFY5DdW01WHbymzSbra45iI5KTC9NxZzweiE2+9XWggVlS5E0uzFhATCPbpcq8
FykDHr4f8qj3kDFGf0FQ2hlSt+wCEIkeqiRqRFIWe0MkUF9SpA4smksvimovwJ+9LI4kN6fvuUec
HQZJHPMphMVfDH0Pk9S6mFKS3atJdcmeLuslaNsV/Bx9C9L7rkzAPJMBaIEcVE6SLKJfl5FHic7y
u+EJYFV1m9vXitSezZQyrEldkP7u1eS5onAb9RJb3iKlGTWWu3VbJMuqXhSZpSPA/CrE0oPN3xNA
AWBBl71UHu+VgKgb060NpoHgRPmc2oPxnGmq+ShqenppsoTnLwwT2lYRXq5sna3XretdbYpwL4/6
s5r3nFShnJGaqIeL6rsRS4uN+2bPwFk4ad9cSyHZyVrqlIHB4VHSxWYF9yuLpkuhaw648n1I5+I8
CUEYkJqBcFF74Eh31iNaj0EhfVTgVjHRRzvSwEmaPYaXINymQaRsxwiUnSGR61p0ixpWhsNumHIb
PIm0HXUW0F3U+IYYgx2gqesil59CliCcqPk+LOb3Dmu9o9CT2p6EoFkblhq7Y0yDm6TS43XfXuoh
1vbJ2B46s1u3k+nImfWLkAgbXQraVv2ADJRADsSmYfoUTaZBpbym7oRUJEIiBtkBVbZTWd1gKuBT
vgSj1rqlMWIwYKW+DRaiTkrS7xRjMFbFwx0aC29WU8rnKhH1VWqRkaWysZM0fQR31GzT1Nhm7Vlf
DlNES+OiDBGNouIjJVT5UsjRvAFqCqMHdL6bDIOxreTpq5014xiU3aV4U5Zy2hu6Me2tESvAEHCp
E3/lUm/XclH9ZCTL/Vro6yc5qvehUalrENmSn1vmucub+Y7kGG1nBbMMZ7v6iKjGDY06vE29gNZZ
NzCMEsuL5EhdMxdDy0+a/qhFzehUmQyKQwcO1Br9bhmRK9qsyjdmqoBBrmKIPGAKGdaUO1yvNW3b
87M8Ck9sS/QVs8QncBBawwG+zUdUDwJonQ9RK6QAw1ZxBht+jHV2oI1uuMFiLo6hFNG9C/hH6cIy
9Vu+jXPNOIPefuCk0OfAPalbbGX//PD9tSw1Yc5/f0fSpnFTMo8yeeXMbaL2s9W65QACeV7LCOlr
oauUl26wvMGS3mjoa91LiRWsVivyuejWvdA3+67Pmj2ERMOLR/IcaAP6jmaD2g71YNyOGjfY41UX
5V/QmwxPC1VtOyUgV2z5nUhovYUrOGzLXpJZYpSrwRxWENumuyUAZYf3Vds1Yarj94NqyL+AsLYb
EqafhH7rW9WYCLzdvMF+wHqfD8rIQ/RuELPumqPMcsbakxEan5OYmO+CxBJ4zEcfMinBOJkwloIp
xwb10b1Q3oftq2EbaLKjQTtjhueHLb6ui1uXDeesLvcDvJWPMLdkNkxcNfNYJp7cGQoNXsb3NGLw
V8JCekoLpLchD6h+TVQ15nYBOFcRajWJUNmEjsX3outWYjyGX4KhfMhLXVyULDwYdZf7+Kjkvcpg
v2qsXD0ZOaFmOTRAYMqXUucyRA0jEJh22ltDSSWlxUYb9S2lBOlZkkLxWtZKtREqapj5nJFPMHWj
2kV0zhOhu/mjESzb/vHw/ewfL+VBkjYDtB+N3hPXzkWKMM9mUa1qUzYPer8EZ4wMwdkaRSTgslF8
oxhax8QrLbfUyMI3RXlsoGkSgalAOQuLcpTIfY3StKvE2I0saGzUohn9omJ5hCoJsILiHZvk0aFD
j1lbkbgac13zXuJZaHy4pzk9KZo96xZhm0PMdosM7wjQyid9zgaKq1GzmihcPzTxT3Pyhkl9SmqZ
fS5tSeBUvYAhAa4xWZ5eoWc3068sFDsvxwVCSn/cWr2C4UIaX2iRYTzv8+hq1pTjCZlyA9ZgCtLJ
AtAycgsH9Jy09ZkpQE4TC2XKir2FwBUAWnRs5GS67ZpHcgjRNp2ipzmJ9QsE/xgqelZshc4FlZuc
lLZ9VqQs5gOXKiB0Fg0aaFvwTcJGx7NAKQG0EFKGpl1pExbi9HFiqFmimKXkhpUNsZoeJOgS+nR5
OdaAE1agqE46twSQV9kHvnxFRH0l5izj2yxeema5YYDRPksHS5J/SpX+gxTLD12ltQae18THJnLs
aYagkhXnjqZdTskXskn8BWbQJrFeIXzFORZf6OpaTCcjrWzPRR9VTp3RHYRWVkqkfAZ0kDgbeL58
MMPElsuNSMejq4aD9NwCAQ20Ob6FVkGJiC3BWgdnj/sLSOuSDH+81AIQKQsnxi1S5hi5NzR/1rdm
eWKYVQ7zSPZ7iuN2V0zCU1jiCQUTo53DrtbOudlOp6b/6CqjYPckNZsGxqNDLGxekSONNsVc38I2
ro7/l7ozW3Lc2LLsF6EMswOvJDiTQTLmyBdYZEYGRsfoGL++F5VddZXRqpvdbf3SZjLpQVKSxOB+
/Jy912aHV0ETFkAKCvfFs12aYrCMl7UWm4+ghlY9qTs4Osfm5np39hJuzjqZ/PnZgXrR0Vq29MQ5
99ji7znUPbpzT3h7KndpqdReVKZcgvRkAt45e+FOBVE/s3qTxTDC1fH4I2jn3NUWveoOUzFXekBN
X/rH1O3049QxD1PmBlPeN1OzmNoKJU4d59l1CVV+CY/HWc8+Oi/IbchLWgi6TRErYKThmnp7m4dJ
dMl7GpbuDAyK5C64+aazY4toQV1WxroAR7bKe/E4VgJ6Sxa08bgvAAIfke9MoNeY4UjIqBwpKegl
Ux0vQ9oI+noZJ2ozZ8mSBMAT4QvFwdEg6HWRe01EtMIbeSitamkVqbUp4nY/87Xs8nHiiGn402M9
O9aqLQha8KJpnyUEg7StWEIQNRaDl95hbXrmEWB1cYG7RXLYTPNUU6/jce99c2m3oBYJbbIZGlXv
BdbMAPorMVBVvU5l8praZ9PPvXWW03Qbp5Zzlh61gSOaXchTiHtsOhAijsn5JigYY8Xk4saKo/Up
nPbQF+pOz8m9CZEa0aRRb8VYLfmZ51vO0pNwgcA59jHfwgrUdkVGbm9t2hymCv+eUAiLI45ytyIK
x40hR7rHorSOUWO9JiEpkypLLmr09i141WcjnAF4IAvZhjE8gNay12wI0i5eslG5MO0MJDjmbURs
KkrtTsHycuUPilQ2REqRJ2fwgA1qkXWevdrb2C36J2BOG9Jy050/esamxixKDuicbBBcatWs7brO
sPZ4++mnxTZTM0pId6bD7U4HyZEIMUV8SRvxmFs068EomcPPuHLGdTWb2dqtou/Jq40vbVsDcjn8
9TfWm7qrk2usvOgeAzaFd2it6UPFD6r056ByKraTwuwep9hbWvVYbaUNkxQgevGAOZYKUudEP5vq
iLamCf6g+v3dLnhzMvyu+f3i4LLGrtBLFOC75FmmL9HAiFBRmKCdGzZWxPaMqvzNNLL11Nso/Y8m
ggaULB8uTwyiHZ9DRa25q3//rcTNH/VViUzGCug3AjYEf+bvsum6BPwwahozk/FO31S3TZsh0XO7
RztxtZkiTsXPicmVDsqimiHeN/f6dfTeSwkKeWXfmwjlrbP/0NfX1xqOKI2D3bRM1a0Bcw0x+5r3
9XvT7cNTIcyLxDzSYR5Rj+oiwl3URovvjnO80cKKarGWHeq29cAMtqKqEZoH3a9CO0k++ELhQriP
T025vl4dEKfoziHmB+zsf7CcAGz8X66JgaMHBpul48Hhxv1+TdAaEC6ASXw3n83rOBww2zXlmb+A
h2vTumLoF1L2lgyZmAXtEl9C++YgBjXKCMgQuCckAyAGlR76w2lxavMgZWh4rRkfdowRPa5PAOf3
cDvUOYx3sRcA6UrOOAqq/tRyjkGEkxmr+WKe5mzNl3i14+VAbBH/oFGWPilORJ96dQd6cHoH4hQQ
LVMEwj5+88YFAlhBFsXpoDOcOSbPyftcn6zX8r0d3lNv181bXw+ClHAEOjCZvtG2jT4HZGbZdF8X
Nem98rmnAFVom69a769Prg0Vr75GpCGYS+she7Z+tMivPm8fr5/VY3vvPc9J0J+npzXDsmeaIEf7
mqW72w1vueHNY9Qs3efu2jBD7qyy36q4ogqrdHFC5WFhBUkZY2fbuRdFgOe/OCmVvoF5WSbniVmm
x0wTeznzTaRUzDp584G9nTBUX68ts9CYmWhG3eczI9WZlc5PxTfYypS7xjI7x9eCuSdYQtqZJxix
m/COSobr/L+j7r8Z9H5/pQxDMD6wfbxdvvv1laKOJpeWRvwuBZtRzjt3mg5e9+R9y9NvhSteA1bc
Vy7L+/Tc3g936oG+81NxC8JimsZ5AY7OiQ4UP/Dq27tkNXXnZG9sd3zcEbN6drW2BRO6RyD+5nCC
37HKmd/VNi014+6GYawQQSwBJjIGNZ9BKG+sIwjNBaLXx+ptVsvpm+Xdd1eDWWGM7vPKtVsUZ/7c
2zTxwWWyKLPD/FIza1SsyBmLxFKZ5rtQJrL77GiymKxT7PFQIeMAIj1c3lShdUFQ0j+BihnKHTjw
xXhS7l3/ZL5ob659lt2iuZYPuCpe0qf6xeDZNs519mBvNDEthEsE6bRSfr6IWg4N4U7XlvLcnBLG
rorxq82++AAHtCRsKsP8uupe3Hv/UTvo1+w5VfvhU/yIP3LYcYcQmbh8oORcJPIjvY199+7J994D
Nd2Rh/ldd79JhizDzhm2yXpgcFw9RdaTTxV+GyivOAAt1Lh3Lu4qvZ0oVh/g+ddQqsBId2GQmuvq
VDwVT+F9/KSFW4MlaBSbYQ+nXGzNPBgrwN9YCl667Hz78eKtfjHv+bkGA7198oK3s5Qf+qaXb+RF
xDisEJPyTDivBZGbubetdp5HIhQ6Hho7i/xx0FbG62Bth0X70prvRPccJEP6jlX52+0CTDnq9Kv2
EErknqFZBonokFAyOqAARN7WWX26y2v7La9BgcXRmN1FTJ4AdKCAryCC5eD5AsBj7lLp9gUzT4dI
by5WfkEjjxbNpx+Jdg/6N91KCSC6RxQQg7pfwoMXWyJe3v/9tvRXIvnv7xDOGF3gq8SbZLrOLYX3
b55hen6xyInj22EGRyRbM2TszWdGGme8UiiGvkXvbVOi/7d5CqfPuIYLicQnmWGg0NFyXptH9Zj2
6HgROXMzjVO2bQblbkiw8Jdn2vcM1kNqvt5McIUMec1preF8IDxUnvVIlrkwdwRFpPeyQSQBWK99
hA9BL8mTJEnm679+8P9rU+0p+QEkrvxUX121vxlx/z+y3gr8qaaFqfO/d9/ShXpv3n8z7P7X//XL
givs/0A7SmoLXDmBicihtPplwXW9/zB8Gq+e7vi6Z+oWa/V/WnDt/xCGiVHMBZB5+3/4Ev9pwdX/
47aCgwhBAIVJC3fu/4EF93ckgLDx1wmPxxijnWEKQ3ypJjAs9G6bj2KlnBj8P16F6cWfmILgPEv/
UGT+7va9fZbH2osvzBeuyY/78lmtq7vpEBUgbQfG8Xh5y3VFbA4KD5Xlm0hW/R88hMY/fSIVqO3p
lLeW4d3+/d9eVF/OmddloQvDmEn0AoZZHi9J15QDLQirCDq6ri9p5MtNbKWOsSA9wLq1Ey1jA/8y
2Y2YEA9G3ZsrhhH6nZYNJcLqMatOf3tm/sHs+MVO/+vScMPtm0NQZ2n54g8kpCqbhpFsl1Bo/sk1
deQPwPOwl8WCKHTyP/IFKVHjRugMw/tmHlHzczvvI6aP+GlGBaRmLj///dcybx/7r4Xuf34tCk1x
Kzd5Er/4m4Vf61V6ww12MIpOasgh8g9mGX+6g0oOqDL8vVVk/UHP0uFJApwOhkh423i0xYs5RfI8
jfHBMKodfsJrakTlPvTD7BD2nRcv7MTPPjSscTvLTOttXprl9y66ZSROdfUHV6PxF+Pi60+h4rE8
00JVyD9/fxQYtA2gsi1nVXV5fGxuEb3aSBM0N+LwuZwKhGZ6XktIZ0wt2EuGj8IdUPTmsmDJxkr6
kA/xUceTSdcEXYCE+QPl911Dp0wWj7GN9PRcNvSayLlb6YU1rqEF6gFyt+Q0N7NcWjExnDapV0hN
U9sxHjMr3aoi2RKWpdAjgWMCDE2LNa33qakvVRXWyxY+/0JzvQOn03UHD8y/9rX3kqkiXqQ1RXI5
mQ9d4x6mvtjjuXpIZ9JOO7kJSTvtamcN3n2VUH0N3XCXdNFjkdwTiZnvdXCeYR0e8iJ3F8WgzirR
X1tDjLQWmZT60w/ytRDUtYzzJ4mM2+OmLSJrfgaJdIixtOvkeIEP+E4cxgfIz4Az8WNat4e2otNp
GkerTNYEEA4LF+9epdNiyHXrqR7GD3cQhI2itAlqIzvOc3hPbCLlnmQ3TIUQq27yAPjB/TpZXecz
ZGqTDOdSZ1UHxBTzSZGFA8Edt/gBLThKsCypVLcoItptv4ASbEn/DaPg9ox/eXCEjmfeElhhLdf9
soZUQraZwwBlZYQWgHgIpsyZBx3HkLex5Ngsby2OB78ktWF1I5y1KyzmwycY+Ob7WMv+CUSV9gH1
NiNQ1Y5WzJgdzFxKSlqKVnUp47Ld9v1QvkZMjCwCeOX04XeD8dBVYXnwczDGhpVFR32emk1nSwtE
7xw7K2FH3gHMK/jKztX/9ML8w6v/V4ljmRzAHRaA39+XytMrDGa8+lbtT3AAGgXR2tTsXcUWdtEm
Enw5MRKvhXvyaiZNc5QYqaoF9JFqb8y295T3LYB9ApC+//tV6R8Wde+2l5jcC5eG1xd7MmB12efO
4KzQqzhLqyk/437a1TpEuGGM/rAy/8NloDlyM6LrxMKwc/1+GUqUs4M3KWc1Ta3ADtGI1YT2Yft/
8ZP+9ilfFie63bBsrcZZZVaS/NQpso4tqjsqaAeIG0Hq0/rff6Bx22u/PNWe72NEp4bwLNv8chF5
QtOqMmsHmY2FQdvLcmzKbZfum2l2nr3SZqw2DGg7YlPqr+BZi4tfhH9qO/3T1/BtzqIURg69DPvr
5dWYe6Hqd1ZaFIK6G91n01Gcol26FrNP8geZYlGQuxwYwBI+ZTiS/3Ahfj8PC5twQWop2Bjsb6bu
idu//1uJADvT8KY8dVeYzJEEMB2Cq6hwGrKdelRBAHh9OG7YZXrrWmczBflstOEa206h/rDWfC3G
SBRxbDo6uO4hh+jWrR32t+8y4/6tO5dHDNdHtnKJsQwYb5pBbFTWHz7q60tEmeHednWWR9en6/Pl
/sPiNm/SKdIdOF3tVZ6KHSkewwmcabflKvl/us7ssV8eOUC5rCjUfayiAjDylys9mBg9pTGEK7zx
06WNbPTr4Ti8akQ3twSphBEoRkLMWEon8vKQp0ZKNUE2GeHKwOOzobbIV7o5YjdOmgF2WqOfW7gd
yx5O/gEdCEwVZJ1AVWw93Xhy0nuo/b6LIytPfphVXryQluiRUaWplTEb9j6M/Ol5IlZhoWtGZiAo
tqQZlAwZT7A54g+uUHyn7Kb6KZVlv4U24UJ14vxUvT79oMM9rAiik7gDXbmpND1eNiBMbYoDxmE+
csBNSgbtaswduayhONzNjl3sbSsmlHJ0ww5mb803SW2kM70XP8qYIzJsdu8kJYkKcF+NQFXSzpiK
3JQgMzPPBQRG/FJYRMVT2cYZjY3MQCF1y6yKFqNI072eD82xslycBcm0GpnSjL5f76axDXS0nxBK
KUSfE7PM1oM9oX5x4nLddqpnTlEbz3WaWtc+mXRMd8jAfthMMGjvWESitLp5pGDo1gVd+WWfVYyV
0Pu3gV8ivWNen2yNOXcuqvfkR9HO7Rn6XsQUS8841KN52VY5wHJwZyacdM94LeoqR7XQjs56UPaE
NyHrLxpin2YxRnrsYNCqsS80vf6UqLa/WuHUPVUm/NrCEAXTEojvValld1pVR1vSbzXCmZrkrsPA
x0TD1AOD6LsNMR/VHQTgbpUNo77qyJV810Kj2TlN0p1uTfWAYQZCY+KGvo2djJb2JNrXNEKbGk1z
9wYjuwAXm4W0N0VGUZWVPxpI6/hZVPiJQa9+zj3ESwX6TfQ/2kvnDvVpxjf/oJVW/9YAuvwxTthL
0ReaNTJtx4bFh4lJQ4lL0sNgiJ8F2ZyHMGoI1o4GczEopG4jAw2mwDy2pzh0u6dmysfA0/p8BcaR
MY/m4R4e2zBo/Mbd4sTydqItU9zXk7G0/Xh8oz1xQypjEBWAHFa6AQ+m47hxdG6q/rwZWG4cklsy
UkaX8DQJb0p1uCSaXYVrU4uw64DCpgHRa+vM8rxz2FY4JEKNJZKUjpPK42SZSDpsbelkm6KyZrrR
drSHsdHCDYV8fqj9OHvmdFxAw3SMlW+oeB37A4MboKd35RglKzraRM3+9cGA0V7KOu4vNamXy4ns
zzV5dFMwaX4VeP7UPhFwEKHem5JLMof51SZcdD247Xg0I/Xa5Cm9ePRYu9KCjBwymycsDY0c6qkR
TPFo/rCIPmeMVmOros9KcEer7kwNncsi5Mq46zJy7T06xBhVe+vQ2W4kLq5bpPmmMvXxztJHY5lP
ifmREUd5nbyQLkze1LAqWHGnFXkpgq5jRBZGhk6C6U0azDYNYBUj0qp1E3FYUvl3TBP7Uy8JWQ6g
vLfn2BhR/fZ5o5zHvtJaPk7F5pZgzOIuIi5qo8zBWMYDSJJll7lQLTjSmsux1rQVbTHno7Q03h8D
Jr2NOuhohxCPy8Z+x6evvxXo/86Zpjc73TTEW+zrzZZ48+SZMVy06UKWOGIJhh5foZYcLOdmJR29
mUijKn73gUXt8xw5EmDdcD+CXtiAnLaPpl7e8h4MLT/MVq2hzCWViDhexq4uCpRHT4li6WoM54VZ
ehuVRta9G2XeAVPQdJg0Gb2T2yCpK8dsn1RO/TqKjuA3Mzfub12vgwY+Y5WBLyYARCXfgF4jOQY+
FSRFJR/aufJ3kh7zXWt45ckUff9SqCJ6dVTT3+U82m9EgMA+sHTOcUZvlhfsv8NxlIm9YkPhwGZw
qGvCPD959QBjyBhZ6PuZhJ7yhEeh2hDZdfOJUydwCBrCQ2942saPY3izeUVpWJR9j7dd80Bs5miJ
0wiTAehR7ZjZDbYBP0uOszFJqKc9zdKh081HEZPoEBcOqsuRJEm/zqyNlDoRPH1ZFnvR6mAOEbzk
4w6iJWe5OcqKt4K2J789nz+4WahwImQ6krBcuzqlUT9jLdJfigJ7PCBgjEKVppC3udZptBDFrEhV
KR4w7RuQ6OMMwnoiPnur1x9rE4TZFFXgvAZPbOo8LdkLs1R/KjOiVJRqoyfOCYyeDbepNoJXiCyU
tm8If/TDZ9EI474BS3w0ykrstbAITyMRdqikEp2M6zqOHweMoheNgfxPa9T9H14SF3tz1OJVKcPm
YISeFmBib9jaHXe+a7NhfiPZc3q3AGddPb3QBmZs2nAi+9ndQcmfSf5yerzDxngEuOt2i9TSqkME
GJLOsa0+C5pRDL+8dmtrN+4wSs0wMKIiOhH10qwLnVhAji7hKZQ2GBzbHPQD75K+CAcNBo7Tgstq
ahFtphqoD/FN1CcLnHdakNpl85ZaSfHceyMT4gm5PWRZBzP9Co2J8zB0yjpkCPkgemT9WpeDXFVT
2ED1CDXnzS5ukDhllK/4GDB1y8h+bPWkv8xN5G8cqQQJLp7kQxG3WCvWgZryqNbm8whp2A5m6Od7
zmPmmjj3HJB/NOyUmRCuN0g66ZFQ3dq1HJRHuikIBrY7tFcLkzPGMfPycZ04Q80ORgSRXQy4HttC
wyc8ZvKHLZtygyAr/mSy0j2LEC7mIoy1CHsulH4ikrMYJRzRep8N3J1ykxEHif2fwQtJTAzFmip+
INqd9PkqafZ5GtMkiXsCBMBrdz1fxfNSSUuFbog3mN2Fz2IMROcLyNSs80A3g25tCXYffmb13L6T
61Ys2fZIo64qsU28GoQ+Wv6UA7I5BiURgVu7HbhJTug3aHCn4dmgYl5ZFfeQrBxCQ0wRZvcZwW7f
Kt2szrpp8zuUGi4y77NVV9UpksVyHj5GHeQjJjw3+TQAGaznvDO/zXZlkH3sj+jZHdkN/SITaBiw
TFXLae4x00mnJ+2umeo5sC173uErV+vUh1iN3BzOuk9+N0KVUcDSNhJpvxLW0DznSpBzXjpMMiky
kseSypcImx50dEIp/KkAk35DZFRf5rC2N7dIUwZYXVPuHEJ4TpPjDBihiI58NMFbfZZkIGx8TfHL
qe3uU+l575Ndqo1OaOyDbeJFwk3T/MztygsI4RY3noD85Jhl3nWESLBuYi/gT4l+dAzcv8kIm243
yNphwzTM/VzDYSdcxH8SMzKeSmt0i0V9rElh0+wg17JqG/fD+DToU5IGWWrbaw+jy14b+gyyQQFW
qIizLRCH+ZirJLoz5qiGKniLnBD67L3E1C+nmCCxtyo39BfA1d6PCAE1mKMebkRWhR5I9d7W8PlN
BWyR1G5RQMfJuW+j/jmz6ZqMuF1xQbX6BapIfJn0pr4SGQyIx528CBlKjxjNn/TPyvOLGjFVkVwt
nqxrrAl7AHUOLSQKGtMGxE6kJa7JUeMVWSIcat7q1NaNlaWTbrQo6xmGENVb+tQZDspi6lsyGhsG
40JKilejhnrFzfZfBtPjHuoR/gUvI6Lv4M26eRpo27GchJ7gdbBi7zS42fxNjyMp94Odp/gODJUO
a4cQ68eS/LMRLoAlX0j9RfVUjrKEPZ7UP3Ipw2KVgwHUN4hbDPirhkMd51lEUa5wpNGBtOJYIVi2
Yj3Q5glbRW8alJcEHNf3tAb+ltui+VMz7/0pYdA3h4aYgnzKGgKjEAFpWGPpSIM26W+4HMvOnhPs
cGig+lIxr3TrtFxqIXFvAX2CiPe5NraqHmocDzPOksWvvBdNVMYKeWMoA5I1RXb5lfziJo7LCCIC
0+mK/ikMW3mn+en0iDdDXaocfvag6e4CD5G/SIl+okvPyStalG4xHiEvNPc9d+oYDkVF7h62Q3xC
WMaP+MfnF5Nowk/4yu5J9V1C+ERvOMT0YrzjLE9gMPi3vFn8PV/GQXUF6mUaqQjRxex7p9ePjQil
2LKTEg9RQ7M+a4kdn3vfqt88vaWSF0PtfU/TJiNol7XphQhBghhFXHg7VfbRA+kS43mOOSG245yh
NtWE/9SCVeOEk0RPUccTRxuLnF83KVFVpbCzY2ty3gHs4D83SYIeoK7pfYJE0Eb6oBvlm6hn0pts
NW6QYNysVr4f43Lv/Z9jNxLVyxl233kquhDjipQLYAvaFLMZ8y0YJrZ9CaOsmVrEmh036tjFLfqt
0kUDkYbWU1mnivKXbe0TP/m7GIx2n9q18901BaY4D3fwMJRqW8ZJtp2SRFzg8qPvQrrU+kzg8+Re
9gj2KYosg/lvM/dy1fkzi+XYz5CLRP1dD63hXSdYfJvXEO4g/gK9nwa5lG0T7c1JYOOgRbvO9TBc
+lXKt2qn+ujhNDmaqav9xOuQIGbBfLhNUCmvBXpsxPTopBZ4D/UfKq/K/dSa4IWcUn6n047Q055h
EHVhUmrf8zRhkbcZavj3+pDA05i5xNbCZa7EGuAwpPdtn5N2DXCGgE5Eu3EoXzwfeHpmDd16snG/
+CUqv12O9+je69DwgP3jzATuLUqxBaueEb2mCGPI6x6pCtrIT2Ez6DU7I7/oNcZCjzps38LpX3hG
wmuUa+nKG6azHZUfve9sOxdzhj6B3bEGwkkXOtluCOJEvY8kXr6JALYFClTqiNAm20L5mCYdwkO1
lv+s8G7CCoykHCCbFVsZMpNK9lC5UmhPeYGobWDr5nnvMuuuIG3+Uza4ckPVNgueefNRjZrDGAFO
n2shrrdEqKBgka0dEdiMqEAST0jT3rLgvSOFb0LIUQHJh4BNzEhC8OC2L6eq1h4tjz19WYceAopE
a7eNZ1kL6RP0Q3CldsbQU61bFl0iP6v4pRw9B6qew1RoFZEC89C7ApCmnabsSFOK29ATzWYwMm4n
0wLMFyMNE6HdzguyfWJu4XJqTOrX3nDTQzvq4hDxsKHmmJhodF5PermPKhfJgqGRktN7OoJOYY1Q
BDp6fFUeNks9N6e7wQrNz0bp1QMsz/le0yLxzMC0bJdNOKMOK73cRhOglyjj+bFbvzeMj9l0vMBI
XOOlQRZ9zolue3KIMf2WlrhetDatiJss2f8XwET4NYkAecKZJ4wDn3kBaeNSPQ0T5621RtZRuEHL
Om0Z+3EPwKtUct2AgLnrULAd8jgMcZhysh0WeLV5KXxn0K4JYKw7pDjhPk+y+QFCQnQxRC32RGCZ
DmWKGYJi4v15uo1YSCrC/V8jJwAYq1L7YlOXMyP6r8SqitoP8pvl7UuSUR7wwxc3+qRWn8E9XERj
24/yrwyrgjTJFluDZX7/V5CVO0u5aVXjrhmMfPciZz4MZFNveoY3R8JdQLk5YrxUihxiH3nDOo3V
p6YZyMzpiU8HTFhk6cR2wim2BGynV/GllSVSoNxK+/tCTvbPyTHnVfSvKCyvUw3Pruupuzm07K3W
OfGpmyb17CZ+es2HsnppzInj0mBltzlC6QHY6oja2ZMkHm6QhDk7LOO3fnSbnfi+oO9C0qhSDTaF
XVnGWcl82PSCmRdnUUBuceqPKOkcFzqjkQVKd5ijgbZ6k8SlfPJ4eJzYU/yeHNaxAkxTMjw4oKYX
+kjXdj14Bfg6jqtthCa5qHZw1dv10GnhIqnJhow4WkCLnLC8MHf55hiadUzKmOYfZrc+yBPnOyHy
9oOkifydJsEtu6tBFBW9Y4TuxVM++ebJm5mkkOI047BGNJhQWuAB8KAr4ER65vDmL2E6z+pnJ+q8
Im/EZyT5I8rw+L4Jk7bpnRcmlVhRGbV70LvYUDwtxGvg6KxUdiRFsR5ru/lAlm+/DUy3TkRw4hQQ
TBYb2+8w0/gci3o1RmSk2J7ZBYiDY2Pdp671ppW6W68bXM2gAfU8qDhZPndIQu89W3PGxeypGPcL
wm8xtcWrEw3R98Y2OyqOsiYFbdSA7GQSdSCN8JjnSC/30qlxIrYm+smOfJK1Xxuoj20CiFaELrjl
VaHGoEXcz+BcbMBNv4LJUtOhjwNKFX9rYtUXpXDshkUpDzk5ms9FNzFipfVQlGxf5RA4YGwuOAnU
t8RIW7lsyIk8TEaFyArsK+Fzfp++dqmmb6w6A243qoq01K6NYcXF5Ws93Pg3A42ThMY0PqbxZ2pi
8vVZnugUgGWd2hvczWm4KDYtB0gM5hNBA9YAMKbVv2MiAT6eTxG/nf7DWpa3GXOdO5Q5rpYdyg4d
64HlBD1ccVsqJSb3szXF7Y+EzIIDJ8/wLvlbmloiUzFfNTJCnMWIR9NdtLXAIuN2g3Y/MSFlfNRT
HCzSzFB7LIryG/6j+TmtExom5pj+CMtBShgKoRbouCP3ocveymIYnZPeAujqDl2+pslSgY5U5Qgn
Bx7yRxrxBAcS+x7VhPKy9a+8NltS5NYT2yelhDgKzstP5ui2DWxNc0ZbfQtxS0gkW4KrzK6/ktyA
iKMEdzBipAsbhvV9FtpICT3SRgMz5rEnOAhbJUkWYLGnNH0dBARN4jzzRwdg87IAKHzPMYqDZ9/0
0JT+lgNXC7voA9MgeGHSsAYzimZXh02ULsYZC+PNAV/2ixnaTrJQHEKDLhxkuuTYnbw7GXIErDOe
/forN46dtPAXA7Hx5zIbefE8OR6iQvnLAWjxPUOGGTJDUq7ieew3sxzNc2dMYAoVTjrdMY0L3Ovm
mfRea+UxpwgyfI+k1Fg8fnE4LcEwGpB0yUqypIs8WiE69WkJcMzS/ZUkYRK4ZG2eMgfj9gQhHo74
La1OgijFgUa6DI1yJJGVZNHqC+1Eva09Yx3pg0xBnlz0SUP0oHAhKqkoTPOgSWLnYVbEI8W61h57
lXi4GiqID/R9N53rgl6xlUPhVZr7URmYKqs4IUlXy6fHtFFFt/wVhjcUKATQ9aaOWvyKxBtvfdy6
0+x7p/c4DjYKeh695khflH1lHrE1U0pAG/beCVVizNjpdg5r7J9j8ypK7G4TQiJmFybEmNxNo71Y
f1XNg/TinZFSqotabyf0DPQHg5Lo03Gp+UJcjHH2j0VvhFubkufnMKnyvjSFdp8PVaMtDWU4r10j
rMu/EveUNWgvdi9SXPRmE+iziyoQGsfBLUoKJ5kQFQQWIt5MuIHvNeE0L8lQNmv7BnpbYN7yyJrV
5Fa5nfHgQzIPKlJWV3+F9JHT7XDgzavAnHtsOpYPfwPPM974cYAMrSiQQ7K69yozokNkY85BXY6L
OA2Rt9ok+3aJ3R80RYIXCZVEK2pJq600ckvvxt6cdjPzp/csitxnPZPNVrW6f46a+aNhAucsbFLv
z/FfKYBj3d3ELNEs1lNDujR4venFne3mrZg14xMg4sPc6sP9r3DAdDTlFEDf6atFkdAvHkRvqkMG
y+wSkZgFcjR0Z4P+lw4RZDIoP+Y5cV4a1G7f9VviJUmkvjizESNNcW7BSx516UEHGB0UJBRsSczj
GN9MibPJkMe99PjkNqZoR8h3oGlKvBdGGbQDeJ8unhocWuno4kKp+4aieux3UxcJbNugArO0ne6p
RrvXrHTbixO5FF9GzMEmyEsdV4yV2Sbt4xaMVBTLiyyiYaPXdfW9J1R0XQ9IfRrZJ2sG7dV+aOcw
GMHUr0H9cigd+7on4q8eOBnQiDxkrqtdOt5hTDnR3K412cO/SkrUL/ZElhQv8BQ0+DyDKAu7q2VE
JpkOBouXjNp1q7fdzvUj97vyswHjQHxrQKUJ2wfH5cJiBJUmhylpp83Uq2lDo1uub3PkXdXr8Zl0
7nxTi9tikTdgC9E9eu8aaQqr1ujst3GQI+hBLOJ246PXcRJDXAmOtT9rq/NfhO8nP6tB1wgmrifc
P6z1G7v2881kuOJ2ZrK3rYehyjaUeez9VHt0ZORttB6RFKtyWj3M/4O9M1mOG0uz9Ku09ToRhvEC
WNTGHT5PHEWJG5ioYAAX88VwMTx9f66MrMiM6qqyNKtadFkvghYMhSTSCb/D+c/5Ttwbj5VVdm9e
tTBbym2wpxSfbP5CqjVAqoCbFg6hfA8pEbxyROXM7C8kUych3n8aB/6rPbH/D7ldLdOybd/FdPDv
213X6ffqV5l8b9O/b5z543f+bnkVv9BOb2PnCDG3uiLAz/JXy6sv8LVidTUFV8/Q8bEd/O54dcxf
6IynSsVzue2FgYsT53fHK79EEQ0+We6VoSVMbJ7/hOPV+bP1AV8ahS0+DgiT7hnX/pMPYUiFX9Jy
ytMtGpiKVMLSrqcawZ4NlBk+tbkWAiosisQxWGLjYppMaJzCHx96w/xoS7vf6gklj95e0gnN1QbV
cR0HNgSMBRDhqA+I6g6yqbRk+ogp4l4iO9YboWMvaqpnWMdkzqZJbT3YFkRE9VbTz0V10lT/TL0K
x3kFaj7sqtz6PVP1X/3c/o/zcv/+jOKD+vef7uiTWfX/5cHmN/3+YPu/8Gze/diBwHv1d15uHuyA
W0QY8pzamEwDnqq/ebkD3g0+j7u4m7VNcfda/c3LHfzimja/yxSOxfHLs/+ZJ9v+tybXAHt1SGOT
cFzsVMGfHNay8qjhCG21oxX8FOqlfsjC72TQ8x3bSnNxp9fSa5870rsIn4G1yTh6r+MhhLjqFN3G
mcYXRq5V1CpJpN6IsaWa+EYxISsSm1C840wCT2BO7vG8v45x9jk2fvfKsJcMVLmGiEuAOfNQpHNK
ao3hyW7b6XwHKUA/hXj6OIoqRtmC/dFTgYwl5yzLqt8CK4kPbZKQS6tvpbPMj+lC0TyQz0zp8KZL
mFWWGv1rAAq2s+5Uzi7iSxD4a2cnMmCBIVTmEUKvf9Cd97EMbndltXvleLB8dDZcBYp1re5t9Auw
yq7hbJaEWdj9uoQmFk/XCfEZ8fMbviyG2r6zy6XaxHreMDvSp8qptkEwvNH5C6MKMgJRCzVvzLXE
Nw/tov1RhfYugTgMrtyJ2P3rW1B+y4T4OjTUk1sjV7GDI+ORKxAjdMuKxoYoZzW1SL4t3wH8IiTy
r37+orEzskZU60kk322fioDBsTm00xKlPtyaOE1ttGDW2mA46oUJX5GOlPYkWQm+MFylCce67t4l
lVTEnsf4RqhWAapgIDVBfguN1DmBUduUtLTD7hjvI0KZnihUEtsuuE2p0580J/s+XXABtOEtECXc
OxkO1LFkwZor3dpSyXAsbJfE/2CXO8ucnW3gcCqhnBRZsEL3CfxcrKnCzc+ZOQ1ni4KluDOW3UC9
GJeKCTw0FyF0pwL7i6RwiS9CHbskeUja8gux8RfhgtPJEhdmZ3ijbfszoXAT6P9oXmwA7uBPuwP6
vnxr0uVoO6040mw1R0NJQBgW49tkwb3ICaoVWfwWjvw0iK6T7OtfFI4AfiLtEQdRhWGXTB7vrO4E
7Ekzf9R7hqYA4her2lOPdaG9vd+qfsjJwpvxWQXDkwNK4YG85Cs+MeqEEg+vhuTK5A4DbKuRkGw6
ixMSV3GIi/gxa8xtP8/tZRJWfvxvOYr8z1vSBY7R/2g9P32234vv/7Cg//W3/LGahzbnCdrbMMHS
MfavxxSXJRsvk0lox3awfv9xTrHsX3wzsGABkSHwRehxXvp9NQ9+YbZKlOZnkiYk5/JPnVMs69/E
Vzg+CTYZXAccojBq8PX9vR80RCDCg2/RuB3TE67T9Oy8lc4YX0pUDSDRQxZJxQGlFuiz9uLSeWoV
HIv9otzo/mVhdnSU6Yv06hpXv9FFwQTMo+1nSHAVNIFYcjWMpc72SjhvCbobecLpGNDmtxq70jo6
ZbFzoEhuktiFNrdM1GpIjBtmdzLGHYxkkz511gBzopPNwOS7M2bae+ayfwQV5N403QzslVHoqoX7
fYi7Jmm3mJqD7Vjl2yBx9UPf7Bfy9SflQ1OSZgyJfTFOUFc3VpLXZ0lv1todLxRUu3uQ2EUUBwpk
K440uxle5mQm6u+bN4eTfn4b/KV7az3Y5Z0T3myA93vsxfkLZuc1vdLFmUH2jJTdBKRUU25aSb/s
2aBBbyTUKSW9uwOoBR+5bNKnDnggXSbqcUnxK3rm0t5JmADJmN8jwaRX1Bf7WAFnAx5XXusW0nxh
MqtO0X5ClvoVwKuGzmhVwpAYq722Go9dsecFsytKkUuYkLZoOf1p/WS4JmiXN9Th9g1z0ANpKVLV
jV0d8Jc4m1i2atuB8b/zA+ttEsRbA2jwSbEjXh1p+2uaIEggYKAdmzT/NqKVFayXJ+026VaHUE3g
QzpHW6rzhKj5tbQZU2qyklcNMOR1CAKmIH3ydZq99gSyF9oh0mhodtMpNsdNFZrGmRnvrl5s99Ue
B38tajtyaW65qRBw5CyNk0eY5kS/CMbeFBC+63LeDU2GJ6F5tVKeM5sp/xHJgbbpIfhi+iBO8/Xi
Xhia5E9DpS+lmVUb1y+8bS/GZmdr+S28N9vlXvmUOPGrgWVuu2h9A+6xyZ9c+sG+pcuCwkWMjvNM
v0WodsB2JhN9RP7Fa5XY92bxPFVoT1NGJhz79bxuC4k9kKoWRkY1KauPXPsxxVZZSI1fbhxnEwAV
EI5joZV3dLzgEmRLu9cgrc6QLOZzQWTNMQb0Q4PvEOx2trlQCDaxe4/dU2eDMco6eZ5sx1k7HVpZ
7SToPEUCkYaTVjPRSID9C8dYjXtVFd+QjNWxnHhXxM78UGf9SKrFJFSr+OlD1dVvjryjw5fgPCQz
hzLU/0PaxM8BovzN9LlA9HUq0KvCXzvHrt9nziFeMRUMIof+rrvgssyqeAV10v6EmvZmuphvlsk0
jiFuk/09CbQl1x5c8GVZOFTFg/TT/Op0pgORvRMbj+YcH13MEpN/0sZwH1Mk92pyt19BHGoO4RJa
p9o1K85nPcTmyjbJPuUVqClMuJXkz9fCPYSN7ZztsiIi1b0HdJzDLsCjtdSzscX7zeDS982Usthq
M9JrjnTyolBEd92UuifESh21uprWqcXwxYCIQ+4mrI+1yC+95+gL1D7WIN6EqwwGiJim8LVaNF3Y
RXCdl1E/BoovuERTOaTUd3V+4hxscu07s5nnLd0qT/FAuhmKMr2eQbh2el41HcoJnSwfDlhjHk2R
ZMjFkdPb/iWOgxsWzP6AaW+luz69GrF0qUvJvrtIWTdjCNGCKjimPlrVurGZVSmTpq9k5lCM+RKf
hZ3EkWNh+u5afZGkFfd53H0wmAkjRr+g47zKOLWWOpedn4Fmk/p5hJeVN+7XyfKSi2GWRLhiue8K
hMbc9qmmoMD1cTD65GhU9tnpQvMoiqTZBcX4zGBxeggzeNtjrwAFFx56MPOMxxiTMPnwc8p8n/KC
+9qesKXMWaV2+P6wCKJKLavaDW7W2CV0spH5Mf2qPJVp40QZ3rUinC1Mb0wWkHFHGoCyr0jqL77Z
pmvqTBQTdExcle++xDnzDDtLZ2B4MeNVnAhnJ6iNS5/qX61hWh66Nn8KJP48TlvbRkP7wvq3mipD
R27Rhdtc3/8E7eLbxHaKnT2bNqKaC+IE0Fwylv41cuFX0dTON2+czzHdei9WPljnpoA1UNRp89J3
BjV8iRHNlizwDggz8hfuGyiX1cHNnUOS2/1B4YaWCxR/ItsHfJrxLZZkVCiRecVluNG/6Yl/BeiV
kUGY8luZizPZGkZipWLhhAC1UgDGj1YQgifKBNzdhKZQ5VJd5gz4DeG9+BvYHu4FGc8yBdm7Udsv
de4zD4mNTYgDkFubnK+9JCpoTAkmnbCNoTx17aYnLZHErCQxoHlzdC9xMO+tmSdeY5XFqS2cCAuq
F3EDZp3Tw14z6r1wefBVaO1HzDqAZ81zk4OEHC2bzQpkcTQqZzw6iv0UYmGWFNav1ldVt4AHzKR/
TrLm8V4Ye2goBFq1TZZDgTI3ed9del6Zy5TP7wzzPzCCjdHQM24rIXuvu1LkZ20N2zKcv1OH2R/i
kZfHmurxmVJyAFGNPpO36beNH/8wJu8jFV2PyWoyznbgPPZJ5jwEE8cFrxuLDa688lDk0I2qvsDu
4H9hZwvO5t32memu2TCnB7iU9hZshvlLxtjwXGSKq6PTkeYKtDjayd6N8SmYqmyOaFRiVWeKyYdr
7jOLS6jm4b1inAAlS8XBip6aTyzYyZGOC3+fBQajubrjYsjG3MVLeMgDpzrK+4ef/zaYol9nM4be
QCKg1h0jHHsp1kK542FOvRncbZPdfNc9kMGZ9hUmr22n9YpQZ7Cxg2Xa2th/AR4EYu0bwA4GK++P
c58GqMY6wZURV/tpkSM2fVgaxX1WjN+z3YVCDlHZli3z+jhh787IPOAKQ0DvzxQwDWc3y3EqDvQ/
rUW4HNjui2s8Q35IIL6T5G1Jj/RcHVPZJVixeflHBoG5kVC/BJJup+XSXinIgXnKKHfrM/exk8Bn
iOQO+6Ez06uNgYjBWjQa5byXHuGVRTbLqQqNx7iovUNXDojdWbe2XHCjo2EfMAkqaM2BJJUBR41k
yPTYMGZaKxMjoZp0v5/qGMYpgbWT2QqJSRb3MT7v14XBMckA9zegiON2qX2SWr3kBD3OZHvHNvk1
1MBHivkhM+r3EGLgfu5m7sNAYTG52tyF46XFIpmoq+GrfeD0INQqRpCqpl7JIpJC9sM8AwF9KHHC
MRcLu2jQfnK74wwrs21XmmdjIwwxXRa2MFwho1yHJBZPHFHQ3Dlyng1KP3cuBUF4I4pXvAH+KqA9
gWFE98X223a3OPRd2FhTHbJM63LJGiwFVulHJlN98p+xxws4JJugNJhRM8/DiCTrl8Wf9TnsxG+0
0yHZpHN5ArzP5E0PG17QtWIhuHZLPVzjCUodzVuRHcb4hWs7fGTcgs/Gx7xcPJYytF+6sYRkqcQp
p+b6GjQc8jBRvZY9bhDjKay7H2naUL1gBniJYHd7mUPuWNSnMmyql5TtipxS15/aMSxfTMasGNbU
tAl7vycnlM+szbZ5A/C9TbCUYbqWDqMq9ptt0hbx0+I07WPH5qfVFD/9/E9FzmyLB1Nsfn6a8KSu
fLwlW2u2OdlloYg8+47DXsB5Y1g5YCtlflZ29jr1wjZaahKjjio+qj5/8FXXREi94tAs5rwh0Gcc
k26cHhKXcgYaTQGoeJwg+hhUj53r+mGZjypbwKgFmLAsbFx7SwV8BSDzsLXYYMwyTltTRk1Mi4sg
XAbr1feAkVvpzM+7bSFJueJbuwzPTmF/o9983v38K7iRnEc6iCIm7CdJsPW4jGhuVWo+9IU7npsO
0xYU702rMHTW3r7JEbHUW184P1o3IXI2mG8qrLYJSo2sv9QZi11ydMZvlqme82Z+CJyY/rv0Wad4
BlzoyAhAKQGzVVh1x4Lk1KYWbK0ZXHWjNXAi01SHf7i1MaPHoMqn9JB5iiMBYcm1gskz1uWjnrqU
Z6dGJ9RV+8SxQz2prgLsW3Jc++O/GVxIkX6GG01U4TZo098SW31ObvYWluaBVs7XUc0T3aGcy4jI
vHgzq0DWw/tNnOAl8TEDDGl61UPprYqiPLJDqFfQ08AeCdV0vqVeZc1fGwD55zmPFKs5AbyAergU
yN70ybiOo4DFdpxOasYeKcunAif3uUvKVzxt/CL6JcTG+1RLNtXOSlHcXHMwV/046C8KCGsgL+6s
00vW8t5fAtgAdKU4WxAS+XpKmmADEXDkmlOesRTjxQJM9kAFt8SHbiQ7e3YxBBgYWZdUAhKm7fmq
SlFwvm/Ejoo/6+qTC71OlqH2VcCRJxmKbs13HC1Vl23pWAlKduE7sLnvDqlLFWPYO9bLsGAJlU2T
Hn9+CrPV2hjSK1j3+FWu6C2WNAKsPz/tBzO7ik59AYQdP8/u3gta++Za8n0qeY8WVAF2eIevM4ew
JWnb558fmoCfBBm88fjzU9a/8giTZ14Bue3XFijtHW6z7EH4NbtY80ScKHuwPOjRudSvspncB4wj
9brtrW4jyEq6QdxdKcb6qAKrOZX+8i2x0ch0BhGZLo0bhk154/JDXd5EMzQPC9ptejTKTFzY5Mn2
ZC5oQfHFChPwh711lLw3uI6DG/YzSjwrzqEUQzgPOLo3wRslXMlD60FONpR7dO+H9tkvVRST51j7
0Ii5KdRqq1itLoGftac05tbGXeX81w/0mWDujT08jJM6hymyIIjKG0sjWA70gi12dQXmO+j3RSCu
Adeiy88PabpgFBPybCwqPCq73rNzLiZOfvW+5BRRk8bBXYDqwXqdXT2Z1GxyTcOVtfLuLWI/ejgs
Lz8/qFCuTZMiI23xgousbF8MNZsrT2HQ//mpFNA3m8Ulllrc+WneKJmjyvEImBd0Wqvdl96bi1ue
OjdR2s7Lzw8NbqfM55IoimMDMeVFFgntYqzya8+sORugrO9QIyAR6WS5zUURH7O0vE3eCM8j0G8h
39MT1M2LHNmHktHBtCtzWJl5v8ElHNF16XCxByPhzYDiMb8m5SNNJvUJIzamCTksK51Vy8ckilu5
FOkXe0CI8e83soTVFh7mvbYDOm3gFeLHJHn6gOp+9bC7JVz47jpWcUZVyi8G6OSIi2mFMGQTaXMu
2pymT+3Bmy6dDl5omPB0LT0HIEjiNBfFRzPIhm1dL/4LlwDEdDzBnzatz7DQl/MEzSLyljlfF52F
JIS5E1ciJ0Gf0OdWd6z3i1A3OVfX0Avo6RJOQUOLh3UDn5lu20NrB0k0zfebKDbPqEyt76Mht87S
UF41pW99zSyiTbz5ZLHNXwsfxr5uyLQ4E7TKNHPZx7hPkAoZ1qGX5mujLvXVSMcw+oudWVjpzE5t
JmWh37jJjyRb9sa9Xrvp0mH1F68h7zA0g9owDf+Rhv4ZL/209UykesMgas98pVrFbs+b0/n2/3Xp
qicEBGP281/+9/dfS3jyEqsq78K/F5kdFyP2f6RLv/b99/Z/PbTff/3s/mGQ/vvv/Ks8HSBCM5Jn
ugznIgxtK/xXedr/BZyRzQpKcuc+a4RZ8scY3b3jogLXcZjme3d22d+Gjc4vTNXvIKQwdH8OIv+Z
YaPzZy4Kc0TPcn1TCGJkNkjKfxSne9xooh08DeUdjGQJUj+l7WzovnBb8atpV3Ak1uPn4Oa/WTOB
8iJ8uf8Tz9axGfFC5f7BHfxr2hgPkhhxR/noStShubGGObnNLjhvbRWvPtwlK9/LXF0qBW7SperI
i035naZG+g+dtPtP0BgeIbI/kQosRqjCsgLP56UVAVPZf9DdGSvmmqm8JuB6T3XZ3XFs7ncrWVnI
RjE9BtONcAlVYIP3WJVUGg/UCXuE6zeYH361fN0cw4xhVto377SfWtsCSiggqa+2kM3ZFBHmNPeh
VZ17IvOBSZGi4MooOaglh5ZqkWN//0C6rov4A1nxXWs+DX6zzl16Pn0lUqh6SXbyZ6U2XUutOxII
fQ3l2D0wz/us2V6hPVuXma0bmrRT7vJQnsijkRuZ63PaWAnguuaYinJ6Tud8vk1WmK6SIt5MGeaH
Cb/50QSnsnIbxrMz5ZNY4WMy9KSusElAWO2LfWGmh7ENg7MWPt1sw/CtNvddxTUGG99X8ukRQrND
apW2ktIzt5XrD+QpWVF10MpHzsQI2TSaXpZYwl8ExYaYwdUQx3sOMCFEJqrnL8wlHhQHO8SuVN/w
vkWDcotTUxN4X0aKr8zeP073bIhwi6dGOnuuU/K6IDpf6NcxR35iPa6NKM0Y8TZuKdZumpnHBjMs
43L32Zs+sSFfhZEuDFUdqu5LYdPuzq2XyBbYoqm/X/3wrDaJisCJvAR+J/ehqenG7SSbR3evrkjN
d6Wt/LUXgdxhnHzt5BhyXqYaCJm6ProBafRZvJmceBFY10Gi7R3T02qLb5gK+orTBbwPVR1ESd2k
FiQ4Z3P5qHkHrsjVbZ14IXHZnPyB3iQlsXyVKeRwSr7Iua9tjy05MV98Oa7IS5gWHdXOVKEM+nTt
ZVO+ypjh/FSZs959rZgZbLElfOS0ax7cZUShDpbj3IovhUXYvjflEzqWPtxvOOe4LfSxGu2NTHQW
2S22LCsbqxc1eqfZ7RgY0BnfNH57ho3YrYg002swebTMjON70cfxqlvUbeoDDJ1QYrNWbRxBiAP/
1gDMB38MTvg8AP6MtfWRjOHBsJh29Q0tfk356I53bhJW9TyEaJXlr/AdHmRGK29G6x41Ltx/xNYe
3QOBBpjYvrnPsX0BV6aVY8QerWnDsMndDfdTs4MhOxhRI30yfevwh+FTTmGmAQRHyhaUV1OnA1F6
5YXWekZ3y2M8nvG5zutvQhL6DrvicIfrWkRveUIkl6mM9Ih2ynpTV84FAsauEnRINkZRMW6vDs4y
nWvRXnN33gvS7CbvnHXitLsOZ14b3+75jAaEUl6Wl44udcv54VjxUYgW8MyyXAxXb1Tm7+QQ77PU
OHR4zNduCU3K0eQiMjoMZzPnFSxER63WeekGWlKoqp+h8ZNS/FhidAmqXA5Uw8wbL+JQoLlIdKca
eZRfoMZ15i6c70XFISnP3sk5ABpwVNRaIOa5/kMLK9233mi/5R1nOs9AxLYlJkoCYZAiLpm6B2JO
tTm065qMkBfIVVrHJwqW3/h5svjZB9f0BSIMlN6pljudJi9S0nZg6+VYN6G/LcVKJP5ZqC/wJL4M
nIuYNJgryu6pNsqp1Ww5ARc9fIJqz7TtCPQDJH7bXry7GwC3M1heat0k0TrOUlcwquY0khSiq8r2
ud1VpFMc+iC6Gxcsh2v7/D6GzKh0EJ94xNy1GKniJcjdRdXAZmaHfJq56VtB92O7tLuaP3527TOF
kefW9XeEFkvDIgnMJIsLLjlkuMgDOHeAFcE70Pt+VfjveJ+/4JC5xWH42zyHnwZjkhVn8AMdVGcZ
U8HElvdVLLe0K76higTtG3W4+drRUMIHmZA+ywZcaP0uNQsjcpyh3g+VcUVRBAqbI8/LlMoG25Uf
pv11av2vxkSryug++EnXoiWTjRMUtw3LXONdCW+mrp5tzDSEUKmIwuvMMmb/GmgKnwL5Fhv1cKDS
nUc3ruXKkcy3ZsNxd3XiEx4iN0xT0IiUn4WrEirEZqnSz6W23I0I1j4pi73lybeRarJoMPRzdYeg
esp4HJb+ByQDf58jxpt1+z6plkJY36BFwPF3Q8vywlkZr264mFHSSqq9An0Uo62IlQ3BbljY/ETH
p1WG+LuQQ0dLKiGqlAvo6uUJN50FhwHOfEKDSNp4RVTo7JL3cRQo3tWIm4+k5MDkt/UaHG2+btO8
Z66thq3XgVSsCjb3k1eY3dZ0yXqTsGWwB/A778ROq7Je4QnYJSolAArJ8XmsrybFGySoNJVnHdck
q2bl1d7RMNrjNLaU5LA1sOAMsCVbgMtAw7twvqUJLiANF0bmwyUPc3ebt0jZnYXGbzr5xwTYgNtp
8DZb3lZVFT0t1fCVoaG3bv32agiuYE7cfHjdu1W0FzJEkvYtRQV1n71PDMeDjjkOCmq/Mcb+AFdI
H93We3QLh6tdz4+wa1DxzYHiRm3H3fnnh4BmQpge2Y5eX2zCPiPjga+DQAhBsrbICQ+AKnItKwO8
QP0WLrFxx/iEnnZKCd1iofqBKuEyoGxHta5FYAs+XlHcH7DwpsjUsOlVPyiTYRWWxP8nUowp3bhM
Fuu19ClHtlp+vJgudnxLK8sAryB8KspYC+nQ4g9VUTdQEK5S6GjUnX4xiZaaxbSsXRh0rH9X7Hfx
1vVpNbBBXaznEozRuJi3sZyr/egbb7VNg0Kqiqekr78bBoVmiTi6FsOJ2fc1YhKjnbyV59B39+ni
eet8MGqMWi5DmoLLHTXDOTNiYszwjmjOGuLHWks/InnJ7MtjWjCU+tmbgxdcWVCN8BCIe4Gn8MLf
0tFC5QqyZ+JJATfAUxM6L8xl7WiB7EFwukogP8eM9r8XITvu0oz7ciG1Owgr28cxFcxG1e24Zz/l
5vDVnhECPDEiiiXltRsAz8DZeKgbpillzoDZHV2NJ2QYd2E4vOrMutrJPbrWOA4G1BelKZ0VTmes
+/6UIu9KmH+bZFycaDT1o3DqYWtOLg3DVfZFjocM1MuVswUBmXFnD5y/AyS/g6hBuIb31mZuzU0D
b8oo67V25iPup/ggHGM7jwGnHgmTSJARXy1qE2BVfG3v/PNs/tEEjLvCJS+2yWhGnVd+DZrxuZjj
OwIP7jchNgLrdwyyx0suJqQApzTKnTTfs4Jzaz4kRy8fP4LcEwja93BpwOZYO6H9HAbqkSTXxVVN
/qgN7VyTZHm16M55GMKME1ERVgc6U5ptMbvbAuIT+e2UMGxzFY1z6aHHxsXEmcbSG+0jyaXC2y8x
mdBSkJsKgjTKaH4IYs/eBSO3BHOAlT6GW+7mH0xo2nPlm+ehVhTw5f1l7rLk7FaGfQsJHLljevPK
ju+k0+leCkIT6WTuUk2bXzwiAjZBZu9mXGrbzmrHrTnSC8l4JFjHxWhuHKfIbmkbBKe8xq3To8W0
RLNklXMAgqAJb9o37C1gwUn6PZWfyYuTZZuhkfuxdfWTaSf6KUnZYRoQRRTAE3KYFP0pYWzrU9Z8
o/3HQYTxFS4AK8V14iaPJMFM9Bpd7lTAW4cJ92fTpmdK5QJY3hTXeoqmtDq3bGIT7XRBGWISwhe2
LwP9LueSUM0fv2AA2NEjdDNrNrpDwCq9kD5dZs94crTB0W1CXRahWk45dK1NiCq8ziwEOJhvr3Ke
N12+eC8siN41w4sCoiV+xKDYPhVOS4LWrtQ+qXsS8AGlBzkV0C6DZ0wkHO+aJcqsZvrmIbcjRL2X
ri4PpanwJoRPDt1a12k8TxgkI13MijmOzRuxH9/Vkj5xRP/uL/6H7dmbIKUYK5bBR4sEY3jE5bti
XE0mIn7nfyaQ1FbEPdD8GNd06cmjUYp5EC8iGFPoPmMKqHzYJkT8YTy8L8J7bJdqBMFKvNtFx7Mt
btIDpxkpnqVw/ai3q/NsqZpib3MFHeXaN/hKIaAotEGmmH3ymn7rLvG4N8xpw2RrXKXzbcCraRhf
iXgU+9J1jLWGzgS/3nDj6j46Yc0AFUiAiy6EZEIvgjiSEKgo0jrdj5M7r1reBuRm3hLf2S+OTy1n
m/3w4/o2EeALyetFcpY5NxkgFnkreGHcN1pvaHswsbcYl1T24UOXC+ZlMOO6Csyf6qwbObG7A39i
rsAp7ABmeJtXTdS1jXzORnRHVQXhDq9au3E6x1oz7Kuv+WBGvRGjaxFHRnMon7I8rS86YZTWYXoA
ikoRrA1Ffp2Ey2/U+Sa7AsV1XVpOtqXu6KMa3lRGk0/GdxZayoDcyxBOlbvQx7DFNkG3BXI9P61i
TTByVc4D/48ebjynYzvIjWdknKPYHBTdKcCCzOnMjkXHgLJMjhKTxzlFqCiRInjuMi22FP05kT1k
7kNCm1AnY3kdm+7Vs+Z0WGMZ5UcPCYD5ZK6H+jSLuD6GggmOzQRocfACOQyvIzkC2/draiWg6fDC
Jen3wd6MfkAvYHrxK+iCrbNwUaCZaVk2otSAAJL8ZkFbMrMe1nVTRX2lxQ73NkUmWYXDK2142ZbC
jkQP2C0xulWldORX8a/Qt+hO8u39Miyfi9m/NqH73fQh5QQfjtv/IEMuwRT3z07J2YK5KDpxHRxl
iMSgsiTm3pBdAyKA4eKcFe09WZC+xCrJ1o7dP3rheNUBQacxoYExsY2ZA714nMlEUH2g4QVwQ2rG
9nFp+2XdlFSLZHOh19UdxWDHeXkNUm56Ip7rTR6W3It3OqjnLYjjNpoxtO1U+Dk0dnqpcVej6RvB
GmyO2JMF22NeimK/URtWcsrFTMarcWchx9Ay2hNXJRzS/+BuV8Ax7uctfx2MgMwmsnHHL9yZrUAn
prfaVeUxeTRa6KSu1hY5767aVjYLTsDgpWKCdDREE55U42GTxIlPy3LSnjLBelJW3iWgZIGXMV61
Vv6hW4saUHdfQo475Mr9ioWaYKfGsznZhxpKkPQc5+aqs5wnHPl1NdHxFGkNb4BO9Shoh1sYNwgo
JOTUqN4Gwz+G3f2kNZuX4b6I9XH/tTexIVZUnKwNK/kSh78pH48JMysO7SJfdzKVnNrFNxnMz3M8
S5KqTC9HQeUDCkOkeXvbKGgrSBx55PZ0s7TLqcWl1hv5ZWi87VCySYPiigJS0zwgcRQm1cU12u2Y
JVzoBIANSNm0ACrIftMOM/pL4hbDOeucVZLSGiwnUqC5Yxtny3+G1ROuapgYHOnLM8daq7RBIHst
evhDwuDv6ITlNs7b9mYmo78qk6xat5PVs6PKbZLQD+/TSrrRNfcNn0Iw2lzDR85W7ZqAr3uvQSVL
IEHFG93FmuWF0daM8qge7kDTMzt/gPrA7mtK2Z8Q7YmkWUVM5+Bkrh3IlUljPapCcNyK/w9H57UU
O5JF0S9ShLx5Lal8FVB4eFHABeSlzJTX1/dSP0zPxPQ1QEmZx+y9dvOYToTCBKRQUb1dAsVKEnHD
89Lpaqe6EQ2N534IDQWJaUKfgNNYYw1mU1kXIT9w46DzeEaKinorC/1YtxMkBumHPr5CUjrVcX3U
w9bNDyrmx1yhT93gTMnPtbcAlxnlEzutP6pl1lOJVE8x6jK3lgqJmV3fOe6JK9E7a8J/RRTV7mfV
PLY1msvAo+gkzGqJliFACyZSFjgAGlqjtY4y13eu8q9KSp5UsXwv2kQEu4Dbyl9vWM1L1cY8J10r
0QInYR1T1NXIEVcfAl6m8Y+3vjzWEhAb+/5NaS53gWEji5i9p4X06NTSi1UYN3OvFT9BIdpH05y/
WMLqL4WrNTtiLmgE2MDf2XyzUabQ0KUKJBqX6VeZdt3F0G0UOwKRCBzfDYRD7cjY5gF423yf2G9l
UOTrkUIXMRZkylXGfMg9qbaVrgBHWvKREuVBtcF0KHN/uDkjcZTAcYZoWkxOWlUcrIAdzTT74CUW
KyxzQBt+fZsVHbqfZU8jKzc2mPWKviELRjPZ16giPxfjc5U/pG2VHqxMPTXNdK3btESituycwvOY
oQwIb5b6ZeDXbJesJKa8tz9aYHS/zBG3Cgjn2ShW/8iUv4xzSsRKtuWvo5Lp4XEA8bKONeTIcCnA
cjHh3agVAWd0wRbksLNTdUaMUmm+smWH3U5ryrZww4gv5TZsPcCQo4+jspkZW4E5EOh0Ks0KQiaC
zwkj7bCpDPdKuhu2FLEbZVntx1YwRennZp952T4JqgsAFNgChoisBSmWzmxvM1XJ66wAxZaK34tJ
M94NRmiI+NQ0c36GTHsdCu89wHUNiITv3N2JpL5HEYXesX80KAQL2i6gU0NQHibD7LHDPiB245of
iAHXvxsPly1cZQ5uOTHRqv5pjOw1B7JEZeYHUKLWpm+KMwjvRzXABuO14LdQsVS/FEjgKgJiWpiP
k07M6HkNruFD0Xmsmu5BmCTd2G71VWTFM3204vSkOmhA13C3N3BHIn+xAYM0MlocE0pa7O7516s8
OrXCwTm4Rf3ByxlpTNH2WY2t3ESCrooLIAbeaPsez1IZUjQjZs0IdU+sINlOLud0gMjbpN/L+Slm
MIS7iXkP6jIc/htr4kJaVwLQMl/4Gd/T0vr8AZTM5pxyn2r+dWbZMM32MzrlEKKCtWlG/D/u4LEJ
qF+1Sn82GogURNSBXD0Rd0O4VdBR5xn9h6drP3nv/LpKgQfvOIM+bJ8juGjHd5I89gvEPU6gPtkL
ZX+P5mvrGscY5Duu/BN5FTstfe5KT9vk+MzY0LMMrewrrLlys8ejNOUEOmOjMQkA7Az0P53aotq7
AY6gsWILzo6LSRyTz79WnxVDXrDOzattDO8y8N8G4Z4ty7RCj44wlJ1+43R7bstu39nizMruAfSA
T0HbrnIYlHTcJ3TnZUoDwa0rjeaHhOAq6kfz1FEybrNVpEaB2rfRXI/3ZpvfBU2tDrYYt6Wu38Vp
9iolw1+fvdamA1m81aA+2joj/qGcngrf/pcLg44nuHSdeMsZzPJMXDwVnHtTobcufmxQQ1EjxW0I
4jcvtTepBNaajr9SyitXzx9KkizMGZ6M9UXApSC8Ut85dHN7nkLmJ/WW5rrYWEEnYGiM907ZMOWc
+kOpNa964vDwaayWZ7N0GU9mmPu9z8CJSUzTl0dVFAkh6G4Yi8QDMIRqbupjwJUL1oC4Zx5sOcY7
aSm/JfqITevAFzMaz4loyQmM79ROpyhtJoiaBXGOddtbDKWuQHa8syVJBcQbf9a8D9CJ6DY8NKWp
lFFAei7rbDxyZeV+9iPli0OOagujFNQtWZpyPSaFtsPuLbdzi+4H1RpDjQylyNy9ZTqJ4gAcnMgk
zn6VZy50kGu78g7Tx95qLuKNwterrQymAYve0oM08HPA3yLe2qkGC1Ee27p4azpGq0hgq+1E3wEv
xzilZLNtbDRlu6QnLcPBJDLmhEgGFSWH6ZmhxLhy0frEPgkh9L3RF9pxdDgyvLY4+WSAYQMpQ4A/
ejSVa3DWYPWnEXQMsIyW+dQ8XXFERFPbnC2trT5q6Etz8Jzneryv9RXvHqNy1WwNjmKgUSpWDpSw
L83wMsYMMaMkhMZI8sYTZ9Z7YB1ReBvbRIzxBqT2r7XmRVc0hs7bLJsAHUSjoFtM574xXm2FMlA1
vJCNaA9TEDH/kKEVZ9Fi4CKZ41GQ2V4FEayN4sxo527B4HoA0MOYwQWo2tfOZ5Nwy6hm/BqZCeMd
56qZwGwZ4Fnm8duEdADZ5rueyIaztQIzi2aGmRJ0D/FSbSGp/sLkOKDFW2YsIEoC7RSzF3PCeiYt
nHjKguSnaYHyIiq6JzeGImsqEDZXpbETYj1OkT3ta5PJSIqFM+xhFGEsTF4H2/4boKLQ1qMJypGh
zTZTwwIKdzzwhQoKgF0xC8qLuJrQcJcnv8vzB7/JvjwIVL2wCFax6MBTM4NMYup7lqzyNDIeBKCl
uJTSeWto8cUcmmcX399uRQzs/daAaIVABoMPdL60fo/XTseyfaDeav7lhrhjkIRUK0cYuvSyipgX
grjHAwoMM2x5OsMVNwT7tNhqdpXvNcRjJ6iQHFUaVKhJy6LWU/pejtSlxiKzfZW3913RW0hrI6S0
4m5M1DcMUsyXVnrfjT+5W/ivxXhjjKpD+NgzWCNNBiKwm3mXjnT6k2tNBjog+6tks7PJKT4OpPae
MsCeD0hM/9IYGvuag0BHZrD1pQLSe4DVhVXs/tEsyEsXMD/GxlhCgeHCx547dhD3lKxPrSEW7DS1
fWq9NJrsur2z3AFZr7HLUur8yUO27nMMeyycPyi93VMJuwyvjEcvVdZc2niSkN4qfjZxeyVtaYAh
TbrmMlTk15R6VGATvksxOMykpDzFDTAd10LVOqWCYfNC+mIBkhMQ0J+LPLU3/dcgE8ERSrZ27IV6
oOF8wEs37qQ9yT0FuWBSgkv23mTT8+B5dDCyZ5XHy4L0roYAh1T9X0C45xkejtgNZB15VHkM1zrA
QRPEeM2iXiAbia2l43f/srZ0z0sMUCPrA46a2NbD0jCcjUWsUBND5QqmWG3nJX11RGNuZ4ilYLkx
RXCWn5Cg4knRUkjooFctCYY74GIBrDv+6imrCte0XMwiNAEQjIjKGLgUbZZ3jsopF+QWyae9r9do
T31Mve3CexzKcV0Cr/sw2aE3x4MynDI1uaGBloLasFhufj1S2ndOWGYMbrscrXSrk2uPkP9aYvvb
QkFnRcfMqIOlCG2jRuHKjiWsvGaLtAI3hode2Rik2OK+JkFQ2kTgxmjo9a/F5o0l9Tjvfetqwcxj
NdQsW9FRbqb6HVSuDFJOxTQTRWbUg4fYVqgQyaLOy6S7xIHHUBlBAjJi7wIGdrXuDbcAIPZjLjyw
Wp7+jDdcP/aqQq2RciCnUOwsPAyx7f15U+/cYRa5DRjTo87QXwO3CDCxu5whYG/iZSLEQHZhVar3
fBHXNsnyF9CcMF5E/6SyPD4ZJWnwAxikVOu1V7BM/rlDuxZiBo7f3QY/l2/nNwMpx17TbPnoon4/
247zguyaenx5i1GZeogC7Un8EBTOa+XcZlBpXh8zu3TuCNANQt22bvz3lZysKJ195gJ1l280BUjC
1MLVLQg3rGkjk6nuhOzVkcHDCDRrsN81SBa5rANSMOS7bXeUopb/k1Yq39TueFLabGwGxztiE6PU
1fznvGjfs+wn7puvLPlLurHe02RcbOXdafP8PtYkHQUAqxJ0Gnz4b6YTPOaBXXCGA3XJaDIt4+YP
xkml8qzXPdIHRa5r0Yhzpi+kMmV//iLeUbyzRyr/1JL+WRwwMbtcotXyj7alLPbejdzd/2U6I1uH
X61nOmkritDWfDrqkOA9d/4KhHssLImqyPDvaICeR11eVGAeTZycbTc9TZ9tUwlu7mXejOrBREm7
FGiUm/LDYke+mc0Rtioxauv/G7TZP9sfH5YCyGKAYmLwMV+oeTvGwQ6msHmGOGuECfr/a6PX6UOg
mDFpd2yqzG+2vFe2EPZrPOd/c4cOJMipjTAHdtdydEidFNNdBqeVodeMqS9h54nGB7m1di1NJ/8c
6IvDOE7cSJc2XXLtqfvccI0LzKhtbbi4/WnQdvTD7T0TCuCUGMtGfzkjiDxOmfzOi1y+pprzABrd
aaW+XfK5ifoMvYMYm+44GeTZuXb2JGwCU7TRbHGVFQ4zVVFekwz7aRIY3wDOZtSGRX4HNfniMVu6
mIQq/594bnDygMrL0rATWRvlE8bDpVG0efDATK3QoqLv9K3jUOm4if9FxK0WJoZ7QrfpXgs7wUzU
M2NAGBr6ZU8+BNoJhMu5c8K8vFm0wtxL/L+dYgBZ2IhcERHsjZjF+wwOANvGgLp58O+X0SaPwB0X
ZOe1Fsm2hF6w7j1mA0q8T3B7gzsjCwRLR6pQMWObi83ppHefmqn/Uymiafxw+bkZJJOgLI5Qs2aP
IKNfk/Hq9b06iQL1hdnxcQUiPZK2wpfF+R1hBcfrp8c7Hlf9itGK7JlEnqSXhhotxZc0IjetK1h/
QQuyMk+ZAi+UehULH5hy7i626Exlyd6t4uQKScK5dm6FpN2Sq3soP7gV3pp8yjCl/TGmxa2T6khq
Fo9XTvQsgNYuZUzeswrzMsJ0nVWKc+/nHCMESjBXoE8eSGGIs+nDjCc0QrOfgpuHkqCZl2BVuuAE
Wh4yoT9x1yCgqTVtn/toBdxKecfRGwFdLJ7NawuxMkA83Xs0k7FrPyC5AP0w22onp+wga0b1AUE5
25RG7mguQjJWAwDY9B2HvTKqyJydnFVUEN+hUzCu06ZFL0lOTLB8mDWVlG2A3KSYqI8TGLSNUydM
PSlVysCdLzD32CbPlvfqw7M6pFjsQsWbVTiN/jl1jMH7Yfkd8vnWDQXE+6m99AHIx9YfULwrDwtE
xqooX4GP6YyMJCPkeXSyEJDjdz/y+5Vai7WVDbz+Y3Gh3hXlLZv9lyAtHyn8mH3gkxuRyoWsr15G
J50B5JYno/cjUNkbRvRwCHHJl/AuQsga5qZavHs3gVUPffQphp59KAvJ6IFh3NBr0wfTBPoN/kCA
cCNqn6B/mqWDPLmOcuacH+6qlJjtvzUUyDMVAgzjM54s93V0LXaC1lFzWoDyQfrLBWv1qBCU9P6a
GElxPlCgsPcNbPcxT+GLqqH5qVuYwkIGvPcrwhyXziYonhovY6i2HGPkNrtFWcbBicc49FN140Zr
r5MY6IWRVOFlTK4Da8aT3XfvlbAXBlYICj1fPAs7hUPmoyGxbS3nVPhNsJdrtZuES0rJjbProdB8
8z4lL8QskUf0WTdtm2mGnmJe7MH/1VilKm2lINKIogzAOovwiuUlGqS86bnequ9k8m6TnmN3Y1x2
mcqTo82RD6ft4qfDbRDt2XDjd3OYIELX6YEnxsfcgj+a64ptrWPfRj842ZSYbEYwpthtE4kSfko3
J1ZUdcGdzLyzUUHpQ7k/4N5hCLEYrKHQq3kmi+IJ0Ni69u1CzavuHUL2EF4ThSjmE5dAA1Y5/a2h
qAvLYQmT8gixM9FZ4IRGFqLJ/m5LLML2ojXRIrQpIlHERr6j0Sq55bTRejfb67oMfUbGNCqFufM1
Goc8bkKR0LH3YrjXW6DUWa6ynRh5h0QzfE02+FTxlgoTBaOzArBxrmNXk1zxgR0qhaK9cNlOOWUR
lXzZaNbr21L6/2Q+vELRHsdu2bO9DvYLMFF+vhMlwIyIQhnDpzTyeRsnE/2zyaI9qRFwkXi00cyG
o0jJW1AR3GB7CduQxf6zQLtvEDJSHyoNldPqEwWyVmfvA5YXZZwnCW1lnCFTNoweclpCINPYEcoH
7eTM1Tbu6YkNnqCNrRlfnt68WeILA2AGSDPfKauMw0a2wE5HllbDew5yHUcZEgpduLsUZ4rZJR8G
8F3uUaH4iI36abTWgJHGQmvZqeM4G0/A2d9RxoFgFX99UQ+bTrXtlt3dDTuavzFqVW4zEmSqDP+K
WXhPQs8/ujwowmCPgIatlFB/3Sj+Yk8l4YSmo5utJjIQdGJysV/H1lkZ4L3Y6gyCqpmiubYssS9n
fWeU7GJUR9hP5n6ykPuzWExs8pwdQ+J534lXsSnT78plOPUkgdGjQhye2DQzsqBhWJYnhRGjHRp8
9kp+LymzDZm21Pjs5GqXBa6WUGlJgcXH1INzmxv/tCV4b+l3lxYjWpAgrhz64hHvwnuD24gRFFKM
GcuK/uQtuEdRWC97mWpv5pw/Y63rVrIQAwaEvMCGRsFb04MfcovnAhgR8lpzx/NGykPHSHFRHMCD
EUHtMcFbbA+TolDsF9cKM0BHbHlz5sP3fKGRlkBCAu+wx6Dzb078Ygvzxy0gJukdl7xbo2WeWmgm
9a7oyDUNAC3lAJeq2dxXcWdfOlBMBL5Fs7Pc8XqQIILvD+PCSm5iGSP3lde9tUCdlHluV8YTnyV2
vay768E/VcxUj1mOi3sBmsre2YoGZN0R6x7SDGy2Sh11TOndMZimO5cwpsgnNQvW4Sas3Fsds5XE
a4UCJj7OS9Lt6FIvLciqamVXDSvFqptuRHdh4CfXQ0G58sFdFSv3SgHAqlcSlgcSS8/UM6uMPwbx
1mZkHHBBzetINW7EYlRh0XRyh5d5S6AbqW5xdu0d/29K2xCs0E0bZ9aVonzA+8wy3oNaNPhmcTKG
8hO3GJN6CuTOSEPMMay9llXjaT0QnvMyJkTCmeaz5Td51DP+X4Z8wUSFLxAdwwmUxNbSSDwbunLY
FcL8N6LmKRM3uU0AKAuhyAhI+luuuw9lVyHsQtZAyO9+EQM3ZCYhxFsQm/Ty1Nqt4CUrciSkBm+U
E8YUn5cqUrn6SwXNVIF/i8wHLFW9Sg9VT8zYki+nNKM9z7Ibuq+vyRnu7erss3gLTWYOG7MjCo9R
frWZOFrY72yJoSMxAyXGBg9e8jNYzU8r2/zeTcnp6wiGdYJh09rFh6/851Fx8mtzcS+zcT5jIETa
BB2HoCrTqQ+FZTh79jOPxsL2zZmyS4JDiDS2/UyNjxDJSUIkggQA6AF4e9+KfHoX5aCPtBufpA+1
vE3gGdL8QQuMZ6I8lo2Di3acV5W2U15Kxph9ov3LA4Iv6HngcXE5ulU67HroLRFv0i/BLAmD8vtk
HjQW5foBV9CndBVLDG/a2Qxqh7l4aEYwDOg0d7mdA9/pRiSyDOoJCn2NOyIfehQ7rSsZZbV5s+lG
ts9Ady46ODXdq9/TxFY80ZagoKiiJQ4yFJ7TaRiCd8JvFu59LBTOshfTCcssn5xtRWWRuhEuzDcb
Pxkr1+uSBVboi5mXaQRdMsftpmO96NcFVBHZ7nIWMGEdQChtDTPkV6+wuE8kOy1iC5hD9r0mF7gn
XXMfOFGl3Accq2yhvf4qCFKJBm+hc+i656JfScHCxIf4EuD49wOgQ13yahXBdKpKy4uSFhF4Uqn6
Ph7zB+pcSHDLZL3ZLds7FvZKqGyPlgvFgl7rJyXFY0Zm4NV3um1fte1X3euoflyFOJKjZpf5at5V
kv1q3Zgss21B7l4V9Hvfrr2z589TRNnBdn7VtXguc9ciVjZTkLT/ZE96qBfr0HhuekpIR0BDXnGj
qoLlt94MYd80JnI5rlzbdE8SHA2CUtAkhBqNZ7u1X1unLjFvT8aTpT51PaevDzgTAkXSSZ6kYsc+
Be2vSG/AgL2Dayz71gLo2taLeSbIJCVJO7lAaCihO12bhvw0hBCRLZBjojSyI9q6GIdFk1yYRn0i
8Vmeh5yG0TEaONGNDXTWXVlPuGjvgGtAPAcNoCqB+c2ALTAOFc6eSeWXzuNiyYhZi3SdMmXW7A/V
FfEla6enNjYWpA1ieFxyalSfHGQV8L9AJrsXNJi07yaweuBn7p45R3tIXWU80S5Qkdd/Bfi5bKFB
bjNxSBLPuI1wQI5GL9JQavUFPFZz5ANKr5VoeGgJ/lsq8Gt9Kg/4iJ7x+iPH9FvUURVyAjwE2blx
xNUPRlow/B0bjYHmThhFsI3fCx+qnb5d1RAjS2suzT4KnJlXoccwzeG9c+unega+nfVU3wuT7AQd
ck2fEVjTm6Ms5GwRJewdWTAf8H8JZuu6P99CxKP/lXF6Uj2mgAk0epRy3+5FUF/RDaFRtq2QBJvX
si3Tc2aceDxZfGT0GBMy/03X9+/0n6GvCSpKqa54Kv/gocJqmmhIEy5AbyKpG07eS2tfPARO5Dwy
OykCdDCj/t1ySZHjbd6RwYLkglMBpCqrgw9iufswazB6tMbJbQnGARZ8LnyiPjS7mDdx2W+dsf5s
QnofJkbE8GD4iV/zKT1BFnon98tBK8cFCRGZTKbWv1pNfCy7JZoAAytj+XL7YCca8asLxhBCWexA
QU7CxDfC2qkyvhzQQwYlNgwlxNsFEs68CI5dwnNalGwHOsNly9pq+RgF1cLtSSsdThpBLI7qu7At
W8HAsP2dKkdEYOltOhZC1bZdYrvX3pD6fkzLHxZdVuweA7NigBNYJyIlIa73OePLLPW3rR9fCVfB
PmbZkVcNJt5Q29/xts1bSb53KzPjOX+mO/IPLSkcvKyBH1ma/myKnoWrkSMvMcidjIM0KpTQI9M3
0cAJp4fFpj0XOIEvAOUQ9y2cc1leuAenoHBJaPIdXxdvxbBYO3fy36Tu/Lir1qJzUnX0ZnurFDaP
nPy0bWf/eEK4H46xkL4sUD2LlYtZBd6H32nlyfQkMJWiRISKDGiavB/d1lMgGeJf46fjQ+EXvymU
7L2PW5e5QDGeYWxImd0cr90XXWBctTQx2NB0CFC9sSa81XjL5rUyONtTnd/VWlvfjVqrXRFZY46R
V99m6wRrm1lufpVuongtM96gvNsOrntaikAchG098u3SlSkm/o03XjIDd7jbDu8WY85WK27kQryM
hcVoSSNbpC44SRBXHJ1miubyzvO9A3Dsl6G+b+d4l4uRVq0llxozYafjwEg9FGlEm4QuMJKtaOOX
JKbgJs2sDItVw+qUJ3AmFGQ+j9TkPhisVNiU8GY7ZL5kc+jMGUthkT0nI4YWOQZvCYK2rjH+UVFV
O1MLnjoE/+HEgImLPDsbsO+3U5Bex6FzDrWgMe2Xobh5WXBg6fi4JMlnIcmaLUqUdDPelFTD1tT0
zHly+ZcYA04Aj6WNxOnEJgXHB/tZmzBWOabXQbqM4tEHHjzZ3JkVOnScG+fyZvhxzeAb+0fppttq
0rCDZUseOQZ4G9rRNXXRccmViQMJwx/8A3Oy0NJxRRhNpe2k9M8mVnEmNaQ0+RbWBz2UgyPB2TVv
WuzjwCNtFtAMqmFK3LDTfucYfmqC+44DA/mKLLujTwqRjaitsmvs9DD4AdKwf25TvhxcgqFN34Qs
my6xzdD6uEQ76Q2A0HEMxH516227CU2qE9Rf7Shy+kXESolfkRbTqZd0gbwaQGD3gIqFaCOT3TCW
HyPZ2Mj7+C4ZRnySJk8TtgQbgEI7SGtnETfRrLxnk1iCsCmNh3nNr+5wKCyscfI7aAgQO+zU3fdJ
+Z3NP9hbGpiC1IVjD0iOfe2SOseusrB6F/av0asrxrqSTVfF/mRMHrUx8Q/SkKdhQleZ7QZm+0z5
SFgqkgbgS2rePLtCBBiLLecYZSpQFe4LgnNlMt8POEw29HQNcCpqSXaOe9mLD9fgiaM8+3Um59O2
R8qJInlBEYVgCt+hPmuIh8FyURuL0/of9ivYoFzWmYqNYTMiiE2uxJKR0KTRPfR8DewttN2U300p
3llOyy5CGqgTZOVfMgjsR0IJke0YdpiVU32hWKad9Fatpe090oF8lT6/P6lG8vEkM3WqFaLcrsig
ysgnknOXonotR5ekZ+tJ70muHoczoJWv3tbu+nUO6Z/MPEMMPlkHKLA60Yz9DRI8gt3i3mntA29V
OLv2zuD66rgAW43sM755+CjxZG8bdCm6Tf5P52GTf43JCUEwxkpF1xZGEKV5KPKTs9T/iHfMr1Os
58ScatysmCNCkT1Y7TownJsdIXYs66nlIqvHv1nPSFI7PclYwOjQ5r15HaLhsO8KHqtYHnUdOm5m
UotUDJp7962bgi2b351w8fBTxR1mG3lzjcgX8d5aUpuP6DmtDakPW+lRGWbZ3rETHRFb9omYBhhO
TwNW9iH7izrUetPauqi/NsrfGp1aA2vnKsr8IxoKJv7+DYN2qDSYTlrbInL0nX1XpzTi9VOqdT8e
6Yxho24WJFzqZIlerPnMpgD6mKUj26wZSyzwszwLWlhM6K6Q0owmkVMFleMY+a35bTX88Br57cVG
fExgrKmRWW038KQAI+Nxl5dSiTczGR8dwi6iSWWbJNBvfqOeYF0QPbE8Gg3jSeImok7S1xkCra5e
PnuDhf+uBOLYVvpWH4U8KBQjDOqabSlnbdNJcRzy1t+j0wfi7KZI/+2ke9QkI2Fl6MthIJR6Q3gU
3A4/IfWFP50oRAQeg/7aQjgcS/OnoxjeadZqSkva50bFb6k0Txj7TrVyL7SF0G8aYovqLYSNUzaa
TwTC7/NE0JCVry7liRW/Ayhqj8TKUVmVaFC0gMheYA6ZPjxLXJPpnD6mVfI5g0/csN19RAf+bAXe
1rWnHyjGINzBdgx2EKGgZYWkDSeDVWScWMwCR+5yc7khLfouy24rmPjwvoOLUlhvyCVkdbN6eWFj
muR9nOyqfwj4tPdsxumn9DYApLh4J9awZ0xQxam3xhwYJkMTEwhe5DbIhTw557te6tleM7VpKzX3
1KWAZbJGbCfX+ZyG0ju5HnpgBj3cC6KiiB4QltTzdOlG9OEwp8qdYWkngB5jZNCYRNOntNOb6FDN
wWjxNXmTib6P4bPGVqZFcal+8bfgSdGm0NTJc2gbZl2TVPtKEK84e/PRKcuXgRQbKC7W/NTE9/ic
iM5ptSo0Y5RYs8FI7Dz3NRwayYS1WgbULNxZG4GvamkwvDXzOetGeCeGtwtsw6T7agJc4NrLBLJ0
U5ufeas9ysp8y0kO2OXlhOCD0zbox2iZWG95PohSr9q6Y5PuCEP6yALmfVOGkjBPC0b9hPF4Hhpa
FiRM6wgDxKkcmU7qHUXgnzDW4nbRVdRSUYYyp0pLSU0Wa73diRGpNG21wwAWGVkcX21eLqlEfyrQ
gu36NPL1XF7kPMQHU/eeYic99ktphOAidoXhqG2ineK0pyUZePkqnGZYAOVlgSxwmtPx6EOzI/xY
3FtoPffpwpkepCfDTgjOQbkRMSG8yk4GW5301MgvaPRHZkiHxiUFvU1KzJFzDOid6OkmyPLtaDUW
C6+0O9qeojBZT54GK4lFdyMc29z7ddXsFfm6JL1TVDLf2yKR/K2eWfrrN4bB97ws2iVlAWt0nUHK
Mko50dlEIKXzP048kuaT8WsGh7VLRzXtlLCKrSL2GDnJqJ88oj6tKjGPNYqiw6gYRDl+cwm08QFZ
h+vZM6JOkxk3BJyDkIO2zSpr3mVDk126hNkkuR+EMHTucql6vM7rc4FOcDhBKOWg9uq/sZsVdOLk
2pmgCzL4uJ50jTP905usW0x55b+gxWQop+5J6/VfzfHtHUf7NzRbnKaM0004KfsMsXHUIGuKLomX
jjdhO2Gf9HwIMHxIhtskggTBYEbFmyNv5mBjdI9jS2HkxHnWElm36YWnhziYTz3BvvtkMY5jp+4N
xk5Hd/Ffkmza5VoV7w3lgm+zL+jex7ucri2AihBTrWRxvHx0JlsjRy0NFi1owVOmP7UUOhH6dOYl
FPCbytGYI9zPMXXwSEhqSOnnI45078AjMYPu23fXHb71tHui+tcPqn4S5Fwy+Kig07CASJEOmNVY
okfBytWbcR8iC4d8GV90Z3hBVdPd82c+kkLmUd3AktxAakQgmyVo0KZFHgX9Gu8T+sCRuURgSAQt
OsXhRLmk5TffsV7chS2EY03hNIBx+yJ498cylneLJNI4k83BhfoK7cb6YjyBPl0CV14VIak9fxl8
m2cZ66xx0bVsmf0evIWUuyLNnp2K75Ug4NcFFQ9PuflAbm9BMXezV3M7YkKItq6QtMbxz0ISWOg0
vywf1FYmd/2CIotopiESC8p31pt3VO4o/+Dv0lBbwxFMsrvxXGjLyedg5V85WjKU60DrdLaFVtnV
p9kwPx1/snjaWPrWeeZtvKWv9+44Pzr5mN9py66FeBfOyRKEiQltMiNFNcy4UneJwd87a965TJDH
GUYSGUPGItPTV+tXxw+Su9tmmYAAUUxA49qRpUjP/C3E+Oy9cNUNIbw1lExQsmrMA8ciX2cJgsMt
d2b7jIcUPkCT3OwJWAbn1d3E4H1XSpQ65GVeE1H8x96ZLUeOpFf6VWR9PahxdwAOQDaai9gXMhjB
PXkDS2aS2PcdTz8fSq1WSzbWMt3rhlVZWZkMxuL+L+d8xz0kZY5axxUf2JWqhzgFqJSM1mfA7t6u
mlvtpsfMzaf7otcG5smcrVEcH0bdfRfV0yTA+iE2cH2Ul1r/GuaSdEvhfmGVtjZKd2+iS69V0v7I
4Uq3iBBvchB8IFAQjeW2U5E4+9r7tG33o5pyB5kS70T26yFHNVUdSzoL735zgQvYlIsywwXxm3cf
o7r6ke1cCA0cVgpYOYyLTwdZGjs4Tb8ChrC763SIYhzgQePjOzZy69HyzZjUYu6ZJGZZq/NcHQoa
aWeQ/k/y7TYtxyCXzDKN0eUTXoLzZDeXmjS2FVxnOGOsTvaD2yA9KyHE5rX6SgTbmcbGjZn1M3Rk
du5hwgigR/LAZhARqmvqm0zqDM9537wUmX1tiiY7dZqYSQhmiBqC+Ck1O3Ie88E4IE0n4Dl1GlZp
07SJugBmpZUlG7a1ZFLEevGbTL9MgpfOzZB/k06urgGiy71J77gmPHQVUZIPyeSi+Et/9irGeiVd
QpxazEUUjzsXqxQQ3OQQRxZAQe+a9DRgSdmm20n9mDLiEYkRYSVeOryc0dXt7V1jon3XddlvCV48
WIQ7HevksS2dDua6hCNq6n01GicxhsW6i/GPY4Piocw+Og1GbnYgP10c0NuxUDED4WiZA72r1Bnv
MbepHGMHzea0LQjx1bckKq5FRCAD0R+oKdNyrz1ksZPT2MTyyvUAWoCK2blGGk+FJOWxZuLiRBjn
uBlWbmgWZx3nBIyVzd04pMmTqsYfHb7hoVCwZjZtHECmiZ1mEUSlmxjRwMjOZxVYjTgSf/I6jNlN
Oohcx/jN7HGLJuN2gjuZdi0wEd/Z5baSe0u1D0aYf3v0YjsGfJOyzllcCHASJqS+oXlPhYap0Vl3
5gInpgZQW/A4ZInW7aMUfXesH8YomC9Om1uXYJBi7+D+mnrrwLSSXcaI26hPArnYO9bxWA5XFN7Z
infJwuuOcRV5FTDs7KVT5XMStNmtIk2IPK+eMDFIleMc/rYt8kUjBHj7yfIslIZMrLyQNqjAyXvp
JcZfZMZIZeS07+UY3FKM86Zkq6RJEN/l5FXeFZECviskdVyoEnjAAaKjLL/8+5dGB9eR9mjvVF29
rx0jvQsH0a4jFEDnlAOt7+zkziy9begn/ofDZzG2nCfbBp3mZ0Z3tuZQb9nggnpKD4HK5AM2sPJq
zBE+K/r74AEJhfvGhcusseeB0T+Pl8xe/GWtV2/ToeXapYU+hcr4YkAHXB5d4jGI8ptRFtOpV+ye
vSq4tUrFn2GDUyXur7rCyd725u+FfxaBwclsSaTqR1AlP+OuONLMlvfaQcNn2xY5cyNu+kJ9FVij
d51GScfr597waClfPvxp3kYP3hHLYNzkwtW2+BysbTrfHfTGcQ3+1DmrnhzfeCyAu1XdvI3IA1nH
hf+zT+f8Ekz51TM8ZhtpkbP4xA5a2cQvWIB7Q2EMJ29gHciugujOMeKkzBsbB15c7gRMFSziICf9
VN7D+AWW7ufuTk6F5FYRzsUL2j0O9n0z6r3DvfA7xLxZz9mh0WmJmt1vzv6ERR7p8IVVR3uwYgcT
XJdVsLoNb13kaAtIVPHxwI7NEYEdBx++eVz9ywLQ1c5RYZ0Q0N33ba18cI/0ygORfL9n8xmJ/6bh
tDgLHXd7s2Np1xPZtytdAwJ7rD6L3AneCzvA204290NszR+B0Tg7nfb+abI4VPi47hI/QciwdIKe
MJco2fGsJItyFqxvlleeqzztyKFwquOcLn4W5iPkr9yr2NC3GR50b0NGcBt/NyWc9CoMD8FIfz30
9n3FcX2/DLk2fVLQDdN07/tGmS+icDN8hfySvgQKxZx2B59EYjLYVXNbp1WRbqoEjWFi59NVclNs
+9xdN9Og7yoaGpjp6yLuoWTl+O3CqjkIlp0v8dh+iemOwMJ03au5O5dTj1sqm+9CZZsHi5MBygaJ
CDlzuHD6QmlsnrWjvxr5SKZ9ceWVPvXEPa+YMicH1Pr1LrHJikRbghbVUvcmbOd1U/1mgF6t5yYC
4x3Em7InAMAZSbB2uijdZ5Te2MoEFmYUzqzUsl03eWRBuotRKBc3EYWM9ZhoQ9iI9gqxTFgZ565p
H8bSi/bRgLViHiL/2slil2pk6aGDM25uVwVwrQod91PXpLdecoCkVe+cmsi4pIl5a7qQzyO56GRu
zO9Bx2mJCQJqU7bp7TTeGkHGxyy//PlEcqYw/XMCGjoEY3XYB/dRHB4duxvPJXMLmQvYXG7KSTW5
/kk183NNzH3rMb+NbXs6ZG3zMwiH16g1qseSof46lgc3r82byyL6EDYNHAQURDML3pdigADl8mlh
MGLXR4n18cjWoFtnda1OhpNTW8rOOSH5++0yxokGX11Z3HKLkA+3Q8Nbbssosuh5moMvrepQDGhP
0qit1kNiAZ1I3D1uRmuvLFeemQKQFG4/9QSaPkyVvEXQTxkHEGHhegcTqRXb+Yn00NLcRckiYLbD
DayYX2U1bDlVrA+ho7Vj12QoTHO8CzUuxzoD29sa9qPhIJgfNH1dqak6GZnlqi6R6VJl6aLd+gSR
LGq2FUCAlxK13FaSM7zS0YNfhG9gwMbVPGVEjZjVnS94zeqm+HZt1F5ho9pt6gYdpLa9VRbuuR6i
9q5EMIHIDsUkcvzoUGfpJsm9ahun+YubNXj9WweI2Ihbo3HXmZCkVE2IPVSVAPTGvb6Z0ZqvZdV+
ZyRMf4yiOpd6y10/3k3mCfM0+ZikpG8yUrrX8L6cxckUQqElnVr56CmaFqxRg2tEx451l09GekQr
81o3lvOuXVY0VlVTxSy/dNTrAAHrLYpIAxtqvZCdfoVJOt6ZUbOeFfdoApUqhBVvsBc6zmAbRILY
4ymnO0Fh6LY4hfsbstRjAHdwFcvijWC3cGPW8hGpy0ujcGDZKv+RiPklgEKtMmO6pKa7seVD0IiH
AJKLL3SzYkqZAs5Jf+cdGcBoizrGIvkritb72sXFJMxp08Pt3LNaXetyarekem9HUD8YYFrErbV5
V8yH2rGPIeb5rUPeLqN0Kp1jNjmcrJJpQjNnJenZRQiohNAsGEckZ3ybJIDm/XBzff9H59Y2c2P1
ksfDh2nY1jZnREjmJqIA9Z4k9l3AUHxlNlG+Y47vWrjZucUDYA1szAcEezVvuKK/4Qj5zf9EthgW
ac4WEEuMYnjURhwdtfHp5hYjX9wNkLICWkOELUyLGssCYdeSt27XJS4pxoth4jwXujMAS9nPVjSn
W6u6B70OBwE8GEKqh3AA9jMJgVsoRvCB41IdZwVmBlNuuiH549w7TCncUu4puPErjiI7EvqTUQ8W
zSkT5LGwZN00FpqfqbvkWQnfpkITPwHHqHV/N3KXQApqQ3BM/nxqYvPO4cN7MPzY2PR8P8ojuyOC
RBKdU9wJP7zZUTy/Cag7To9v3SCOldybZl/1o7XKyCza1nxS9nH2HM65s6lcM/xJ5EDbDLisaqV2
naNf+zgR92PX3UpeOEZA46rrFUO4ASs19eb84KWEW7AIa4+SC4nx86Kw7q3mXkiT5nzGxOo5HQWZ
T6YEk1xaz1xCnPrCfKNPdqWPQZBdHYuFQYNPzB2cEAW6O1/NK7Z7dRcRCdLPy76RrGb4/eA/ilrI
UzZXS9KCPe47tq7rpsAQwbWirwoFEficlFi5uPsKdhwXdOC1Fz3Uui02uSKbGvw6A3NglgPSMAJP
AE4MCzl6ILRhXbRMjDluJQtB1El1jT5umvoRphyyDKet1LpsmV84RRQcSoBja/zd3Trp5mQfLZlt
pchJmE/wbHoSARQeraGqBhyE3ppGNn8mAv5nlVnGCcTvPvFi766RQ/Sw7KLUnJSPS5qGkfI+rnzv
mhusi8PWDR5HcjrhcnqHZghughCNQ4WEekiIUWk6wQahZdsXDWO8jfi0joCtWD4I/+r1rYdULmgO
dap/4KyWB9596JGz9koVt9g8mO61GNpkh9lf1sYiu6mTXTKHClEQktax1d5Ntn6MxbHqHh2LzVSo
U4vZlDwbLubEucf+09Sp+0ygL08gcDJv5zeKSq1yLsmoXhhDgOvuoBH2OLJiCzxwIcrP2C/FnS5Q
25NbP27SjCT2YC6DQ1+wf0pvTX3L2rl8Gv3i049MpKndp9l8hH06QGLEjUQWKb2N/ZDjiTX6sDq6
AtOW2aOjmcGn9GUxnxh8vtBH5qfUx/sVC5r58j3OVfmzzmgjg/JVt7F8psD/MRYBqLvCPquWtokZ
JggoSLCHwvKZ8XR1xYce+1LCMEK7RIOTJNCsjQbjtbUAs9KUG3NoyG9vTm2TqVcCfVgs2kN/KzPx
rRyfS13Ij7muWN+OIWbAyt7qzCQpzDaTfZjDTmVMDfDCnpi7yyA71vF1tsODM+JjiSOcpw3J1rBm
zdqnV3aBiuXWWzlgTBgzUAcSsgkzDLELuYJpr8g49A+DiR4gCsNNneBRG7he6LR3UrfRxsDzEDM/
WtzIL0oxDsiJv96M9prBQkAKtLoP8ppb2FhsPQY8FIhgqyJ5NvPiatVSHqtac+4F9sGNAFC002Bv
IVs3/bRLUhNiYOVeFedZypxqqrsfc+ds64m1BHqUdCX98t2CErgqdmhDjm2Nlg713E9MnoJwCbyU
WfTujWQmR3CwEy1csOhIs9LKDO4G2mcBIj+Q6OLqGBmjS1pRD/6PaRDTjy68MxoX87MVF1shn2dl
cxeVn27G+SXhWVD26uk4ZeoWoWXelJVWW4tagkHDilzn6VLq+uqICb+iQpE+2d0pB8xPjULmRupM
T3lBaZGpdGsTRIO1Z05OE1EReRW22GXiJQ4+YejpptApqBpoQFLIKkO7BM8hHDCZPMdtdZsSu73U
BKLULJQjxOjC+iC5m8SZKry6c97v8KCz+DFHZG4DYstk+u5Ti7QRm+fMaYaDHUdQ4h9llnoQotqV
m+P/WWLRHoYo+ugqOBQVTvlIqeI0BjXizYZBetWTVW4URCMpBrFjYJOn4zEbnNmozG5Q7OLMZjLF
ivlUtAtUtoCcMUGnOFZRkXDHqYtRGN80gSSghkiEq0XtMSqXKYsqqRRSSkRWBVuOaxplZWNfqfye
4hwddeuA5HKn1PwgBvG5c9rpWETevE7bEpSKBaGUlcNels/kXyLPbJAZul3cbzWu61WDRXKPXuhL
dS6GEDoS1Xf1xQv9b2c5qSIay7Mu8qfekT29NFC3tK/VS9+5/kbgGVrRM2K87LrxLi4rFis+vJqJ
dt6qvPAJk/m8NgPMyWWJScKh8NmYFgAjPAchotIAEcKEEpHWxGSjNCSbIe+jUzH6e6UGiLE1EvJ6
SSLwrdo5meX8kwO6uAs6vrg6AQEcL5GsE922689nmDH+lkCoJfVmlCyeYQQw+nBYdTO+NNOyeUgj
tBNVG+aHiYXgbawUWTXC2cSNhTgF3Q35J63cWkjjyHnAEkcEfcm0nDxEj3Q3ZKArXRGoN4bWbZaA
b8OK8y8D6B/CPpCY4KXjfcRSMYlugHfgd4VHqY9+Rg1e+P27qOAsWxPDWEbbOAzYYs/w7be+0sB+
x7doBFalaN1WonKf8z6D2NweS3Yqtlk8dNU1aZH5uYTqZRNSmWAJmi/Fu5DDrWa8cbE9hhodKJVV
KtK7ZKw/XYKbHKrIqQw/+SBTBaloqyuoBoBiB/AOS5fr8YADYq8qz6vXTWi/ehVcBotkwtmgMbFb
vuCGRqLA/JotvkC+CH3Wb/odrppj1oSbbKoPpinOlYh/gS1IToH8ohOyUNDwVpK1uQ0slaxkzAx1
SChigIis/cS8es67CMJPG+YxxzJWgiyKvk0df6s6DtcA2pCXGfqS9kjL4eSSNPwx1cEZW8E2RRSU
FHV09GsJD7VepU52l0LSwAMH/z/OrkTfHdiU9ZSGOXupaXFQa16/JiVjzD3g/qNPis1bcsSw/qXm
ESN37T0HxLLRezVUXkDquvhbGu37YqYE62Oyz7FvqnhCcsXkqO7e8zb7xIf2KYridxbycYn05xDJ
B1TdUOA4vyhL2mB0N8ZofFkJ2s+LJbMGQeapb9ur5xm46fm7MmIH4B/i4VdUSGYTfBsmTQXbi6Wk
BEoSPBXAEEuvfRbgBpmeH5FU36t5oWrwt8YefYg50ExTOd5ihSTQaDz8yMGT3aj7OHSnXUetvwHQ
cLPmp1x4+zgy1YrRO2/Y5GajzVr/+SOK5aEESbNNJ6rykbfS5D9HtCWm3b6LmQViSHsBjfOZwhkD
WmDeqoKUDuXnXzp+ndnIrkSRska1nmN4bSlBZ6XFM9+bKA/95h1n8mX5p9c/Og7Hv6XO1Mj+oegx
66ULrlIG9id3Zud2A9KSyeLHbyyOenkRVTge3RlVOmfWtqbZPWC3R/g6i19VM2H2mXj1SnHsXbls
p/zdMLL5atAztNavZO6ufxoOnKsR6fexSlFbDz/xnd13YzyuJxk/Nab7CvDvMmMhVOymO694SMvh
gxzB+yRCZCws6+AVKGhspe5a7ESuSH9Cn3+ZEHrbc/tVxMNZ25kDnIuAHuHO9b/i7P8n7/2/CGFw
mAtq9Q/j3vfFf8gG/tuf+Gs6sPUHpFBb4ND3tHZAPf8tfsH8Q9umpRwJOnqJBybs4a/xC9JeYuBJ
a5CO8hxTm/+eDiytP1wXyYoQpsXprl33vxO/IP9zRsHyyMSS8+DZ2pGmIG/+77OBlTP0pIzAG6Wg
3Fju9OxTlXdedxrTkrim3uDTINCgecbPBhVI7YefsBDp3Iby/S//9L//7//5Nf5z8MUKJuWCzf+J
QQTbmLxt/uUvZCGX//pfj7//5S+O9a+PhIfCbFzwVPE8/f0jSQO24jolIna2OAxmK/jul5NsGoxx
9Y+/k2XzzP7n72VDIfYIuTdtxxbL7//6+RjlAQ9M/i8Waso0w3DYKskIfKZWWNkWIO50RmiBZtEj
3TIzd0D6UFJ08FJSC70GMInOS9/yqQrpvswvH8X+ZSx+yBEJyRC22QOw420VjQ7RKTpFxQCuSYxR
sceLf5AT8GcnsoYVmW4k7SxfytQ8hCzFWJJIfa7UADfRH45dDvAgFsQKYhJ2N9iDNT7Z7j5ytX1R
FlnySc1MuUH3NXvlxe4HRvXxZCG8p4xnaPgJ8fdLoAUgstO6SDIZHqTpx8d29N1DnGdPGWSUyzAl
5TYN/szmyRl7xt2HhCbD8RMBi6JAxCrXvuXuHF6jSLevU3BUA+6nQETTLk3j4uZ67nwcBvLekqkr
bqkZulc0ZSlpqudiWiQRDVMdMnQ2eWikWwfjm5yRBtSx/l26UfjiTYQ+1OieaQmiRprkVxThGYFs
cB6zEY91aRx4es3DkGM89FWXr4MyKo6Bxo2d5I65CaXE7FcvHkdlwM9h8P6ITIDZxbTVHtGJk65e
Cua6d0wrWHPq5Ci0tW8Yw6wte3BPf34ZKYJY+vBFD15IKVyIPQdp5zjJpSQ5ZTuNfP8mBmg9oiXH
geQN+wD84i5rEfp6A6c2pqj5bMBrQYNmWVtHATLFkUztUdfRPR7dfSjByrDpqR96c2KMkndnIzCc
fTV77SPk/G3r2gU/QgnHZvRYWjXyKQuzCkls4QAEEONR+A3Ki2RQW6/BcD/44QslSbGPm4CYLN+e
tmUSfTqNPjoBFQ5eetBHYiXT6p0xNKNN/YwdxUENaEAsL43nMc8PTRrdhjD87tG4U/WzSTKmYDdk
twQ6+Kkc5akX8U+vg7vcV9ZtQmeJtYt7uCb4b+S6tggHQNRLF70ReXoAZNSvg6h870tj1c98J1eo
Gz89akxSblEfpnf5eRq7GnmEv41H8dGTBusWwSeSfZa0YB6cDGx48lpo8Vkl6zygEzJiZJciR3YV
FK+Ax7d+6TfHipVuMpjsunV69BVRaobmG+VV9On2X6kcf2WKwZaHKMDHCOmwsFQ5nk2mPLlpvRgT
GAsi0imzcIC4bkGGr38XZuW9VwxPY+9cZpVc7bD8HfnyjbBY9hlJuW6c8DMuKZdYdcG+h3TCVuDW
aV5DnV8QzG6itlubRo3QCQvh8g2cZQMovUxsABccUB+I5CBr7JMZO4XJ/gXylCUu8ZH1+Cpk8O30
xvNSWdkUhJCJGHY1KCToCSATEi8ncmY4vClrJ36b3QlkSSM22kL/qzTfY5/q4WZFDUmU4c+uqBUz
h/pdFWsn976hVIcDT7DSwSe6zLsO6DS8yXhl99CAQ/u0AD5EeCwdB60w7yOjd57RxUNf869TwlvA
DpBsU3ENTf5mGG+SGJ7efIkrYEIB9p7I8Z+XI9zz4l/FbwT7tz7xrixATj7NAywBi5Tp6a1zUexy
paiKIidvewahAlsoHQr+qHcb3EfvuxeT9wO5M4D7/GMU8CT6Mr/LJpfJSee9Wh/FRFZe4D8vdbv2
edKWrgfR0G5krY4cgx8Ui3dxGLEYbsAlDbwUEkegjagnYL94s4vGP6I9YiIdTMQkWFrtZ+wtV7I/
Mw7fCzTo6oHVKOS7erg3NC1m7J6XorKsvqRn4+SnqG+OFHRARN3XnunHUtgz1NnHnr1WE86WgITk
pdmQIddakvHeqXHlrFLb3lrSwCtKvcoSW8YtYUD64FslQynqf4xwNFmWyxvRAeDpn6UUNmJCeWOO
bgcTzsiwocpdZL9M2Xmy2o6/l7XnBb8TPhOkqB0L96D/yGEFEg4MF91EMJEmn1PCZKhxrVvjgA5x
++RHG2R3PPSTwDkoq+4kyu7Nz2fGPjR5Q/TZiHmPza7mu7BDYztYvyfT0xDIZ5DXvDRmnbG535Hm
9JmyI8gYhHj0UIYwvrqx+mS59QyegjbDwgtpy+TezdW1d9AgBDaq+IQXa1zeXHzGT6HIbrVYAp/4
eXKarV62ICU7SGWDQT6wv20XZEyfF69/Vgj/U+3+F9WuhLT0D2vdQ5T9/BX+TP/p/5M69tc//Ney
1/tDCDR71K+sJAW17N/KXvsPAsew+vxbBcvv/FvqmPmHQsFle6ZDddjA/wj/5S+m+MN0HO16JqYn
Rymt/zsFr5bOf6j9iGFVJnp25bqO50rXsZff/7vabzJaCwAbQmXTT7p1MNrVnaV7OB1ke/zoc+n/
aO2kO3s4tZEiNejyDZ/xnmZncEwNqDhry8xYXumh7t/5/+tvFTrOE0rW+moQpB7CjCqSQx1LsA0z
caQNdE+c4izQc/byDAOCbD/q2HgYwFofiFmzNqh+eLcz3gHx5LN7t0OfpCwE2D+iKMTNEPcWzCR/
wB3t2UgS6LqbB9edxKs2e/0bOw2ca53mn5x13UUnLZwIQ3i7Gfr2QeXt+FoYtX/sw5I8+ZmxjNGy
RkfcafBp6+H0el7r4lP05gOG/BJPVqWix0y2hA8OmaUZzlbVM5HfAfbtlPTUMY3YuvMkn93GSzhZ
AbcxOWZGV81AO5uAFLJW4TOq0fbVgGxy6zswiuHHFBvJhfIFkWfHovO1G3V/FAD2vsMYSIoRVeaN
LUD/7Aa2/D1DtXgtqsj6wR92gFVnzoOb2P1JzJk8WHS9O8Eg6pH5EYnWBdRadt/jIs7MPebDfXgd
hyy59EOOQTJMJXtZCzV8aXbI+sugfJx4vbhw5mJvTzL5xS7DJqlYgF1tnNJ8MPHfo6AS2GP6kCQU
ltHiMbZK/hWQeLiHqDaec0THd0oXAwUpgdCOPS0VruOaO9/SFS59C+l0Xswp14ktTxNJW1exGF33
owxIV9emRh4hDVbFBfPUPlHvZoiGEvw5+MTSz9BJh6FJrpKeoi0eNHVicGm8E3RBNTIkkrCYCsvr
tscI+VA6JihMC4kKDALf1eFKN5mHoK0Zvu0mt3JsLwLZA9rF8QSyqniw3QH5y2RZNztp8LHYlXzK
e6IADiNswqPuNJrUKdHsqsOCFAY40zMslIDEqoOjZsj4zPiYAvFC5DcV9cgQSp5bxpeF/dAAxfY3
TlMSDSmgI2P+o7wFl9S24wEt9OSs8zJwPxcYLVi4sddyhQENe0xn6Ym9XVYhxciRgjYJ9sRap4Rp
l+k84I50iUrO7ajfNW1OrjVeo+ak0U8OKG+1dzL4QJx43LghioSANdQFgivWFyT7oDiZz6MiKyH1
jPHoeXwSkx4ZmIcz/CQKx7oyTSHBoLTYc48F/vvGyeW9L0HgmG3R4iDK1FtoOknJjI+kpq6L5Hdl
eazooNL8imJjeJiNOXg1urh9UjwKnPhdOj5ymoB2yYQVPWjpDVhtotC8aMPsDrVRJfdR0Ux8APF6
L4nQyr6y/lgstGV2gXCB874cnPpTlLG/B45cnSdHOu+JCZshCoaS2oYChEwZpY61UeKPDGPdPwee
u+B9GBJv8yEDId6zv3L0aD2xE9ZXoNAsR/qB+XA8zPFbIWrGrBOhv2zvZMgsLLDv/azID4xusbi6
iIBSb4ybe13mwVb3zMQEcMqt6hn65UiYkFipGjlRVhnWA/yF5BCNtab3JZmrWgWSJ29yMO15qSIE
epqUCaqtTM6JMbnH1nXZ4aSGgcRTthnrtRgQVWCIH6lfx0/uTMAv68LgHM5yURBYbI78TgwvqY8j
ZHLjFvxpnbWfbSHs94z13bYtCUekC9Eod1wgUZgLWD426OtKjxgmw2G7rqaKdC0JDroxWbqsMoRr
99OUw2INYuc2RWawbgcT0EnoDJc5t3Ah07NOAdZXpNkVcv+dbSrxTpCfdSpigP8MTCeK44H4jRzC
1N2Qu2TWmHjbmx6CwBxm5qarvPpQeOSWEH9jZluntt0zviTOsS6q0wdCbINjyG55o8qx6jbSKtW7
X3vTNiQz+NfAhfDmN6L+StrK3MSV125nTeigbwGNRNDCyja29bHVbONipk0oQjlGPaVaYlGmEFSk
6EfMkoHt2/POr/rhw63k+Cx8dEat54b7PG6HY8m6DUWb4d8Xlmuf0roaD/QP8n3CdP48I2uFEj/E
uBtk+cII3wV7pc3sd0MiJTmGXvbIlq69QYbMcbdARIP7kRvFo0Y58jyTiHMesFEE20qkKEwhzZmX
vMp5JcM0r+EHCJ2/xctqzufp3WFbSA9M2r10Y/hgfjeu9Po70wnH915ilQI6X59UlGd8FJrlkkPa
MXQu1EE5cBJVGmQYkYYhQZyeva/SmuzLciaOiHtmb6NvOyCmwH7tJyreWrHVPWUcxNG29klfBDYw
3o1yqnc2v0OkWor+L+aZ5VgmPqOuEDQofyA4lwAaa9+nHe+Uiln0Iaj96DXAP0ZLHDV5diS+sIdh
Y2vYanPmXGTppjujg9g4q5zsLhvmSV6hpiKBfNyLTiNmHlPxCoC45wlU6DYanbGlslR5K3N8UGYa
RIg8w5yIZ4srmn0GgtxnSap2sXHg/NJAJkX3FM2gEgNjKp5QmxM80iHF0vh0azffZ8Jvn7yKy1AI
VT0UA0woK2EBM2+mQFuHoeoVdwI2kPC+KuiHGqZV92hQi7fRjUoEAComgMdgDJ8zbXiT9thdQsto
9oaeh/u+KF38LY33WNva2yCHIsypTwiNXjVo2g8lyOaHYXaCcxrmJTNzLuCpxIZOeIthA51mp41L
Bb8NYS7Wj26q4td8DBLSJhvr2BgiPkVEyt9p9gCwyrCkdz7R8RjSkdLGwTHKu+fUz7ml22lGF1jq
x7QYompdz5bPrGGZIxF7HG2ACESPVupgJGEIJz6ianRYFIrkvhc2FmaQNv3XNHXdtlxEhd5chk/z
pLmPyTsgtTwa9mLu3LvWbGjQ22R48IxYkC/PmgMwXwVa0jIxPiGsHB6rcRzP+CUwf/p2/S1mq9jl
DdGNaLW7feoW4T39Ekq7UFQI7MkDeKqQf277so3fKzbdtK9kyyLV5iO8Qo1vPiTIVyhaJ6zAFnY2
My7MhxYeebr2MjM9hESl/TRsQBgI6tJy6w0m6z6FFvQIHsiMNpERa70i8qRAkx3kcb2prTLao9OJ
z1OO3s2wZudXC44sXOFfgTzfRdkhV9iOclGJtSMabK9xUZYbcBwg6yOzuniJ2T4k00SaEg/ygbNU
bFPQm+jxFsiSpuZcAqWeabHzKzlf2X2YKOCqA7o9tzfQQCNnxFEYIReO/Lg9CDVkdyHEXcoqBIVI
cWMLN6fhy3JFTEqONFC742urEVmsYmBLT4YO2PzaU/liEWJytiK7O4pJN9gcdWO+Sh1MxLW69lvG
CUaNMU+HaiD3wHbK+FAOAiVP1/ibphwib0cAYMDGyc4Omef7T22VZdeWnfMqMjPvYDNSXfdO+Aqs
wd5ZgJKeoMDYe6sejDvbkcWrCmvpg3nLq10TevHnPx52wxP/Lxqe/zTsVlgXy8FtXeoUEnzwtG8T
lUWr/v9Rd2bNcSPpFf0rDr+jA0AmtgjbD7Wg9iKLu/iCoEQK+5bY8et9oG6Hp9vLeB490cFoDSU1
WURlfsu95w4VJSfupF2mSF5TPZJd7n4sQe7Uk4/cs2tzzFXN5LEVdfPQC4MKZsb37Q4Vk8XEojdI
alzNMsC9FJYX1pvArdMLWzjezv0wHhRk96hHedNUAT9B+D0ADr1zl3v5DhYVowdb7M1hfOpH563Q
psjPwT6Q64mt+Efd6hW0VVhuluOOa0wOVBqAb8gz6Juj60WaX8bN4E+eVZxLgVLNKYf54hXBtBuj
xnkYZ5G/j0YcfapiANELrWHPjpglN/K0hh9PcWlltRYEzx1Clujlyqji6VXOYCz1Lq4hzCB3IOEM
ayzDm89Us8GERhF+SUXuu5/nDlxM1ZjxswOv4zmO0uJN7yvC8GL8BWEWg0ws6/UkwuENU0x3mEy9
QFDPJR6a2QVroHvHAHTAS5OU+zLSjQ2XvwfA1hq3ZAjM99Y47mYTAxHJuxGp0cKeAPGRvorWJa6e
+7ksv2B0FdciHZpj7XIRN7r3atLj3QunxppjWn18oDsJQBVRWlK3tUo52wBoPdbpPOl37gTR0Obx
e2Pqi5IMjNjRYFseozhQeIbeTAq67dQBhqpzlPcZZ91BTHiptGBmEuUGhnvnSSQ1XHpQi+sYssw8
KPPRNnq6EOwNbOJj9F9cEykptAtLpEzM/GJrQ4mlwHmaM3zFRozHxm6ieQaHTemukrh4jptcfNaE
jjwYBshBplouAtTAdti/RzEDN63+ruXwIDKoVBuiIPS3PmQOVS+Ngsc4c1Ma07BPtby/OHNebKTW
W/ifxqewYN0S0Ag0K7OuPF8svJE+ap4THYO8FRv5E4mvKOBc7720RPEtp6g6dHiqydEG7xizAXHW
CvUM43lSVPKYyaQTyc+cfDBMpF6/zS3om7FJjFo7dPPKMPrkkFoKwxpy9KrV8/NQzt6nVcnwecRc
Q7dncAeiOgGpEgX2E3nPBNcymWhOaW5ySIi8uBW6HnXYuiWmfqm66lOrkrtGadHG6MLKBzVuXmcx
5X5qCoShM4TaSvBdCtOeXm2TRzjWvezZ+r2vy8sHcPqWz+Kne86dJHsKGlRPw8CNJBaX5ixr0ovz
LNzNfc42vXT0l671Zh8WPcDcbtqVM1EzY8BPy3An74pOHOnRTPa2pfXz1kBS84aVlthNJGdXMJfW
Ha+6u0kTA+tdSFoi7CB8JnM5XFTKo1LRzJsYHYEL8LyWXuHgM1VnakRCo3KrQPCxHBLweiU5o+V7
TtHnWs5BaBGUUEbX21GlKPAgeyCfQWyXxWz8R3RajbhUGYhgtkQhh5dxFqLZQV8iuBF/bVfYPwqC
jGBQ9w+wBAi/tezywVya8b9zKMs/ncmOJOfeY6PomoajezAW/3ImD0gZg4CN8I7B9JJ5mtg/VNjb
MdYKrBtp66R3PEHpN2Tg6kul3sKfxlV9Y+fTfkt6Z3C3mbR4V6IYNlYwdeQPqTQsjp2ndxzhdoEX
3WojHMJRmFADIqUtDmy/SFSzSnJmGjAO2vrvfFfLivZvV7g6/ShSBB3uneEx4/vLCjdwEmegew1Q
1S6pAmRZ4Cc0vR6NSV7mzR0uJXM9ELglmuLNNEQzXoXhWm/t3JPqxAPImrBAA6Zc9cyUANcIYRvp
qiPr8+ylNRrdglpiyyRC5tu2VXqAdnFOH6AKUoiKqBE4KBxb2oekbrOLIWkX10NPfNgW1kj6/o8P
iS/xD1ViX2j/ZZkt/yirScVh1P5ae//nr57KnH/++lv+9Ceaf/v1aVblm4/240+/2BZt3E637ktN
D19Nl/3+t//xO/+vn/ynr19/y9+b/wrLtf/mh758LX/8yetH/vWv/7z/UNNH8Se9g/H7n/lj7Osw
3MVPykpdxz0udf624atplwX/b5JJlq4b/CfI41o+8x9jX/03prsmagfdZCxm6v+pdjCd32xubj7F
Jv7XWPgvigJet/9RYWCAevrLE2oYpidYyDAB1l163aVW+pvhL2GiWBLTCGuWbj5XsGOcodvrbjs8
lTHdSYY/fjeoWb2b2bHFxYTsns14rqffS5kOVydqOUbRpVls0tr6eTTPc4x1C2wTZVPz3mFPO9sm
d6KZtOcp5V4NSsK96de9ztgxswDXQqG8D50QUVWSwyAd7HXskRDFNdVdG/K65zK9FGNj7ZSCxT5S
+mbTkqhYOUxKO66f0hgS361FTzZf4BxanfczXlrDHzI7WNmzmjhM4cs1HlSLASEY35u4Nt2XRkwX
p2tBv9a1gKYi/M2mjVDeHiekv5o0/WLs0eXaFuAIxGAfutNta1lyaTfqoWvBM1RlB8innDAR2zMo
IvsNma94bRUOj7zP7gfHKO44kEoCmyEtmgtz0QW+2Oga6A/cvwi7FzTjwmh0gTUOC7WxXviNndMx
cIfoCJflHul8XNd3wUJ8RDZwZ9rY58iK7tqPXpGT2iwuOactj2kJNXIGH4ml38EB0f2UC1lSBzHZ
1EB89IU6WTHKXyiUHThKTCYAXDUIlRKxdD0etYVcSdnGXjrdDiAtkY8fCy9ko20XuJVJ7cCIqVas
194MgJhJZp67AUKmmmClKEpSSA+gmwKT1z19tUPP24oW6Wu6sDYHKSimAyZ6E2tklmrZwuVUiB5G
QJ1Tj/ZjhNwJGM+wqpB07e4rSChb+G8zh5LlKhkJPcNvwJ4LFGgOElSCBh0Rh/oLYq9OoeqHgfEU
J/d849+VMF5LlWYHjaUi6ls+6cCpWwikQNUJ3dAJOLMp4VaywKDu0kkCLmWMywQg0W4IS6yd2XH1
wTBeGPkR0FO10E8dsqNCtisbT7lP4Dy+wSSHbRQpUsCST8D5yV3SqU/5U6kLgZAoaoAsrnKQq5My
TtXCYBULjTUwQ4GpqCMOzTsabnuHNvkDF9ktBuSaLUTXjnCzwIj3/EKiZUOv52ERW2Fb+AlYYaHC
dkwBSFoAgFslG/AU1SpIKToqIblAYfoLBkaN3e2I+CRIQpt8EH33BIfcmBdAmV3E8gRG3WRYU73K
H8NCr5ULx5ZOcFsBtlUL4VZLoGACEfbhUCbEAelP7FBZgoLFja17Y+Hk6kTMubA+1iScMyfm7QRS
d6B5PkYLZVdfeLsNdoBEAN+Smn3zKEp60LwZiN5sYfV6QHsJiKt9cjZz6hWm145OyC+EX+56IrWA
/sqha55lHn0BDG2ebddmYJnE9xojjF1JE8+8uxtA4wU4AVpQnQ5xoDQR3ZOwNFQSs/TWcdyTYm6g
ZGE6xWZArx7D7Nk19OoywLTZ9d1HBWj0PhiYKDNEP3aANi8pOT1aFtwmErgPczTZp6jAg28B7arj
2rzYoZXtOhDDfp9Ez5KnHkZL99BAZjgrok1QS5et3+CWDTQWTjQqCaFS3b5DH75nd9icEHhTrFto
TqhfCEgQ6MCrGIYrHcA6GL4FWRK81ml4Q0H9mObZa47c0Y+NXwQ93T56k36Etpa8Vn17ILYTLY5n
6xeYHsFltMyvsLzveVv4sdS6rVs51PRoR4Lo3jSr+hg6FpGdTqZvzRYa9Ux8xK63PJYERq7vmP1f
+xwvFGF+6ZkwEsrSCTk/sU7tTneNYjUyE/VFTzdrda4kqgOuj+0Fi8fXJYgj708up9hKcfndjYZ+
Ump69LKwA71677aR4w+tik4EKOCOsEaXayPYuloksGa7/cpgiIsBvt4N1T2MDXrnAfpQGHq8RjmI
o5D7I40W89fMINOMltDNpgdAbAOuba3vpsye4i56s6lwsSZHzjoqzMf62g01rpwF651b8m2A8012
BgaGBf3dSlJTde8Nd80PARtcVUDCw4gtO346ydQJfusEnVFfoOJMOr+3C2a8gTduzvMjcAb+wx1i
ASdBJEVmDW5Izv/giukiphQLvqcLxlyyMoNu6v5M7HdS9sitWJDnOezzUohqV0zg0F1FBQk3ZMtV
OMOGky/mL3j6glGfEJlBlAzXHYR1eFs/+xb6R3XA3MVoKyYbqvYeiwXNnsBop4bOMOGBbS+m7sbR
1GwZGfL6Wj+tBfFuw3ofYb5ThqmDGq3n0Fk4GFb1yI1HAxm26+kqoMZT1m7GBSOPYpjRHDDEyXsr
bHPehgl40QU978CgzxcYvaw+XDAsFox6MJygjC1EKYCit/PZGIv7AgBLOvdEPAIawFc476a6fmyM
0wAF3+nfZCyvAbvHps/MbVibKWGmFkd06/yUYQYlh3Zplaj6FgrwrWEa8qhA3s8WBL+2wPg5wQg1
h8/P+5hIyQXZrw/8PLQF44/dZN6x01JJ/8Lw+gdN1S1nCc3meYkAgMLTKEIB+iUeYF6CApjfL+wS
4YdLiEBmqtdW80ni+ajxzjJTBVZlLMEDPQkE9RJFwNnJ8oZ0Ak40YgoMhzBuEsFVFyU72m3kKUG8
7KZauYYFCWxYpIQRJoodoJGjzifjAB878WAnpgC3eglMKElOiKOvAKAlL9l0jJdohZbVyk7J8k4b
CGBiYgQnoGFQ1I3tmfk+5A/GErFBXIO5BDfEwj0FpXaNlsULrU1BL4/3rV8CH1hrXsNeO2LWvSWL
+7ztB0h5Pb4nkxgTAcF5TUrYt8RreVuPN6R41jkjlxCEgN2G2bldrKu4LW6yqr4HSyyFtgRUMKhY
FyRWMKcKfCjSCecBt2+pfVEslmgodl0yj9tcMVWjQDs1diFIjhzvRVNFvlOyRSuz5hBZX9JNyGMu
RrVGiZ75RdI8qQ6QOFX1vC7d/o36MznOJHFEKTgKQ9Mj5ICiuehxi3OeKWOfa8Y+KAWQDIdI2955
jMZHJ2yXkFBYiV6vPTow9HlK1Kc2gpoYXfehcd/Q9bKTSYkwF2nwMyFSe2XjuSRdRJFT6Fe5dQil
dRfI1Hlxkg+tG4nUhWA4seqdYExuxdRO32aTt27knO2g6h8rPRn3aHRp8xlEJj2fd9NsP6ZduDaF
NaJvLR7B3sHmGyiOlqphRGGw9goAYYtWII4UWiBvE5v5UdaY0ATRK7KC+YIYf5/xo4Kzkj0kk/uc
ZTfdJrXFWfJbfn3IKK4ZgYZ7FeKeWNJe8q4gjZB7RSsA/UxF5Yu3KM62ffYVYb4+lS6W3Rib4KXG
rV8z9F+DkkKu2Rd+NHXTqcFcX1hpdRBJGO8L+GMMUsONZB+56Uu9vJiAPVIVvlAiR4cQnWQ7L2yY
EnHG9MS4QpytyPqpe/m0bscY5sFE6mwwmRvABpthEWV3QkZkGC3WlTmrnlgA2VZ98ZpzUBF7HU3T
Hv0aJKC0ZvFgZ9/iIVMnN+T+z+BBbqoEIkNrw1hFMBHct3q6cRIt23lCeudCduMeAVt+kqyujhN0
+gPcq8Afs4CIS9ZLsSR15VMFWnkiNi4798uHpPADx2j8IY6ywxSGBtl91VsuXAVKzshOnSEium9m
/KVrfNOzKP4GWeIW1CO80Bk5gh5o6SGsKL9j1rw3h+aGkLQIdzzPa4ojd0de6r1Z0ImUmdB5B0XF
uphJcE+tBbnMcb6uCO3eR2Qf4PHNN0k+ttcBdcAyAQtWXeqkO+IYdIrRKD0HNhSzrHUHv5eZeGg2
8rXOnLcsn6enOuqSp04D8INwrg+rnvyRnCj4jvUN2MruGhrVldHtrRvN5ARTkOJG07+bmUMemM6Y
RW91COqOo3MiuPuxwzM358LCpxyr02zWMfaefnwBZvCkomIv3a590jM9ZpvMwnZAMRxBXOcu6E2f
Cxef0+CZQFJRd+AbfZ9L/MUksd4TaDL7y0KNiSVCmL6Byo/Od6MMy/Sx/CY8xdZnZpfs2UzOFrzo
F41tKAmSip7QmkPYQs195Nr1riTvbBtFpLkCMmnXcnDF+yDSB1M7UGqmd10ScVdWmrnt5rA6sZyi
DuCHvIeuGe2kbLcC5Jvfwv8D1ffr8av2ZRrPe6KCsqct3mBEC41V/0CjzO/w1AudCOIkHrFD1wgo
gyOEZVMQYWjJ4UmOhrlLR4PiRtcTHxojcX5W5O3YGb+PDWvP1CjdS5yzv3SK6TXrde9q1N4efTGk
RtXcUN/fKZiz9Jh3hRYeM8i/Z4/8ZsxLzNikwxxx8sSDt3yIUb+IuPw0KyvYKMfFdUUSAXzhiB+u
xWuQifYMVSkBqPZixKghgjS2Dlaf5K+9FfpF5Z303jJPHiCRtakInCKfi6KvKgtGcKxznWa2b5hj
af3tXcZK9sYWEXvedM+uFsL6OEtWas5E7QyKOTBCfJ/lB8JL94J65dLqQLraLC/WcQg6q+fZ2BW1
IQgjNWKebu2RY0r/aB2OQUGf5Fgi2M645k8ocZO91QTvZAlgqwMHhXug7O9sNfveyBwjb2z9W+1o
b1SzzmeTwJFNATV6GcyfaqhM3065DJDvkkjs0VGTs6C2XQgIpMoz8wi6mJgESWACGPr6NGioh/u4
Mt89+rxqtJzvXmktbTpMY9aXy05O025lp22kGherqf2U2/P4ULvPhXH0Om+8liDkrmWMH1NQoJLE
dHMRObwnGjHDgAHW/ABYb2TDLYxk9WVNxdHjdXqL7HBrxfIMVDLD/Q7gbUXucux7AE4vLEihPow6
KRThVF0QDVPfIHfec0/o14g60xb1Le2ldqjG7mWcGnDusnS4LnR4DyC1eAOpF+av6NDEDz239CNX
tr3JETTAzg7zByY7p0JvEq6e2d1A3DO3aNJDKt4pvucdFd0nveh3TJ2dnZ7jLms5hZ4cSZKI7F39
LVHVV87a+4cJfBEWm/GpElpYfNGQUZmUCM/sCSmOK8Tf8fQSai3TfgxC21F2fDFCVvuAL2kFR/gM
sdjh58wiN7S7TYwwgxcMFztMAIN5Vyn2ospfu1CpKxDO8KEAcFOON2sW0U/RjZv6KwNJ9yabYvTd
csy4mxcBY9o2d4DjWWm107mTBizLvDHuKndGtmeG9R1pOjgQCW/wXW/6Bh/1Gs5Fsgtgb+70xvIx
3IVnezHo9qx9tFyFz5icu1XhpuguC2OH7Rzk6hCFa2H2ZJDVrbNCJlLfZYGTgWqKf9bhjqpveGFN
TQtsIZqYsO9PmRVvodgZeyp5JBxlxStCCAuuf9J90nNdCFzLSbJU5o+MDaIHSB8MvloKYKNE05Fq
YschrDPaCDi0s/i8RKVCsa0IlKoX2HiOLRQM2aJ5H2yWXxUcSlNWm46IZGqBYjyUXnhtR6ZxVDJn
EhMzDBqchy5p0ohh8VYVAPyauE4JBdAilnP5qcqjl9jJcAWZ2d6aRgA6bk0d7S7edQli1rVyDO5E
GLMVI8sUjdhd2u95vax7FRGnoQv7vpm06h5/OUrA2YOfPZjTSi/jfEf5RkJHxwiBbQNRvzau0DxB
PTeT+4KHJfCJJQEqHsAZNyehPaet/mwHGLBqnVijylJoSdKp3bu5F+1bKnu4zh30iESMjAE2BNMA
2wyM8oSj2ENXn1MsTmJdMoDfdZlsNjUzhPXQELrJFsFkktMKH2inxdQHoRkHDUHfE1G2SVN7XDDJ
oZiUe8a4samIqeOiB4/RxvGK/NacELC4fdZQlNchgVJBkLxAB2eWk3fWQcnG27DcGPe11HZlk8xb
N9GYBja2n0wBoVHA6ag/1qWa8TBZstyW6FFMBHypMI5hdKJ5bq9eXeOwjaOCFGVpPDT1t3IKWFjE
NonputROvz6o5d/m0sp3eOfUTnwzBisFz4jC1InKgVuIB4HF42M0MHAMmZtAqLoYnu7AImagKELw
ke6M6r+q+Gr6NjLWPBbdSheN7ptF7bGngiUHo5TxSZIcceTRajt2u1cjjBGWnccJZQFfZO8dRaJ/
ah5EhLLTX/NhwSJ2cUVr6T5muNvHeTTuOkRlKCrmtTtiDF3ZaZnvA7sF19IO1G9iPfPmIRxF/nAh
z99X8PPALnL1Tg2Irs5wyivqhLV4TKWDY4mkL9cysnPQeq8dRuiyMsOdQiG8VnojzoRcnORE6AG6
L6iO/A/FIuQj02mSs5zadBv6idvqn+3Qw+av2tOkczABDAKyMy3RvKZ5QQz+PWC4smHLHW+sTByI
wjRRSwFpS2qN30W5vh4RI1EcN+9I2XrfSeXC/R1AkhrFrixG4hI0A2HvBFCnpuUadNc9sMxGVZDU
SKfDVYX6EEJFSOw3OhU4QrhXikGdkTq0r17FKzPjCW/qAPIXGdNFE7kYzsh0QC+2sogTW0t90rci
Z4bthfq7EVbf56Q/zF4hHiw2HlvUF1TszhFp9OjXGScWUeqMo7z2+9ygQAKO3J29CZvHgKr0nLuP
2K0AeKIvJ63wDo92f5QejVi06ENSOFQMWGrKk7qczn1Ej6zaBmQjGuMj535DU2vMjEy6yF8RRa1q
my6jvA+7on/w3IKZOxrHwen6O6iOET8xE0YZ85zBie+jgJwi22wiJGWdda6tPWjLnLFwOewQP75D
vUwvU+u1j58h/qx9IXJxjKPRT3XiI0K7mH0zDOxzJXZA736GSZzfTb3W7axwJBzYs8YnMXBmlEP5
WNvDE+O84nEqvaNj6qNfQUXfsDXX1yDmSJkLqZ6iikojCbFljyPjgXw032kgtlYQfZo5csrWS51b
ZRgSJK6JyHP55RSV3rZlrcjjBGK6D4N6H8Ah/NbOUEkGQYgtX3Ju72IvjZ5/fSCzc2ueUNTNtzBJ
w60xVIJgegrnULlkYoXTvLG1DlJZ1g04LYNyNYY4FkfDaY92D/vUbGnHeUS2rAOGTeV06TUPML+Y
OmjfLL0TSyH9699aRIVSleHeSewrsSrNyYanAdpidnZ4xV+8CelIzULk0f5uRKhmuFg6aCwsDoh5
2gQkxL9mFcErFN3FJZ1K9jjsrJk2vnqIKM/MSRvyJ+qnWdOm4+ShTZlr/S5AweLbsZ84tngGyT+x
2bli4dRQiAI+Clp8N3x3iV8YZbSx0hkSFob5ddLlyheO37gD1fFAunZnEIAQLCADEBFTUWocv/bZ
cVzvPuzRywQ6qNxOlUcmQ8aq7JdGzX5PsMbdMLN+NxAp3ukJeRTZcHJ6Ft1RV6lr2yt31cmAgFFE
KjsemGobGc6TSAJOrMm0iT4sdaz2se2HQquAZswHICb9Shs8720ujPe2jGIMjsN57qRzDuv8dY6L
iELE2Rf5/AXGKrzJITh0ZRPi2OzDY55X4s2DM8HGQrb1HgfDo2BGePr1YYhAV7VpZmzjyj0tALBN
GKWfbY7dbBbDHQpX7ZVsQEKZZvUziWGJd+KxKZxn5tn9NSqJemGgOx2M1CVcsp63lKUcKVImh06r
CX0mWM7DTkpWL7k1ZpWdKlnLvTUyLmy11KUNeHNDLz7FOfZBtyrqk4won2gvtq3Fi15qNXAZcCa9
RK9t1xwE+pBo+0S28KDdfFzrg/AtpOenEX35luFIuu5qjutqBPOprIaSyOYJIqf51sGsvSPm6M2w
kuhsJQAiNMEl11VAv6cJ1RQlG0zKBfkLtwYBhtNZF2m+s1kfdk6qPwXxJB8y0EgrRAz2WVMQISYb
uwQID8Y4IxiMg2yTA98z90+vSAAPwUi00O4j3NCEysAl5fev+nycHmyCzHwA6MeaWdcaEASRUrb2
oslcQ8MtUxzrdbhpzSHG5xt0hyhB16G8+cOczrNdcUkW9bUmx5T76wVewkoBwYQT6wSQ5ZqX3KAK
IEAOKbGpAX2Xc45AuKcGGYyz22kPelnYh7oytBN8UcR87BRtZNSig7KnmywPPNTjtuamR1vvuiVj
DYuui2k+NtPJ5+C+6qEubnFnI+oyO+JixvC5HCj9XLzLcUqWCZyd6KIMeOQuHNusI5Vdse84BOB3
2An4aceUWvPK9whLzBo4onFIPabElT5s+NW0Ruo2bZn31aDHooK6G0HJQOxOWpNhYrYTJ4EoTV9w
B0MZt/bO5N5VgMxee3Dp+JIXGJA1ygPCL3tH65T5oMc+PRjY5Gk9KQMSv6wrbK1Se6S1IMmWCFV3
rDE380xHUzhwVDDeLFVnbIBxwOnFILKJWpGOK9HkiukZeS7jUqm4JdI9vKX5Pku6z6GyznC6+ycn
mSfmq+DNitatdk4TtftYeqeysMKrgxMK0LLp+IHW9345waorg6E6EZSLJJxz+eaMJScrcDnINjM2
+AiuYbqw042J8CMtSV6mgGzmXLd+/OPyj/9e2PEnJcj/TSGy+yoXgUXz/0EjYhvolkA0/G86kWP0
odLoo/j85z/kIwvjgRj6//iTv6tFXOc3z3IRiwjDES42euQYv6tFXPGbEEiJpAAk9csN+IdWxLR+
M13HdVEX6Zanu/yJP3yCpvGbh/7IQ9wB22ERn/wjPkFTiv8CpPAEYhQXTsTyNaJd+bNWRM91/Hka
m5m4wpes2Vt38OpX4c2kqMfdVWpkg7YsdFQprZ+N7e3DRqu+EoLtrKL0K9cZmGx7wY480+G5dNqP
GTjnEe9IuKmD2vHjVk4rooLx5RRWcXWj8J1S7mLMCcv25GMqCNLKu5zJnxTzzWpNH5UsOw7ugfei
xhpOjvyU41tx59zaxTJ7sGz5szLqHFMYcTeqsA66R2Wg57QNs8OKjoA1BAlEqmndR+k1zCs7LdtU
hge9vQIsIPPK3GhvrlJvvUKvzagXky7dFxgSliuQOARz0zbT8kudpZDjQqg4TFU/DUi7RJtDEXQx
KprAX4tCbmmWWTRG3zSNJW/muclFmWzuhtD7hI8KXTw+klP45tbYD1zwRPTPJGq04bN035hk/UgD
HRMJ9gJn2UIG6bwtpyp/Mokn4f7v42uO5HJoCbTBBxS8ZV1DPkI9+nprKIai8Tspt9Z3KzHJKT+H
NK7Eq3TzZWaR07gig2aro16oi6MpsuSO449bu99DhFlHDneFGwzyRmlqXqjbD+OITfrX/1XW0XF0
ZhyaVD53osPyVJa5QdIbbr/clrkfaSK4MVEm0Bg32GuWcYxVaRgduPMBXJY9hDYZiec0HMLt5CCm
1FX3PEVmdp5myQxYi4+5FhKGMrHZkp31XMKTyy37CQ33WSb6eC6T5i106+RxwmfBtr5mpcZurYai
9eF4L0Ig/cOF4VEoGxum/Sw04SfjWad8b9IbNiGDXrKwdzKmSi4U7oek0+y7MApQpFyboI2v1ui9
zET0XSI7J4uZ+lwLVb0fTST0PbMaZeQb2Q3JKZkEnnhl9ZvGLOX9rw9yQoSRERWwYhSeXotohopt
pt/YoBt+qaD555P9khp0yax729NodFcmVNORLXe5RgPzUWUO8mBmy6vaSW5B4YzM5rLnDHQSobXT
GScR8+R8OuKlY/VQ6e8t6yBLH607va1YWgpgdGTL6WtzTCJG0kO5w7CwES2mms4SNmskLBhjw3Co
WxeO1h00TRyHFFqgTYz37Jwb1sYwDzIk3T1U0ATSSdzumOyBD/CM+6xDroQsB51YCk6znQKGACNu
IGoWFrIt+aAUEP0+T+c3ODLUu4ijIhaSyrbPk8bbTvLVMh1bDBMtOWVhZJyTwWiPUZqelQ6wT5us
6LiMDE+eUfi2kY97eEIkZEFaf4eRWqQG29k8e2HGK/c1/uV10kzTrQUiDM+7etb7fieKljwyJtrP
ATtnTyxAKpOxeq3PFbOukZizwoNWnRfDsTWROo1tcueC4oDoWj0JQz60UZcfjCV2JYftkTEMfNQj
Lljb9HJWHAO43hKaauzs2SkEpwwK4xXlDSGWU7Y1VHOOGOPvPGntJt0tHmdhvABdXVtpoPnFhOWj
06BnlkE3H+28708xdkGKdKPcZYZ8IdZkuBQkqDY54y0ZeAwRiHggM27OdP3QOpX5aCwYytbVT9Ew
CXY78SeB297FAUUM1Ds+UCurI8XuWSeAFli9xfCE7NagZ+Vrz4sBCazs2o6jeocffNvDUr/29jxt
DD1waZsreY2RyDHcxYNV04et8yWUD5Bl/OwNVPmNvRKjEZEMwEnqBE1zSHOHtg1Kj0XI7WWuTcQi
JTtn81szKslqzFg6VRtDUAfxmRXQNXfyK2IjAEJBcNW0TpKny7QO7HGZOQDsynPT9zaExfw6B/lP
o1Y/NAUzNTR/xHXPrqJhMoiTsShPvAofFTkbsFe0n3MLwQH7pRkaKSGZBPCoyv5U+fAxK5Rh2Pqe
ohT0RYuzijzOhiFD9TiCa7WWEJ8l/pZAFBCyRfpDiirccNw86R3BJ/3iFHqviGnaTuk1ys19fEym
+b5VLLNPk6GqbR8RJgb5HXTlQ12RdD6lc7WeVEhzN1t3Lbil4zws8SxDcy3xHFZa6h07WyOaJQ5A
yka7UMl7YzQQUIxoyijH7xOTRU7PxSaD+EB0DLt9N/UuKdTpi0DKyMZhsgnhQ0qypoKGqabZNUCJ
RB0dHK9bV9IAidoxc7rL2ThaxZOBL/LoCXUfm7OzD6JhV8bWbSDQ692Raju29fSW5IBDHJTPviBI
fK9b7SbdVJzFj8wNkJN7GKESranOM57kNZsB8j0suH5zMfWsw3oicBFaxvXIdxGEN+DgL/UA62iB
7Bk1IwySbiyEP/ZdF8NeLy3yxPHFMCzYZkhgDrXLl70E2qwj6OvrKYufUjB2qostP6rdr7LSwAdE
HFN57iI8jdi1eErz9rUnX4mCNS5s89DNgTa+eMmZ5Vt9n8/ls5Qo6sbEdDZ2gGAUeAGYuhyNziJc
INGTuNPSsLY6QpOjZ9CZviyBrWoZiw8xxpDc8nLEhm6Fng75qxWU7y4+DkH+BnwIDsU+ue+ybE8X
vGyx6rUTJk8M6wl54NEuLCJ+IOpvHAt2qSg93gfRhRhUViGzhifQeWpTiRfJqqqVnAlAcFaeyv+d
vTPZkRzLkuyv1Kp3DPCRfBzQOyVVqbOqzea+IWxw5zzP/Po+jAhkZ2ajUahNoRe9CAsPeJibmxqV
vO+KyJF9h9sO/UXuBEEy0DoajGclkZvCkXQbqC990QMZzfgtXJIu4u9Cb8/oEtpWPVLzHtfO4HY0
hXHsqpQtvtp8s9yysVDh36Nv81BL+0/CZKAghTORg5KTp9yAxGquWCk1hl7PPmMMwGBTfQ7l8O4E
7TvTAibWFLFHxvFBh6Lg1mFSuZiCPyW0nYL6KGq8yYGkmG1XVlAamM+yVPe08Ao6PJohfWyk8dDy
z6iOtldIee3m7LNiFpoa61jiRqZbPXmPN+0eNoRGTVH6JCpzb7bG4CYdafcibTalFPOO6HfkkdWm
tM3C85BSFqvQuqAIujgQxeAORU/MwJ+Y/Ai9kca2qIOaU2LXpL1cIskAZqAuunSY0ZIbahm1ziln
T+ZGLDcqRhsnxy2T00+wUwJ+IcpvxaR0DIfct1TBfLPOjI5CmIyIxLVVQOkqDXRUPG41uFSyIrnY
WPolDeZj3Q8ntRuOJkW+gXZq0+pYhGa7mar0t8arr6rmdiQXNgKho9yc+c90km0DWobW0Oz3EHXI
HKSI9Tjh2asDqXXq965xMBTObzaLdLrI/GE5z5bugvKnKs30uhWzWxQNd/Xos7RWcCc/bIwZZ+oB
Y5cIxQq7AgVWueVEKJ8ulp7JcJmCLfaY50qX7WaFHUFB2UJTg8IG2kZp+ByJexPsgXiuxwoWF43m
3btYIO53zVbFCRGRVsSuXmwMqD0apdNlDtVohS9ZIUjN9dvD1IIvcBr4VVjtUzX59Sd2SqNNSTMw
giRt8BxMnbYtcu0wLuERpvrv0tZfTEyFZAIgJ6+9wlcLONL0WkfLT0Kh/qgtzzkXFQ69c9TAg2Nn
oMhrnGgP1qDwB2p/YqdwFx3Uvn7/k1bkKIvPq8jCnb+W0VvXvyBA2acBp4mSk3eVnAblY8iLOgQj
AFBJ+rsZ5o/S3qG3Fc6nBaRJ4i+uTOc5XmCngfQJs+RTrTlZ5Jq8ita45knwvEJuo0H5Va1+3/y2
csrion2n1pl8evLJSuqTHd9jzM8RuhbvKYS2Y8snWSbfAN/pSioicvAQVOYhMyePEO4vwqg+OSRs
TOh45sxjcv36zso9ojgIIL19qBiLmWNLNxwGaNdZQ0uF9QkJlPd7Wb8XRfzJ2pxeDuz/GT1N1Tvb
+odCKFtYgw8ko3hadff126vr7HeX2YesYXUXKfFn4YCDAmLbR9FDlI6PqkFVs0+Dj914nKeO+CTZ
tB+KSsQko/Cc1+FYbPpSVj9bjZ6jQMoTDU8PHAuxmrdvmOjIHo7cSkqI/Rmj1kbNMbSbU4VylfBk
VtmBGM3nBBx5TUWFB3102ZJjRiJZxLQTtcC9PzFN3AM4CW5I9HLjBNY9rTSIej2jzpoL1WPgbDjE
p3QVbrVZeDTOf42Wc18mdW9O40TisoXhttS+k8ZfBqaeo62NR+hdexQ/ThvZWzTT8opdjSVTbvFI
aCZxyRysD3Hk12oqKFRPr7RZ9G5UagknsDgjZdrVnhKx4bRzABiohVjmK5B5ZZ6kPqXfYGgX+1AP
/XzEUAfxIYhjfMgdGb8hWXZZrvg8r/rdTBjoXMXLXYA/9G3MUV5kUFKAy2M3zySxWS3VJwWLBM7w
PP3BQXk02y+KLMyb0wGuFrPCkm9qEBMyZXHDPq2PWuoZHCOeuN2+10aPOao6JrzkvEOdAdvbbJ0i
Tkcdxogj1RrIo2s8Hdue5+AQxH+NG0JPK+dAsf0PPVEGWlBUTuFyTj0xtV6R2vV9bMu9U43ZD7iH
x8wSyl1iuKB2d+VZW69zFYuDKdoHsN/juWTQVUfadx1+SKcpGobzWA0HwmfBwZ7JlET5zspHOLgd
D2RzEMInOKjvprUujOQ1Lq00HrwR/O6KHBsPPJyuRYwVHCIACPHSrzAmbLs5SW/8hz3mfpc5OMjy
eriwLBkuSr6maqF8HwyNizRWA+dYs+t2kA1STVHdaXqVsrFeWeGiEPXk9GKz3I/jXN360H4NE9Fs
50WLj1Ufv5Hy5etDNHyhqfWz75qnVNT9I6uhrzwKajDxNG+iM5J4ScPgaI28auli5H5rV7Vv9710
obUZF92pD0k0Jhc7SwWl6SOd9S1ZXyJM+gGsZUwVaqjsK4GPWZjtgZRsjHcY477FzvTaDmdTROZj
oHJZxxXVhkp6R9FF8ZZYdSsihw6BIyIKAZyQQk39svbzZV8ntNu1rdI/lASCiZq025R1yVVvei/V
U/UUrx+UvPglUeV9mKe0qkLLwUImaIcvFa6PyYqfWUEl2wTNselpbnUADSplkO1hf16amT1wE6Td
HfrPxgRjdA50Z4PcQ+ExXVAvKMCNq+jmB5YWL8d1e5rbnihuR6snboLugdBnRlk7YFfKh6jhg8az
jIwhFQUUWsiudc18j8JO3XYIeRoaxB8ibZdn3Ysu1ubH0LoIGQbblho6l+CRfXYoQPdbsKqgKuWv
Up/tn+svCDZ5rKhYwzBOPSVN13EnVz/iTHmB+Wp4MEboJmFAuShUTWH7iEK/cCL1Oqosh6bIeucG
uDFSgcBUTOzkB1p3jaTJduSg0C4C1m8yelIKxzpbbfqdhOGN9TXmnWarsXmiebL2VGhfWxE4prfY
mbMpqSP1TH2n2cEaMuzmB4WenBar5jatadLCI4ZP19LlibaXfWhWN6VW8DotKy1suGgYjJ5LW9mP
OIJYUUh7k8FwPIXzACOCrLKtG9QSJw7Fpcp8t0fy2SuLaLCQM3qbZp1keo2XatmJRmVzklbLlj5P
hRBI/UM2Sbht5exCeU13Icsrd7ZB/LeVKdwZaqhL/y1czGY8ZhxtLtEbSCzdDzXgHYZKLmusUt+i
jZkCPXx7gMT4yZ/YuLw5g7FwHsNglVeNm9vD7EXTEABxWkpPSebGH9acl+XUiOx5vEdoZbQPZoWH
aMStZFRvMuOeSvwJplM3adDOw5oCMI2CE0gDlNrqWeyXxuBc//xgjgK8eECRMNNN7Wrt2LpY2tRN
pWL+NSIHm87Sonthw/RMfPzpfDJlRLkvh25CS8nFUdt0b/b1pQYBuo3oy2VvarHfonf7aIZX9ALz
bEI9SQDGk9pvfk6jsc9F6+sLrn9MJsy94W22kmc0pi+xxCHFHxG0iqjaKpRq+3Yr0BMKDLR527wY
GIM9AhIoYGp5by3rI1G0tcqDjao1qBC06hxRror2QBa/FKVBrqDtAa+JOp4MO1AZvObXpjOrn2Iu
Co+LoT/ZXTk8N5zpHKBTypjyXBPZ4gmH97XZ1S13oFahrgzvDS6c2hsd02Koyz6zHpdhkDrvxFlR
q2zKi4H68FOjqc1u0+dMTV81YZHwmMqHtzitBs7+iFR5mbG4xQ8MFdX80seUy65YxTlZ0X2w8P4Z
RMw9WBjPBus2Ak5hf5BiOFpwPLKofxai/7A7x9h3kuLzJppvBMiG09w34mil2YUwQnJAqsNesaq/
llE+iKEx/Lwtn2t6lM7NG8HeZj8mC7ZjGl85/C7Bk7kyHAZ6no51m3MOmdk+2aunMdN6El19tV0V
gL1JSguqp7NtNUrYHbULHy3lqenmnh062a/GosIlkAQxJpqF+ykX0MKiaifjYz1H+1TyEoxFexZ0
AjHhYc5um8FneUhYB/BnkFfDHiOewot9n9k9OWH8UDexBeFGUtAztGcSl6yw5/Y8NwZlyibppPIx
6cDSk1CioUCnb5PlJ4yydhO1jYRskn9YXBeumgllN7LehN2l+BqHAxwahYNcoHV71luSNx/bcICl
ziVJRjg0n6Lt30Re5I9lMoV+MpnfdkiUrYL7fFpXLnB0s/aj7mnuw5f/OyGHBNoEWIvZfHcds8tQ
Cm8qVIVIQjBh+sBZWkQdcAOsc2aSX0ZAKxjVaVupVPlZqKVBiSOTIdWfx7iwb2WeLedypD+4DMnR
4aqF9MRIJONyE+WJvS+yYrnWZBbSqqXvIsGCV+Vtv1PJ03oqJVFupFng3EaFAXXIUmwD4TnW8Ggv
od4zozkVZ/TR2HZTxBJjmutTalNTsv5XVi7TGb/binLOJR+C24DmAOBIz70oZlSMVSkOpN3JUxio
e6B2OAxydsd4TnkY7ICTFjoBbRs1D/lC+5zg2rLgtsNDD9jNzSPuljG3SK6kzGtnEo6WjUE8Jy8T
qSQ3Q0IN+zXi0VvlcM4k/uGOXTqskl0ccJ43OUacs7D+zUFgPmpjBK9mjr/ZQ6dXmy5nKnkjh3Mc
jtvFYdAIMpaLlaDBMcvQNZPOeSJu0e0yPX+fqnambI1EVAWOyS3U3LzgzWOZFQ81Pwy2AkgiePA0
4U/TInwTsswe//K+DiRQcEP7krMq7mvz5d0MaGruIv2cm7BFqoL6TuJJnoyje1/Q8S4cw/AbCcem
GS3dN2yLIatgNUZEu6RooacssF4qP6+nXyB+wxPWCEgo5NBhv1HHg4hAMpbNmVdlaoiMazNBVG24
13RWLV2WAqgS6x6Fi8QPJHfzmToVPBNtTLsgEyXNo2cMnOeBUomTbsWja+mz2A4Dteah9Owx1vZy
aWLfsqk57nV7nxpEyCDF0h+xhJlrLEycJj6MFvT3TrL2vSfVtQ6CO7ab4g0A4lmDdwEAMq32Dnzc
RWu2SxGCgRF+abXTdhjjHezIFSAuLzKo34yQPR2y2X1Q8KdgElWvlgq9Nqj2hnDSWzXhhMKWxPKU
hSPJRDyVNDqV0/xZOpGzz3uHFsp4wiAQbTlpmCdiCOYpjadfUzoujzkCQTYs30K3jBeD1FKNr1eU
5XKVxSreL+PN4ol8SDM6nQRv0ULv1s2h4gva+7BwZ9be3OUvcRaKi54PMMCY3lKG81PDSrAiP3wI
O30+jvYo3LpqeH5TSX1tsdnjDAIaNTBHoW8wTqSd5MA4pSxZ5R1jP07WhJlggI0QJYbiVtI5CCPo
zrCWNzFGCHZyrU2sthp3hGSRzdID5NK3kCDrLoRWVpBE21N7/V0R6PXzVFueJHEwMtJurYbVoSvw
TsOhtO+JmLZCJJmfIUBtszYc91XGKhgBFaBMOj2abcvzfHjroei9EzumgBFHMNzz/MWKOkoLqUxG
TJlZiOufFF9Mu5nuAL4B9pNd0GAl4H7Q6VxkUQ7pfdbPpLN+E+yg8c+wQ9+01vMUxTF7ldnaHbnp
GmLWbzlNpgPxKjeGV35uILqjOlAPKmIC8pWVbYE2yi1l6r/Krsu9EQrnAfX3gmByCKf4Q4pA23a9
SuHVesG2KcqSZT2SA6m9SV/vxlxjUXiQhRF67eA4OztGXp1ZqM2RcuJEKa+haaMEl48z6X7ISw8I
na9LqX0utXlq/VJvxl1ZnSlFOvMivJQGEVJVHIyQdb2JQ6h2tN2c97uxD5BGKptzFOwYGVJiqQ5+
F5dPFUFDOMtoY5H9Nc/xp4YRH/J0zvm8/g1OzDY4sDnroIP5neKFsGs57MEQMJTM3rbE/FxaIMMy
yxDFFAro8CidM3hqpMe4/UYqYyv17Dg6euVXoZAcwITTn9g8Ptl9kHDW9mqaobiAxZ7U+HwEfPfR
6LRSBX19KBaDJy+ckNboTdcck3Hfi4IAZq3cZ6V5tizMvBA0dxZn5EPUwRCbs+YsimPSzc2JwlNG
e8TwTbWa3ZeqjlGSsOAXsdrsuH4HyzyBDrz1EHWDEEZULOa7OjUFDwNbfBap0/qdc+0baK91pBwC
RAhvIsbGE0biqyTLdoR04ma0Fexjc8lOJUlKe9T6Gz9HFtER6mMwvGI/R1qPq9R1LGU+Kc2o+XMQ
k1BtjOVCIAsPrd3ED1NdcQrDQssSRKq7nLeMVUb6D6fQCEFF5bsa9Igv+1YJ+x+9aV2GxrHPUE8P
obquzkv9IyjRQHoRB1cT7Euph91uGdESYAt0R2xezp4s9rYzoL7yPUy3TjXHJ3g+R9HNpD2qqjxD
vVrrI/IdK4Fyk9njh1pgmRnm2o3qUTkBNXqD3/Y6JpCrKjNlJ2HqbqL8lhQMi8CMceJ+pf13gbjd
GcEpkdmNpN64W0qO0zPRmjwEAa6+jYyEtmnvxpUFu3CDGoQabpuQ3k00rx9G1eM6hUW1WRr9ifl6
V+b0xw1dI708TtjSG8VeqZx79nOOVKItzvBpY20to+bZITtDaS1qu6qJXZQBdLCHWHijKbrN7HxN
sA84kFmJR3GHPyoclvAGb2bSX0rR3crMVPek9gxAiZuypQHPXL5Yh/lyUtp9yp26cvA9GBP+2665
WebBDJrMl5r5o+/p69Ya5bs3g89Zpz1LKJXtRqSG4il+qihM5iSpfqRY5V0lTKh5b5+chiCjMXkN
mcKRpCbkHnxZMb418nirVfukI7qsvahELS1WjY1F0lAlfKoX40PLiKn13eTWFoB/Kvz40Dv3Xig0
kdjfUWBsa4JYbKCjaGvpHM4z2w+a7lRMUwJQAdIDJ65fI1rQtrbMr7w5DFX0czCHk1zkCaz1ES7I
J9ZZXp04+RjC/AlI52Zx1GKjzlAkl4Fz//qXj9Y+2QBD2eyMT2aAWz5enR1RMqLOTc25yxu4lg2x
Zd2OtC2kpflg5AQtzVHn5urYexRUfOdaavklygAGiohnxpATSWO/e4ZdsIkJs/jswwhuif40sO30
VUN7dECKqYu4Qp78NTahvTVFVZ2kERjetECU1pHlFbYQWC80/b2H1Y1KJp7i9tlW+/AhCGia0tv6
yaDBsQiX+oJXTrvB6WR5FPpYW/Cih2FytmYSNO2kSqCAuyWslTOVqxS367284mJMn8c6c1mpUsxL
xDKb21fFnD8ijKJdLtDgPdJc2UlmdOlt2Jd1J4wdP4WpGXtFNvqxjspHG/iL1zRVsu31QL1mIctF
vSkeAqc+TzBL6GKT6lNoP3SLFZ/w5NIK2A/zk0i2MFZ3iy7zJ90wiU45gw/BmcmQhaCRFM4Zoou9
4QxTYLyYqZbpzFe1xI4QQhv0AqjGrjGVSA9O0O2XPFLX5/IA7ZOwRhuQN9BkTzcyy5ljgGztp2my
D+b4ESZvftNKnHxzDWnAgMq5o54wP4qSCh2DRmpDzzgDjVQrZLnh8JNoEw/x+1Z0kAHaihZQiil+
zTkATkWtJ2DAChe0EZ6Z4+1j7kj1PCQBvnNTxdnDeS8cNYMVbsb4gm/lxjkmythIZLXsP81M2RJG
qxFHsdrCa3VIoXDKX5tmh87gLkRDQD7Es99EOU2/S3WjEnCLh1y7F1qKSKZaOaReS/4klKiAp9ho
wnC4N7VIMXSlK8e2jL4DrDh8kaY4gP04LAab+MBC6it4xr1BGWQwjUMmJjbtOKsb54UzrKXKlp0/
GAdh5xbc6b46x8h43tDL9Jza6/eTtotrwMYIEiN5CMdBfa6T7jKi1R272jmP0xTduzlnfE+jt4Se
ymCJbnNTRbc0DjHTW/q9NFQLBws/iyzFRAbNpn3ClQMKucnWkRd2mugRY+BRpLyATQ0HO9NdTdFp
UsswKrTVvBxM1OptzzqRpI4q9wMczY0oxUSAVX2oh7m40M/hVg53iGzmb1mV09Egja5FurpPi+pN
FziFxaKy3sVPdZRoq+wId1y2Ne9lxEHsS5avW0N0zYvvnid4WIT6hUPO5GIvA3wU0m0Zy/TvD1ML
0CdfT0pdr/tDpUWXIdjHRXBQ8TFEtq0cm2JoHxZz/2cx5Z8frHqmT93RTivYJk9imviqJ3MqY/7g
nFvocIjMMT/gw5rf18OKFY2ck8x43Or1xRjM8TvKStpHDtEyD3fuddtsTLLjoFS1q3I6ftFADBxj
p8GiMROKaej283AovJQwjfdjH55SNXfOvHsLxNARCnxmF3iCw5L9WQuYET2hElh3y1p4ejtmLwwc
5X0Rxqm1mJ8dVVtr74NgA0BiAotb60+c1PpD3OUhox63bbZ8y7bQ5vERmy90dSc8V5WW+OQy8x24
1x9LjzdrXqL0MiG2JYRKnocRtI86TkfHaoqz3WYJrD4G00kfMJOlH9bYTbdxLtK3wXunWaYkZnlU
aH7EIGbzpqHiS8/yWw6a4tDq4a5NxFMGf/zFqdMRM13wpRa1281F+IVT5kUdreyFPITFWZVxHNLM
W72kH22J8M9uW1+v+E1L9fYtbTWgMhiLPB2Y0T5WcQNIst7nJanHRxxElDNFFAMOYcufP+IIZO8g
WYcl0RbDe+ZNhtFdzQpHeTbpyq1HmHFVrudjXycnvrhyrwo18B2GjM6MfUMD9Le6BN/DgfF/CvNt
UAbi1Fa2CjDXbq8LlUmbRWMF6ZAz3kc6wc2iKXGlBCRgpUWTe94e24kihqqzIEhbu2Yc2TUM2s+U
pMjYCRfvwd6p4fVPTYW6aBC7i1ExSVdw114FV0JwXfF7TotdbuMUN6zii/Hw3tXT5Cbp1HgRGbYm
41zKxjP1Sc1/oP0xihvRI779CQ04OeJQwcqp6HseBGu4jGlRzRPaij4zumGdBD17bm4oQdOuD8GT
tIOuPCvm1PNCRiMLiPesisjsEyMHZ+Zpo3UQwtZ/tCba36B2H3NtTyfiU/ONizrfRuYQr8b1GOfM
KQqn7C8O4v/vWfnPOHtSd4Dc/aMe7//g7B0/8rz/j//xkVf/8z9OH20EPPRfnNR/ff7fzD3zD/ar
NjBOAVYSEzVG5r+Ze7ioHVWy0lFN/rV2Bf6DuSf/EDq9hI5tC9oELQdS3t9Gal37Q0MnF7aBg1jF
Ry3+K0ZqQ/9X5p7Co5McMwj+f6sWLLQ+FLT4Ln6jTdpOUob3WhvRmpKJh2tlpABEDADyP+1Mooj2
QxrtiHyDn0KNONA4UO9ghcirSXDWA1uibgvO44dML0kz2gG26UTjGetJbZp2jsWQpuDadfWao9kY
QK+pS+qJc83inVhqTOAxUHfEB8tfRpOUsGRtJHotfZMkpcAJO9iVWjA+mW31RweIGwdU0mo61IRt
DubsmMegB6oyFj8Q/IYzYFcrhu6xIujjta7NTozKT1dCfbGy6scxrFnNBGH6NU6mfmXHCtdeBUy/
0XLqA3fQUbXnbkXgT2Wu0NwEklwADFTL52Vpp1ta5YXPOpTT5EqVHdv02jZK9s4RJtmUFhil+U/o
PpCG/jkx4wnCWd1dlsXQTpLR+8odMDqoJks/sDAxBV9461Irmp/71LHUUxu2AfflPxsAprTqa1ri
tO5aNAYuGY3teamMwUmiNXwaoIogTWi1G6/1AvRfs0ddKwfKhAcIdJ38K+hI3apGpb3PEHxebS3D
oGdlOUD0zOk7uqVCMKB9hSd1F1l2ivxTxeAUTbujmQKXB4bgTgaGggON2aeRMs0JHHfG66Ct7dj0
hmHGK21aNexpekGKxNGlKc2J67f8gO1jCbfXm44t/6TsyehpDwweQeiFca89DuxCrgpbZhIpTEIP
SlbkCHROXYUveTtTv9siIinuYrb8OSV73sCLoK1vHdwzd6nlnMpYskWbkvQioDBLIdFDtqVy2Y7K
Uz06HBj407R7k6jlR59MPdgsQQTSJYQ8IzvphU9ARQUpUwFQ7AgebecKMhcPRUdCmRERX15wNURb
GGzao2W2wYej9ljv+g7vx5LHMvFMFLzkjJgx3aXVjWgADoYR1qT4s+beFBfadzpyQEH8NQWgUtWG
qc1VhJ7xtGxAsiETgGbaxBTsKn5LmPJXIJX5Q5/T9NUaKt32eIpqvzCn8waLQlnWXjNFCs81c+Q8
SHdRPX/mQ2HrHqMn0BY70+gVmAbMxw5Pp2CnKZZt3M0KicvrOe6GH8yx7VMxdRDD9ApYM5pCW2hb
lpMJDzHaon+Pc10e2MQKlUD3EuLECouVVYVyfBSzRUpMZI7zyJl1mFxyZS3L+WAC4NcX3WPjSKjl
wq6whytJ+BHVZf+TMgEAerSmPPQG+NesGRwOxHn5TS83KCN9iTR9Rcrzoo/lKE4BhUb2pksU2zcc
enkIrjkoUVli6A+y6otLptQFO11dieFey0n/BqBh/4odgwOOksI+AUgWN3cz0Xp2kBI4ethQeLRh
3Wj8VJpZxxIWN8Z1gVuC09BMbhYnG0/D9/OTyPmwz+oQ7JOu6r7ocMcF9JRz8oaCZ/cNlStiCt+i
FlUBih8zhQFjAvU2iCbsa6x7LTJz+JWjtjhVWQLJKCNjwhpMnbWMYmKMB4O+VIPbcPzKyAVbbbUN
so5NhTOHr3nTO1wNqn2lpugB0S51B4v1CrWaclfTaULMwiqKNzw5FvhJFbZb3xtfslLIypcCqFlt
M9OUcnnW45CAbgsVVQdkutdihX3a0NYe7eHath5RH8DlEClw8K2a4WTgfsmAW6aZHHw6HnRPN+F9
zgRTTvimpsuwkGRIbeAWpFOWre6E1ePI9XamT1651nK0n+o5sM40Tds75IeZRMYcPoUJ/+cGZica
/pI4cFCAQu6LqFb8mtpEFnqgXh0jyG8o8Pp2pAuInoAlGwHC18RT606RF6dubOnpWq3/mI0ZvAUU
pfo4Tt3DZBQ9h6GBipWilRHvj97Qn3lMTwR4NOOnivz0sqhVu7FwRASgT031jfVlzrZ5YocA1rOM
frO+FrqPnb+4YRVF0sOdQh1EWoXAtZa58YqmG11wDNMFeR2ByMFrtitMi/1WPIzWQz7p1jlrYJGY
bQr1o1mUxyDjHAV3T+ZXMgrjrYs4MnHgCb7jplUQPp3wJSAmtxP1euJjQdTQFavH0VWzhuWDDal5
6Psax2m6AEVU01K69E+CH0D12YbcOKD59KvW0A1vWhsmu1ob1fsUV+GPasYeEABGOySsfFg0EDeo
U726qhA5nE3IpzzpQ1lcI7ubULcF9iuV39tIzhhPRt3FHGmNkkQ/XokD/ouS/DnxDssNKZz60Hi/
NTgJtfC21Og+G4zPCUF1SXtNY+p0STZMvY0djkfVRuoecsQWR1GJqizxeDCrOv9SMhrcYxGm57xS
yA/maMbdQmVIS6D3GIZd/RKMPFzbKF6O8QpTIL2G8yogBa/YgfXcJs5wj4ZRZ4WCK4JbUHwqVy33
Gqnsr4G2GNtpaXsef4lpseHQws//3ujh/4vkaQZOBsf/+0R8+mgKaNTpv7Kn//qsv+dg+w/JDhYE
rWarjHUG0PW/52DjD9XRTZZH1vpByP/Nnhb2HwawclUlmcjplM/6xxwsxB/S0gCZ8zsGvzD/a03b
67j7z3B0U1I5qK05QuYuKp7+DY5utlKpLA7X3BzlfuaEZQbpb9yXRG4x0aUmHiqOxOaTvmTvtdE1
m396te5/faF/rtfWQGb/+9/A5HAAmt0mqCz5ptbf/yf4dRhJfUHG6LddWRKi7zl315N5CQx8q2lE
jfLU2byl0v7nDPrmYCMt+g0iClJ0/VINALmUpC28OJEfSS6ti6VqhRe02WWKDO1SSeDWVp3maxuW
9KMOjp/Es+zhL9Z2luX8Kq3F9vIqG7lhvMQ0cP3ASf+W8CZ5WH/Bc26hRUylrkq1bpEM8MYjAYdN
pr1z64tE92QQNDlX+XS01ttvTHA85/6P4y/+NsXwPnOiuZY5y8LVtLDo5PTKnNWobOQhlvWjRnhz
h5sch1UYXky9che9EPhih+z05wfRAeJgmNsHtfitt8NuaLXvMts3xAsm/bPN9nFm2FsZfdioe15l
lqbX23GHAT157OUquxDbbmaCeAUBepEuuVuV8pX9r3WkV4fUhyNTcEID2QNmpaZaWTHgKjtoowQ1
ZzwQ9GJRarms2gu3Rr3cjXjZ105asVmUrPXEEu1FK47UKASCAXrkSL+BHxPSvoF0GqpbHgQSnBuj
GZEoA6PJJh9rwYNId2DtLNKNM22vBp4NU98zlMTw6M3tgBhTBM9AFt8WaC+k789UviXhobSwMLOQ
yWQ2HICz3QfOBk7cvIY2HcwQOzxY1NzRq8lPskme2DdxVEPvqMmauHr1E3TqVTUpy3K6mUkc8BYu
BWqMLDI/nHE+RhIOdH+wXW7EXaOrj1of3NkyDul6GvifYFBDcGk6bML6Ax5aErPRSNtuSLuxPvIa
qwO9F9x4zwZpzg00thOxrOzYNOJDS+JmwxTXe1BUIJ3XKrlPk062+jXqbSIk2StT7y5tBx80Br4B
07fh0NB4bP+m8BIUTFIjmAUSnTwVB4ukiGuuJ0Ghq1eTGA2Wca610vARRj6GGQHQVD8qxWUKBcuu
HUhS8SopIW6QvNtC7wqo8+TFDjMTULcXYfgCe1JG6EbxPVONDQ/gvRTbkQMWXBFJcjbD+k2Gfsc8
q7tqfrNF/jEbWuZrc/8zx32tGjB04dFkbpUJ8l1IrwMVPzlsMpxW1tccpwi/c/KKuIJhPPEdwEYk
UoXXc2BgEW9/h4ayawU2kGTuiOmnnScSLfLGZC4OFh51LB06f1sDoS63g0/JkIVhjqCvTU1XHr8J
NvFn5DSH5VW2YIDvwGAFG0CQGUQE1nYa3w/Yyk0OncLFt7lQLlzjsCVZaXx3zK0B3JdD4KgjijNx
yJomeqo1lb2eYVaBikXZFAGQKbW+8fa8aJFIqH9paX5Ttu1Sh6QQxWr2zibwInyoNbgvVrPLmwXz
ESsQUi947B2GkUGC7AwO2gTm93+xdx7LkTNpln2VfgG0QYttaM2gZnIDYyb5QwPuDsAhnr4Psmts
ZnrRY7PvTVilVVUmGQAcn7j33DZollQZfEfx2B6id5ao8M4zxL5mdhFN2z7aLI6IrZsQW1XKXOUB
kSJO2MhDX87MFszs7BRV9yTk1VFZeCszL9qxsB34FiG39yMh0o5fjKTMjm/xgL4u9co/ParplbLq
YEfTnZFcZCLVdkvFekD/FAGb/GghM3XaMiD0rmzijhNvQmBg/aGhXxDcTXMxR4xJpu3c4iw64vK+
TgCU7kqNP8OAg6XOkcsErfQ2Hn9yIye/+jmyaJ3Gb07tDy8+CGvgXjgH0F+eKuk9+6IjNo+TO3Tb
6TrKm8I89pTFeyEwe8a5ZfOQDsU+BQi6qn1kn1Zmu5sosQ551s3nearcdRHQ0TAbh1bePPR+DwHR
CJJj5Xpiky07YLejyWgCdevETCL7KLn48JeCXhVnY/QBm2tK+cp4lNEy6h8j0FIFgbIMksA3f/Wd
RFKrpbrmpR9thTCSKwP59syk/oQ+NthhgOswnpG4G9b5ow//mRDRShxBFz5HbW9dR/yVcKGDG0MJ
f8WGu+axhT2OFSnbYS0Ul0Di4vOWj5wTv0I/9mir3dDG1U0bwOsJ3LRXY8foOZ3eG48wc+ha48YK
+rek0MN6MG15qp40/80KEE520UEcv9rcKivYg6SIGd0z+nzjyRvUKQwK1OqyBQxVVC5xTUOwjsso
3cweIB2bnPv3DNa7hkcaec0vj4HIhiFOtrUNQDwYfxW+mhAYaPXJrhfWMTXnQYXz1vCOQx0Xt6kq
K2TDiJUKy+gQ1DIDh9FuqCYgRK1tsrOq/XMVhGuI2/pPDU3KSPSTMiuLpk8+A+AHdJ3PAAWC4JHF
x2oeHfshDIIdmii2LCqPNuOLDQFm5Xk+soRsDC7Ih+nkCwhfjc0mNGkxbtlBTvB5VxVb4Yn63BTl
azqQSah911v1rdvttN3p89+PuPw1Zdy+oaeRi/eI7GJGH3Cd/PckrP0XNsBWk7uvnDfWSxqt84bm
t41+BS5pRV4+IWBPipcpV1czD36lcEJ/KfQibPONdWVZhB5ltrq6xg8ZNSzHs+YWjh6ZsXbNMALx
Vg64eKw9/5Dn2WPik4pnsT1wB6yIxLeDQM5d6LS4H93wU5fRZl6WdMT6PKPYyu6ev9jyWozXVpm9
B+iqQu5KBH/DU8rr2Art+dxP41NNfsJ5RJUL8RjNohdg39DaYfzCGb+t/Li/WqW3ZlHY7/0UCpjZ
zYQ19zEvlLy8NP0V8hl4m1r6b2OE/xPWcg8ykNYpkX12dJ2GLr8/W67oX6KgszamlbNV0ZIUz+Vj
cuxFzJqdvT6trzW+wA2EnkG47WkMi8dYqfgjWR4mWSXnSZbf4aLd/CvgnNg+M1fwjrVrymthx/La
Vl+pY01bcDH2LhNQrazOe0Dqy2YDHSrOFLvCFe6L69xMf+qmibcq5H+PVDPbNEh5+HWMbjN4CfmB
fkIdwAj2oUp+o8Fih09zFcXiwSyQCNauuzHLatqyWh9XmGHDI1q76QAj1t2mCmknlIJgBeauPEVc
sRWTqH6PV5YJjK3IUkZ4tDHwHm0GI6QkRlmKIF6EDzJiiCxq8ePGZvFocwvcZIGftRwzCz1JQSyF
4YxHO0/mlS2aR1tb3Rmyt3MY5ul3mZvRqeS9s1LG4G9EVPz0kB33ofmWF331alwVzKqX3AAuBzwC
JFMUc3QWk4Rc6j1P6awvjTsLatY6XPdzsyzBTX0YU3EDZOC99CY6MlkE9ase9XsNuHyXDw3Gf0uN
p6YA3Vsl6abXUjJzxIhZjpgNXHpRM0xf6d+7c4abas+OAj+HGTtPLKyRcrr8cj6BC9iXMqr+ltWx
Z0Ixs/zvwfuaVCl3aJCPViovTCBS+AQZZHnUQ4zk1LipQ2pfByX3esk/pUwtP2qGLkfHifstTA0S
VpK1VRSEQSC+X7XGcCBR14N/FtrYPD5iYx6ecaIbxMskD9DL7H3ngLLI5wbni2IeWHvDb4+bGw2B
bePLtZAG+80vaxiOdfKf8a/s/CdrIUhp/dRm5CwHpQkpVNQ77H/ZNuhJzYlE4W6aourPiYTTwT6X
4ijkO2ItiIBkzu8GZA0qYA3E0Ha7k+HIoxDFsSmNFw1i4DCaprUPHcyEfaqyK4PYZ7NU/V24CnWP
7RFRWSdn5eQ3x+Y10Wu/fYIUiqCCgAqz0SCKHBC1nmZhmHcViZ/ObL4ehu9cUqh5QdGcCT3D42Oe
3PmnIEQvSZv5OdLx6yCpXJZh2YpqCFmyFxm3bMZk6855fR5szObDlFTnogkxJQ5IDSClbS1UdxsX
pDDfWFJc0bue3cbtjplMtlXScbW5e7cVntR1unA5YzOQ55z577btYr3EYaCf8LnPrHTRwxfDFxoD
bqMcWGUTROdUGGjSbDO+5RXnSAyrANBxcIRngVxmcOnaavInyG5giamnC5Fz6s0qAHU13UlJSx+H
bro2LTCMfE6s1zmkVRxQHVPidvIphaIbGfa5KgOiVxvaAe3F1IlpbO1MC/2Gq9Lg7GDg3obAyRGJ
bNnd5tt5/hO7vnpOeoc2UKBxJMFQ7HQ6Gzgcyd6xBz/dpq33IlRqv3ateeK69Me4j/44sPUHfhyD
20Em7gG6CtZ/SG0Po30W8sWG0rKNTKEO0RwSOU/24b0KkmELGoaCTg/IVLO02dR9ivB44JWfeF69
CcM0e8TUs3Pt/MvvVY8w2bH2UV8S71C65mMg/DvsOOcBa2uxjlMK9irpESUlobmpPBJcdG70D63p
pIehLgHkSMdaOxWuAcqw4Zk8CoaD8zicCqMkOKMZkLoCIploIPqmiC9ekQVXZ67BRFbgJCcWYTfe
x2jRUZMHbK5PCG0ZdRtSbavSHY5BcIt7klt4/La1O9TQZhb4AsIdDYrmVIPwqTIkklKQien1ydEs
ZonW2g43EjDQwQ+ik5yDBjCfooMszZmM7s56J0nqqGa4qABUq71Jx7Yv4O7g/EzV45i9Cz90ry23
2Zh09tuAw3KqAvktveDZSTB913PLdNhWmDXKD8DnxpEQiDdkQOrYJlmxVn0fngC0tWvq4wdM6IQk
UNttisT/iarK/jHky4RkOGFl8RBzyz0DpPhMp6gA4Jn9+ou4ZlX3aRhhebKQcCwdLMF7JTmQduf+
MBz4xItE6Z3jb7aSML+lZVFsRgaz/HBLwMJA5TQ8ubAkn9gqqqB0Wew4K7sDDDJr5e1dM8yf7MBI
drOHuq4CmSq1JY9unzQnfLnXOJUR9iSbAII5Tw4icwBSBiPmN9SfG8q6em9DrgYNOmbwdciYmYsC
I3edbQtAJ+vUM5PlpP4a2xHVjh1foiApz+bg5VfdyZ+YzGYtDe+xd2bvUQpWOjawpUx2w4EAQeKu
OEjwMoqLMNIXmzbxmpWTzUXlBKqt8dVnLtq4QbfXQdZDFfDjzRD32bnir9mhvfquLdJuIIFAG3WQ
AmIr3Uu7al9BAIFhGPfgMNBD9oX1lvhlsXYag62gHeHXkUn1VmGULezGvDsGfRAHc3iwNc2CrhOU
4T0vmWoMXjqSvU6WcoE3IJHvBMEqYP/P4MLuGfrwk2+TYmvrxdcsg40weP7AuWPiajJGUxqFzjLi
yU3DOqWWaA+J7kghHi0BkgdgUFrhsbHFF//6KmeS/adN81MuibP0y5Knm8JoT6IpCYuht5bD7F39
llDzZOwfvTr4wGLrnmKyVKERpfDErDBYWANYN4r690gxyrtJbyLk2ru/rPAyzxZEunMq0/FU2sM5
zimayUwniaqG+56nkLunBfYo3VVNO4TxcHwvyO1ceaiSN93E855F+GGz7rtlx7/LSFhJQjpbgwuJ
MmSf+8muRD39ojF/EsI5o6CXn5ALAEwkFgwCC3wZKbB3L8pulo9AisCndxY3N/yeX6NVZ4wl5hp7
HvRv5I7XZDtwkCb53pFkzGboWTVM0fMUQH6enbnfWYNHcI7Ur6HhUq56ke8gpu6IEvKVsWOcVm5k
iyxdIcRNG+PBMnz3gRcmv4VDr5ylCDO7oPzqTZ1dlLYFBLaDEwpSzDDd7JyxLlG5uN4256/eKoO6
RwQT2wGWj35aqiN2jvhWjsbOYaVetuI5TU3jKobhTwaK/hWjhZ8QoYAQfXxoDHXMdK5WqWJ76Gkj
oE1Nbq4r3uoYLIg10CpVYkCdkCWgf/KPMCaPw01vbh1/D2OMQxHa1swXuu/8Nt+2JjIwduLDNo41
tYXd8nIM0/RAlOkfAJr1g+zunLqCt8qxa8uLF4B8NEyi4YhFB4btTCX5DNNXGC8M6VY9BZb87iRA
OKvHphUF4S1FYnBJRusnYUO1LS3rpSvLiNchhbTgNQKUN9yNGM1wnip8rGlU3KvW7jYN2/P1IInj
kiPptljZAK/o+iQ03XAqwniZZOYfjp+weiYdq+GGZskMsXVUY/RBRDdGBjNHReGhfIT+VZ7KLqnW
XoXXA5FsuWmMMd642O7XQUBpXWeGu2c8wrssm1CVV+4DSyBvTS0aPk4eYUHgasU1Bz4KrjX/DmF7
gJwo7j5P82/kzoth/WKzClh1CnGaVRYnGff2i56no9cZYl3VnnE1wWE7bjuuGx+Edy1bOm4Xz4wd
rrOwmE+D62uwIbzCe/Ey9K6F4I+Fa+Pnj4H16pq6ftbQw4uSGl32FCk4hr2DPUL+ZqOnbB8GFTEw
eZh6CBWdZsvZywD9OYNMuq2y5KQ90m294Z82BICdDNF3KLKDCxiWBijn5s3kzq7kT4K06rJY6UIz
/l1mPbT47q9Uq9m1g4pO8LzCVQF94tEayWHKUZ7sWsAHuzhsOB1D+CMdXeMVfI2TM1lNglzdgxSE
D2lt2whVPr9T3/GTIOF1R0QHmamTYwZFfwOuAE0jGDawYequzAhyrKcxRyM/2Se1QSTzANK4mDCw
x3ImuTo1TpZNVswCJz9U+fxcWV565ktL9mUNLCbz/Ory9yNPObHxcxw7S1lHG1H9NtPFhif/k5BN
574wxlFFGucM7lg6F2cE/v0ptVnKw2rTG50X5pVYoqKvq72F+A9FwGSAl4s+/JoJRzBb3SWlh95p
0YMPN8L0lk4CWV/Qv+e9eoFE9YR+Z2bly3IFyUi0C8Zu47aGfaNStm9RFGT7Og7Y0y9/7BQmsdro
efUl2MdkbG7bfi4fTDW9sxcREILbJd/KeRo88+jJR4Wy50xp0IET8P90XO+dcrU8plNzQpawyArt
6ubFhkm/jDlptqdjKKz0JIOhPreRGg4IpxKQhD0zW7+LbwiYg23CqfJYy9plDW2hXfWCD2dKh4dm
cuSpSepnW2pOSSvOYBgmwzND8mnrJ1e3twCs8SJ4EKQAM0XEP5/2X9HMtpe4OciIrmadCc8s8v3y
oS17AkZHTToa5t17wqllqDq6JbGqeUrEZxqr6G5PWblWJGDsC8gSSJiqWG2cDn+/mi95XoU0d0Tc
dJPB6ZIbbHnDcn4oyORFwJWjtMKh3qg/asbEKsrkatat9eyTywJfJMyOophHon8gh+W9bnbMEfpz
hHp2k/EK9oAL/CCG/YK2ycwXLALISlbgZGVQxjukawnfDfBiT8XKr5vqPsbWH7yx0x0DhmJqW3xA
dq6O2prCdSFD77HgqbUxTmx6bGCOLL4qbHNRbe/lCEzdGbJXiO60bA39mbNQExtv5S863g4JlJpw
C6ZSzzsukrKUXs0+/lFvllsW8dbWidF2D2TR7SSaixV5qo5df5ZYEnZ+7qi1F/GoZkqUWyPxVnNf
5RukOV9COwmNQb0n2+95jqeeQROWggKZDSotjupKRTgMlXZfCsf9KGUaXBn9rLVpOcQHAZ8okb+p
mgjWPMd0kvVmRkcMTALHq0/Fkow3UUiPXrOVJ3gLbPU5UXQ+lEBLufmTmU1RZVZQJlKwFbKOSKjT
pTj6/fhORBl9SBSbOzMhmVFbPlkeZmdsksC5xzCVjsNgd6fKDv9Iu3POjDFJRdXi5CRvcOKDew0k
NCiDsxt4LZjrenyZslNr+OF+5p9kuSaheiR6rZWF5Ttk25QTFAm0o+KOrpkbQQJRT6XvuisQXoTu
+PVLVce4ZvxDJbDARb4rd4TPMMOLezybMXscZxg8kgzhvZmRiWPegCOeMy/eGK0ZbdxgSYbm1caG
xTgORd7sGr8zzolNwljFgsJGofYWSZyw3JC3dgiji4Bl4hbm/Jpl8TpEcLshnD6kQXWHlzAVaxic
awyR4nm2HGMN9iHcpUpQpAbzPvYlzLxZb4XR908omA+ZpdSDXZVkERLEPVYlgUgt1IzStF+mIs/O
EOoOxVDw0ilt+0KFaZ279luMlgle4y4kS9u+tLz3iLc9Dh/C9YiGocYeKUhVOXkI3cWOGFtxj6hj
8s4a7pgd39Pc9PfMXwkicEna6FlPrvUiV2KXUm6HxAhOqUuOLkOA0LSys0k5x2GjHnBB4860x9vI
Pe4MIueA6wpyKzsWhlF7y6kHtnyTYDCb7Fp0BeGRMaNzkmshaDWeOnmm/EwY6O7bGG2YhQp6dFjr
CMMamJsPNyBuT4nUxkdgxdvqBFGdbjj1u0e42MhFSOVswu7kVhaYiLS+SYmbxM1lt8XE7MEINJdY
YGdR3IG6yb0co+QgsAVhoV5JeHzn0lzilTvCyowmxDVifqD2gypkmsM9tbm9MK3uTU6Ja12w4y6q
4eT41UgpJZqvxXGrgd4Mqpo3TOlxmpnGcGNyOK3t/qOvy/aFaliDqvZYbBe/y7lyLyFbznWhQnNd
1BK7zkS92nmAQy3xNo8nTajMLmnm7raMcPOCFExe7ukh0OR7BSE0NeabOxFjCKNGh1jn4PQSRGg9
RX37p0LYXimne3IQwq/iGfhMFA6vbVr3t1qTigDPax+3vb0pIwEgkegKhgmmSSKF7D9t5OVnDl6q
s7DI9jbW1cmzo9OANvGAqKsnfMPZgh0c75XTyIcKIxN5B33q9GfWO9aFrKSBZvhKZc76l7cNzpPc
2GmpmRO06WfDJG4XMzbPqH/w4ybRlqSblch9DRjBAQjlO28Oypsha9oDgy1z9TeRSynP30x5n+2q
ObLXLqC4nV9jQA8Uu+yy0eVp7tmgQww766A6lqW/TjuoMewaIqAAyT4wrEdS77+iyT7ORUdqUlbt
7Nq6s7F80R59oNNoOhjTf2ROxMhO0UctNV2sxLPByV9N7FoGS3DpLqg4WefoEPdq+MS6+6XKzXs7
nWRFBpJKxERDwdqPJROdMwmqkqVIRlIjGn90EljRA5eIgU4N/zATWhzHaliLDLNS0CUnppzupo3g
z2Jh+UiFns9mOYA3RBG5SmwGu0WYohqoOK7G9cts03jZRSJOSeb/42FpwuALbygsrnj4c+RLD5mc
Tx1c+lUfl8mKSh3HLzvENM8vdtNeep/guJj9otSA+bvy2zeIRumDqF7SEcVqthg0i+yz5eLTrBPA
YZZ4ou30ffa53tAcUqWHwzijuVTZg3CyP63jPIzOuDAjcgcpLyPOWtAwpRznmHfWszX8U+HhQF+N
jrdPfmwyGzBP1b9dc/iFn02vpE/x5YftjnsLFh68vww1gcheJj1snJHZtpPRS+h5/HRb72oXMcS+
wsZPGxxGpMEbWRqw8LzptU9QzIlumc+Bm7fG4VywywjNdE0y2LBedHBrN76WbpWsooW5MGS0Z5aQ
HLHl0ZKVhC2BXyULgYoUyLy94tEc+nqf8pYqYncddj0lI5ssmPl3GXmHasYtKJyAUixcoZVMT7WD
HtBjThqb3yYep3Uxegrp+AS4VX+gp+O8ZoyTRqBPQt8lkSz+DkxSrxOXRHEfU3YaO86V5CuhFQXj
4qhEFssQvwq83dRpvbbKrfI6lBqIHkrWz2tPw1LTNfrbNjewZifF3iwEGyhEdbuJOgBsKC7d1qT+
X3lgUaEnxuM+kg0dcwE3kCwZDhMGdz1+AXaUCh1rLsGVLYl37lQ+2mgfaQuGbG1GQ7EbTPPBT/P+
WnkgiRryaTYUKMVO06CfhfZh+Q+99auab5jTr57wAem5/9Aq6xVrN32DtfaCAsT6KBcxQI5suSCy
bZcj5F3BL9RM9OoDwYVHXdXBQ+mjGNcmmNkhhA9U211/7n6H09TsjAkcspbt2bTdf6qk7H7Nmpxk
4s1GTtDLFBrAAEgthLDETM5ZIn3TLH+wQCHvpGMW5LYSIN47ubFnOPtAtVJ81hZTw6zEcj721VvQ
VveunO4a7uZRkeu3J/cq2gxJQ2BDbMQ8VNWfUgrvxgT9EDQtr6+G5A3CFtnTRNEjXlp1clJ6S78G
gxy6I7luQYprOfSRZ5vThs1fgIycj5F0H/K+jobO5amVst+OcYDzaCrlRbspGvW05Q5DlqFYiIZD
Yp+twnIvA2C2FYLxYQdWrruWnXMDQ97vQ1tK9M9Tfs4maa/snFuMvUr3gwISio/4dlOLRzcbh6e+
rse9HYTO0VEtBz76G+Qz7wFexrMJX+rcESZ7bAvnLqcoOA+x/mV2YXMJjdDY3IagDQ5QioPrWM7N
tr6mrZkc83pKEJgECH7lvGuG9h9ue7gM9opcJRAuvmquSYXImqj7aWimHyrQdQxtj4CYhhwvJi8F
CYMbzqTpU7hfttn9GPWEQY8ou3tPBgV2TusNDX24HltzPkPRRSJaC/E42iLclYqCCQDPvMOtna2Z
Su+F7VUfVdo+ZX35q2zNEOdD0D3EbD+eYx/agxn+jHgA33Pw03UGxamxsaEhGU9AGUCHnI2+xbS6
yE3S/BWQQA5HpQLYLcpXOx4Qo855fANyoteCVSS4/donmTWHmwzjFAWu6e29LDwHKTJpTJlrLxPN
CfFdts7yjPcxEeEXpFTNHorRDyWTvYszpp84QeGsEK2JclZE178fk5qjq+F4PIdyg5ZILLlb44ml
66ozvnVutk+Mtv1nEfiw/+M1K5PyYHSu+eTjxJbYEoQZ4HqPXhwYWJRSY0V2akkR5fYMHqRxHiPx
0DIdPjp2nx9yw8x2ClQsYn99hR860fmxJ6+VxOvvugF/VUrVt2zrJ1epIzvfd/aRzSEh5HXDIgoF
iZzuHgrfY1AEb8YCL+yjZRwTyxtJHtug69qHROm3EJUXGAoPZmxgRjg3FDHYvYb0wdynZ4dekl2E
uGD8LcxkMdYZ4pwIyelTm/tiWW1HSLWFUuVnGXiEAU7JVhIYsjNEMV3rvPgeF4uQJ90tyeHmzWxM
D1wKqDpsFrzNS9gqRVv3dxy1a8LhnI1Mc1hHUxkSsFhve+Q819ZrNj5CedbHSCghubtMb/DUGk3W
HCPIjWu9eBnMMcC21wtwcRXoe2Ek56hu0nPaWnhpIA9vel+tw4lE6Cx9lbn/jSiH6KPRfcsbDCKM
sy2Ulal+JKHmsTByfYbOWTgplJWpbx71APQZi/3McjBvHiGaToxcWx+ixZEtafdWhXN6t7oOQlhO
aecGaj+6OdjzSX2ye692XCNjNU6F2NZzVd6Kunrux5hxuxPnR9OKkDawDb3N3rCaxPAzZZ38Hbj9
mQQL9+jqodtPkbhFbC15oaj+AL9n6yuAk8HUXofQ97aTJj+NWJhgW0WzXMM9GY7CxpleWP45iUMo
IS4hjqwX4P/yUc+IwVjDkJoKD6dFtr9HMG+RZg7DSaAwOUw+OOCWnDHUKCH4xo/YHNJbHzo/DVbZ
Pd6s9zJO9JU8wpPt9g6aL/PUdojY1BKWg4lUsRsdA1CYuJCqFqFbqjPBVjv4ZUs74lGk0iR+gkLc
nV/81oyJA+h+fNStANaS6mCFM1amnFA5FXD94xlNVtXNd9+BAFiAz6fhMOq1cawI9wpjAs6hGiJ1
TPG6EMWhcKb6H9NETphOuu3ktJ8yAS7mk3KDLTb67ZN/ii2AJCXkd8PwlGdkYmDQjjYgj/o1It3d
MkKKsBBjQ02FeANL6PFDGmBDiGBHgYvlW97q3M7X4CZxcoTeb5OZ5aZqurfYNu8eyWU8lNF6dOUb
WMi7EYbkDgWkctu5dSYI+pIp+ZpO5j1S0KqDuedXW+b8kzlvZwiYeVTkTx7qNcvuXgzmguTrQkoO
0RcjBJi8fScL3CyT2MWTekO6hleriRCgKgYcafEQMIncp+SEgYvy7C5+ZnDXPcBVOc0i+u7q5B0T
6kqX02Fs3C/mFs+T4inmEXXQApcmUE7yqGqP7x4g4f3vD+hGfLlNGEQr4d6pBH4TIPrmJMnFbsdb
rMdNYkW/dMrBaQ32/CzL+L1ykRSwqmX/FO+1zTpluZIwN034LlzOoBYnF1wz3Ii74K0xhQEvWiHg
5tLg7rAWBddWzIxSAXrvfIfQhbAvnnOfO8rEIDOaMnpkyneag95HXKaYA80Sg8TAuwtb7+bvhcS2
yD9VZDtDztBMFFjkRWcyNQNmZt2UN6YjG+A4HjPXGK+jh1Y8MtDIJQSatn27C7PWYgbwqfBNHJD3
YU/s9AZOwZ8JyiHBaK88UqcaWi4dIUVfl9FVt7i4cCAWq7gal/6KyiblCyiq6Hcq0Iim7sjsmJ3M
Rijc+y7karfijmN1q7YRfSmKKmiCUhWX0ZLP/LTDQc/FIR+j+XGcnN8xvNajUuYRcak4dybRdoyo
4UPFcXdjFO6xr43GDUplg/wt5RL1y6Yj6Id+XfZQbRy334S1ItSNmhBw2EMuAHyFxZORU0n15TSv
ijiYqDPGiXQaNW7NHEBZwITyYk9tdal55RLvGaBBt7zyUrhwDkPJN6Ny7hQx+GhE4kaekwaJjs3S
jPfNvDG4ZcjMARfaodFg5MKhEHDyEi5CXeMHB8clBbFaZHhZxcqEw6qWEO3ysMi5XAWzkqroSFjo
H/0qi/btEqmIxEoybE7To9tgbOqREdYNw+YyQRgsSfx9+PsxhmRbdf34K6u6eGN6+rsXArUzLJdd
U3bypln4Q0Z2UIvIkClmyAIJ0OY+tJ5q2LyXmuXiBU7SS2R74RHXmT6BAX0uzfyt6TDpDNI3UOjx
HYzsFetc54+u+Sc1u3YvFDtB7LEIbt3xkcH8W5bq/pq0YsEOzA9VOo+IhXfmYwr9blNFfbI153gx
KtbuKrFw5pZU9WplgwcH64wZzfmr8wQwmoftWyA0UYoxrW6fSrZvVXCPI8fb89PMNF0kW+MLHs6I
ijKQWcSsePjYr5QhSOJMqEFGZb12Okge0F+3iNkYMjl1dE+HeL7MVgq2SXLKVESeB07XnuNA8igk
8ubEs9oUmjEKlmowOxj4z2lpdAeHPBU223eMqocOxMy3PdB2hV2G8LnMjB0RgwN9vf9PHaMOzgP5
2tOtX2blZ1v8UPkZBda8Y9HUHZhhiSMLNJRMHV9eYRGMFofQsIxgXgaVhn3kbXLymUmuCSzb2Z5B
XxFEj5y50zmbZ/iYRjUdcl5zVqdX6FLSW9m4vFOTEP6fKvZDpPQOoWSHnG1WpITUMAYNguB0MD/G
Reg8JlmbnIeuMFbJqMytMSbRIULEtZ7bsbx50Xzs2KGvnbzoDCjysr/wIF5c7UD4nnN1XJy64DIZ
PIR+BgwXHf2eCXq7y1Mk+RbExS0xww1BGaClqF9DlNaAY7RVdKcxQeyDxaoGgzKPu5FB9lYxUamg
d+6AZIwHhrmINET+MKbetKICQ8Jlo2pDcZ09xSF4tkUob+O3A2KAFEIuH3//U9iG0VE0O4YZLfJn
ujs+6uBgo3lFtFr90DtLVDHA8frAVDc2hjhbXPPQQKpehZnvr0JWUScHJiE/42EMtX8aB4oSMRX+
pi4rckV7861Av7DKrYosATlBsDJYwFpFFV6c4I3ULbkpCgIMyh62iAvVY8tiCVEbtsM7RIXHCWLJ
BasJ+eCj97sJ4j9ejoi1yYVmbjZtzLFBG8IEejFAd8cymr56+glV+cWlNPKKWIq63aVmMGyqyvpN
QO/niAfgGiKzDEpoIJabP0TDwo6dnGSbDml7zTG9U6Y1hyaTBYt0YMYYYDMwb3N2ne+DV7kvVo6Q
f8xI1xwH854XEXVRhu0oCrloQbLuCn0NfSzvvRLiANGFPENGrGfsbB88+hrjzLlbPprWMU5//4jL
5Eqdk5w8vWAbJVrzAkIbMwzgEe2iDAy7nASWUAf26a+p6X/4Ef8vfkTkh/+tW+769Z1OX/92V1/f
P236f6Ej/vP/+q8APvvfQ8Lt/MAybdMzgxDT2v+2zOFgWXxx4b+YEv8rgc//99DHrhUBtP6LnABk
8S9yBBF8ZoA0J/LxIHgQKf6/HHMeoIr/6lizTN+HjoVtLnBNZ/Ht/Z+OtcyCTDYX838QdR7LjSNZ
FP0iRACZCbclaEUjUr60QUilErxHwn39HPZmZlEx3RFdkigg85l7z+22zpQ3D2SFRxuULqD3Kyd+
AuTzSBGJ3Ck+FnZ9tZQ93hxvZpQl1vHiYOwKGbUOtblzbTE/+E696YxSXtyMg823FPy6Sa177SKO
mUtATUVeb6MeqpI1a/M4tjlqqjmWWwaeNUNi7TM4U/m67Lt0Z8UkAo64Sjdux4bQTdwryw/kupX+
9j3HeKJTCUTylucfyzRXTxnjNuS9eUfKb1lt8BHYJ3Zn+Sm2RRaIOX+h+jmEIZtfEsm8YJkAL0v8
B/sFPQXOWTNkem1TZsWdDKw6RmQaeuK5z5AXelYL+MzLPu2/pt9zwMU6fT8n3lD+8Y3i2KjUOSfA
8ffKAn5L7kkY77tugulru3/F8pUZasKkArvVI58+JHoLD3G6sg6RI82j7vKvkkZhRe7L79JVWRB5
5L5VKhjLmYt8Ojcq6dfGxB0Cg+AK8phbG8HDLN6ADQBQnPYmKT1zVApWSDK6Vv2pKux5n4H93fjQ
xlsuDHjGD1Fns3Yv01MkF/T84TgEGLBK+I0FZdXZ7lrraUK4xW4UqE1oE9HKBO2ta2AKKZQpXgRQ
Dm51tAb0lh0KHtS1VvCv2jK8QNiBxuuO5q6lzlrNib7GiYYvGUdXGlVaLJX9TpOkGNPhHETlXK2X
OypfZhWhTe0HxPQPVH50N9XdNPGNBO1PDN8QJz0+pm7ucedNqTrfbaacfDViIijm9dR+87Hg2orV
q9VHP96cQLUCAN5LXR0NIF0AfOcaAIgi0tAQ+N96CHfy/hAKd3kvURsfoY51L5ZTcvpPZOL0LvQt
xwOmjYDZi29uNbpHQxvWYXJEgokvLB+HnAofSeM9midag5p02Qe6G6Mrn+l45IOqS0xMUbNO7zcv
MnLvEjWEVpgz/LcJF8IsNH4awnGY3c2bRmF+SDjZL9mgnyu2+NtRWn8wj8XXiLVfGwr/FKMr2BAf
IYLRkt6F4d+7CXLZy6Cz0iNbpusHQA4QLwzOfkLq/jq77qm6y0Js7nNQyu5TJBN5MhTFSToUElUZ
csO28BChZDWWuDJsH2t7uKYRbKJuqsFYb7yO/WJrGuIh9Ra9d1hDNY5fnHtgTVjRkZzbc/IMhhM7
uY1nw5XmVmaLdY5rGRAJYj02Sb9vy+kLHUe4t6eBTPUKB5jiI6X1pzkRbXawZL1D6EuAz2KMG0Aj
I0HgfIsl8z1plejCxMyEWt3lVBKRX9vCUvGHyD96VW4GVVKPa4f3/CKRsKHhDgDZllsbn+GFapdN
dd1sk3oad1XLahW1Luw5IKsX27XNB2IRj90yJPt0aEUwKJ08EIe44SPuDgMi8r1RDNuEmLSrg2iA
HYw04F86xUpFPQ4gaVX72Mqgw0b5KrfIDl/03yaaGQ8BR+yJpX+HBwU8eHzkYSjL7GTmzT7jcH7I
mu9cIGqo01MaT3LtJqHYa3x1UFtd8jcstDKKuREGvof80Dqlc1qicOa18K8QpQkSaO32JEvEag4b
Kj7Sk6qYFkCSJVfnbhBMQjZ+c7+pvPuxox1SBO9GnXuGEoLREzGkIBzx9gKmpS9wAGiI28BtQJRj
MIzVhdks7SShYdZ9w0iRR3Z6dFjsMGGJaRHMl3AT+BmnaQpu+qmiZm8rKaCrpuC3RrBlNXyxs+tn
gercTxy36jq6Ul7jXD5bEhcNyk25Z1/x5KH2P5toP9dxXcw0qLN78SnS63q2Hxk1cmxZa5Upi5F5
I47//b///ujqiOCV3Ot+0eejdmGh0ddt+tgxQo1a6Z1bJ0sCW1jjW9g84bL2d5ENvUXmvWIhnJ5F
FPvPbiMDH9C4m9vvDXKFTU8jj5PFYLOI72at77eWtYwzy0wSyiYWBCcVKXh7wxJMddpfKsg4yJ4O
aRJDoTUXxnlhNG4LGfYPEaAoVFzzieYbu4ssyGTjQQsYr5Xs5uaLnAT80+pfgmNwC0eOr5Kwok3b
XavQGaYAK7Z4B7hxc0hOGfSSvI04PDmboVw8oCXxuAdA04WmeZiYDW3gzj3XnsGa1TvMfXRwS3Xs
mRQGhucjoEN/9tRZzNyHF14hgxl4DvLkXr/X9Hc+OWpI2HL22IKAihn1BgQ5TpHobbFRhoZhvGas
fQffi1MUdR9GJWb+K6KQDPvdmGEyWtUFSUu0Z5bzWLV6J8XkBI2dfSssVEGaQjUO57+5QgiSOSek
C+99lr2a0Vc3bwkRR582P7b3CM2wsC46J2kBV6jZugOZP9mVPQkYCoB8K0CzWyiwv0MMbxaPejCF
9QeuvZKpPc6UtJwISahVHUTpBMM7xraMANYYYNnw7LGMVuBoypoVDzdxhp5yNdvNB8Squ5ICCgX7
TPZ4p7rNzhFGP6j2x2F0v0SF4ZwYn3zVlaa/FbX9wKHH2Kj3E34JVbhjlPbNzGkmY0Iy1HFbzLee
267d0gaoYyKRJ0sVz92WEx3s9OLcs+XdKxAcogLYHAZc5dT9rp9vkdvcpa7F06LKOOgU3A+rZh0/
R1DpM/g/fSteEmmjfyyxvkDe/Hbt2N8mIKuM1nqNBrWbMvqoiRnExix+JhW+WJAPUUjP5Aon9tGT
1UXW7Plh7JQblkAAOXtEH2bkID1kB1pFeQO+LyV/DkAyrSWPb9HCA4jMPz3K+RXAkhn09KWK2axj
F11hZ1lJ/2kwmcab/gtk489kbFi5ivvZHz4rMUFmiVghedq/TTEU2fgFED97+S5/i2WNe9HSV1qr
A4QefDsF+QSKXYPGcoIbXS47bInvcZ6QbYvAX47EKTXiKXTIrpfx9M4+td7C11mVPmthhqDjPk6v
ugB6yWgqPCsJwnVGItaKV7HM+Zl3lQGth5+djPnzfA/sctzlZSjGaROHpBb27h6qtJGz66td0hZJ
wURVgL8MIFVn9ycDaPfgohsebHed8Q6v4tI6ovCHoexD/DVZ/i+8sKuBI6tmbRQtNbZTcDG6wGFE
VEhLu4zJrygDjaWizEPmjuXb+E36Gs9o38Uby86OTb58Syk+CKEjQ4AEHkv8+Dj++CZR0qfzW3r/
QKq+nx466wutP7Rf6ssyt1H7hNaHhDe6c8rw2Y77H89i3hgV5RvJ2S9Idvj+fwp81nkjyJjNfGdr
gAxm9kNlmFliE82/cwqHuTZxziRljr1XQ94JdfYw+M4UOOxNg1TFWz8iJcYh/SY2D3Hev9sgf3fL
lD5F1oyNFlDNBGqr8R0Yc0l1LeBbu2q2V/kI2dEA+EXFDghIS/l2x2ErD/ojEUePU+aAt1HYtNDh
xvDpGHvE71RIN1ItyWb4cgvvqAEGU1AOcDMG6qeCbOjatSneaBLw12Ek+QDAkAeicG44Mf+4rcOb
7hIOA6fx4vBU1l7MUJAQop26z9xdF7hQ/hcd/bIKa/HJAPZgm3X4kOW4LxUFh2V6iqEjEsSOvDsY
zP7JGKY7l85G54/HYmf6Hwla7rNkVBPOjnOYO2uX2OHWH2BxOpppSVZm/6ZOIqWvPmKiA864DI9V
kpcboixYR5gz+XKgQdcOlywv3fxOzPN9x8vMo9CI1Cz7NzNZaijB/htZ+1NaDOnGdqFcx0lzHNTQ
rvsswCNO/e+hl/E/ah+5VoQg4KAZDO69GINQmcmdh/4Rr4lvbXvTnvkg+wMjbkq4ggMhNx4Rv4xB
Rp1IrIVgfFvBlEibM1bp8Sb66L1jjo48K900S/W3o3DaVQ01XK+HmxUTjaNQnjIYzzaNKcEPm8/D
VHIklFa79r/tkQRdm0jN9TotS36K/NVnnISEwv8g4Zcna7ZVYOD3zoahCPIOkGc7NqvFpIzz2Jrq
KIShERflOg8ZOQ64ezHYfvtM3ap8HM6xUSQBQkiuWLcMFuG0a6BEufvVx84QdPeuaoR9ZeTyirgx
Z8Scv1pZKY6+nDeyKr1tHdRUa6BPkuluNmUVw8m0cWX71onikzXbGRvTuAqjF7Y64Tb2sJJ77k/Z
Sfd1mtgUsuKTDKbnY+wWU4AIG1G6FvL5bJsTMv1+fFUTd06EDG0EYHzKi+7ddioMxom5rNj8/nUV
+TlZYb8jgUKtCGe2DjlNIryNJR4R7ClanEt8ZU5o/TJSNne4IpCp0jXXPeodOdtOMHdMmVFD70Q4
+1u/i/7WCzN+Hzfg2u6JH68WO37SCrtIzY+/4LcGQtY9yBHQ8cLtBo6S1mskolbHll4RPzbu5oTE
thT7iaeHaQWMTKz9BgXhYlNoNnk8I5FO3zFEQGgZpgOs/Y5Ur5yVAT4JzRJnxRvNGp3PpFf4f9Lp
3Rapfi6tf0mxi025HA3EVruuVN2TICRv38lHa+n2c4TRqsAOEITumSvbI8fZOMSIajZcNhvhDP+K
OjX2IIq4oCo0qp7HtQRYK4Y9iDxuIuNoXZci5Oq2f0o9pITAwLJDKN81cbsHI7ltrWEicV5XtPaj
PhVkKhSlKfcq7tATtWMbKIde3c1A2affSPMwerb6n1IJKWmY7Zs+xNIweR02nzKI787dkagGLFx1
uhrW/chR8t9rdn/2h7iDZZJSAqP63yKbPjTacQOgRJj4axLuoilNg2gaf1uNbcyK8R8vWm79pPqN
sOQxj/W+KAhYtE8QPaY8KvceHqAVilLhs39qXnkEEqQYrrFbTsrVyxVx2Fvqhe9x2C/PaRMSExOb
/9q0/3VsbRL+7LGVSpthY0YR+cokShFk44oDFfMUDA3OLM1OravZEpZMrlM3v+aNS2SC63yjSDqK
Oa3Y6hU7sJMWiBT3VSXGcsYc+qScpiCjgJ9oPswDuIgoxeSPTsdK/btyRW3CiLgqUIUIrgV0kzxZ
nM1Q22+zy5sQ+wPQJ/GqK5n/iS46FAXWWvetc+5MIwSQD30uNuZQz8clVb9l6baruVMWMqD8bfDa
7Aq18BG5EYqqqKo2jLt/hafiIDeRtMlhhKw+ZDcnxwrDInby2l2C/2zTeUVyR7NxxZ9ydOoPDXTM
x5GFhEl8YDYOIfqe5tnMJDiVqN2HhuhW5UJ30Go2lnKwcI7KaV0r6j7UmRKej0HGy72J73reWuFW
8+vUZmSfy3U/hMtPoaNrGLrGoxt6v6ZJBgSYH66xxAvZ+GQ28+wR/CXeoIDaL4vfUlMTEM/esZCD
D7pe/qTEzT4vtXm2YCaD25vErmMI8TB1+hVHUHVxHWJAEtN/qtOUXr5HWjbLes9EYRsWXF+W72K0
xsFzNk28+ZMJxjtRf6E/pvvYaHaRgz4AxgwKfYfZQ1JhGUHNEQYd68t91fgm8Xhq6ywzBzV5OoFj
sPknrXDfeCpCdtNcfIMWl5C77FYO9luOunhdC5/AW2Vf9FRMN016/IrsutNkzx4WbAcOVyh2Roc5
3FrqDRKF9JwkJjkEbQT2gUWCNC4qWQDfAu7KfVCW8q1TyjvSZQGaJpp1k9bKODUJoj2Jm6ob1xHe
0JtB5mMHLPc0EyBADh7gCuW+VItAUUWMoYKX7uDo8MSJdc8eA4jYIwARm4o2gE+9omicrXUkiFWZ
wRo+ZoSFJdpuLq4FwHRoO7m37oRy+vd6X8KN4eT2SAyv78BFcQely38Fsc2rES4mAIP0czTad2qk
V08kPngTCg4HsxM1YZNukKiAZr3/paGuf6IRXn/WTDNSQ7PEVgYWUE0dtvmGYrrwKfoEu4bJ1iU3
FkOKjH1bb39R8AZydJwLXoAQpiAEHSqOKs5vnUu1ZRZf1UT5n3nzzzj3isKv++sC+MZbaYj3kREf
cQfGpQNTCqr0hX5nfpmL/uQSv4fLz+2Yoi3+NhKjz7KTtkjXzXSx657tr6RCAcTfHi1ZPPlz9ylr
6GM1aEPE6fO4/Ghyc0RhHiLWP2FhvGT9+BHV/1JSBiqqgHvedDWh5a3KP7JQsH7RgbIovnk0tI5r
vIgRJ1SZ7CUCxsScmE+GP0XKJthnpxdK8qgdStL0ZBl/hfvnrnCnFr+Q8H0yB2c3DQYsKPRm2Gsp
hHOgQFxMGEhv3kAeMlStTVKKvchUt4pi/g1X72/uT8fWKP6W92iooVQ3BNbJf1HIoDm/abg8OEir
CTPAiiA0ZrXKBXiZJMyXgzxPft0iWMDerKxaXYqI5Kgs/iiiEHkvudnkpn/pCxqKaeXyERla3HLJ
FNa0EangmOVvKvHbalDHHHvZL7GfJY9XisG2pdl2DqOV/XKcs26S9s3rnIMiFDzwlvQ7muqBavZI
UvU3EQSXmOE4R4aPd1xv4zT514VqHWJ2pptm5lWMyfc9CxoeMt17xs4/7rZRDL8LGnPyZWsnICIt
Q4vdnDEHG651Aa9VvE7q7luco0e7gqjT1jQtbVyvB2sJAwf7IIVS9KsahFnMY9eGCYEEjSSf79h9
xKR5l2EB4pcZ18hHy+YVIB8f1hz5D1NcXckJ6VA/8cmXmHoCCrPLkMO2K5nd6Src93ckhr+QLuTn
95Flywp6MtMj+WjWxmPEyRAhBcBkemvLiCOyA4Rxm6MaVW0SM85ArgLevyLwGssBNmIe5zCrrUNT
UcXZdhtuZg8uScUhbKUwYXyH0zzWeXUyev5Q9fLF4+4iErT6YG5tjBd8eLzud2uJTB4SVsFrCQ7n
WFk+ViRB+DGlcrxOcd/syR0110hmSWuOSJYWwAHBEfrx84jkZVPEoOmMsTo7DuSsrGD1bmUa2J32
kLOA3n0ddGcFo4spc87y5wbby9Hokf1OpfsbUjJckI9epfactZ9G/3pSiXeuuCtkdTqQRAadgSgJ
9Jn+M+b2ZYch9hATHr1RxKNi5cnnQzu7L14paaDintdmYbzVuA6DPnMwz3wtcu/msqELy0d8R6Le
zUjQWjSL1z4mSxgTj95EtfHLzX9h/gBUANEAm+sMRVJPBlYD5uwhKSCPzQQ4kwNEvKu0Fvfo5/Bl
2kVig06srY/M81iOGIn8uL6mQlQPLSP5oQGwNiXJZw1u9tEv7YbfEslw99hVr3zmozhPyOf2LbGJ
Y67Iw55/9SjwySIRWukx0hDF4gFOkPGYV85wstRnC2kkSGZvCySlGVN9cUbV3DxZI8EF84e3BICd
k59lYwCMCu/gsDvuXENvXFVN3G8a2pAGN8lDnrMQoJ7ZuFnKb9Odn8WIJqOtHLVJWXs9aLS0njm7
p8Zpr2iBZmbcmNfrat/gBYAwbsv1UohbQ6gbGdZmffSBawRUBN+msA9Z/WL7XIatOfvcpcYxjifn
NhKV7HokXHYpwfJdJ8ExohzmhyoaGZ3YNkGXdUyGKanB8GYyt36RfDAyP9ZRZGJYiL9sD16X71oH
gkRhEcFUrD9A9MAaGjhCTO1ullb/KRIG5eQ8qMa75rkE1NiRSDWAcxox4yUkSiVpZO/b1nm0W4vQ
trK61tkLEvuS+Hmj3ZmG+ojLFr1WQdczMESbAYCVRJ4isu0JCw1fgcDpFQPgvSCjeq3435bGiqQ5
IGAxc5ra0pBVfLgkIZvLhaMqNbd2F6MWc4hqIw2OQOd30zOiQLXU8F2RE/X1niXWsvImujKTrIsu
vZowrQ6hpcH+mFlO60NGChpP0oMLKXlqGnszghiXuRkj7Fafwk/46wvzF/TycCvEgpGB0O432QO4
yO7pb72/J9hKrKO+RQPOpNP1eptgMcKEnIyIGM0+rlYhpsJksve1T9iU7PFombjCjz5DL46XP0CB
zJdCFm+yYrUoSrBv9QfmNXXMgL5geiofpql+TSdjxqTlHxbZiq2pgahEDJoOVT1uCqISHkOGuxvV
r5MhH0+q+8z9b926VZDPbOVGo372xM3KIcsvqxiH6r4oQmNdVcXEmICxOTnz5qk262/uo2bDOU3f
W1Rc2HW/6irzVZEL5Xeig/Xhb4kVX485OzcKLXNg1AS/3jkljXWENq2Q/bNmYxDTP9n3kyq3mSZW
GT1Wl3vWWixttjVbY3rACk/usVfcZes4ukpmNHPZXvuZDz5vbJNVE5EdOOrQZxAq68x1eO1VsxBD
Br5onNKNT+OwajVzl4E5AMF34c6E3LbvRjIzqWT3M3aIpPeip8rQuG8oaq7LjKitHC8aK/AT7d8K
x2DymNPNnbAn7Vo6xwcC0r6kX5YvovCCMQGpjI5p62BzeMT/xLaJYKi0hRaea9xgwlSaoUHMnVwl
iKpESsyOjXk/ltm8TZIORGHNzzRgeV33MfE4dd9VmwlJDRCKCAUJ3BRGlpO1aSlG7wQNuF3TsOuc
/q659pNHPnF+7G06pfofKI6VlPcF0VQ6176CiTQMcEsh7067cmnuJSTJxSFmqVWP7WaTCipoVG3s
qLQ4qWuGWOnqj2782MOE/M+kEUfF1WlYMiezw3L6N0nh+nsRrUAyhqDucmrDxYbYXZrAuUfdnXvZ
xEEtyYKy+6Y/gNNifHjPNmfLFPENCWTXGMyabsFKqPVNswc6g4N5YzQueIJGDUlmX3vkv0SokNdJ
8dIQQbbTTsliVfaKOWRHWi1vhTeoECATVQq5uO9WGPMUw8Kx5KVgBop4D/tPGOIGchTS6jaVpxbT
C8aJPt7M1VjvO479xTA+6IK7D2pVsuP1pecGefSNes2UQAYa5c5Do8nA9PquONhc0feZ847LavgS
fXUk/zlfE7vuH3wQSiT0+pii0ZU8JiNdHhTc9jF06MAcpLPmWYHm25Aq9aLs2SC82Hvps/liGTpc
a43azctZDS0zgoc2fnKa9CermFhnBJysHP3XiMiUrQur3ywdA+XJjSROKuAg2kl/xnq63Y8XpLIj
bRH/DkkglAe8fpoqFGsRvFq1ylznFOb2B3bl1QLnfkFzuUnN+dNV6lXcWVKexrrIYFCRz0qx8Jt4
jd6WzhmFbBzgWqq3jdXSgJi4M0Ou07uyiWVNwqYLHz2iynaPc/ZUJJVNDhJrTi/CtlCz3TRQZI2z
qcl8gvXT8bamfn1u3PJN8AgyMqZ8jUXyQxeY7/4rF2NK3qoWj1aEYcJfa7NeQKfndPjLqyPKP57h
11S8wCoQRoSmE6/ZZ71HLiRiutODbqbbrCMdIC6V6xcrc2BsoGaOLOUdkijazFlFAneERxwSFFCT
kVXrX9UL3gsnEcdxsfS7hHlC7ttH5MPXa8bMXP/3j70wXqvZyA8umETCfRU1kiwR6ADSXA0CaXna
wjmYanddJn7K3c/K1MM3vXX0Q4zP5JQjeI3rY2EhXImn5rfMxzIgGSVdC0eNt67PB6CwHEsts1jw
ENFb37tPftH519JnBddIqq97lrmkK+qgaq5geY97Ss7uVBkhSU2UUFBAmRhQuGS2iAJEfL8hdfAV
pNvJnFndp35IMkMVv7vJI20duZED+1QlxleHEsYA7cNF0G8GUknwO6b1g5GeUc26x8kBZ8EjNbBt
Mewnlj58ZrBVQI+mW3osdbC4h5nyq8+G8PGEVtOb7Hjt1Op3TMU28ptwvxi0OTlnM7d8rP8k0bGp
l1uKofaR6b79jChA8vIevTJTO7vJPNZj6lxgvQhq3ANrw1INXt1u3ySJOuCEY4SQaFLiIx+HJ6Xh
NZtnfrHpj7Rz9wFq5n0Z3+Kv0AOLkcheDtAoukNGzEkwFkh6ZGnJ17B0CcPINFR7ekI0APJmeHs8
PRiUirZ9qtr5TRsa3HG87Gk/im039VvZLS8NPcMD/qF5Tcg6ztp7+siST5hE4kMXD9E5rVxjRQpF
tC2rHFRs4ZwK/xzFRbQd7TzdhH1YrOEHx9qZN5W5fBBqUxKwy+/MTqwbUWuXmPXDQ8seDMNGequn
Kn8uC7GGW0zHNKxr+75JtartPCYhgmDKqJEiY9d3/WNE/sPRmgLkQ8mO38KwwjO/XpLSRDnmnYeZ
JSYldrFteugJgC+Yu5Dk6GgEqQ6jnqCCzLmuonQ9d0xpWoPZSub+5acAdp4xwdZldgRo0ZJ67SP1
tYxsP2Ye6v0wf4DEVl1768l1nX+j4aM7rod/Nr4LUgpAv5OvGglb7qG2nap5SHbuBAqj0RO60/mU
Tf0/q9DDa9LQgZbkildTFl6yzhIBAJT/Psi2Y9bawIPIMXhe26x2dkVT5ettIkV3E3Hvr2Pf7/dO
hpPTXcxy52lq9Has5et//9hWGWu5ySvWreHJsxgH+xxPsKoZOe8X5kJYdEMEwBDlwvJQyAYWLLpT
7hIwPwMEPoZSh7bM9YPt10dPJ+/hchevud54HDj0QFMv3snzk9s4j7QKlAZNVSD7ygoXgtny2cCg
Q9yDQiVCKcVeafn2a7sDJ+swUFo40ZG26F1GIs1R9ORjZK+R1u6PiAjwBMVoPHnMEXaatrJsUgxm
fTPeE6rlJqogsWJ9YSQdL+GmLllzMhj1gwEU84aUo5YNG7M84DPnMCPdJ22t7tg12BvxXPDsW/sy
5SuZpb3zQmMbRkivAdVfxFxZICfYssAF9rm88YRZlqIn8HnUzLrGu97ZXKSE6PAFMqAQ93x1T4wP
vkJOTYOGPsIVG8C85QabYxOMY311tV9eSjf6TlIi4iXORq4PLTfaUGOgocsd45EwnHzAY49mug/o
9swH16OkrMmolaUhHmcRWo938Fnr3QaHOUMdxdG2r8S//G7zc2x1dN1O7Qat63Omq0Ol4i9QBmZf
Hwp6EJb6Jz3InwT27nYkYMofm61N5Pt32ES3UcClj1gK4d+vb4QFFPfADotvicGP6dgPxdib2KVp
50u7N1fE/UwXEJbl1udF4L7PvHdAZxcL6bSsrw553GhuXPOxCdE/4aWuetcGoyT00bGt+AnDxvP9
ckjCLPxUtb8Z75mamPBXxCGhABlNtOKukZ9kASvZsnE3syq9JllRXv7/R5hF3+2gs31O7vaK0cfM
6wxe0S34xpQFG6kAgzMSt0PvaaFrMkjtGq3oRTXxeJmQSGBmwH84V0SPJ53R7QAXI41c4p+ylA7I
8m64NkO5wW5X3IqxfMnH7LXBtXWU4Mhui6K9Ym+AGT4crnXNrsSH2jcKVhzYceJzAkV26OujKtiB
laEnL75pzZfmESGYPgxt/1QWPQOXnA03tidicbRCx8RpSUTYhyqZh2IANNeToJmKHzwywrZhXP5K
0T8WqIt2Vuhubbgw2ykPn6hOxdDGxHin74w54HNUt9ny3gyeuMNoM+BPaJ97KO5rnTKP6tLIO2GR
RSC3hZXybDXTn3HMs+dI1Rjey/zRM6gKPT2x4CUijY3p2pS4f9E6nGJkI4NlEMscWsF0183aPkmN
DJB3QsDaUXlZQrdi9FU7t5KZEPwuq0QjNKi1lRMQVoXJB0yxYKwws6GAYlwTWd/5ZNdnXmqkWwwi
iqik4ajhGTih/6B7mz6E4zWOBWesuklkzYfSdPZ2Ww8b+kgA5IONLz65zk6Nbu8O0EpUf5irPx18
zQ2SDfqZ0buiNTtOkkojJAS2hiCYZVhqazII2nQWRD2K5AtCm3eLBwKtMZG1jgdMjPQaVguu4Idq
fkEbqyMNzd/GTtWpyOS0TWxSg5uqlsQVzPM6yl1AW3ZLZkA5EmQmGQcYd255NMWAyu343FYdcdiF
vPagC16nkLUZT4lzi2JamiEjZCLKmA9M8C1YJZ9bG/NiavYzKhjxT3pksUW6GgLHntQumZaGSGdn
XCWsL5phOkKYeG4E294JZ9fKFdHacIrwqxJ0XJ1h7c3OpieDcbuKMPqhvhZPXUdRN3vTqXdinkkM
YDJ7ha7isHwb9kvof90lVQuiNGYu2sX4dHVF+8ny/tjWqOBqrFqnmlQr3IoGO0AubBKVQuSGQTuX
7qavnE+u/G892MsR0PEmarCpI+N9mnvGlxXoBqvhl5VeQ929txZU6Mm1/6HfRjyX3dPKMVfjJZ9M
fl1Y0xz9i70b/hppv/WAAwpK/HzuvPwQA3y/YbG3YXJ/g8nfYGHBB9/On2h2VRC1nrsHhshUI2FO
a0TsoJv+Yk8+tIulim6+XGAmz+pIpCgHYaqNbdWbLVnUFmHVc/4mChzcLk6I1wH+ZNCPZvXeTCmH
o8hMOC8NugxQPcgEXUyidWinQOrGaD3JfjdRdJLehUPVNlmuSrYwo1PUGyfXPstdUQVo78hKSAnz
GJ+MqSx3bRU6q7udZNUnPGCLJT5VzuQkh0oBpgtZl5eV1M/pV9JGn57z3sQZrOVIEkYwk11lDhlP
n6MuzcLXDfMZJtvi3dVLl8jAOgsE1bjPSwkU/1dSlLI5YLWInIGLQdyyBIS0IgxuyMiMGibvjSfJ
Cwide/EWI1yVpFA3dgPJgu5kJWZvOCZq/hqoPHoirZ/cEJr8LOWXCxwe5Q3Uf4ULWVnLR9PqHz4k
foMBiweGZ6Qx+7Z8Jdzu5vNco0Wk9+ZzVKPp8P5gcPXvMfA87vTyCIeHvuStwGBt8L54yO3j+DkM
ZU/G8vw6GcbJQFMjshSfe52onSxGVKqEw7Ruwi5eDcU2l8jPludK1ObeivtnRsPflu4+UnPkd8IO
Svn8sAgqURPiEQXgAWEgWuML5gsqwc6JfG/O3cR87uwRret9ki8cHPZhuPwxCD3Dbs0MPN6OnRgv
YXwWrZOiYinCXZxM2/+xdx67kTNrtn2VRs8J0JsGepLeSimlVDITQiVV0QbJYATt09/FOndwH+IO
TqHw45TLJCM+s/fahOm82m3iHEfdPqazdezHgJFCCnWwCcw16h6uhoWbyFIPeExjUqkWBMqy4apQ
/y1K4A4VPFHNoKVyMjt8SDt6eHp3SxZMclbE9wWjtXcdb+dR2K0p0b9n5BY44Zw/EDzujcHjnoj6
m3pyMwk6xSlHdZGz/Gmq9qT89DpkAXkSpvyLUFMfrEr1J0nA5q7qgn2t/fniWdpfd0noo/Wus0su
nAkNj2VsgXrMB6/yMBlb+fxYpZvUmG5ACeGXtt6ttjpIiiKxj6FsNkWFhwCgOFs7oJYQeqmIZx2n
uzEZvsIsQxeRTt9So+W0Fy2mrbXFqGI8ZmljsLY3H0dTm0/dL2LT/7BoBflU6mil0Ekwfq/30nPZ
NhOSuIW79eTUI6Qrxniu1egjgyrnzHtMnHs2Zfio8Q7T5m4SHlhqdMs5KFr5lemQgZcti0N78q+D
Zc4bexnvxekJAx/8wYzUFrY9zSMT0MucDkdDUkMxL7rEIudNTSgDeTJaKtmzmgzuB8CNoiJjFDbz
EWH9nZFMfCg052HHuIakUvAUyA9c1lIs34yrO2LZ1lhe0X41w7VGQpoUPTnNeKvbDDvrYLYbb559
UlxC5mQyOBI83G4gwbOwS7f+YjwDRrDLUk43Lp+O9po3y3eCj4ypya7vgfVC2u5ZAxL1TfZau2zT
y/EvSlt71wj7jYrpmVzoyFyie4z0V+vWrEN67pRmye0AzkKKwwTTgao2cGHrAKYXBkOcETrhVoa6
3BlnEO/NXpTdSw7zHMIxLUZN7VgU8/1ztsgb1NXrHExHICCIfScsNwU1nWPqbpMrgufxXe6Jgftj
OHB2DTfaT421NxP9hCvyROeHvTl9mj5tSO0b4RjDppHpWedNuUuxgKzQ3o2XhFT2zTyM4lB3Tb2S
nvdotV1wEnnwmZO82aW6vE1jeGrdctpmvpPtfTnlOw9f6MYKa2MzubMF4Z6k7Qjn0cmsxdn25+DE
Z0O0ad85axR82d4T3Q0LsXfyhF3h/mmOfjCd6xb5xJh251KzlyhKvUWp8NtHOvBUOwOLbWfvOeGl
GcdTw5nFiBDdy1QZp6jqtp47/uRYqm1pvFRieJ5shYVTJJ8Yg585tF9zE8oVdsi1AOcYlSWOQddf
Y71SRzLjP4J5M5ObBIbqRQHCl5Z7p507GRX9C7hObZCI0vqXxjVJH3f4C8RvUDReZgd6ZDPyJHAp
/Jgyvvie/SsIliwQ1RBLNWbpLgvEaY4QnytekUPS2hYxD4l+7vw0OZDRiPwoV4xBXHn0GttgA8/I
WLLANMtRHsLa2tZadqBDjeow+9XLyHxxTPndc2HVG7vGzSvm5xBJqyqauxtMT2XIrDuGM2Xn07Nn
t2+N317QpUH060Pmix5DuXQiiUrHRwTVbl3kpyL1fvvdwq0rKyYlbm9vqhhgb4nz54rHVVQNyxtw
KMyXebtcV352gbwHOZhS10YdwuQR6MePGVR3hVQ6D719wORppQxMsx7eNHsMn1QhEQSdKtsRG9KC
Z5YC2yA1bMq5EF8M8UFroKTdktv1SPH6XNjZJ5g1ZqVZtm+C4DyriVUa8OZgdJ/HNCe5tkPkWNEs
g8w8SJ9kpdG2dt0YbVHkvgETl7Q0B2WynxDzsWP8ipTMW3R/U79CgN+tOiiQx8CkD2r7sNi0Ycus
B4UTQkRgTK6K1zK7ZSWihCIxig0MrPyKEYPsobn6DuGJEz4GQoi5JiktvNuImKvmF+mwR+I3kCBj
949Hd+sqCiBVobvvKEZtWuYs9XdNhTPWY7NWFY82jAJmVE89oorVMDoHwY4K3/2JdhbivfGQJuYX
G5iz1UEzde5iQI2bpYxrR2CLyEvLjSviqz1ONuQXdUyKcSPC0ti17fA1usFzGyDyaxVbVfKkKipU
TF2T7NcTWOVjMsUXqZlLJ8PM7ZdyyE75Q8Uv7wOX0mFAY8pMJEH4dakh94mpDvlkeAYRAv1SGW5m
/gfePyG9bBFgGCjw7EXZp7JX5ARcz6P3OfbWn8AqBcuc5oMGmnsawaRLZbsbJmQSMuebR7i6RqPu
YwhI0NzGzTZ0RbQvUwQV7JiZBEcavLOiPdjBs7K3rUXQ5ZiEh3pInjtYhnuXSI613bVXUbh/xsZE
lDk5xw6Rk5qqdD/K4gNxNGfz9NMn5e/OTRFqqxQ/df5gIlXXlCuwgo6JmG9xVbSkk3gvMq43SYx/
EAUWZGCIba5ELe5/1pLHakChAAEi/8i9Ktn1PuHSjefsteY0LcvmFZUhAz0wpyuQCdiAouqrG1vJ
SDHttyw+Gwg/iO3Z6yH4AzscI6Ki3OM0HHIyvHQKJ6Y3wcImBQ8tm8mVB+cApeGmlqU+DnNardKG
3JWY/MXO+OMiGVrX2joBTY4PiYHisU7qt7b35N4yF5DKrukCUnPDCIQRwBqb1G5wtbgVohGrP+86
EA66Tt/DHRnFv2rFF6QH3FJdTvPsWxtB2IQayeUh5a/aiyfPGMXZEf4plPWDDdHvMEgA7D5yrkws
gkyGwrCWtoUD3CJJQlyNiAIBEf3tHJEfmFEcnZYUAIVTPaxFumZmn1CnlZAG6oisPoCwnldf8xnh
1xj/GhZrRW0jL5jS8dHOabDszH0yg+xkYtYGhY3qL6LRIS4BqxsSMDpUUlHocyTPIGMSRM8CU08l
EIONM1wbMEMsQiMTilj2pKfqo3CCnzRk4xe9VjWrkrBn7LYkZxMHvI4U7z0+yOQMBP6z9viGMT75
a4DnK1m2v/1RIPe1s10jeczjLP1R9vxXiP5ZPKIcqam8Me1rPtQG2gKEQ3lFvv3TeGKd0zAsEyAi
2sjcqBE3klnyxFCKr2WKrqNG7OlZw7V30EXR/UQJ+nAO2g0JexWwOBtBdkryDX4iww04HnvkOTw+
NEfTuvD5V0zLxkyMS9YyIQ/4E6edNPnrJFKS5hiwWuo41Rf60g4e205SKYKcYRieVpvcBGnpoE6l
L2Lrz5AB8E/5DGWzPyA9vhJ0p3j4vIH9sbn3LcTZEglT6fMVhYtaZiYDeZj/MoF8zYmvW7tWzw1i
RABOhj5YB25/mBYAbdr3NcMUZIh2wkrJiBfHG+xPRGndiv+ER6Z7L1pXbOzmg/vJR+eIDN1uW0pU
q7sWLQ8g2Sqgtpmx0OPPw9asE9blXrueZ4KZuhx0U3dJSkDaZoiYySrIX7EgCqiKiKTYs2+mDeCz
9z4CDUDFiz24vTksBey1W9VcfSmvWWD9dok4Aq3E+IKV6c03h/LciuTVmT8TXm6IBxxoJbf45DD5
6B3jtbJPKG+HtUzMgSu53c+sd4FH8ffvAvsPDusWSkh3hK7zp8aFtZ+4enzKIXCelJMVm5oivJp9
1GxCuVEZkOv4JRHoA+ipHBTm4iRwEiPQDf9acfTklMJmNz8fM21zLjvgFYT/5ZutekKMtDOq8qCW
Ex625fvkcbMj3ix2dpzfXK1I1uPh2w79Wen22TOd8ADA+Uw/yqGYotIPDHM3JF6+LQxyGIsXQ7W0
TVRAMtD3tknQVgdMYDIImojxW6qMPtu06bVpIWdP1rLGFPSiIcCIfDD706hR4Q0FyXAtyvyNw1Cy
NoMvf4r8R0sI1tE0nhk2lMTyPkTFcdQlFl7b6I/lZBR3vftA+MtT+XswrB+pI0xSnJl+aHyjGnwY
HU9ieEQbYjj6xwynkuqqfAky6KNozc9JxlOReT0GHe6T1ewFH/nUUnfCttzGDbFuFXOgufbeJzJW
17YN7LXmmlsXWcci2EknNN6IcDPhfpJFNPIcJR8mXXICvvcgzVst7GPXWPNTD2OyW8K48pIFbN7Q
EbWYvXHzINdvZYIq3uw3Fp1u3gjv0AEE1xX/T4YiSAK7TRYitZkGMBg0T8HGJXDGWpaC+FvtgffB
1J6/SoPe2Er622Ow9zjsV0lJYdLF0S878f52kRKgDB/StvmlEvxKWY/DPeGFiOEazgFWvC5hatPM
9WsE/5Egl2bL3iJGaRG8By7ELEkciqb0V/l8C7TDOxCN5kNkD7ALZ1KX3LLb8U/eTsOIVXSO9oxP
9LHm7DzXgX0rAa5w/AGpY6OSkKKAGC62GDTGE3F0gY28LvhqBxGxkQ4P5kzPN+sS/bePG6zpsI/A
atsZ/vzVEupKdGS8sa3lDQ55KEkVPdaw89EjkpOdXMoEvKiXMCeDg7DKCZA1qDav3lR1BFng4rCJ
5iUuW6/cnL8CzQOySuo7uAwzIKktuyTaO2TdfKz/iNHYpxxxl5kzsk83GKYyxiFgnD8SVxZfArKo
gCqXvctTRTzBIankGTvSZyJjfZQ2cWBJw6cC1JqFUA/6dY3WAMHzq5uaQBnE2K1qklPGWt0i7C7Q
mnEtpHjS51zDxyN1wZ9sPHoJaU2GX5AECbu9GvrpYS6oUQ2awfGnm6OYyQQJbEBeoToLSLoz3x1i
zQ7LbNo/kt6OeXtZupNysviU6uMUpwzdiqfY/G5zBjWxsjLQffl72PkG00xnOEhW39eyyid8QThJ
aoZMO6curbsPQ2EsZfnQUnY1aHePTRkjXajoNxoEyWPV20dVWhMPhi6w16HKx/xRUGaSgCE7ebTq
+K9nm+HdoZgz5nuphHkXb2xvxhvj3HzrNzOHTz7vPLty712wAOzNOP0TYESosxftk81h68I/RK3x
OMC4PiroIRsUx8km0gkmGjtrdhRmzMjU1kIC8NJhBHlMwvFmWYlJ2ELRkUxc/LFrp9ipFGWB8iwE
SSC6eSCQahgARJ4XEYbltIdqCB7JWlewB5OeWGXxBazAxqfVleDjpO1rjKdDey7ykS8J4/xaksD+
GEbAEiRsiDhV6Q0KMgBjLC6gkNh/MyRmrh908J6S6YfE6uIU5MZaVYF7h861wmayt3zE2fDNihVA
cwhdHVhj5ZE+G4L2HyPgD6ykim0Oin5OQBLGGVu5vvPs3aDohlN/MncTgNx4wsZjdZjQkYeOZ7cN
QagrcbVqRiYOYYwobizCLEwuI5bt1bodw2aFdtj5Hs3pIDoMQnUKkjRF9b2ek8i+C8NMt/GM8RoR
D7NYZmYH4kswkLitfgomkl2kJBOzxE3roZhjfx8O2xnR7Io72r/m6hmXMMVIovuLx2BjNRoF0koH
oYHMhLEZWrkBMZneMlvkbA4eO92ZmzajfrWw4eI8M7dwdb/SLuKKRtYqCUxWk1hXygenWtb3TlMP
t7P3rQyKaXBmMUvxXW0Pv5goHprUXRzWUDIaMQLLNIAnscRJ9ubRYPZxkll4YGGDtRQ4FSACwYCM
u8MivWEH6TQ/jCQnZYOL2RmNiD3X42UYYC/1I30ni5lVasns3V3aZJcgCiPI+vvIkbdi6RWe50GR
LuxC3TQwbRhzwrlWAoQog6csMemjbBydkfVIQ0no0zyxYsAsIiUXV9PYPH3a+uCkIh/YbV673JHn
NhjnE5MB5VgQ9+yUGDdy/0QS3lp6yL2trNe4f7MNtMWxPWA+Ee0hHX4s7lN9IO6XjgyDV+2cQaQ5
J0ETvukQBETCZkQTohhkfIV+QvjffVNR8+PJZkiHvIu1xysC5/SA0R1XYE6tOmfOMepNhpuiP9Xa
EFsOGl81zGtDdc/b8NtaMt+66OwCwTp1AxNNbGsM4mndYmY5cVGjdtkVFcncauhBGCLSXYFDDo8G
aj2EGfmO+fzFNHA3CzIvuSxydsusTNgzXZnGFCfDIliogtynVPaEI67Y+d0AlkSRD88SkNpKwjFt
+lNWTEQ/o0OZ/OpNDUl5cFv73SxYP1vMpSXaSdwmRBUaKXWWV/aEeUq0+rG3TQJmG7zhauXYeMoA
+305Vbw1slzt7VnAjoeLsUfE1h6F5l4NRjbKqeH2z8RA3bR+lrObfw86f1E293rjmIiIcQpXsEAB
qMhVajQ7wWJoBRNJ79l3WSfqI7oDDK2atG5McLrYs4FrV6Z2p7OLdX8/SINF10jaUb4EZppycK9p
lwEKJ5toiaL/chk/A+lIB0zxQcxMiPwcqy3FVgrvNY7URKhg0B2JRMPnP6FRdfCrMsAFVmbY9D10
6YQY+J46G03CEdK42RM4XcCvE7qSZCZxsO7dX3SHdyuNjrnlmyQBoPhsWARQwnjXDtM6fRZPTMY3
jnuiLLZ2aY3PRZh8R/IhG/3woXdZttkRQe1dnIJK8Ux2Eryo+8ZAHebgyDlmDHLy5ePqQ5qzcCD2
UVojejtA1E8KyhyQrxRvK43a2mDqQaxHyXATvb2FmPje5oAXkO5pszJfwx4BfbtsjyGFEHhPOgGo
QoA9cbU1gvqTI769MuRdlNaHZJAO29yW8VvHkh8WoFD3MaWhA+tNEFYOFy4OPEaQsz/tERrU0P8Y
kKvQqNm25uW9DzLFtsx6doisZ5desGpqrOqsUz0faBv80BlfqGAfw/iPB1PiWCk1P0xtT5SeMZNe
tvyzvcm5OmgYiTulf4gmiIeQVjZVBVFimJOGRSl0QLgi94X33BMp0Hk9ubJd0J9BjifbPMhZF4XB
sPNU8thrdEYiVAZ0+YaU6jhlCj/ol9EhqndUJIIRVjr60SsZS/YK6CTlSZopUh+9l6KpL0FWBDfG
FczBsfumdQnyIYLJofjnd8QDk97tjFDHUQMF7O4vedn/idMtyDjzZI5udGqclPoqjaGd1lQzLRFP
RkmeVzHiWErp9xKCcLG/Ga+9HuSVdq/apJEG0903L0Puxic2ihubzdPJxhnsLLwSsj6p/ZYduZoZ
0+dhdzIki33GiE0Ko9ErsZnVIaJ7GcRAly0b1QWBAAyDQsav+VNnjsFxjLVNH5KCES38eE1ZuSm7
bj6r+kMSA/hltDtKfTzLACdOkaTV0b1nQO2Mss1YmWTKIm96mBnqQsjb6NF1jm5DSjSv3Amz3o03
rtzrSb/G4dg9mopaj9A3GPu6a3fVxBArw7K3xsn71OkQgH2KDaS3JrFxQRiznzco3s10vlTZy7/U
bHBKxsXxMGlOkfiZRs+9dQ56wTChNOupGRgl5dh0sg7lKrH1pvdSkUiokElt6jb/QRPI3e0lGnmq
xB82/ZEMY9N2ZIhUo6mJA24F9JdH2meXMYu7h2Cyz+ORDpNlHyyt8U1GA2EDhfpUi76mNUmTK1h/
/ftdNezTSZnsR5tY0bT7X67uP5kDF5tikUOanWfiAeK17iSpI6b8wb84vrdW+JzROk8SA4fHBq0q
ivKAve+Q9YZiwAKVp6+56WxKOczNKszZDYXMSESOrwGxXYOeg/zIvmTFYacGy0F6o7ate7jG01Gi
wN9y5qyUzo+ZlZIdr965lLOjzULiUVKACNt9i+stokMyE/QkH/1m+HI8hlKSWQ58Sn496oBg8pG9
x1WLHlmTVIpq9zd+t2Pe1SbcTRXtO/IyG0UoYloJDkHVvfAHNw/Kd8Q+giR/HqYPNvrjaSiXM60F
++2J7G4slCg84fA3Oxf6sbHc0yWYIdsoEOGRoFQaYt+Xilg8c9OklUXIZszURbQPZgsPwTR/o8/D
lN/6n0U0Q/ixuDJQXXbk0/x4qIt9ZFJNF7W/mmAEVOCffUR/q8GGBSyeZNHXL0k0vswNhAg2xe0Z
TtipKTz/NBvJL6OTxTnlZyvRKFzBXS5e28A5+65mxxVYZ9Ua0fMQC14RmCGsG7tLELSQDBqvXrsk
6ILeUfcFaKzdyACfT0PLsqrw0/5C9DBDf2b9iSCqLJNsbtnqfYmIwix0o2itFE4+E4hEHizHjB7w
MufyIextylHEjRvPz6+OcMdr36V/SA/uj4GSMYWj/D1o/gKIXcV1Sgm5MYgi4lX1OAnHql5CvBgV
CLJwKO7Kq5VkWKfyEM+6UyZHFzU0e+HkipbduNRMNxsLt3DpKYu4YZzHnkjddR97BNbRT18qoJVs
GNwFwiluTpHuETZTFAb9j7bylsdBVnfYRt6ejYNxmAegemOPB5y02/UYETmew3+6DAiD+zyLj6Eo
gjUg1HSToeI91mazBdmT/nbDNsaopf9GM5LSTvnxMTagpy55AH70YyR2eekZfVw72f3fH3AvrL1x
FLAy7eDcMso92NK+cLw6J02CCXl+C62q9QBpGfItY9ttLBha7F/JItO7klpuY0r+5k+EOIWrnzzt
7FZElPiEm++rEKD/UkJiQQiuwVSbZ5KmkTa2NGFkXgHJYjr0gru76plkNiVKmnCKHEaGrbOew6bY
W9+Z5aodMWzmuxYmyvWy4HACG4JTn6CAVnswtdK9i6ILgUEVb/ANsR6TTXDkRPiFGeyDRdTEgL+q
l1xtBLtTt546O14Z86yf7JFCM7fYPqN/bNaTqH6HSNS7bgnB9IJ8a1eR3NoN7Du25XgBmoMFO6nM
SsVwacKiP1r3KqtNTkt7yewGYxgxfePzDxgTFfyhiaYZhJ+/akJqN8MwNdEooV6b/iL1ZPYHvhZZ
UU72dJPm7F7KDDEnciDcOeE+7ztEu6rZO2SBbAsBP3uLINHY9D2Yf6yr46OTFfvyd4es8FDYORKH
ZOY4NQHxrAbFMnBIOZc02W5bayJTu5LDtOSYNCdAvjPWvt1oO/0qgGu28yxv7epwofU0AKSc2PzP
D0nlWrtYp3hmOBbWogAhYYJ9hYu10IKA4PIb/Wg7Hl+WFIOIr+hBVfjgKe1yCeA7bngPCvBrG7/u
ph0fB0FVzfMEXeaSgHF7cjOCIiI/gfcPpNUmQHzVJwvvJ2p+zw1TTg44OMpvRuJhC2rx75mZNZ3N
zr7XHChrHDjxmojQnxqnyjqIQM7PGAvXDJnMK5ANXIxd++oE9tvQAVbvLYg3Hg7zSVoz4W2LvEzl
1WPH08tYvO8fmBXmENeIoQsUKT5u1xS3f//t38+YzZ6yqq8ukyaBzMyjhHwocoYsJERwGvF05aAw
UNaRxQe4idXg8GT5XrCOdTvRz8HGwmeJfaypzxNMIs+Ba6szTdg5i5xEJxajV7YY9DvTWHZPM8sm
uyMWGG4pBokqKR9xxBePhRu/DVbD/FL36gJq6VZXU3/A5jnsnXlkrpNQ3cxZ85o61mvK4/LUl8lr
W3kjPtSEAeShJ3HmgRdbf4wqeJiKT53FySXqxxudKErXutwm/VQhpJsGbImed7Hz1LyUXfzaQjx7
pohxnzkk+nWF252R5bJ3EgCOpKlQq4v2O+wqjG4i+6onGCFpjR+3si1yDds2fVPmjydFeo0TzB+B
13AmC0zGVv+rjMK32EGcySfxPGMvW+U+VWLbG/WW4vHd7YYcbEEutuBfwNQn/nhrMy96rJt8XoNH
ODI0d8//fhg73a9d2tyz8lWE2Arr4LyhpQY9ldDreGMN0Z1c210XQnQQERXjQGf6CLlBHxts4puy
de6hGXivgddfsPHj6PKNJVYV/xvAlJ1KCMUqAmYGAPB2zURS2xwcMlO/s2ajoSsK4FENOP7E3kiQ
SqnCI0dzUKXvXd4bZ18fokL724ZJI7bpnHnnQxjlL0ib0TdyLVQOwEYuyNxWF9sp7DNiu09fuMRY
uOW1z30EnvoqLDRzjc/Cyj8V0L2+6sLdleN6lmDxpzkR7LrNHzAzv70WubQRMw3RrH0u6ijyiUFa
CK5VLyMvtq6C44gaOc2K9BFNWbwbmGyvkGNDILCrDd4CZ2NLlB/1HDebOG0/6LWzm9J0k9B2fofF
4J69fuKa08MJYGq3rjru2H7seIy6o9P55a88YtCcE5HwWer6g6nxyhuFdQpi8rT60X9OS3f6SRmz
zUanD3h44/WY6RSrrXTQA0XocTvrk2lucMuz5gFTKn4EAOWPfA8FQ5ay2nghkb9VG44bi+DXtYts
YDsSqMNE0fpNv8SMk7vxsRWxvGgbBJTWLmvM3vWuib+PH8Zubj9EiGkuYqzMicAWMi3a3zNBeNcx
NV4oJ6kS0F0+x46L+UYlasOAtQXUlDaPhgIEGUxhdbUNTFQyK+ROIcPcDBZw+xA6oZeMR8S5dCg9
El1djf7agVSz4XoxN+6gQrSOiBn91jhhN7K3oyJMKpnnQ9H78wlXDvCTPGgO5J5mF/hIj6God5qC
54eslt/aA0yADNTbBBGqTsI9+q3/g0aPmIuMLBrlGDfUcXdRjM6WJgpb3ZCdJJMEBGJ407qCuVks
aZpzqedTWzZftgsIFb0hrl3r3NVVeTfyexvr7EFZCuaZVUxbWxNmhuD/peSKFiMQkcxZ/vnfw1wo
3FJSrWqPt1EwnV+F4jC2+muI5NsEv8THmFP3f10XDKWaaqZtsDdYvkWsKoX7vJzY7D5xjcGFmtZc
//864fAIQGvS/lNkDObZHJBPRT37+KyO7JujNwGs0SfVRKepYjracxd9WIQYA0RLCEhzGko+xJtN
kNfnGhfGalbpCx+w/8jdMGI3Uulh0KSMgxHB7yOJfY2keBkFn0mVZ5dQQ4LVUcHGYxaHcJgxS/lb
rwMrB4neus8Fo8ZpRuJtRfoNW+qR5HUSsiv9n0JNTAQ3eeoWllD7stAbUX42T3VL9u4UesNLlvLV
tDyzW3JAph0rQYoBgjfOE5Gda73E2Ip8HHcpyuYdg0qJbT1Beh0N9tbPsIMrcpv3ln5QhQEBdhYd
N6KfnRKRfhfDybY9QoOaRVHt80xpUPRY+Tf0Nj4SSLM5ScaEueSXWqbjUhmSwGz5MsQRgvioTTET
ZBJ6ijM8VG1Eb5PgcC38aGW3SGZmlcyXFhSfeNY52oqGUMeuihEp96jhxxYTpR0pCIo0YEz6Ekjw
bkqfzJE4Fksuvcajx5fxXqDddp0AyEWWBiemx6+FCuUdRRiFwxTrvegGGnRI+rXdwuvxH6fRQRmW
G08AYNN9gi2ZWqsaT9QFhzSerH2TY+ShqmA2PY3xeTbKM1j+5CSRk601KecHa4jyk8xNsUeDA2Gi
NY59gLetqrqdVxXJ0XOS15QESvQIdbVpUOvNlOIXz/ZmYDe0bJnnJntLThwa9PuNLy8EGpyMBg3j
ZLCN9qPu2Qyz7TQ70SWrg4IJFex7S7dHO59HwP4G8qGZbCkdd5J8waa4tAmgp6q4gccTT1EvF8pc
Eey6cvjy+s6/pckSLswZvmqlQeA1j8SL5fWIcSUyeZmVCe6EJFjhH8VFlpHZ4ujCOqCRRtviJ8sU
vlFrnCuU4myAt8JTLftmCboiQdcyGBJEStmaX01/TYR4SPNfOkV5pRzzqcXLT1YWGXBwRL12i98p
PE3ijyvQ1YdhNEGoI1KrK4bPkdqgQNRqFpR4tXqjUW2OTtGQWRF2+6YHlqmwi1WQ1QRZICvJTgCM
yRBshqKbjr4Xkb1rlUczeGfQwhU6RDssS+xFhTiadvZdoGtRTVszZ0nzu+CTA8SRPxCQXjUquELB
ufWLotHptX00AXw0tuUw1Ab5N6V2fBpl/NAJZp2S3Qt2CbI6Ooouk2v06pFGsyvVd5cjgg/POWu7
mp6SvWsqWW6KgdhOIMwu2/vI3pGabZFc1JBSWMl1TXNJaEXnbFwkLx5O9mOD2A/lPF4CwwVI2BOh
so0CGe+qtOUYMfHDRya2gzZAGQt4JsP8H1QaqWYLq23GE0gcCYQHlAofjY7XrKnDbW7Fxjrxiumm
gmAdRkFys0fRbFK2vsy/s50tp+ElTqBRVqH97UxwMrDmL0E0xa72vBTrk8g2gZpAZRbKe6+roTrN
kozDsLR2QFnRFYam+R5hjNr4pVJHJxzPvfbzZ8Zb96DE2T6lxPpgT9WHzCoPsRmbt1npL0Ke4r2v
W++Is2faBSODxkoUL6a687Zbh0CiQwU/vR4JcXifOgtdXWJhgHX6bjvkXvbmmnsEp/OR8K13GOQH
ZRnw5hq5x5qGwi5M5025iAcLdHj4xlPJZt3i+1o7InnO1URlwZbR11sfA38eGRJpBYIcMK/JRqPv
B1JVF5QuLHzQAw4CODx4PAbObRsZpByxv8gN626GcXaOIv6NPlqirpRoCczy7E4QOFMnwliTgY3T
5ELlTfHgDOJ1QALVcrKu6iF+V17ibApVbM3lfTFYN3hO/tmblbFyvQyrR/stbTvcmhkTQSnTXZcj
HSpiVIgBAKsN08wKTip/e0Ajr1iAkfnN2QHAFfVIVOub48W/zDQeUXiJ9tZ79haY+5b5j7FD9dHs
QovYKBi8yBRbYOl5C0HYvddxi8MyIYp5XH5w27xhnoZDW3LaPZBvJPd+1/4lBlGfw5bLu1D2ZfLj
r1Tm2LjnTu4R3bwVFtiwpIwhnKjqOhjsJO00NradYK4U2dND2/ntjmvpPlUa12PNsz6k06ls6fDx
QVxGJX4ZTVaSEZfsk5LFFsQWZj2p8aqCWDOyw8MC9QjuYma6awz8DVF5Dq9iGe+S0TG3orSDbRsW
wWNieh7x3SjhmVXQyDc6ZDfzO+9CfdOKAYHmNywsxBsrDFFbo4+hqZWXqJV6LwmEYeEoxSns3I/S
adILELJ70Dho3vP+jqn0u+L9MUenvfJcZa1EN22iJFm80wPbFCaDGMZasG5IrMmwk8DE//1szM7/
P5KkogsGdNb8+d///voR2RJsrtvsW/+/uSJ2wJLs30f1Pf5P8qfefOmv//rz71c+fAl+5f9h6zx2
LcfONPsqBY2bAs2mA1o9ON5e7yfENRH03vPpe/1XXVVAoSeBlJSKjIw4h9z7M+t7+Ew+2y76LP4/
/69/r5G43j9NsvO+UpZl+xTx/nOMxPH/qTx0AodlKYw2T6l//EdRNl30r39Y+j8Ng8URz3dMpZuW
/E//uUZi/VNXCgyQbVm6Z/D5+sf/+d///sXdldkcAgf8H//5P4o+vytj9jv+9Q/FPAFrI//+G48/
//qHqwwTRKDuMBlHat31HJ3//fuTTEPI32/8L3Q/CGQa8+HhVLfb+G/tQZUOaiO80trdy8XyKe/T
bQ81bktioYfczqADY3WdnNUbDu0Fh3c8BfMwWM2nFZvLKTehoeWUJ7f9wHN+5pwBXyQ9sZPHIb2y
pLjsP+bs4917sEWpVUYr+6f/vU3IvWKWG8ZUE58KFCha1w5+9KbaxZBvYji8l1HF9cGSu0oit5ZJ
7i+8h69AfwEkK107uUuyLRPOLJrvcO+RG1AvdyGu1vHe46qNQj0da7kxhRz06JNWG8JeNczRBMFS
blhhx10roMJ6G/fCAcygh2tyJ2MUvHwY5Z42c2ErtGK50vD48uQuF8itDtA46CO56RHXdva+3P6Y
aTMoADrzprCK5pJFSX/rCqpDV4X5hYhEO5iWGYfFaV3K/dKRmybXPRRlm4fVGCbDberpwWbw2D00
B/fO1qwPznk2nvooREozuhB4RZk2ze7QYYN3U7H8JBggYB7cA8FZ41SSuY28+h2m6fRh5YzLYxDm
LwZQELlJ53Knbm1Y02ZClVtx4Xbl5p1yBdc7FtBjljPugrF7DxWKYz7Q5R94Jm4mwuDmGAZHPucC
rIHemhl9dFu5OK6uwV5DNPAPq3IveQ1C1W69kz1V2SVBqds7oh8kCAl0K34WURagYIh8va5EchDt
QUOEmESNKIxVaV25upMsGQscPd/bzOb4wY6zeWY7++IibNBZHjeRuZ5E8fCS/GnWYNupBMhfcW83
4Epn49CTpj+7/ZsR1u1+FBWludUmoL1xiN03M0dGpuo0R+NbtLjuoSO7oVGR97KMCxmkQr2mxYZ/
9D6KelOJjuMh6Pii7ORIPLVoPb2oPpPoP4UoQfzZTStf1CFHdKKl9RhErOb8kAPzxvfqRFOiEmOd
gRRiDvJrxA/hB4Ipx0rUqFZ0qQiBSk9kUXFkDBRVrUjOHG7eWlG0UtG2rICjehcW8UM+m7T9tFc3
j8eXmMXs0EMb0xDJ6GtH107/6XX43Ys0YH2lxafSoWmSq/Qz7Uz/K/a679od6AeJEmeIJleOqHME
i9jrFsUO38F+yBHxLFHzPNH1MMZgUYvWlyH6xSGyWzQsd9FQRBdn/shK/6aB1fY+sjhOi/1YzdHG
cplJTrr4GVrSfB8jMnaiNrrIjkr0R0OUyEo0SQ9UivrFocBQxm2M3niYZbeWW2cQiLmEBCBDqazx
pyiKJxSBShRQrUUL9UUVBSzAHjs66Qwyh/xBec5EPkX8QZHkOhzpRPAr3R7vs44TOoNoRZ9pvIzx
4m1C07T8O6o5HNd2i6i2iei3+EEnW7RdU/Te37/yRO+NRfn9/e8iUYPNDAxEEffF7RKRmV9ENXaQ
j0fRkSdRlBXSsmd2z07uklnnVIy1if7siRJdiSY9Ik67olJzZ7Hh5KhHGpDzmeVFm0khVO30teSK
s55F7S6RvXvRv3GFpP0iw2WI45ao5Brf3HtQNvbFqB7AKs9rWzT1RNR1X3T2WBR38D2NKPCeaPEj
orxNdfiJ5/yP1WrHpkPsaDmY0WYxFXAvSthmmlkrBel+F4j6//vDoi/GDa65tTFGKtQ6/GbmbwdQ
Xo6185qbxhkIry2Kn17PmOaAv7JVtNRXytFNhHA8CCMUO4L11ubEfiEexZeJYTGKcwHjWu0KcTOi
dEtPnAVlYztGVPAHglCea3r7PrCpRkRatLdqlgHaX59EHBN5kPFp3jaO1a0Xp+NkJv7KIE4LIVGu
jeK+dL8+jDgyYdh7h1A3UC9xa0bxbbRkPqXi5OhYOrXusx841/7WDGF1gvOpxP/pxAlysYQmrCE6
YYKvlZ1SjcibG2vdfc0/YpU1A7Up3KVBfCaQOfDCluHd6zpKhRIrEFfKEn/KEqfKdHkgOaT7CW21
B9/tix2LR5B/02XLpUN/c+KZwT3ax/xOMUTAyor4YrU4ZKV4ZUv96Il3xoZvt7bET+Mg2qwd8dhK
zDbuViXsX/y3nNN9ik6y0tM+vsuimho6JbCeaalvyyM71F5VE4b7QJy9CIsvxeozxfODUoX9R6yO
oDaOoIE1SNivONAvc89KfEODZ10nduLvD724i4H4jLb/k4vv6GNAduJEegueZJuNf0sl8w29G32N
Rr2NS5pO3EWiDd0Od819JjgOYnSqVl0yM6eMLS5oJn6oxtQMPSiNMQr4rEEPGQDaAJXppBl/Qn76
pI33wCLyO6gYNqwL7s8N/iufn3yvxJMlb5jtU/FpS3FsC6xbXzzcTNxcC1uXDTkGsR1ow0yhd9sO
8svVFh8YUGS8KsUbbsUlDsQvnsQ55mmWXwdxkxEDvxzxl+Nfp9kMfpK8J1qbxFfQitnGFV+6x6Am
+e1si5yKmr14Ga8+f+X5CgQx8cudU7WfuFrNCUnQuuSgiuYsRGEpVH+xeEEOWOS9eOUlpnkk7jkW
1rkXP12LC5c9s6InZ7kAleyzE0EY/6H1JuNcj+1ey82zZpnZcxAn2Ori2yMjpWfIAS+lePoR5r4p
Lv8sfr/mTU+VJAAyOm3kAWxJBnhEBBATN34zNi9xmR07uvDK/U5joHxRAhsnrUYGYRzrY3apOIxE
EECP/DGa6oY/3JqxILDnoc5CLqkF2uN7XXIMpiQaPMk2xJJy6Ik7pJJ7+N3JSiQL0RCKGCQdQfdz
Og3zu53Y09lTI0x77rY8q9onv4g1Eov2+GpG7hmDxt+jy+nHxnaONNvsL8Osc7qxGq17yWwEkt6Y
JMdhSKJD2dzhxk/Gz+rbsCTzwTuZifFX3HcC9P106wRkkiLtFQpEuvO06BgQH2kkR7IQKGklWUKI
l28XWZNRUieO5E8mSaIUkkkxPNIpneRUKgIrliRXYiIsgJEY0SLTgg9w4OgLDKYbd45a0pMTt38s
DBAEjPGtdb9JVBGTCYFBtfqkH9Kg7a5amwC2JVIzE63hhUI5WdI2LbEbJakeLSGJQzWIJ77f8Ghu
PypJ6yzEdjrJ78SS5NGJ9IxEe1rJ+ESEfXxJ/ViS/wklCcS21EHNf1xJCP3+rLmkhkIj/OEMS46I
QBG9gaeEgBHDy9w1fjNHkj6yJYdEr/h5kmTSRETJlKxSJqklv9QDyHRPZSmj3kZWb1WjzbvFomG6
aHDOAifOZMj1fh7DZl3+pqMkJwVPlNeKZKf4lPa3vNufh4H0MmTyO0ow9mn04VhK9sqVFNa8PDAh
Y95wbGElWZJarWS2QPsPJ2t29FOhxwjG824u2+mzNd8jAxq1MZCGDTVALksBXMK12ciJHPcIlxQv
mn/TqeOMzMSWeaApQ/mujVeGnPlIvzerzu8gXvBOtdPhpGcWGw99B68+rGIE/Mi/5s2f3K4ZDO+J
LfN+O00GPskCnL/2xmJDBaomXxG/lJJJikBeYIc4DWmX6NJXi7+a2O/YWRaDPBkeIYX3gCe0r59M
QBD+9GeAEwzLzGaIXLJ4g6TyWgvlpvWZXLHpmmRGY1L21pkn4lLiBdVFL9wnGiycxauMxJ9k/7rJ
fdbTcWNLKnAkHgi87qmUvKAnyUH2w8ibSppQESsEHzHtCObxLZXMIViF4dxJDhFfjG6Bt0YMbh5n
ooowZkHtSXqRXHW4YXB2udWJNpqScVSEHVNJPRqSf5wkCZlLJlJJOtIN/riEJW1JTYbNvpUUJdJv
ce4lWdmwCnjwY/WQyOUAGz97TLOUvXALc8FSJMSJEsNsL7WFkDkZEMtnW8NXpkVdcm4f3wTwv808
YsrholtkVtJDQBR0lEzo0uQfcJaK7aKMfGcHLU6jOUF3b1fwTnDZJV3aEDOtiZvqkjtVkkAtJYsa
EEq1JZ0Keg7ZUBKrjWRXK0mxupJn7SXZyoGYhRUJuzp+fewg1xNsdao9Wwghh4YS0pc18QtwoQrB
g/NvOKZ5Y/IdhNH80IdIVTGa4JqiB7/Hkr3FlbKvNXHcQHK5qSR0TYnqEtkNJLubSYo3kDxvQLCX
HZb4PmQCgWMTOhXCAr4s35cdruV8whyd+RJym2wCJkgtONzHvrfnp3pwcT6afLtU6J6jQzmnk9Qx
X7D0XBBEZh4Q+0OyyUY9qqs2xLTp+ibchH4Gqc8hzbxIrjmXhHMnWWe0A0Kr3UgZweUZofXGaQA+
tM8kJR0Sl3YkN/3vTwlR6mCBL6kjVY9L9lRTUvmu7Ac/K+6YfRofCqPmltsQ1cXRbI4LiRDaGS1M
54JPCU7OltGpzwSW4yZ2Z0IzTC7wHif5zTPphq3NYZNJKrwiHk6DHAyYJMYNouM2EXLaxtmhkVR5
Qrw84ZznS97cJ3ge2pJAlyw6Lsh1lnR6R0y9l7x6aBpIjpJgJ8ouFKBasu2ka5a18Zt3J/jeEoBn
6ZulMp0HT+xyC0zLliilJOZDUFIpuHlJ0meSqc/51A6E7Mt6qE+DfzYlfZ8Sw288BHjJ5Wv6dyU5
fSpWp0CS+zwWj9Q/FcgnPjGT5Pt7gv69JP5Nyf4T9VpWHXUAR3oBAPdK1gIwAQdKA0VEe4Cwk3XS
KBQs3XqQfkF70CkbhOMPuYzm4FNCCLSc+Uj/1WiN55oD7z6jrsDGK04fBYZGmgzx/FBLswFfEGFH
0beW1kNG/aHzIMfUwWKstb7npwO1FdQtwGvHuh1i/TAnZBTmwr83265nmDDahAsdDkXnQpf2RSo9
jFkaGaEXD4+OtDRs6hqx9DYSChyjNDlC08zIV1DxsAWnUZQmqkHyHOtyJjd7IodNs7bH3jok04j3
5dOorAfI0pywT+2JbZ5wz52aTbyKVIRdURH3Zw8UkOswfTa++AOdlIJySsMjqKasAvKFtmFWPubS
Y+FJm3PtY7GAhosRh98Ahj+x6nSsAA5tzBFjSCw6RuxdbdfoFdI0UmWzccxGo0VO8RUQFOGjgu0H
bzaHS6W1VI2th8lM3KvlYTiW0sxR0tGR6btKWjuO9HcWafIU0ukZG+4iAVLjCiUeCcSgIE5r2nqE
80/Ht/FBGQ5Mz1CtOnAftb7JZ7NZUNCXS8Gs7ltpFynpGZnSOJo4GtvSQaqkjQRInBOVNJQWqkqx
dJYmaS9RT7R2JgDd9eAC9NICsso11JxZek+aNKA6qlCqpxOV/rajoiZlxCKUS3uxZ/sZLBRo0gGe
0mLoSJXUrFrpW43SvDJzcgtmFvX7bKYkTlIwuks8XsvIkqtaW9zbwMds1gseuV5XEHCtrY7IM7ph
YNoIhStFDSwIHYwmI4X8yKpm1bLxkdoXEIrmQ2nmAzZNz1dUmmWddMwsaZtl1M4S6Z+Z0kSLqKQh
2lW3EZLOE03csArn5z73oOFJk01Jpy1F4NooyB5H2k7gXz37YCOlrDrKcB6LQdKNG1xacrB21WMk
zTmXCt0sXTq+HNNd8TplzvJoOtMj7fGuK73Hqnf/TigZRy9i5CpnEcH8bepJZ6+T9t4sPb6aQp8u
zT7OKRAvess5aoBGMjAQN/jEG/ZRjcdKuoG8EFu+KPQFG2kOttIh9KVNOFAr1Fr6hdDuA3DB3ywz
3y8UEDmslJSgqW1JNzGXluJCXXGS3qIuDUZNuoyNtBoH6TcO0nQ0ph/ujnudAmQpTUiLo17o0o0M
pCXpzvQlM4qTaGn0oalSZtKpDKRdyRHurpK6pfQumbRxtq72rGbjfskhoqTS0RTznQ1faW5G0uFM
KHNGlDpJlCYHLr33nfQ9LWl+Uvsm0hV1TzUf8l7aoY30RD0Ko3ZfXgyXh0E3pWytGNCfC1yeLXvB
ZzvnyTmRqSRgv+e9jhnoDI96Hk/ULOmphguN1ZTqamNKw6OnCBfZHYZaHV4Gj1Ls+KJ8pz/qoNp2
gVlvdQcBmbb5cenMz4blj1221Ls55VRsTW2zX6RT21CuraVl68XBJx+RQ8ixhAdvsm/M0VjHrmIb
OqR8bBcCp3DUnWqciMk/urwxpd5J2r1hZW31pu13jUnsIkT7TVpPvxl01lMIXN4RuSNEH61ZdsK6
pEA8VrxXEZSJrcFO7dz6mW2scDOYFffL0eKFZcK7d+eDjrW5ZmDkpRpvBuksQ+L+21fha7kkyAgd
/cICM5sLW5aZGhVQ38FzAFjWWzCMJ+OvwssL1IC9TE1VUhI4EKls1U38OZIZzHX1bWWU/qKQe2Ds
DJsCDNTsEV7RbIMd7ZwQglXwd/YW5TrXI+vnhPr9aFjHWbtTlj0dvJz2Zpm8E5sFi25BB8nzZh9g
zKz0aMaIdWGK5jVoF8pftPRN962Zwq/AC7oduRhKYUPPjmUVvIcevccYeti6bOkuM1UDXINOuRWW
T2S2sgNHgp8sq+H4W2Rsemrt8RL/sMPRc10LdspUP+kXWfp7srY3EG5Q30z/D8FQ0NroKir13olF
UaswYC/xLJwpEd6WRfDZ9MZqwDTahK3RscfKiDE7b8OpHfNLwD4Iv6rM5fKF3lY0V5ZaNq4avFUd
NuAucJNXqOkDajpWEWtFuwV9rH1pW4j4pQp41GTgomNaLKNu03bSxrPS4QnQ9X9Q6hxUbr7lkMh1
Fzm1EwYBw0jUIsAS6MyGkoLLD1E97Fw+Zbx3PkchGTgAlTg/6zwowMTr4A56sAf9SGypScoTR1CS
xhlsBP+pEVICN5JWh2im+/51DMe1qcjQkAGHZJ9dy9i19tpCvrUfj2lLxj7X7T8mIfd1Yffjpqva
PZVOWPw9PySYTmH8UutgZmq+uMBWUL0YhN4n8aeGrj0bdnZ2y+ROG+p8Xfqq2nCKgYTbXtvlGgtH
IgQooYQsQYph2TAt9s6t96Xnwts6fNJKaAhbMJeU9AYOHC1fiPzG7PhUkCAi+eT7zbplGWPU7JHD
OKQLJcyLROgXCxgMQ3gYjsevP5z4PpjkTTs/3zjuW0CnBV4BNI10hKvBwfjQd3yAggTB0pjMcu8o
E8UynQ5aBTWPIAf/bs6CSmHyRAOD85zWJpUBECSAPXDTOFwI68NR9lb1xr60ghG7g869ZuVXxn6G
w5A9UP/EwshloDCm7zhAWYcwx2TkbCWnuPXvddfeMZNS7uC7p9wbNUVJB91D5z0QCKvEEWpJI/yS
CZAJQ3/Y+sI2gbhMMR/cSaBcfhGMbNEe1xYbvr6fMzqjEwYIiWaATQSG4u1HoajM4FTChU9ChwdZ
lS6Dplzogp6P59gROG2SB5BJ6yBJfkzkzvqX1gK2hQkyfjlCciluC7Au7Wj+ze3kx8+Z9yXDsWN4
N1jFdvdl+9DXh8jlA8QNxwUXw1EZbowQZCgFrwdhylQe/xZJV+/SWXv2w43eE74EQmNjYnRAaXSh
08zCqSmFWKMwYtd8wOgFgLMphGsDQZIGFshaOCh33lIwlA0EZxEazuLGJwM8jiGcnAlgTiHkHIiY
/ESm9jI4PhNW9VVV/BaElX+Mc+TNOYEEztLgB/bJgxf7h2EZ0ntXT5dN2Rr2ITOSa1VOAwsG6IBZ
We/6lp/e0vxHrs7ccef5WzXNczP6rxGxS8JS8ZMzxx4lXdq0Ntz5sDGQ72oSu+qu1E1vMxbJpraz
E0sGyFv8BquOW0rdBs+YOe126PKRgwXJPzQnqH/7DnoED0wmEdvGp0lwY2r+E7b3YcpuVDlt6plc
MjF5mLAhsT9/ajf+OD+nWnzfVNZNrbVvkcHmU5gNrOxwm1YpsCs2nx60wagOTYkaBCJjG4nw4oTN
ZYBQeI10NnyIUYYkVq6M/Uxaq11LrS3gpxbJTXVOZr7Ttje/ptI9TBI20sOY4WhIjMbVcdt9V9fx
vXPMUEfO/hAu5zgcwn3mpX8qWV3iK/9tKB2Bw1E/8E1uAxjfh3zOxo3OKvyp72zuNl5OIZeYVTf1
1UbLXfs9qn4KZgEJx1YLF2VrCxazObpuNpwa3f7B2Hll4MXa4RFXr9nII8+fC+kM0nVPFBBoTgpr
j7Ltue/9p6riPAfdm01GBnk2cwjyPzfa8LRMXOqX2ly5ivs7/clN2ltIykPqHbT71DZ0bvUsRjac
uxswVruhss2rj4atOTENLo813jgii4RmvwnsnqMOsltkjA1blN6x99DHs5/BqLlph8q5XpMEtns9
1+qaNSTFW7v/w+9DdUsAoVt3OSxdVLZxXXW2vfXYy6FV9TsPbWXeJgqICWKI+EeXY37byscNGEub
Yby7VhNvzNw3iOzQF8r4LVunqicG3P5xDHqehfk5GujJHYjLEmZeFlz1v+1cbYyCAci0s/kT6N7i
KTrBpLIDDj5MLENd5sYzFh8+O4dNXc4rzyTPV3T92W7x45LWOFFj+OqXCOoIj3sKvox5UcyI3U05
mjfdgvRqjfqXQ/FuxbW5WJFdxoi5xprzrDU44g0QNsi6eEnxEFwyLfzr1M2V+Xh6yhmnnh6Le7SY
8ogJe+I/83pqT3mbgbcxnBceDlSkQPpyMr3Gi+fsZ87mG/JuxA778OQY+l/fetaW+q+aUsjnQS6/
yqvB1ye1r8hIr4tP6zlLNpCP4GKCe0+MxF857gMZsGankX1CfyeN1nq8o1q0QIVBpM1bb3jsP31Q
MtvFsDif+hX/7v44HCoMarIv8RlebrNlt9ejLqKIvY3ak+qj+gAh6aHR2fjszfqNS3l0jQKvpH5Z
XSKicCyozeaRvIN5T4kE0IydfGSj4Jb+zi4CWBYp49HrtfYQw3yhI1WmXEisZBVltnNpfXapqbjC
b+YvmqoaHiB7L+eknR5bxEHGZdS7ofMkYRRZgZNlm7Tg9HOZhpzGARf/nWWnHQF/y9iMgYlnV9c3
llMQRCtVvHPgaBA3NONV6lfLkxmoD0Ww4EwEINixZ8QSQ5u12xlFjPRvespZZr2q8aQNHOr5fJ27
YjHPnRWaZ9dY9m5RuocAUNi9JP1YP6voQeu8532ijYaeBA+q+fB9XMrOLrK13aoXwyrGMwH8csew
DSR9XXNOhoOXZwENhAOO2kxabpeSaNxGcAPwz53oBH3sUJnjIVdR/5EFjYLSNAYrc455M0+5Ioo7
U/5UBU9zqBD72i7I2wSw57v+TxVr1k04uxtdvr8oKrga3Pww1BBPszoyoKQa1apZAvfo1yy1Vcx7
7AwEpHUcL8OxkrKL4bfroRRRO8vsPZPq1y5P1+Y89jeJ5BIpREowAee4NAK6gJlzcGFEYhZxAsno
RgWlRMCntWsmnQSqV13lQaXzWkbiWHDihQRk4EKOpX7O2zci7ysPhbrCh74pdPYBUkRe2+YrmsOh
S7Lmo3KDcl/6VsvtLBqfiozgDXMGdaM/F7r9Tbxz5vaUvJAmZ5ZC4NZo8jYjRG2353XM93Eq09uC
8sd9h4K9UqEDI3+Zo3WwmMOuXHx357H+vKoKO7yh2nIukqqj3JkQhlzqGPHUZNltCcenMXQvkTP+
MEJSHPQe18uYaMiT7mZhuM2bbdxxfIM8A3TYCni5VpzvN1kuIHyXt4kGypGvJnZ1FmF501IIqNk9
8cKq7gcpAIAqeZqW3dhRAiWxuQsXGi1UpRSVPcYAR0jXmzpX2ivpqdu2L+yDinE7rdLcWR242qyG
qQnvHVbe4u4d18l3qNE1Xcd55rZbM4uqcapOfGqc5QDJeOGivXT5RxqC4x3acMdo2LbOkuCY9ikp
6HrJDpqh3+XKD681O1qwsXx/w3zPrdWm4bPmk1ZzenvT9qV1b+r1Dbvb087B0FtDwXXBHZX9Lu5R
eypln9s4qk8JT0nYGJNzdLjyRpzfaqhBZ2h19tHvtYdyHo3L1A9HpTf5MR6cFm8HdhcVRpIEafvi
Tm4AXjUrb32d7qThli9NcY9AfKM7VYZNdCEDt3zK5g7dwv5YdWa8LdSAht1yAwgItXNiiV8TB0Yd
RMwMDxlzh+/xDgTU/GA4CWfgkDCc5pj7wQ6NNUWRRg7vzbnK1IEkOL/SNDsaGrf2hb+9WoXyrnGq
0rmkTm6tfC4bDwzYP4W2P+zH8sPr7avvipWsrr3dHX2djBn+Zn6wqgzqko89momt3zlEi6LobZiz
4LaO5eJFW7W122RXTyXXxdoM93YVMHDPRjSwG4ff19oEFsFGu6YJwYffn0NslaSijQQ2vWtw7WN2
vrWVcxmZyrEihjPdCh0lyvH9XAaazo7+ygKme8kqi8+LqtXBqDL6eHN2w/oQ3ed6Tm87rYY+rBJ2
ELhRN6Amt3ZPXKEzZ5gDmX2g6jXcsJH6HPfWYxpXp4WK6N9UHv5erb3q1njbU5y5RFH6k016vql1
hwlGDf5FyLpaklQ9iz/8EC3xY6l4s7TEFHibk2h8C8aBCl/ZspgzBkcO5+F9mS9/LNs96HERvUd1
/goiybssJRFkROOLpawPt2mCt25G+1OhcQwXrMuQVZhd5BIt4SXmUFaJWsxe/wkRuhJQQLXvFw6R
dsNVm+5AQ1PdTW+1bDwbCe5EVYy3ceF9pb1T3WfORwWjYzVGExdLUKenPkLOqZj0LHg53w2Dd3HM
UTvWen1bLYi+hOmJvrQJBNwReprL1yMnTe1hB6t0gXO7dNHGZ5CVMSg+SS5BG7S4UoO45QJAWQSC
ZT27pNqcsObRVTN8kmXPmlUup8Vsn2pnoqgmFVNffxX+CgxGPkEKueyaU/NBa1YQe3lTbazKWVd+
2N8R76bh/UWvfHkM5k5fZ0v/AkzZ3ePgWStOzu3ZS5wbaojhofftTahn6S311pR8Nn9VFKZ+Y0IP
SOz0Bht7xEob3K0FdZtgm7ueDbc7zSGjmjxbgF5n/bh3aQjSJ56XTdR4YOZGk0mRsWIqltolsYth
ubfO1kghwk+j598fCocIQTTtgmm0rv3yRpVzeScSyXLJBLS9NzwbGGfpb3uy4vfmYBrb2sAy+f2P
kE/7ixNEP3kUU2yazI+BIchNnYTkBcuOQokDodR0mkeDLMTayHlie6Ywk0r/hGpZPMbR8pQ1XklF
gptbYE9PJFyLPWSGgVJDm99WXQkAcp/zgr6UY892qk6YL+FXXFq5dYoCNz/8WfCbHx07S69LbH0M
jCDtCejgN9iHjkfpxTVbxlxAGW4mN74jccVuAEzvTIfTShh+uPVrpvE8/vgi5gke+qW8a5raORir
jW/p0Y5/OMmkAryrU7l0RCJSHq4QB8gTzZceP3mVKToB8VDUO8XXkUltYziRIA1uGQxZGezrBsMj
W7stwyuwaNwy6C5DkgJWq5qv0kFcbzJH22d9N+0s92TRGNn7WhJsLWexHop5PFZ68xWE+ofKWU4t
welujahhZyJDA8looSeO6xKSK9x9RIOZnHG4ntBMePF2r6GZN5fSa5gY4MKK/hYCkTUNHlNoJbX+
YhVphaKhQ57qEIKMhuRkGiqKYcUEysnAy0cGGFp2CawO9SrK2495DnF3id6u01rjDOCwOZUTjjo6
mXXU4grubWcTsU3U1xK15rXV+nn1ysif7gD4q6ru3I8DTAKinBFXbRR5y22TSz0yTcX7LF65Napu
OcfJmZv/ueXxeGk7lhOqiqf1YDSoB/6rbxvZJaQC2bKZeV7ugRkCWJjKG8fry90y9gl1MZscItil
u9k0vq3Cm45Wy0uDnMlFc7q7eMY1Tz2sf1KZuFaYYVtf5cZtREBW7xwqIG65K0YGcKpefw0DVnAB
5/1YclCZQZieZkXcqJ2GVe7SYtaqESjLnCSnwfMLllfLo4WpszOsVt9hXgBciHJjbVRueGwdzYYF
YUbQ+TVqcza6j8b0zjXv82OHVlt5bvloeiE5xnI8xBOXIXO006t698ah2Rd1WNBOicNL918/hPTd
WEdNrHWr3gsQ7w8oAcWJRyoc1G7obsL6bOAvnGLTfK36G8vmEBDCsD9CT2pbVWzTOUi3Q+vsCIi5
O4pQQPPZbHaGeToUGTOnkZPZR7jfFRfrIHlpINYQOTwWfdxxfnFz/GV4FAHDp3VgZ7sm58lcGyDw
rfQ40LhZNTAdwGF2zZk2EkcXcHmnllYli8WcaKfW8CjEsJY3ZKrdcI5Xe/xEYTvlMJ1Tf9OFGnOX
FIZX+DPuA4Bvjl8QTQ9xEf+x2wC9Yx7OvwCooQe8y5UVQaMZIibu5x4xGCPl1FBsIXRAQHs9j4u3
duWz5HpxdmFGzMAnWfxo53PP5khFOScZ5u/f7iTFh/9XoPzvKqVtTu9963nb//6vyiH8U8wtsajc
GU+x1dw5w3tI8Om4qDHbWmVzaLUBuWEZdwCZMV+DNt46YVwRpGKOcjTce7tkrlPADFnEUjwT0Plj
n5rc+G1SebFNZZDx4ITFBCdBqcj0C0WLijNm81yx/XGgRqDWwUCXoIF1GuAHYFxecjZhTnY83uRk
5Va6ia9ODAwXI9N4qiUIuazarOuGuSxG33kWN5ngfL6IRtRElQ0K3XzCKz1hHHIk7NEEMZ/kIAPe
pMMmdJkL3uuTTQrLN4MjTPuAljLlLq9U5UMSpdXD0DC/FIavCTtrO4e6OwfE2L2zqu/RkkpBy/GD
ZwaH/zYmRVu9WIYc6Ow45s+jmlYdp5iGbKnmXBfOemcK/NBHBtvf4FLfeu2o32l5pt/FGBqXuUVD
pppW+jQzFO+mHdIwnbc+/jZtTkj1Yr0p29yrPlyuaL27XO9PpMhCsgn8HLVbH33eMlxml3rTtKW9
ZR48uffiMdyxO9pvOjm5JXkdbPTGuHrdlL32OXzDIe+Iplk7nF0ouwVkAjdw7JvB5hELoXSNUbcd
yRSTVluaUz1T+iSvcAwDKyEMaiYPad0+8ds3AHSxFC3zzOMJRNI3XF51O8/fM09PjmylccICUXeB
7/ZY29PV5V5Nj1nvLks3FC8Vlt1QuPFamdg7Swesr8tMk7NSFFKDw9Iuakq/ePw/yCz2tvPJoYcG
D1igxPmNVnTLzgRPSQk0I0WfPXpupbEc7h8ZIsnuQdsbzwTyTibLonvm5Fx+k9+Hel6eyjD/TnIm
oDjLpFu/7V7iAKxoDeCZ8915dgYAyak1P6BndNuo+KMP/bQZvDQ8TIYihDIv04OBnBwjUF7QnnsA
1HzC4OvzUgjuusn/qtMxvvfr73ggv9LzmtrVtXbfzB9Ry8TUGDr1wfWZuSJZ7TYYwMHowX0z/f9L
2ZnuRq6k2/WJ2OYUwSBg+EfOc6YyNf8hpCoV53nm03uxun3vbcOAbeBAgOqUSlImyfiGvdfu3hid
AQTowShHXvs13rQSGWOP3LpnU7znXSTJRKjPQbKKZfi6dBw/uUjXfEdLA8ERZi7xVzUIh2VSI2Yf
e+9UdGA9IBM+gaIPCX2kKdFwraYaSqaB+Ed/WUhQLkZYLjptuvR1MbG71j4LSw/RXhTMe0ufcE3V
AuQyiIkpDYA/sQLnG6MdXwlCm54iGogFeSUUZ1nYbTQICzcbDURqaBjjbd7ZsuVay6g+dgDRAuwx
9XPVTxL7d46sKqXJdsIK2niWfdHN7BjBZgsbTRhInvHiszcY9LYlQqVI4TLC3re0OLg7U+ivMV1F
W2jvaWtPb4yt2b/De555Y0QLNHCchSqNZWAkZ1jRFbM1tm9qRE8QFZqLItcF0I8DkS7Kkd+owna6
QCUDCOUe+K7aduaHHZM9o09KvI6WfW4gzZMT05vXngPIHzmAoDU3+55YTPwY+SWdgGxTxf9JpDM9
glBMO9MmZ7LLYBUTMAP+y+ZfMOuWCb8WLMkNmtaQIxpwZc4lxAB8RuIcnwMlorOdYyG1S56greb/
BJrpHEzLe/h0n0seHiCwNGxigz9+lKPp3ycLVkVVcDX//RRTtgVZjKAzTARsH3i1F0g/O8YTyr23
ahtXiX21V3pRwKiwiLRQ6fHvJw7TqJPTkbac68wlhMDMNdoGnJZxItB5YE2NMgNlPQNmG6Yj1TVn
xUyXJsdtDd0NGD+I68Qc6yNj6YWJk/M4FBrwr/lDIMhhBiT2TFPAKAp16tZsiSjrpj12E+NeC6d9
JMUrJ/QIlrl3thxSMUb5rN6Tz5Uu6dmLk2zsPwW7mgegQYIju0ev+UDqkk2toVuw7J5DKC3LRxDp
41n22T0SbnayuuILDlR/Z3zVkEg+mT4L3mGA4G8yTpHiFIgI+lSMoNZNi19R1MKXJnp2sKa1ZVAg
/wW/5r374zQRUwMfpAE6FkQw1n00DOAbvOdrY3DBXbC8KYYoWRkp8y9zKB+a1tHUVuGmLuQfQ1XM
4dKvwFIOULhs2NgQQxrcilQHmblHD5onkUP/jNZ+lDXj7DSaAA8a/YFnwEQb5KY7DZd5PliP+ZH2
yewXMmojT66HWskpcDS60/hh519+yBfUWtg8g5fs1iGG9gWqYI5VrXXueNzXzCrjo2rX0VS5B6tk
rGe6Pn7kEkaGK0qKPawT60xa8H17InpHr8V77sUrJytKADzIaCzo1NvJNXJERnVy6Lzirlnq2I3k
CloJh1KWWhNtlCBdJdKACalZElyzR2YCjQGYbaqRpuo9oulbjjoPMF4sWmrM9yZ6BBqKLwtp0Ztm
EQadTJ9o6fNXXWcTqVpYZVUKd1fnttVsrm577OwXN4FurWS71HrAhYUIxE3Y5ooePr3H6peWOe5D
WX4GrKgfjn8/TYkkxk+DjFGGBbFcczNItVE8KrkBiM1m1PYz1PnWcwW4ZVX5rB8DGZzLsHKf4162
B4NlJGfyALYU5XtQ4NZJUgAqWQcQRLLvQjGmZbdhXWWV9xt0P7ntUQh4a+q/x8EhIKPiH8kt4w5b
k3Vkc6tq13/xao5mYKmoFKxDF3cNHFrHJJQrqk9l15I2K8Beo1xQt4YxIxRsUGBNVj9Ux/Wb+Bpu
C4pqnx3dBqoP6254bZDFWDk14P1oSeziPTYxOJAiX3GITN+M/H3GWOOuFSFrk7DdJzYNTeLwM7Xj
kbXvtiTF7RLyVHfssH8UCGUWRYd+LDYwucwSSWZJAs3nVO5MKDmsyxMDph/zxLbobTwpwj7VrZ7s
+ta5ybSpGcCoaWNPzq+BrCvPJKvbWItiqC5137YXtGrvqZOM2z6kJWBiJiInpdAJnHMijJfcF+E+
95FdR8yUqpINpMW0q5104ylUnoRWa0V71IoTSzW05LAAMt20F1k/ftWBQ9pFatbLTNEI6z1QAzMg
OyiZkgeUmJhoivK5YVNv89jYBqR4LGobLkqu13ehVQBOR5Q2VvSAWUSjj740B6y5h0Qcbkg8Jy28
yxAY+WzxcmV1m7hVWERLic/fgwev2muS5822Dq17WNJjUBV9i7Jh2eGCGbHq5MMEHVeDnzgiltfw
gEU7c4z/pJALz05HjGVTpFiDvbg5lr7N42Ne103E5ABDsXxylIktuevCDBEgJy9osNAQosZFlprv
iKv2nlXSbmvwJyDtkx9d6SM6TRhPackah0JlEQ3zmiImQko4kC3MDJOnjaaJlenOa7saKIjZgdIg
XqSdzLVHAgGEPNM8DZ/K0CBQjFqwqNuuWzdacc1I6iXvxCaUCvo7CJME+nT/YvHCXhOi/faBMj4L
z4XoJht2cCFZOX70Tp6y2Li8TWFE70FfwYIEYfEVVae2amONt3zCviTAygWu/VJrFn7nOtizv2uW
aIjBA1t9e6KsX5ldl396PW9pSpsFRcDf0VOEEnhiJk1yyKt60eL4Ovdukywa3AobHAC464p86yqn
Jju0/UIQBcVLhBV7GvkVpnp2bjpuXkqkHcWlWvquF30rHtRROhL9WZEaPCAyXY2Z6S5HnDavSWCw
VCgt/XMwhufImPegNZValFXNDsvbu9fecrOdXtox/QPlkkuQ4e4WMSwSeuHeyA5jsB8hvVNttorJ
sV3jmd3otY4PIVZPGnCFfRMiIc5YvNwUI74oI7a9jZmydnG6Vc5wlyyEFkZnvHAYs6q0cZp1LVwi
ABDLhCT1JZgwHV5cP+7MdDjhBEdaIAliI+QXBTjBnnSoYMcwEW+MCYyHFgy7xiTuGr79q2irk25w
BOtVcm+YUXErduZCAo1a6Jp/k5UoNxb2lHREZIJa/GNojJKwtoSHRha5y+HFtslbTPqEfcg8xcVh
dKA9N0+Opib8DdznfqiJnVdACvZCmqa0PJhaAQNyjpPE1UtSi8c96jraeCSYejoOdeYjUMtOkxTa
hgnya+L498Tv4i/Z/WmbwHzLhINeiqwjaQzzFEEDMQILZ225Y7dhPcV3duKLDBF/Obo1HCTqdszQ
nyZMjA+h2agkdOmfTcSvCy1jm5hFEaaNzGZ4R5P2ZLEKosseCBLOg2LnYwTfkKEUogdui2VoNdOS
DrjxnPjsFenslHx2UYnscouiItMZTmYNuiuQJKDn6KdQPG7N5lH1UXdzQ8dlotHfTKsxLskY36LS
zCi+3fSZknKTlka4E20EZ8kOkOGmdbW3i5RQqBB4sZ9+ZdHw0pcRky7yPU52ghw+lRbHlYMTrcFy
KaWz4OwhLJdGjquPwaKQmg7Jzfcg+9aPsVDMD0bmtawJljE0U2JV6Fka/ewl1VfTWa/+QORQy/a0
B5loXUnO/I5Ck5Cyku2R7lQMB/BkPBOEzjxyhvxrcb5xg6S72IZsL7IzNl2aumfk0qQaPxl6x1TH
wOqK4aq/eeQfki1gYGl/qvrcOVJY2EuA7B2a6Jm6qKbnKBDqXiJotOwYHb9fXMu5DcRV+oH8yuHR
TB2Wjmixwz7zT7aFZKv2AfakZcFDzamrjUsmlx0Gb39/LhlY4MADHaGzX9c7TGPgciZzhxwafF1I
2zfHCl8sDZP6wu3hKEEhCJcuoMkDtEAqHTG8DI17qnTzbjYo3+ICv0hev8vZrl5g5kfXr/8uZztt
M8liYQ8lobZ2e4RmbmxdmK67Xuc061x7I+z25g9hdP77AYu6twJIVj/MY14aFSeFl2zbSuPeJ3X3
iQBzbYVfJ71WIV6a3hiDvVtBbZg6+zwqxRVgWNolVtkvvSvGo+6kj8jtErw26cGxuR4IzTPWMKtW
QxzmaGAH8hyAmJ5TFxxXV4Un/CrGVXIhnUfLfejeEVy5eUj55R0mc6mXq4NWDeZTR5VnJi4/t6PQ
UiGPd3BvEoRiTGzUNTjDeoR1pe/YYCIjXHrDxJbGFoQC9JlcibFksq/SZWuk08aQUq3qGI697F8A
vWhsKVkKiRkZiOkdXiSVflk8tCFM7zkS8ZfAPbHSy9dwnUqeqSo/M15fO1EAZJ0kLywJ3K44HOd9
e0ITZ1erOkP9KAx1LKHfKFGiYpqaFwgdLdMO2um4cQdCLDqeB3PCVHMhibn9yGNITAbcsGAA1mVo
bv3KHwg7g62RZO8V1c16YIrPHLoNdlpls6GaVyBdjPnTSHL7qXZYI9VlRMJlOAYbLQDMl1cehPZZ
9lDG2kyUqndmU1KYlNHaNoLxVHhJtCtHdUsjazimDkajIZqbB3ASGx6IJ8odgyo4aHeWXf0UZc3w
bpbBBeM8FsZVDUB/RzmDYyQfd0pJ8+SXN08WhCJT4a4C8Aiml/nH2eAm9TA+dt2bPSTRiQz2b62E
QIg5Dpeq1KgcxlnWqOfBmhl8wNBrROOdFgR5ufZTiawP/Utg7GpLrNLZ+P/3wzgyY8vYhu/zptI3
DDapRyJVHtDUllj3WmubEkAcqIyZPov/pZ3dphxxbxHjDlJz+KKX+lCrk+mZ/GyWC14+rQrTxJeU
uk/uaFjskVCmjaXjPHDb/eoZfy56baifoiHlA8QJnJD9s+78mqx0eBpyG154Yh+KguLGkQlmxaK2
N0CcFNA2zwcwylgqTKPX3NJ+Zz4bNThr/kLDvhp7LRz2fApOpcwIG0ua5zHXjKNboMqN5+xnq4NV
IOKSs6bq77bJXYz6Ff3fWrih/9uUNZ2mHhk8SImuiwdE3ojd5SXnBF2AsPnyosl7JB4C86jZshW1
92zOPlpwf4CaXPuVyDSx7mYCIMcUVtGgeIQ8PNPMuEy1BpsXL707AIbDT2hddPvHtUXxCNzoTVgM
8oIO6Q+ABSu5GEHxnULtiPy3Cn7CDI2RiymMoxW0guwZh5vkWizXbqqKJ60s4GR6zRFUw9JyJg4j
NyVOM2piFhWEoE8Z0yoevASBEKO7g+p2xL9ir8WkdZt6Mpy1F6XOtsnmRy0qIdxklJpe0xYPYK2G
33y7ViN4ihgY/qxohfGv+G222buSrzVq1o2WF99l1k+rzJYcqZxjPTG6kVHUB587cJd6R9EG7g9h
QS9sGvItEhBo45WrH8PJvvklsQQyca9ZRLxipMuPZtSznRM7Af4LDQpc18tjKxFwReVVmqvUdy2m
lk6zFnjrN2FlBUtdoB5nGxbtnYmMTU8ZrGvIJcss2H810aOlbHEWJBpep/QrmszmxFzyIpSXnzJM
cDU+49XYu4+IdFVcScxhu/DJ8oY1knmCK01ecbbj3I8BrwDgLvyPksK9KE7sCxU6lATtvzeivbFZ
dNQNnJWMkDxqxEDsMWQ8YhuWBS6J1CNxpkj9a0z+J36ssF2Zsd1tdL98sgvdXEfUV/y68YeeaGyI
vfw5YBa8H+qOltYvyX2LxzPcl9m1gmrPDnO1MxE2jnMQa1rWF+Ugg6Z2JYFH9bt+ei2MXTFX+I0K
rp7GqtEc7WhrlcpdFp04BpE3Uab4eLw13ALsKRsi1cRbHWq/PNrvY+OslWUeukZnzADWD4Ugmc8x
25vEJ2nbrx2UO8QYr/zIJK0LpkXvUBDbNfeQ0rV+64qRfKcmAQvXtAAwquGeR5Ipul1dMPRmJ36g
vYfIpvegJA+sRTvm5Isx7/NXPyJiuTJv2ZywMfUQ7FKWb6AYLLJLxhT/KX1uIYtPVWmAZaMg3IZD
dnB9C2tF2aJtwUXBwP/lL2brv/0fUFa/8mKsQj9o/km2+o9P/8dznvLff5+/5j//cIZh/edn5/BX
ldf5n+Z//1v/9kX8w//6xjPg698+Wf+FfT21P9V4/6nbpPlfdK35b/6//s9/IcP+L7AxGwGt/Psq
/PNFmL/Dv8HGzl/BV0Uz31Rf/xU39q+v+yduTOn/cA3Dgh1mGwDChAs6rP+pG1Bf5j8kgQZMY212
uYZjuP/BGzPNf+im0IWiyrGAgLnGf/DGDPEPaQh4Y9IyTWkZyv7/4o0JxXf5N97YX9KZY1hogSXg
M4ff+L/yxsx2VENjwhCVM0O+mkL3AOjHPfSskP75oY4icimYIkys8/dx0Tz5Kk1PJMmxvvDzg0bk
76RYWPIgvjN2N1a1iSHdd4yzSdGjol5dZAQ7NRR4c3tSHRSDvBsvgIHuCwU+HLh4xYRYLPM80C+J
KO31DLZJo/j337u7cIZ8Q2Sfvw6Q4JDokHyKsXtCcSYODR7CbVCUx0xpxbFEbYc1aPoW8wCoiLDM
lHLRBTZ534opvuHoLgY5gYojQHwcVN0r6c/1tSpws4v64hlgkCN96Jnvuq9GPKm9pHC9ISoDFYmY
u5VZvnOi9G1CQL832zZbJC6C6QHTwc5JB7UpbFZNLTT4ORu2O1tWj1MBBU6EAWQHqZLZtFtcoVFo
CHtsekvOqYS8p4tdG7DF3edSd+odCOwM9sLNb20C77D37AinKx1Z4JpQ8tFHTIpa7XdioCTQYAcV
VlMcs3LFTLTF0Y5rIsdk9c8PMDZZv3ochSRiJIuAADR8jMlPOoh8WyR+e4qikGANMSBR7nhH08Ri
soj6Uobq6MlabGHcjhRWEaFUWgZTM2HKOAWyQ57fQlDV2QOWRfISzZzjv4iYIYheEtdoQeC24EdS
nrIYQf2zb/kzRz8vPwmo2RqyT976RvsxLcJcjCZ8DHZ3DdzULRdSZR9e1N5BXGXviM23VUJnY9H9
bQYGSgjgesUcVS+eYLpiW6n16ahEopZcVzOsFu2R0+cERY/JwdCbn9z+6otw/IxslEWKwzvN2wnj
HCzWDMlwyPjyxy1Ri2TiSbeM/Ex1DfYNq1uS6tuir/+EoBM2lY3xNiMBuaEz3ednBlP5WmjCOedC
d3afSmebxFVdnOxm/JAqVYihGBYzLN3zXdNjZiXZkfLsjZXpEtthecU3zuMep+c2cFV/h0oDg7nV
i989qtiyan/SgiDOMG/NRVA50ZG9OqpQskK3Qy4uaNBb2ICwbYeReDgzNhiG9qiR0Xwi9xyzPRvn
Q28HGtuchKx3z2HPXHIU+MhWDw7zrIazDkekc9TnD9U0reIxJ+ogcyD42EN0EVnmbh3po3vK6+ow
Os5TkFdct5DuNjJHlpDowS4uC3FpZPqr9DTvxIXEPeMZ7qos8mzbQm7f18l4k3V6Y/6TvoKDWuER
xXdK4MGnw2GMrUzbDgUDH/SMALPZozLQjK8V4/mVGhxn36exXIGqB5+sp9rJMi5dh7W41Ug5UL3z
J6Lw80ZkHzitoRV/p2YDEU/F47HVK2stGoSOVTTiDzaHvYhpu6akf7d4dEC/7Xh0oCrasM7aSKs3
3uspxdPn95dBIgnMSTkngVh9jyGB7iChRmV80NSCo2317oivAt0pTLUVqnUDSELUnjtdv05uz5+z
zF2iCShhuo3JE4cFOS+ArioD13QjXMw2E5uLxp3jSxz/EAzE1pH9OxItMFqLRofLBHs46zfTzIyj
xmIyFuOpC3UQzlYdEbmYwfhri2Ar+pL+JxfaqRbNdczXLMspxnChbEhIxFhSIR0tu2rc9wbyi9Bm
qYV9jVnQIotrvBpp8MOUD0yHGS51JRvmSexwiu4dTdg2GRB44mUn59TTf4+iZthJhnSuBQfpUfeM
amkql0aupLb2JeYhvORNG27d2IPVVN71EdVVJtMnU/YnyXiDixsEFKL8ZahT5mvVaQjraC10XvNg
wm7qFxediQLqeSKZB6UHpPLslDH0RwuPlzHVzw3zGXxL44uscB0l9RyDHu2jymEwG4bgQGqBBHD4
ZJNPIznkBA10/Qop13MfDlvLiuqF2ZIgoepNIc3LaIluYen9hxVm34YGcgqZwI+DTdj0Ib503fRn
BHqhAkMj5bJx6ANI5uuQv7mdgQ5fF9ekTn6V4bWfWO35VdfvOmb1o4TiYAL3IyFbuggIEZhYsBjC
z44BJ84syuEozJdSSeyqye+qQyzsejSYCBY2+BR45kbRiTiiV2zrjPISLKIu1Sa76kNvXMowwOut
4rNDYLINCozBKevB2C8Oo5mFi0c3IL5PkfPFDPh8YnjVOA/tA93hJ7enY1+Jd1Xm7dIJlQ2rMzgY
nAyLEZHmEs4GHN5k+tNNERnPqQn5u/wuyS0igi1UUItnA3abLIBdX0q/GDdFapR82SGJ9Fvvds+D
I++4fw/DQNBahGPLKDj5mP57KF96ryoeKQaG2MbKQGIkgabyySmh70yIHJapbzy3+XSDt4yfriAF
LEKTrvwvNphPU+NviTJ0aXKwdcSzzcZJ91ZqiiOiKBrhLjnISkUQJUREhgQj2jYPWYZ2erix2Oas
ir6w774X64x9wCVESTKT5O3XdLBX1Obdq4Q+atm+uw7wTa8Bxe5tgP24iqJPhhv9urdL8l2cKQZP
E2aXDmL8GWiH76bGqQmslvFWcyDXI7Hy8hqjJmWmaq1xXrYr8nDincQfxxynWuVORckOmmvFuoiJ
ltN/gnNGNBkYyAYBNKHcJhcF75oJMw7BKtvn9uKpnkm7Hm/twWJBWFnNnawVzJI1WTVudRdEXHLy
M6Yo5/jouMw2nYYMD/HOxLg6CmEfAD5LoIUGTJouvQMfDe1L2hrFaytuw8iWIMnKbqt7aNyVpXHP
znu3wkq/zU6RxjQn/hlD/dyq95woRQDr5UB0FnPWrgJa3ffEooX6ntSP/GtyalbAWKUPkeV86W0q
z9iXthhMqCOF1t/0VELmqK13hu1E4MHDjXXMJUXdcHjSEi2CvmgoSyK6NwkQnmAydEA6vqrYM8TW
D3uo34LLlgX1hQR6h3RL1RycZlBEkixkIJunMCz0Jy4MZFxa0WnvWI/vutNfGJTgJh4GUFBYIpVn
xFStUMelXn6GuSCICbjIAte3Wsd2w1zcj2dIPhzJZFQ0WO0FV094HSQUAYei6dCk+pJSebxI4ePJ
sKqrIqGXlUp4NHnLjy4gazdTh0YNkDMSd37ONGLpW4Sxd6rRtkbnYATTijdr8NlDm8hO8JrdFOYi
jlTGLDURRRkqqGXtDNXcMg4LE6v8m+F50Ox9IoqomITzWzaFcfThIJx0q+72rp0zAInCY6qbz1qr
4r2BzXeTGuRNxBXmvNqsrr2NiwEQxZ1VU8eVj6w/NrZoxvG+2Z3aZCRRLpmrFw8PpXBMiWqGyfA8
ikZhCiLPEebH0tZ8/cVFJRkXqXciPu8ienQeZjDq3GMt24iixT9raUdfx1+MYuCQO+yoGTcBgvXB
umF5kyuMqvVCJ4f4YM+FCBJfwQPSIpzQa1EuY67j/tTwuypQB1OlALlqxynNWDL0xpsYubwYgNd3
Py6QDAcpySXAWrGnszWpeF1WjvK7JUKJ+6inSPE0qbZDeEA0gKOHpNhLNojjBO29N3oimeTL37wt
dzb7mo11TEz1q0+15pDGot0DT7n1esMq0WAzO/loJlzX0+ERi3gp2uHNmZoCY0ue37ICdQ2q7XKD
ZYZdVWiemgmCIVceK6Zrq1Pw+IG+04MBe16p7VVs9LdMCLj6desvndI/u4Qw3odmJ9uouFqFifk8
/6kaq76SCEBKwCvtknXBGnZoytg5jz6VOProdoFmlO1xRaJgZ3sUrzBMnv3sUZUdAdRjRaIu9qP1
KFrthL4wOiLDS1e0EptIcFVhFc5XaUUzBzIY9AaWhqXbqxfLFCnbNyIc+ijH5utzBw0OgKmOBUqp
rp2moxGLNxGWz34MtkHAeCj9Q7YUXLuJCB3H6chFZRU5ZOKPZv+ZcDyfYC2N11rlv/3gXdfj18bj
xRDBODJ8GhzoS9ZbZ7jPM354G/H63L2z0mHfp6VDaS6mbcgGn7snfjRa/xanbrz0vBKec+Tq68hp
doWRHgu/GbYuuwzkhn4aG08YRH4iKb4lwEniNJyPwuLpy/VDomaM+QOH+No1ylPggt2aAyhCM+su
48jkJvXjfgEaO921Nui7fhL2xWrUiOhGaiuz7J8kZPnXzPuY3qCYRDejGeWqExk2v4hNDGIKrLf6
2QUec8tAqSw03scVtzk/bsqMNI1fRNOnZ2LFD3hrUb01QbzRvMDb6gFAi0K5rxlWiafSi7bozNJ1
17oUozhg9sD7FKI2+aXT/V8lfMLJHjw4PzO3hwQuoGFhyNZwDdzSOpmwIkgezy+Bn8QnQuT7VTVf
k23j7qsamxvUja+QueA+Jw7lEHUt/jIWLmZE8IkGgEIMmrbL6MhAsfXdVtmtubHt8Nz4hM/HVnIE
prmVLcxY3P7lrc6mrTYUE0vybpvOCQYpJrWEXdAF70AG0CNMtpYrWdXAbemwEyQC0QmPGrmM+9K9
DoLEbUshsCtQdl7yWjsSplXtmHIifKjIezFjfw4/cZKj3jmzFrFOd7mhXUoM94cEy9iuGxwCOXWe
JD4EsiK90DB3PGHpC8cC1kQ/I1RHYoNMsyWjFjb7wplRbK6FK7VDNpsZQXsrUtxjVoMSXahjXswL
oUC+CyebDpx2ZNW+tzEONNPqv1zVqWVjegk5CPkbvy36aV2R3FQ0t8zH2CACR7+GHk4GanLCee0J
uXytktOQSkxLDLqJvM+2UYvo2gvt7NH7POohhKJuyoPobKhS7Eqj+YG7RJdKsyFFtxZeT/CYE5Z7
xt3bDjr9oZPZKShqY9E6xAe6jbaX/Ly5Kk6GCNOVVQWYpjISoEaGOMYYYzHFaRZApQPaeCrab9dT
D7buJ50XbtEazk9cWC3TmP5porOckpwY6p48wDxAIOFVcuF0uzFh8lx2IG290kegZ7yg96LtsOVF
Wninsnx6AMVwbi1oEkVzXuLjyUdcfoEe0a4j+YFRjfdf6hvNyGeqy6FMunpNo1sw3vggoIZEFmva
ofTz5/Re6vfE5dHSZ5BXTDQBReD/1ghrbOLUYxzA6BY+6n6gyMZm7h8bvNZaqrv7FtdoYA7Ooif/
Gg1JthTm+GMohIoQqVBWxEwj4GGrtWTPUqPn2VYyg/rch5eQ6nI12Yzqs1CunEj/dHxDLY1weI2i
catLUsHaAg2tRaFuVQ8vBQOLcO5bDfg/m1U3Fe+lYbUr8kRfu657IXKe+Z4506bojxLtyCLkT631
Gz+KrVUNYGhFFXk29CDdepn1RwuaK8h36KXwXLvWd3cMP/7gMpnYtOnaIlWTv3b8ksAkYW8JqiQi
VavP4CnVzkv177wZvEunOR5hO54CfSrDtc32BrZSPcLIaFiRdSKkw+Bh07ZOcxZNumdOmHxkSawW
WkTENBkH0JySqT64+dKj6zlIDGJWk18MV9XnSOhXKP5YmaMgX0tEPisDzeWlHsuKDMDowvJ7VpSa
pn+MmRXTC4ru6CDR39gdjdpMm6PfLH+kjsddi73+qhPKsdY+LCclVtwJT0Y/PMo6V2wt2Z3AEHOW
Vk8JVDQJ9zDix2VMYhxhaB3YcmHam1QbjJsDaNfX2mtM494CZWDOhrqiYTm0TuPRZtPnNiu7BqSb
t+Gd6eiXFSfZqfH0BKt5TYxdHSf0/TB6cBDOXCD3GY7ijRr3yOa6+xiUj46u1yRUvKRYkkdEUmIQ
Q05yiuaZg4QFNOZEZZBOjgKGcmjoVm4LgwQAIutd6i/8xRv2hQ4GluBuVto9MGnFm8irdpVEFWJk
4P484yNKHOS0rLhMyROQLbcCVdIRbR3vyqna8PPh4kAGvcyKYWJXJWGXazxmR/ofCkDE6VWDWbjD
mLhoDxBAPzC5cMrroLvcAHYjxFdwzh5zPbMQKxO/FU6QG+HgzllG3ETTbzVw0No85GCURW9GHfzq
EGqslGd9xPAqC18hUzZ9eIhBcszqNlyrwS7gEjBnJrzOpZhiaZ+Ntv9IPe099Qh6UYDLRCfuJdZP
RHlRtlPWVeAzuVR1A+SwZduH/pGToZ7pP5N27+ul9GEVcyVtOqQbmyrLn9JCyCuO9GGFRSzXe5sw
SfkU6KgwyQIhhU7V5dGSaFMr6nsVlHuKZ4SNTeVDdQZaqSiwJnAaO63+NiUpAEhSYUR04XNbM+PJ
YjbjfWhfndHB1hHUuyptgq0z8l43/T6hKzrGWmMs+8xmvQ3NnSfutC2VPKrrWLXyjewhzoSBuNcJ
h/hSVHXwoQmxcSzrZJDgxa2Xrb2JqQ0jZ/fSsju1UTdozRRdg4BYetNCrgym3arJ385BvVRjwtli
SZLuaV8XuWtsQ4x1qAWe2Q/75ywOFyTE96eupLATeZLtuLx5qFIFwmzQxLKpjGHTty58Q0XYuSHk
H4ux26Zpkk9cSWofj9lFIclkqKbcXT5dnMq5VH4FDTCP9RVKkuIA6xDDORguvI/juBrRtox5c0mL
yV4I13lvqg4tlR2/Ub2TAI7HZ+Qw8UP9lwMmad3YzAUtXlefOjiEaBl4cmuUXDLYh3n3evLHWaIt
YwRxQDeAshnMeTxxAL53AsCDFgh/GC6EFPkXNVwyVsekxrEJRHounDeeKF4GrdRwc2BSz3uF+rDr
HgEZ0ZvSfMo6vO+M7JCNighTDnF6RTizHIm8Q1m9T9sOeLDurOse5TjuAHbaBDFOhs8wOyifx5Gp
DJOKV84EdrlGSDZIIO7YBk++nJhMuwW4OAHpqm25cXC8Y9ZdjjkCMy9tvisvso7a/yTpvJYkVa4o
+kVEkHhey/uqNtPuheiZvgOJT2zC12sx0sOEFJLmdldB5jF7r+32v2jA0Sa4LjAxVR3SnTNO5dbi
DWzqwTs0JREW8FbYSfT7qUFz0PKMlLF5moyc46YLxt2Vg01vedsC7j0OgjD3T3Em/np+olZGPA+r
FIPXWll4+DxpNCwKhnf6I1j4g/OfU+EqbtPwpyBc70xd6AGyAOKQMyycW2+N4kptRCLxx+gHIHyA
4DMU5qG20l0/QxaDRb4rQgZXabATDsYSwZhu6r0vx1u84t6PdtzDNNdvjSMQDLCOKvr6LAdkGdwG
QxAffBPHApHEJlpSWaERdYmT1x1jBThQRb6HYH+JOn6qeDS/m8VNlQBfQCFVwe7K0WJHYuMZyUHO
AYwS6qoVCOVGRBVC7/xPI6jycRnMPYIOkWFwc9zkAKF2n7IKek4Sc+1CP0eX9fBDAH+lxNcZP3xg
GheLUoZHovqr5FwCLGBOwX3yYer05BV89KrZEcMT30HONKjMxBWBLYpYQ7KVD1OsQMMS88PKrRI8
CU3AqDBbcmtgJF2UX8u1n+QdXk9sK4ybGL+qgdZBUt+l7I28Z2Bf07GOfusJtCGHjx+w8TIl+vls
nFYTsamrMPesc5O0N7q4TcXIq33ERusD7oF9XvtgiEXF6N5pqLnS6gBNH9ycu1jCcFJKC0cRX/AO
sjyOGgzATmhdoyb5AItPvi3q931pe8TfoVDwY+OtZO+M6SFfzdihD63lvkd1/tlV9V8BKGoHXrYl
FaPcoCKErzweq2z+w/apYXoBgtWO/UdSGdEjfLHb7u8yD3iV0AxGgIsXibvEmDsCWazunA7xS43y
8tYgj6W2zbgkrB7998CMuxdwyG0/3NvuXNJYAQsxPFVu7CL/VPCR95pl1z5p5w+SFIpTMlTPLRUh
2oKCCDtgJLzxzyPglmtAlJ1QUfyYyanZoQAlbtUmUki0OrvQhp3UDFazWrC7Vdg7a+Wk7VvmsMSq
NqGKi7exbqMTl36ziYlGxUo2B+gH2bJ1xrz87WpfRPSRHZZp9NN+v609d9o2RbKlTB12UjYo5UT5
jN7BOSt/uBqSXNTGGI1NBTBthWAK3GFkSnQg04OhR7T3TSM71H16Zjg//1KdyWmWI+w1dLyzu6h5
N8jNRKFsEIJcI2dM/Gjr45hbBU7WHAuvnc88RiHLBKIi2qzc9BqUQ2FP9TWVYIe1M4ZoPAakmlX5
X1XacmMS3nyFp/ndhfS+RYsrdsHKF0Hi3+2meYJqP3BVEvvTeJ0ALuLB7+6MX5N5Le02+Z0ja0sK
MI52rl41IfNd5394TX0yKH6Yv2ec9VGRnXkjzGNrYBngBN0FGqN3VrvMtOb0gPlsWJEilx9Y+7Al
XBYZjUB2GAZkzkArjhcxtKH49kLcC2n+ZcTWNWbSkdGa7SD3tIeC8E9IltfeAms0QZ/fm3O8YW2K
9qRvj0NP+OS/P9o6fJ89MRxc6cp7LdgFcIGku8lK07tNa9ywhnVSgJtZ1jpbqqwTuZcJDWpaPzlh
sgWT3WzrLIH7NaLncwM+gs5gxZUtx/QEuJcLT+GFlOovaQmAmQcIdmM2gTpG13YUeSwOCYZI6JOS
jADLvsNZeCYQqVszCi8OMrMR0TDW422kZOjE4NAQGU/BXIFWxSBeAF1YIUOs9iLM4w0SInGpVPyO
mkD+N2naaqa65FVYiqSGVDxqTDbbudcnjmpwBabQ+2JGu57W6N1rVVx9IeS1TsutDqW6cAaMG+If
NCl+QXoh+iOwcLJZnfef1eluF+R1v/FiAMvQ++erg/m2nntm7UuOU2mu8iCXiCItJtCeccEhLjAn
P095t697lmDN0hBZNQFSrur9a9hQG4i0fZorS546q/7NKWqfAzThDYqbtRgZf2eVZnxe2r+cQppP
DXOHPPD3xAIF59bITWwwqP09zwguicz6F8/h1o+aexh4tNcZ0wakRPr674/IWRgdabweDAIMc8sc
76XToDUy++toZcap4KCOceCdYpXyEfTaRUREu175+kMhczwktk+t5LRcmeR32nl1xVF4kpgmAVWC
xlI2C7NltNs5MtyjKb2FdWHyqPGa1GblbByoDydtMLXlxQZDkRiHniEJz0r/ioT+5NBa0NeKu5WM
w7Wpmt8mfDp3arqXoqunTeCk4RZ49ENKZNhew3S/ksJEHjtZH4gj1mCx9oguhnc/tSWuMMGUnPD2
c4o7HWeqxlCaB8muTXLYdD0LRZsn8+wI9JZx4nxP4Xw0auvLZuuDypms18heWm2GGAaPohXmaz+e
dzh0bkBO/G058s4Nvv9pF94TWef5mvnRRwdNFPoP9lH/LosBQ/jA7KXi8Bn0TGPPer4Z2m8aXhSW
T7DD3mN5qNiWr4SD3JgynBzjhlY5wOCDHPM+2PbbBGRxFWeYIIoReflg9OxHRXaJ0+pBng9Xq+YC
Kb0RHjR7vSGB7qPTvcwBVnAA+dRjscLz5iQ7X2TU9qHHUoeMVtUzikxLkr0UEofNnIY9Gtm/pHha
uCFh/sWsKS3sbQjugTmUQF+DSv4wCk4759UZ6rdQ0Ct4Sffjl9GLwzh3b0Tio8rdANoZGcYJWJRO
fMPO0LA4anYznQm8hc2tbo1t0Lo/OiFtilgFvzY/lB5/k3RxjnC9bAMDebj+HXi/gLO1u8HDsFSU
iAomyo242XJuGxDrZ6LG5vpTEQjETmxl4j1dmQDpV9qjk1cGi+9SnGGwMLZzfYLL6RyYxx46t7tM
pCwUIw/AwkTAn76e+Ui55zd5x2WDPWcsRr31/fl1SaBCjGleGVtDSqt8toh2lV+z1PxVWfDKGcIM
Komu1MIGUN+HL1nCggYj4QIvLIJEPG2if2fNIbeqNJ9nghHNLO1gkcYn4dbvQTHOQA4LZ9EyMxUn
jktMrs+4tD+CznlIu8aH0eZvaD9wbSav7Ltess5/chRT+bjtgShNL1ZMziAQPgoDKb5E67+OZnJ2
wueZlkKh+SNyBK/F7Ji3hHrXQJsRF58YiImLqwCKAQaJwd1gbRktLFKcLjsTD+tqVrNcz0PXIVJc
Ksea5SdC11vRc2qZcLKsktILIexra//J077bTgtTNOEUj1vxK4U/H7hJuOsG93dUeqA7bBfucmO9
9gtHPphisRKijvedw/adnnPdwRrFHgYomK+M3a6br+psjtcgxyAKBv6jmTnxtMA8k2tvNymeISiQ
r2VovaXooDcOcHSWwybfu91MO+nkv3FE0U/xJK1C4Fhby7ZPvGzhLo1xgvMb8HuGzrc0z8nSNasm
u2bZzByaBXTdeUsEw4bhDQBiaLV4gek+BQRsFzh8pmMGZ2P/5eNMTuidklTjDGW5tDZKJfdxP8lt
qJOKvrL+8FGLrccE442j/9aEhjF5IXMX+N8KB88jMONx4yNnAWH3B675rU2QStmZee9775qB5hu+
65ZsXjW/u2bmXXhojOkPHhV24x4RDjhifzuY+9c1ceSZ0dznfI4PgVfc5pBuwHuPFDIxQFAT49P2
Q06sf8SEoiciSsV0AeLP8dtUuLcStdZaxdrYmEQ8uV7ibpyaIWcfVsgvCAuuCVNZmcNrJ6q1/zwX
NJQqOPUTWLmgpAKMuTmgqSHGuAAxeJmwV2HphLY+QyupAzfYUV2fchkGFP5NvEMejUwcpW8L6Wow
s26HTIGYNb/GVYM6tUJ9k8zI0kVT/ZcOsAjm8UZ4EOtli8fXHZN2owdgye6I7afDGl0kVndSCmkP
zc/IbthDVBXM8uiopzxyWLE5al5Wget8scjkSIS21kw3MoABOacJFEfpYHiHESBJGkPUh2DAeU+Q
+Y2EVCLCfEHPdZ0X+FqsWauRXxXuQ4XGXYxvysskO50uAPKseVrjpdyaF72ROGhqJdPtFvcXhMLz
vz/MNrH+/+/sYWOMMZ12V7r3qBuwCk8Y7WuqLwF7YxN2Y3sN7PGZHEL7YNm9PMrcftHMYR4OYVMP
t2UFxb5JhWlyzVhv7XOTu72tbOtCjOd2mC3xTAwFcNsZmG5fUXYNngsGNcE7K73fFoBZInbSq8lH
uB7HipYMWCiejlpYT/Rp29rBfGMQO5yq+Un648VvmnQlgxK4Tu8dRh9r3Tx1WzK7PLCpi/IQwuo4
EzFH+scFcsl9pjsipmYgEzViSV0U0Esie9oSdeVe3H2fVyd0U1tfxNPeHxm7D83cg+GwrAPpyPYG
6Y9bc5S1/ndG8XdqveoAfQBZIE7D8R6R7KCDSL2LbETT0cdH6GF/ClFefZMkRhESgINJ+sBaKLu5
CSEgUCyNjZIBhx/0hwdkVrz2UXdoWqc5YiDY+mUh2VUU1jIm5fKuSrhK2jzBhBhuURYUPFkE20sJ
PSFAMw8GzT6Fgx3ebJOAvsEyB17Q85TMGqVAOm6wLpsYczCcG6FJlBi2+o12tA9ACUG7I+BoVogg
sbXZ21YbILcmAN9uYM0HPVT70kyzI9lv68r1cb14sOUggRMQLlDOG2b/7VkAclAL3kVvLRg3cW18
29wNrtgPQcOg2p0kOw4kS6Ug38sLqY3TJcu77Q+YSa0TTxlRckRHtLq+ZDGjF3d42GxQ7oQimeuW
yQHpyiQA02SR7euSSJ3Y0r6Es//stW19q5mObEhRvUz81r/AJh5IN24xrPnhevagH7kFAhiT8k6+
E1oa3jzeYU56L9+qyGKZhyioxiT4GGzxWZatgCHUA0jopltNVNNWkDq47WwsxF45sj2HKiim7pQo
UQCbD4NbZs24QMm1dCEL8poG9qnR9cuMvmYMgGwWTssbZaczNaLcDTIq75MHojUeDHEMqtE/h0GC
Oih6wrkXvFSd/x7kuj5ZXnmt0rp9rUxTnLF/vDtTz6mBwnHbC0BYTdTJGyByIIxJ3e96qsuz0gCy
Zi88aDv8Y7qm/asI53s4yOa3bFkWQlgOfJtETZBf1w4tCl73Md3IsY5BEZafEzeZDVMlZCo+u8UH
C+ePzMZaaMIZScqJILCe1JNJs+2h/vnrY6mEZBqD0S85YWX/aAE4M9ofzT3yC2KGS1YrTqNOBMP5
GwDD2dEUPT2WH+FKKoNVO7Oaz3TxRnHjHlGo92A8IAp0UHeeMUMVDJ/83ijWw8BWvwoYEOLmujik
qe5tIpfyxVxP9FNWdiQWdXo6OLRYeRs/ZCtRXtnOrjaGAzA75s7Uh6O0N8rYD554xJPqL40jO9xS
w7UKh7fRSZ31aG2GKuNwy+VfDh9zNbT5dwLj4Wwdk6lO+ZE7BAmoSBWDqqCe9K7Iibxw/zStDg5h
soT4vkFDIjF0dg61k3rXwFhymZLyc9s6cfrOq+ut8u/c7bOvYFQ7TYgEu5/RenFT39nig7ORkuJV
xDASPQyTvV1jcZqWQjiHjte3j+yECoT0ACoIYJtWhmylzy9NVLiXFF8QLVbeYmWJo9WEge45yz+E
fDMYeSbsVp4tQHWEKUAonG2PR9/BR0GAi/Ycb0sBke6d0kFG7QH+LosWUtGU2Du93FrW8hAmHXUi
jOKaJqqsL33v07dXrbMh08RZ24iAsjG0bi6aeTvpyeWK5z0haeO6qyaB53wjOxWf3Kofn0q3fphZ
lpzZiBlZf4/nPnl2ixYmM1YahrkBij/JXmImYmKJof/374Ilmp4eFeIRWxWxxNazGPtCbCn39sTY
o8P8j7S4mIM/aom8D2r7JRD9S2HXyYXx1GeLsf3URIFcR43q9pEBom6Mbl2bb7EEwO+v/eGOgpJW
V5f9o7N+J3UXvEaZj8cePR87WgbRLaCce5lb/jbRdL9xEe1qH88sK6P6wYSGLgFFxaZxsD52ftTd
i8T4xY7d3SRYoQ8jdqO5Mohrktmiz9MXzGeYHNFARsDNZlzm19wwX9oetllkTURNE35pJ5GxJUgh
Y3Ely6tDwgfuT/MINuI9GUu17wxerqkMvuWivgkb9R5XU3f2++ZvpCe1b4Ds3uwEiZNTRgRkZEB0
wAb4hBJm+b6IrZe5dNUNPl5zA3+9bwcHeXpf78RoGTvOo+3oWtuQWNSHSCJ9ctzoLQ3BJIeWpMGd
ZnkAz8QTkf2yGcOsiok+JVhqupzwjvVAANxqVCrZCdlBrYN1aXnNHxe79miWBKOUyZe3IKdbqG8m
ZXqgYHrEMvhoJwdIE8W/z1+d1RkroBrhOSImiZiSpQqdrZVk56JgNNB7tEBRWG1YbUr2B/NLRz2D
2dZlXtGAb42Co05ggEHsW9eZ6Jkl+ozVOfQI/ItyYPOlyU8vh4l9abvluTIyTluniImXWCffQrNI
YxOcO8aNIF8CtUjB3AwAzlE4qL1p2M2Bc/2gW/mB4n0+jt1ep658b21mqRngrjVjHhNYcDR8cOSs
AzXzHXizOIj2hUYrew10e+ntAGlU17iw5TuUMG33TYyL+UhxUvSGC7M5wRnL1Gx40Ku/sJBJn51A
nzkA2mOUOT4jNdP8mOvFuBbkLING8bcySzJKIuvDQHSw0Ijw7cWpiTtOmtkuUtx3jVYgOaw/Rkw7
b6tpfKV+lSROEL+ADGuDroJz36eNdLPpweocVb6Yg63qsHdMtv6My+phVohiXdOXgHAyH5whE+yR
cXrFjsghW3RrmRXOYrAOER/VbsZQvk2NoNkQPBWuiSMkR88qgqNLwISR9PamjmVPmqXitQXsU0+2
eLDfhgOsiSArx6y5SMWTGqcgtjNK/moVnocUPHbt/8lx/eFpntSVsQLPDKXeypsXgVDhvE0qus2J
FZ0YKHD4W8w3oQqxfe8stPpWueYge1R1619zxKiLMqqss4vskvSlqyFEg7M5cRP+GZ3sCPq62EEA
3ymoadug++iLLj96bUDdmk9Ha8T7O6lhYjUJmjucZhaCbbAJDf2JkI4jITNIHbFr6G31exsayAb6
fWgaX9bcfQ21ainWcLHEMZFH0v5xIPmcYJOP0OXLih33omLJrOmpT7AOyPQtKYqbGq4iZ4nKni9d
kVCCQzArWR41SQPtjM4k97xyg3rqiZOJVBqbvVD33VDlrSwDVpYuYknuu9i5PWJGHSOvHakb1hl8
szEz02eQkoFldq/uPDZEWTvDmeeyewXO0G4BDKkdEZijA749VcaXa7MYsTO/OZk4LZbwa7f1aDzC
fllAkTNXDqTMetW5GgBAwxQfGbrjONZwgyQUT05aZI6WYlGJsZWWmN4ty78y1+P1HeeVPYxLsMXD
QXlXTCTQ9c06MrtjQ21tlWCY3DfX0a9KD2iqe4asKRUE9LYysG+sbV+bKEdgMfxkOUi0AluwjElU
tgL7ygiRf1xkfEmy3nVk3rMGO0JRIB8jXs5fz1b+OvYs+Njbkzc5K7226sC7N2W9S1habU0EnYzI
kKYv27iDitDAQLFAVxgU2NYE4dtNYg9HYGjyw/Dd/VgSll17SLJNssAnYg5UvNPaBlznMTwO410W
KX5lK9z6/Zj8wgKjJvnQPhFGCg9YXj3l6YBU3oCvg2ME+FF3qhBPH/123BiDC8oiaNXGMedpQ/fs
3mo8YtIJ6mfltMzl4iT+bbV46FLH2SdYYfdzRpootiZn7S7iWctpevi8R0KjaxjmePSzYTy10Pdv
PsId9g1omQJbxDcdswmelDgno8+vZSPT6+jZA2uitdDmqz1yTnLtFYdhYbwLNa4gHBlEqCcHpJ8t
gtbcPHm2cyxg49w8i8Brz46IMRerBK62rV1EMEb1CtRsMxtTuPZDEhMqVkjXuW/aaxmycMkm8RuJ
EaVmOxjb3h4+Qxz9K0XM0ikQ9VfUhu0GmzT8EeSumFHG3DhBYNwWw6tJCwkkAoVn5RXfcV8wf67H
T/RPTNRrEg8VkmCyDN1PiXLrEqq0WUFhZycXx0///uD758fK3J+Qf8G+y3rI8d2xThvvVoagAHsW
B7CpNqmqZ8zJlHsovbY0DdN7OlefXAM7XVT6zXXdU0hVdh7zhFbQdE5mVJGChxYk0eS5sELMELbe
0MRbpOpVNvEoDMiDGTQyMilUZWN66vO4uBuMIHbczYepG5YxQ1Yg6gS9aDhxjLLTragirGALB9eF
iOA4NTOlGGsGEkjB8BWd5Bw0eq/b+DXsTWfDUtZ4scDbbFw9NHCpArbEmgdTAFVeFa5VHdw2w9K2
rOqtmYSxjAMCSd+naN0RJYeAVFCBWiI5279o0psuumNyl81pvzLGrr94M06gQctwF46kuthrPxi7
e57bPwNw82tukhbKdK/cGEkGuxZX9AwZcF312Wehmvappe/27Ll4WDnbmWLoyE8Ms/v0bifeEc+Z
/w1bj+Qicvg8Crejp135XJQAtUyNwTuA40RcQJ4RkzQQvHIpW58xrLu4OYzc5wxhOhBGi+BuTPrt
MLn6LEqqBwuxJivmmfwVA06hLV+gExGfK7Dbm15ubrSEkTDgsD6IHK2I3dj7BqYqKNnuGA8rsZzA
QgrSPSp/by2IFEAO3c7Kk//Y8zyCMibyR/hgZOsZ837KI28um1PNSHWwuYyJ4LUs4zgwtkWrn1oX
BEUDlrTXmaaab4PcgUVZ1tZ8jKHvodDxG/MSmKFg1+geBc6zx78/0NZ9ehmRh7OV6E2DrYRJMv9R
uqN3UEbGHD2dT6Urk7sc2zvyoOlMz86IKvxjzTVSCLul+oJHe04d1EIVqT1T7jzpmiXzLLpjPgR/
ir4zTsxc3zofTykN2t2xC381O4NGleTke5mGX2NE6GDe/04ctRV9lL93uN9Q8/P6WCKsPjTymsSx
py+RY100S2eTuQnLYIe6th3ySwZvD2oGlkwW3W7J0B1Sm9wmXqFveaAc6NH6NDdpfjNiu9rKYuES
5B1AyAQ8l8NXDSEFyG/j7IFB+1CK5RWqMIlwTXOITMGsrn9AQ6RqCXi6/U+AajgD4/6aaNDa/YxW
tJT0BOWxc3JwSJSM+M/Axjhn7cl7CWWC6VFOEI9hb+ws6faGZKTl+MZiLez2ONGKtc7+donYWyUp
O9RM7bbmDKxQs9s01XVbkYAQZd+O8sv1XJh/62nYG+NrMsaPaETD5C0emmHibqrT+NFD5LqDj0yu
2o0QEhJw6PIDEwVJWhAhbfU9NQ+u4X01pmNgSbSWzzXZ90H99W9Kg9CLnOhMPVAZTIdxRATWcCaF
8E8uQ/1umC0y1TA4ppXbfUZLZGPC+c1bABd7UFjcEhwJWXqZPB08eZHxGRSMlGes5tifA25rAaEO
tAdumGzqdzbj/Cuj7lc7auITKzlK39xl5m1Hwc0ht54R1oZQcLZbTkr6iSQDtwPtuWzrm6gxNwU+
MThmTnmNK4LupVUcVYHBu2sa/YBwhB/F4uAHdXAdUy8nACmDnqbJWmS0R4hAVObHWrGSUpkZb/N6
vLaBitaegeoVFdqjrlOONL97qYtBrQ0VfcwRkjMVu/UKb95iDN0OBot6q8T/ErVvfiZ/mo5cpCxx
TgQhME3U/G9Z2LrIW8jbUJnYZjBTMIjZzwwG2m0aAvIco7+DPX70zdEQwcuk8YlIe3qJbcQ7dGt/
XLS7vmbCwiSz3pgZ/30ZDtexnUm1HM4CzXVM4oUDBNDjZR6DCWnI/FLdUe2P+1CyHUadwU0QU4b1
tvkZ1/yKNVmmjFKgREaEXVagl/hcBD8ymlC5EGiUZeCjCtMXMbLwcINNN4QuuCCNMGlxABYjk8qm
bZ8I5xl6/SzD5nfee/8V6fge++gQoD94PQiSukKIRn8OmfUuTY/pQGCJdVnmq16Km3T40Gcx/7QJ
JI86/wtjUCNwqt5NdG6Vkd7MdiAhwhecPvJ5iOZsq8Zy3I8RnodA8sJUdki07goHBWkhisLSwTa1
Xz4Dc+DXqvwRNbHn18iCKuIFyYUl1+avqNnWA6ncN+MwnuNyCfpC5hnm0W0kd2PbddRJY5USODUZ
gLOalRnzf/dR3m+qYoQgWAKhNyZIx6Sp+rI31jb0Jzim/s+YufQX9XwyZsjNkcy8bdt459JJf4VE
gDHBZisUGHl56kRxBMbKKNtR5sYmE3LV+HFxzKzRZYeuiAJd12ar1l2qIAUTLLDWYv6omEVE5tLT
pUm94YxsA8fa+ab/XeuX1DrrELuUPSWwNskcYl9sUH5RPhWguWGF99eW7NMSjy1qIxO0a6NWnCH3
Iot/PAfAZZ6QJ1356FcCbKAeGG48GQziQ1R3YzK9mHHq8rjZL11TIlDmFrQqsHp0EgnGfY+jMqzu
VfBaNPkbgHEcYctb0HvyZxSA44WFkJhRieb9YcrINIqk75TzEXTwjzPJV2S02F80dttel8hi1Z2N
3O/C5YdtATGvJ14p5k7rqXVeUAQXx2gJOa/LnHAv8RzAszlk7SfTD/D2iJpXsiXvCElCvZEmdBrG
qrs8Ke8WUVhJZpgHmzAiMMb4+FCcvgPIwAE901DFZfswGOpusOdi7g1EurJiJjCBa9wTc7zVrBg2
PtXRdjIYL1sstUM6EZjG8FeRJG21CatKlOsp/pjw+67DaJnfDJrtVeLvfTnDFy26fZ/EfJfgRmm2
qwuDwW0NqGWlSKjbulwca8ZbLKggFDu/gjT9o1XJS1aqUwCfF6BlBUym+2NE5au/fH0VmOhW9+29
8/5GWD+2SgfFNkDnmLizWpcCy1AR8fcnoCHniJPMIYi5tt3rHLGuNP1sL9rS3PjqKdZt/eqM3nXO
0zXxbv5XGh4HP/o0LM+8KMXwGXVAuB+b5GoUHpxTpmOFrfynqjgNRZVStGELLLL0ntfxCSWguzFF
1RG1ktdbGiPMKcSU2TwerumYB5RypN+xv8UN0YL+QTFPssNxpigCkdqTsbAuenevCHjZuj70vh7y
RJnh9sV2D1ojcuaNjuUPkzSWOH97z6I/1WrX9QGSkNp7LnEXrH0GIiun83ewdrqts4Te100B/oy9
F+9JScDssFKUvWQtsHzol4CP3mtXeqyRplvyA/lusq5m+nwz9p5G0swG/pZ1putlOAFhUaf80jJF
sVozJygbdmOSN7wPEYVFbXeOa7YlUxuYB+HxSVNb0/507SW1k0My+bDyebFt0r2gCqGst0z3gDmx
WZsWtL0IZDnySsQcJQkG5ItWOx2QTG93xluvOOtZO2Z7N3DFjotQnbzyWbIngs+Uou8y01/svheR
CNaeckr1SgnSLAHdOYgcvechLA/Iexjj+9x8dogyDAg0Ds+fBBQko7L4MerkDx+Fuck4ANf4wM1V
nNa4FyMmqDXJ9f9emqbofwtiY4Z5HZYIiUU6LbL9COpzkzwRS8wTpQTHHrwUbQVgl8ceCndlQ4Vg
6toJEv/CMzF/3pPJw4tgOyT7megX1zMmai7VbAKSfNh9EwehvkilsR+Uq7upcpcQK/CjM77i2qtR
dWNN3wdVu/dD4xVfCBtqLS85bHSD0fh+oChdZaHeBLi9SD0+oid5IQlzxGLBCzNFxOPkfEMitINT
Zjpvfdp9GTWRhrkceHTUd5BEv8DI2Edb2N+9Gz50MZCaubzu/x7n5blWGatwh7imXQ9/MnHiacVu
u91WBAPTSi3NLeNOjGpktbrvlKCfiQRqZKY/s+ZmL4qy3qS/5rC/LpNMiikPa1GfsbifuUPdnj82
2aygjJYtUkZmTdTXOZUknzpEZjwFxNeo8UOLAElXEpFUNRIQVMQu6kXzhX60J6OgJE2IYKOw58sn
8e/EbOoTqLTYQdfMCHzSARqjudyVKA7CofusIv1BMicaiTr6z4p6DBc224a45kdW7N9WvVJ7HpNw
gx6inpIJrFYEVTmivCBRBdjnCD3AoertgSPEFhWUK3msO4WGP88KVuV4D+H8YLsjWO4xYs8l1nzV
aVTFTS953vi/aAK11qYyX//VBGxpc/pRWtcm5Fqhp6Zoc/mrcpf3z+8W8CcaHjDlEN1Y7RH6cMgM
41kLyt4QCTgINr1neF+t7Qbd6OxFZIiaHtfCEkIbs5hb2TnWg+3wX9JoUKG9EyPTmPb/buUqmdRq
aiBjEKQ6z+WSXj+na3DYr0ZQXdEDUVq6RClR+dYsdf7djnExMOP2KPYZcrtbYTVfbZDwvXI8FBR6
gDhOk07xUiHQkbBNZZRwDVIqDpLDSLTmF0SEvUB3EfY2Jj9WIf8+DDuKfmhK/93LRtr4vOSbEDAM
SbUWi21KtCqAgMG28JgJuU+yRYasAZ0arv6wjPFq9iJ4Ts1807uDcc0IkejnFnvvUusaHB+JmpBR
cS41qfnhaS75PrHYPdCh1wftLVBLLzZ2/zpya+iiS5eL+7//hJQIHgCFbgCmxfPAKFY1lUW69bvc
3NlWo3jDu3U/qVOk+mxtCP6ZkTu+Tv6SN7/UeVNmATWb6yMjW1SZPopEt9oFquZLIfIaSlr/nM3l
Y6ziH1TXwFYK49gnTFRgAnHpsJLGFp/hqoa4ywLo1mGCI0tHnJYKM53mj7kxWSY01XmkiNy4MdMO
WR5VgOtb2rwSbRVXu949ptzMbCA45ZGb0fgD5vQ8Ph4SzbCmgTZhrJRxh4BSW5m+cc+q/McQHE5Q
h5mGCpbNBu4x7Jy4gHzlo73kjFv/K/Eygsy7iKPPRuxNWj06EZvgw7FBr2eXxSkg6Y6Cg5QEqEwD
DgcYAZuyWhv/o+5Mdtvm1jV9Kxs1Lm4sLvaDMyi1lhslsmVH8YSIYot93/Pq61kKsPHHCRKcMyig
hruJTZOr+Zr3e14TIp6eolDCCQEnsFNSMm/CtP26N9mprXlwvRGYD2JR8lVt1Qiyh5aMIK+DBmRF
u0UQ8mbCvlx6z3Ywn4KQMASzG2KvwHtk3PVTCHuk6wrsuVDkjZI4uzNU2O/TV5XANivnRYHhEwwC
FHbccrUnoyJu1yxCFyvk3ViJe6czJtkOxLgwn8IlOm3KiMYju2OP4521lgwjcTPvppJiPoq7VQM4
ArkVYn+Cwo0o3GKlxRkNPs95xCsaYCyXOQdj7H228JjI7RTL5+Q10Ltbms6nAvowGi0wPoUVbgIt
Wib92F5PRxfTQrLIz+BXR7ySSDVr42utuSEdrUU/YUPPvDoZoRu/aQEjzw67wCeove4vycFApeMu
g4VE04uAoAnWakvgLqwcGcbnJkZXbrrbMGvvmWVjnXgdH7nlvfWSyzSKBiUnpCZR9zdZaH9vEiJr
HDk+i0GVk0IWbVpGb9cbttJ4C3TeoUpYKq4eKzgp/fzdKc3lyBmKqJDwkBE5XJ2evKwnTi95vegI
SfdyDkW4W28UakAIMApf9lyXeUO7ui8QxEwm15nLaliOBSdN30D4Y85do6m15N7l/QmCMHR7Gzvq
mWjLXO4IlWnWCUABDLPQdutwlkMHrYVh5VyW0J+SaF9UYEKHNrtk1FkRfJaoOHOw9tJjEsQFQLeg
h5GZ06n0nDvfNPeVJDyvHRjWLZ2juWaLJfzP/WzWa8ONjpEFUTfoTmAo7n0o4grh9p576b4u+YdW
T/MwC0YMUGH2hLNiJhNcgWpp1mYGNBMi7gKxFeA4ysjrAlKSaULCHmy6A2LA5MBhom7q5+cx6lP4
+Q9Jln2zWkHFPKeViTIPnLW1jzAh2gwchOshCL85Hqsx0sGZVQxQ3VhJsmYRfc9nnCzrpCGdZ84s
n9hN3mDh8wKd32RZ9RE8qKaN7R8pa0IqSR0GlL8xJPtqnJ8zyHKLueJyLv2JqWKYE0vuCkAlMEN9
RseMBOQwkJEE3K5oVkg/5CdGsbk1yYjZrF8yq6C4q8CgoWn1mG/0AvuycKBY++Ja0lvVdLkYhySd
FmV4x676EX9gjUmgGiNuTC+1ccfplyC9Rf4fL0aLPxbTKAIJCQ4y34R2Pe9GTFmW+lygSGxCbZWK
mv8onGY74ePLYIz7gsZAIeOnJ6tW/d/J2cxz3G8q5ygGRaZ2c95h08IxgrKOXculcoMEEgVnUyTP
APrYXIzxUT3bRZGOo3bZHRlA8R59AiyTzXO9pCgc8Em7Kafo6tAopixlIgOowaM5w/fGdcTNiNE8
wmfnHaHXA9u52wAbWSRGRyks0jxK2PUKeR9RhEnKFDUBbZqixvAXBAKGxjrniJTrhqRrGTnuuIuw
21pkZYnuUzd1iKP0JBCIfmZGrCAHxby25V6quwyjDy3r7jpj2onGqz8FOicZKq3tWNcRrlOwyG3J
pe84Jt7pA/MAgHGhzQ1c82lLXK6x3jdtTalnsGpa4jGDleMIzJxxSn1NuzfZSzJCvxDb/7fYzZ/g
nNv3Yv8te2/+P2BzOkA1ddP4E53z/+Rv3+DK/+tb/vavffS9OH+r/wVgjv/Y/JPW+Z+f9IPX6Rn/
9iwhPBtap+HowvsPr9OT/5bCNmzH9JiEthwXKGdeANP4r/+lG//mv5FAOU3TdITUrf/wOu1/OyhP
bCwcdAuYJT/3v8PrlIrGCVE3KPLdG8hQl/4a7H/wgzwZfFB+2k+0zqapKHZEY711U+0l1Yeb2MrO
MOmUx6TDnnCrnIJF10JSCM+ljX9x/wka3a3E+qJAbyIB2mU00uDpyoWGnc0UFcaitw6zJrxlayYQ
jjko3Umu9Tm8s5owXPzjI3z+8az/yjsMgaK8bXg38tc/wTU84WG8zhsDbffzn2DQRRYgyfgTMp+4
TPN2ThueE9s6BGHFQG+IBD7UorPddCuK671OCTixab//5Tn4kB9fJc9hGp7kjTqe5fz8HMQGpTuY
ab2tO/lk1OONMY/K5xwLWy3eFbHyQC3pfXnEJZDu8S6ib18hssC55rNXNTd/fh6WyC+PY7uG0E1L
2FD1FKf1+7fHKA/US/zfAKNAfmUpOqOOlNTTnWMXcp1V+f2ff4/3AfiqlpALQI5fYzqeJ40Pf7c9
U/kAjgggLkrOevWVHAi/BdxJV6zjnUf87klrJ2l9Y/SLWU+Gh5qnIA6pE72VmXuLBkPRWpdhb3wm
VbuZafg2SFSqyDqEpGxU7i17YZ1mRMDtvLfxO0kmuHJU0BiXZS7Md7W1yWg1Y6avvXSJ0CdWguAu
NEdUCE2MmjaKL30RNTuSHkvVV4wEt8Ba8C1MX8MSbtIAXwqXMdHuNBE8UQMC3VmZB0PqI5lMuq3y
6NzioYYlQIT0qt0ZwnlG8vAUlegIc3q8JHFIz+EaquUW+vwJzFMcQMx4mXYUNdoS6UFVzqOD6+Oe
5wt5CPA6wUgtJ6JSn0k64A8yfIfmL7K3yuU8mPwQ8KmLJnHvY3Ary1KSybnmDUCfkJgnuTQZdSwH
UWhXnpgCOGomAD9TS+612d5joXHx0G26tgQdHp3//O11DsgPi4xjgMkhodumME1XLcJ/LDKHwbg0
iKqS0p23LVrcwzgvWsaJWdi8ZNJcMKP23pdUpc2QSjzSTeoWGomp4x///DCG+8vDELti64F2Vl5P
1J8fBjytUzbkwNt6MsF8ojbSJTvQcMSLNLTbwR00hi/rB2MgkQ+gEzCrCcq8ExBjAvK+1rWDddMJ
bRkjZ+xijabIPMmViWqot/gQRGXvKWiZJrTPZVAeLYfzxdAlBZR22AbpeGYEFkEspvEArgigXO+1
CFGF5h1KPSQdu8KwkF4JkwJW8rePYfy6EU1bdx3PZcN7NuDhn/9+AR6hn+iFbjtko4s8rg8WGTWV
UudoUEVDoJwg6emJo7LhdmYL4RtPk6Om8GqnNM+s+CZovYUVP2UOo1sFOSkSzpiukrtzKkhrt0MS
oFTwGoAA9u560ncm9tLYRjdsOEvndTR4jU3Joyuz8+C6sPvQt3jG3jGdY5Iw2WD7fzl/dPHrZ7el
IW2LcQXPMj21Rv+xBpkO1UQNGmM7MK5KkM+T0CYng6eSJ2vQdrVdchWh1hQh+wzTYPmXR/j15Ddt
aUrPplakC1ARPz9BJzN/6Lw63fpw85bQsJh1iVB1/3l9/2Z5w+iGU+MK/kjO9J9/S56W0OwwW98O
7cBkuiw+TS89dEX8r7EbHra1H/5te4tfLxHa5pwNgH7gGwlbPdM/3m0f904fxJCYOGwubSxhr+R3
icHlabXtaZZcrUSpRzk6ey/oveV1fVuixJirAwGqU6SIqIgZ3tHWmYrwKO97oBMEZjMpwm4YnDuo
T8tW49D2YH/TBGWDzF55jjQIqHN07pgeX9uOQ20v+gzKYFNl4wusHwY+wWt15Teznwk/Iv4ZV9N+
uqWKeUGwvYO4QY8s5LdOWDmk5vzS190BbTh9qxbPuhAvhTK84O0H1ECXb3rXf3ECcFIVJdck73Y8
TgVrgAaBiiU4mU8l1fhC9Nva5ECuzBECjPPWheJTZo6cASUrr4uwA8GE6ZC0yGZdWlKSwMm18rsQ
0QUeYKSWWvnNt2BjeNGqNehOiRThIlLHXelhjtIIAqg85Ax3mEFG/74sZE8TIo1XTI+8du6bbVvQ
Gnpym0k75g2lYTOAFDGGoCh8uJzkVBX6eTA2rmbdNnXyPdG5w/68GuWvRz9RKGendDhzBffWz0sj
TqHVBTzJ1m8M7mrKJ6vCoFKIih1W68KLOXogHNiDGnbPF7F4tGVyL63U2ya0wzgRtxCKLpG6JnV8
foA9Y2rhd8g68UCJzjqzUX8L0fhjeaqf410TSL4jpXR05kLkhzOSFqvjhHGfbmGuXKoqvdh8EDF0
KMmpC1Nsg+WF0cr3Oui3dkOkEsAD4P8wYhML0UobMNHO+Mu0KDhXmrOGqLr1Gu7wPPCPjDBeGPDB
CXBTjMyZVgUbpXEILwLK3KP2zco7pqlH9HBJgoZPAwyStZa2NmR7mvQa6ZUFwzdgeLbqWNBu+lTo
kIyuYYqRu0eNFgn6JGcP6ucyD/PRmnjEaOhcVGrRYRofaghmAZ0+adU3oTrvB5YffBRFlWeOUjez
NU07kb4WFPLF6BdLC4/nZTHVJ4Di+yGpHouIYkZT8PuRlFEXsyhvRxcmefiIfLBrlDdRczG08uS5
huqiRotp1thXaEIY8jQOQWproOK8z0PUIcq0Vm35GORgCKEkkU942J3nUXYj4CJI2byMLdtflgyx
AE05q11vxcbB7tlPukfEU1uXxIrOmQihWkDwmljU+uPgv/gG7zaPH/2STk/TsXsEba6wFliu8I/T
8sc3CSDza+O8SYvogl3IvpHmoSsaY4Ejgd7S5Egw+4GpyPXle9Qvy75AHZOer09gztl9QOe/ql/b
AeaxUQDi4s9n5uWoAtzrHau1yb1wjENYut9asAteU4BycpqTpmN/9EDgdtJzNmQOGnipP1LXG/Z+
3e7wK7z9UjI9QcBWAz0rkpoKRwPWnzVA8Ur1i6gAOgyz63VOi5asK3Beu8d85EXW0klW6cDrEi6t
MzQIGBRiAWXm5dKiBQmiydVZvnY0wdEoS0am1UAD4EER9qvBgjkQuQ9tzvBV7aRnOGJHYs2z+sJO
Gl8misp2iX+Jt4WiQ2Ui43VmvKmgbR+ZhHn3Q2qXCI7Wg5HeF6W1AzZCLOUSKlmjRf+NiNZkK1dT
typQasrmbXLsracT07c+WFiEt2oVzUFyMf2a86rne1bJFyNR1jEABwLldtCB6vNrJg1ZxxTwZL1R
q8EwWZBWZUdMuGqrmYJZn4SXxOGvNHBMFArME0AMdcuXqg2LZaR2Q6Tz+AzoUUkv/e0g3dtqDxrq
iwYeQ2nT+mVq8GIdmynHAf/K2Xz3nPqGHHPrO/m564zt9YsOWfEONLvpSqXb+VToI/1gdX+lOR2B
drJuigx7hFK4O3XIZA0TLqHj3XY4C81Zckkd+PdjM2HpYvJEjU6luUhP0RzQNWfqtOwTDhzD/8QE
3X5q569WZTzpFSdiFBsr/KKonGrJDuu9DTVItA8ln9mV8bkZWdYGkKO8RYmfqNNj6pOLFmjH2hm3
81i1i8kJLlg1HK7fW5FDsYVxqJNpjD6O84G+OQOx/Sdupa1lTJsROx6KkMGl8PjZ15tJHXRTyY8N
cfcJcVkdUFWrizSdszPGw7Sv82/+LAiz/d5fdB4tOaDR8cKOuaz72DmI1jo1Mt3McXh28vYU15ys
IwGjDafYZ2SBozBaYiJ3nKR7HH0DqSgtM1MWX/LA+BQAF1vYY3wpi7dZlNr17tfVETWbwYWxU8wy
rJa6OGfKBH5vOZFsLn1k7IyQh4wFvrk+G9MKOGYczo4fS3JKz2JANcqYcsIhpLecaSXSZEDRF/ge
HE9YIbeNt7Jq9+aKk9czMMo8YOnxG0to6QvfBM6gTi6rtu5LLz9Os/2iF7sjI37rzMDoDfj4yurV
HQIACc/FRxmSNA3V9Hzd1PD2KKBo/GoMNwxuxP5Jj0om2fjjGsERlzSsmPQtm5JwbTOczTQCjS6h
aWsdLNHSMzHjFYwipGhrGU/aXl9CjetxqiXzqg26pxyTrNomzDB9/vbY9m9MpG5BKpXYM1upKbMZ
T6iFbfKW59kF5t9jH+0N3sZKw6cxGt9wF/Qwt1qEtYcnH42cJYLZp8Dlo9EtrpaN+KQWSOtyss+V
s1NHcVPhsKq3X1P/GdxnsRQa10Vi6wd6Z4BLWu8rcBsP5Qn0sORlhOCScUmP0rrJ2uxV3bi9fzQj
MB3ldKAJceDISBDt85CZsA7diLpQfzZs7xsTtVu1OrrBPAjP2ftVzLJke9bWd83sX9qRPx7zYZQS
jJAsY/SHizaFMGnbrJBjrbcke2N6Y03yjhIcPbOZagHSBNQOw7swjYM6gaj4zpuSXJKZhX5pVaNY
QjJCjcMYhw1OEwXR/TUnSdFt2YBnrk/pJBdpcWrZdA0roJ0LlM+4CtjxBRbo0ncMbzXgkVWVdrvK
lEtaZGMm5tNcLcYHkQS70cKTzRrlqszaN2w778vHsNQ/d5F3dFXQ5RAs52F5ILDYSkkH0RUwYAr1
yfFy4JGNxjhUbXrRp+AS581JndV5my1LwvQkKjdjOOzUBVzGYlek3X2YoogPGolxLc4FVowgtXlk
yvQ0BJvCzE5RZ+/jyN6rKOaafiXcLpJJ1FE50tUj1YDrudto+86Xz5MWgaIE38faDtmCDJLl3UMp
9EMVcfaaE4wSwZ1lMG9ASmMXzn50+EGJYR2mGkudHn9ajjBVHlIHkWPLw/XKUnHZ2FJYa/0dmcEd
fVa4Jwa4k3jYq2XQCCroeq4ilaKiyqMt7AZVjMlJXej1yY3699Z/vt7dKuOApnlhEvEMwIP5pcw5
6M3O84a3WrDZr3cvOjqJwtI9FijL6WB6y8wbKHZyEgJ+xYzA7x6E5WhgMsAKgdKAh28fRyVJNNPx
XjJmqTiMh0DNrXU1qYlWzp9inWavc8oMrK51tFeMLy0k8uMf9SeSGqS8tWyf1Di9NRf3SQjhgQkH
Mndek61ScTGuZFs+61lx6bzqpM/eMZvW0UgKAnkRk3M/43mXtsWNkdUnsAKJLfaZn923Q3jBaeW1
7oiLcIsFCgQcI4NimvDUhHUhMLN1P3AEoZhxcjLqa07Vg3JtkZl6jAqyl3hDCY22MfNvLZ1jTotm
fR2ZOC5wuhWeID3XzEPmgtipind/BtaDb/OPf30NB6+/LlV8yyZPuYeNg177azmSyzVDd2P4qv0+
8eVMfqBM8qdx5qgJS8m15hJsuyT+JQgElsOAmBTJSMT3KNnL+GqUy2t8OE9o/F3SDsMjW1fboInr
U4QXPBYW+b028qdU9b4tM/Q6qqYVqDudndOiSFB0oa8D3J4UlftSqmylaASP66zngSXWjROHArIr
PGkbMK5cKOyeuEehF4ScPPDaG+pGS39qbm0Vb0gFZo1LzAHQe8cQAcyvHWtEXWGJdcRg4xSGmssk
vd6uhW2/x4a2S0KetVXb0pfBPVyHTzSqWHxuBJrEOhshFRExJufr/mOPn0FrLaoyec57+6jqj4iq
9lJke700V44KgGGeXoaA2Ncun90xISDmbQJZ+CoNMvmqqU+NYazLOfzqmDwNLHOPgigKa8TAZvxm
jIzYt179qlMDXbiJeYirNFnlGweQK4QLbIekutir3iVxCPZp89RicATtkpZbPO1Ny9nEDKXiCCiB
yw76A766CS7q5jfDsN96PWNy1QmDlTbl3doog2ektyxBCzQY4/DwSmSKVGrWDomaaJ2H91FH3xFX
rdJVvKfMUy2cnIOaWd2NgdngwpaOv9RiB0UAI4IWXjbc6KACNa3fFXmBhVKF/1HMcLHWQgVmpGiZ
HEbGJrqJB3SjZpu6ERIRk6wpGqOLjTCoA7EWYmUIRA6v0W70dkHnzhQSxSYsYw73NoDf7AOZ6bqZ
0dGJSBcpnVvEK8r2UJnK9skQmk3PuMwWTPrVAKaDe7jz3XZI9C+RHmZLYepIFzSqwEmB9jtx4N7F
3uxykAQPhjGLmyBVhDamrEfWhx7eO335znk+wh9ai0HDA1gQJlQZi1DIp75kDpjx1GiR6wzgQIlg
X/W0+yeJfqE8MaN4V0uEVSLtHwUDs7EBdUCddQlyOuRTO/C+iGc7xscMhnBmpknRs1xrqHhmBueE
O6IaXOTLHn4bdJKI2H2MwWAiYmFtdTjkRNiBGMOWdhAYEpwmSs48r7BJVck/MiZQw9bE99spKYDo
UbKymbpd9Qxzhipo7SoPBkywxwkgWQbMLi9zxiJgscTrMYcEVSPaghuAjK9RZFMHj1dxafts24iu
58zFdyjMEq6ILgRMZc6nXtbvfTF+anMBVgRcREtRnqwCLQIuZJsAGxhqWUT80jF3LQdtyjWBUKsk
MLJFs6QKynBB2J16o+gXCb1gILa3pV7H0L3xmw5drFAxycZ5mvITKoYcmrkPtVcZIdvpsTeSo958
inRqZIPUvU2AsXaB/tTQ+pNZ5p9D5aUaY5kHNXU1jBjqUBn/XjoDpgHTd1ufwEQhNtf0MKcHxhNB
+vlaZMVGIwCgahY/wP65la2q47lkvl5JvczWs5s4NtEMU3NYZcVrqYuneE6YrKLglEERjq0EhHNy
HnJ5mCr7wGz3obQIkMU0r3Gfoatuf9aQ06PNBZDgRkiQug1tpGiZN/2dHL5k5JJqrIUW/J3dea/y
fkq4ZHvmPp3wTte7l2tEpE7uiZHmOJOfSptbo83je/yA0eNUeMVpn2qnwfq66F+STvuGwRSczzJ9
jVvVAmkp/neGd8dD17V/j0/855gZqjKt3sMvJGpHhs7umQQ/i7gjEaOsHcjmW+xQUBtq2a9GpOuQ
CFk/1c51yFnTiZ4N+CwxzwmrLbp0RPvsY28108RfhATDbN0Ac0OGaCylDG407UGzhL9qTecyjM23
RuiPVuy+MitIDGBhLx4YqyABuaAqmB0Gn8i3cMlp+3bPvBGK8ZpRWQ2oTkUaVZ0UpYvm2FnTufOB
cem1icNVZtx4KjpF7KUqUeQHRXsD6PPBU82265fVKGEwo4TSF0Y4IjUEagUnVitianWoSnLOfiRe
bCaiEBDpKdMxi4Y+9MIZ23bdQZBFDoh9qWqAqE6i6jCFyR5/l68VMuGljN+TGb0TwBuyIDUkGjmv
qpDnqoAkCZ3jtSNmeSX2rWRansggCaTnhMzA7+S3r9IOzjlRoNErEy5mmxBFhGeJI7j5Je1JhWTA
F9H9d33IFp7dn2KXx/Em51iTTCd5fwhR8K/DXnsPmQNcGPHNTJio3lTvikPDDAdV6xghjq3TwVBF
CKPovkgXPGt4DuUW2wCqzOOeOOyC6ucQ9vO+mtNNy+D8EutrNOMDLHxto+s8odV5kHlmVUAjAaF5
cmZmVS5pU++DcSjWQXAn5EQmHPMPr01o/Rvzz7O68E8xIbUbEK8G2ldSkFuko9S3z9Bfj0PNmq+S
OlnE4DeyaDW0I0TVwl8XDQWdMukfGjvbqtfWajYwhNvW4/kKuqA/Ih13CKYlptAP19ufSXSlhwxh
EhOTIeQlfvSMh7x5DTt5m30NbKb5p+we67HwJq9C/ccDZxPSR2kzlzlsaiPduZABi6EnfFTxRauu
AfB0G5cQApIhUVgXnAfhz+gHcEw2mpVd8tc1BRh65mlREnJHGyoMc2F71+GxYGiFCxWb4gkaI0BF
Vp/2LCiYrlh7DZiO+E5P6B056WPbQG3qsp40PWH2o2ESkv+zix95AvGl6R41i7h2ypB4CR38JDBT
wTulCcRYQYWILQAeLlQrEFuYM3Cez27k084ycX9wtepRqj59lDQn6oSnySWcsKavyMPuKpugz7GN
vUhAZ5jp89TFq1wjJ/N9aN9NOABu+srAAtZQqrohM5Z+3zMbAD4ynloEtCmiON1nE8YDR1IUYPnn
gL5Um3QnZ/sN0y1tCToViTE819yBNFs3n1W3JWibU1337brJLQriPmVgLL9/bIQ8PfRJ86jSWqjg
b5M23Mb49d6U1AZ9k2p7QEoWJKTXxCbPo+o3qnT42hn+EhUcn4Mco10ZDV+wnsq3qnTpMWPfmeGN
SezqqA4DXhaHrn0MmGbjsZfXjrLruVvTTe6xHj2a0loxpPKAicadr0rggWr3Xo+gUE3A5BzZfX2a
CnabXs7H3Gjvmb/s0y9SfYvORv4QpfoRBgbUva7nYNN2RDdLnJ1Ith1ggiilFpHW4quuYvY+7yU4
Yv05ZGoJu4J3PWSyG67uqhbg9DxuBIbBUc9F0x1Uc6Yk+UXclz4KBJjtTEMDeeJ/8etdK5AoRKW7
riNio9lnyD2uGC4NiaSnuDq6wrjvNGhapOEEPQhHyDrCyxwnF6I52nsQSej5HZgEY+tRAbORbC80
R7sZUdOWM6hV1sM1OOpUCjJ6BdiBYERkRgbi1v0XZvhHl2s3JS/w/HHXo5JW9R4tj8/Yz5M+scGr
yEMyi72X01k4WRBv5an96MLbtj02XmzupYzXVTA9dKrbdS2RxfadOVpflTKg73g6wdP5CnQbjZsx
xwDK0ez9HDEx2RgPllIeRMzXqme+FsqcgLOto+VElUXoi1hPPtnb2oBuGY9QMgp7FTCBRSePbl/P
gBo8kJF3yjtB6JIAvwieugE3PPWWYP8wu2AUN00gqSFp7lFVerWY85Iy5U2jy08UY9Sug6B4Vo3E
HB2h1XFV+b1zbPOl3w6319tZSDKZpuPr2hlw8sAEacR/443cJiH34J+bW7/rpNtMHzqQ2Bwanx9k
DZ3s0EiSkmxNn2dFz0seSBnXbHlbMByo0UtSQss8RKrW+effrSu90ocWleshC7NN3aBD+rGNb7hu
ZUUygdDhNPAvgdXj6aCtZVlT0NQ0GokVlV00/0vKSOHGj/NLDjvpL0/xm1fgCQOXadwEABmaHxpl
qTT0LkrghLjQOejqV7znqfvstyMu63JcD2LSGWXqn1LX9T4jN0CtgpLCXzNx/TJ28iJK/B76Inup
GHrf6HD6m8oWT395zN80qD2deRMT0ZXQqfn/3IU08lZQBSQtco3jQHC+7uw0ZehPPJo8ihcB90+L
49jU1BZUcy2ecUW1fFw/JksyGCsZZErv/vxQv2nUI4Piseh+XdV9Pz9TRlBgtLnWbpua8ZGzUZnG
kgFfgKBddqzMcq9lj/+D38h5a1sMt/yq4nPbUlqICGHW6JG5NEvdWUhBIc+UFwYsEooc3Xpq0+hv
PeBf1YMoESzGo1xP6ojeVLf1H/KAinkCgyHEdps8+mMmSCg4N0TrHtMxzvD8RMxLpaP1iGVmX+GO
o3MxU3gc3GPIRQs3mqBXxX1Z4SarImcItxJbBikZ663vG0Yf4f0BuXA1fe1nB/MvH0r/jXRECTNt
S7DQkW982OdDkTECLqBfBCJ4hS6ZbvVx2NUUVrfXhEwrqdGWbosBoXPXT35z++fvJn9VjlgWR4yJ
SAiAI1LPn19gJzmMfUxyt27k4HTMmUlB4H5IVvpkHFT1W+T9qvBNjnGyt4UpqGljdQeHINGsfeYC
7SH+ZeyTepNM3qZM3vhmfk+j8970hlNm837L8G9KI/vX725ZiPYs9hvngC0/Si7dsZwCJ2i2mQfG
EcEL6gNaD5qKbPsQK7qcWpx6WJXyA2mFWUMOpwHp9fEwvOovZuxeXQHf89ppxjmUIoNWnCiEXQba
t5GxaYb+NcsIntNaqetN2uPU68ArX0I8ppCmFqfrIlK1wbl1dqqsLb34YoQhSoSnbA6/hx326UxN
+PrQ03+j1O8rfqkqfKVKAdqbFOMBgDBPEyKmIF6qYvsxCs0nO1EXI4qtwc1u5DR+yYbi1NDIhAr0
oESUeU+8HcAmEdSbqjzbSewdbG0+6glhw5+XyVVC+fOVoPTBlola2IPu/lGl6+n92FLQKbeBT27H
eBykJGJp1cIZojimTTqfHX3clgIgoCTy6TR6sG3u7QOHf6DeUO/BSE9yj2k7oo5AmbdfI0Wd6Oia
KftVecodoNWdkxGu6gBbepX4SLgqyxDJY51l90jt7yabcRirqNHPa2Kn2g694b9ojfeY4rb0t9vw
1x2CC4KQtJospBiwMj/skL7lfqp7FIa26n3VRPrixay0HmepHPsCe0+dDJiJW69VuhiqdmoSEGR5
pY1gP7v8+VP8et84jKqw5CV6buGYH1Z+aJeFHdgBLhkOb2PgVUqWnd5S/f3zL7r+pA/f3EFZ6zlo
eB3pfDxbkan4INmTkvnmg0vFtipQlDCMyl+mEsdxYIvVzFBR79wINZ/GPOSl6ttvjkMaGqn3oKls
D7hTntQ8Z4dPhx9ZwHeotg8lqTU1uThp70I6KbxAeF8OE04rrRRPYU00q7f3WTgeVYUE3yYiaYpx
dMHvr70GkTs7JXP1ApIbbuaDrxsXJijHv7wH/TcLACkjElPLgeX4i7w4b3vIEnNYMrhMjuEVwRld
EgVjNH3qgISLSUymChMVxeKxiYF3mvsp4eroqvAy4R395w/z6+3uOLqFyNKQhvnrXZvKDsaQrpdb
DKKYx5gMuNfV0ZI0W3MAGSn1mmH62y81f72pHMeggY3W1mCaxv0Y5xR6y6SqLLfTADw49ZGYlBHf
6JrPj/PZ0rs9oAlqJhNkYM9T6bb5nHvDOnUw++uc7wYDwGu7G44NXXdOO0wxbno2bwx9OC7nlyrL
t51f3LT1iwk+eXmtEVnz/H3u768JdhkgKyGSeHVn67tU6gtZ2lvZZ1+8ZvxK6RJeck6hOuz/8sZ/
ozLmj7eUptcB6c/n/fkMqK0RWfTIGTBYtGEV+US8t8SuC0Eah7C7be9t1+dQ6/DpFqSbNAHFCvrn
X3SeVyHnxz2J1pT1iO7Nsj7u/pSIbygqWWyv7aOr4MMsKBgLF1qt1/o3rH/2TLCJm+IhxtAE910Y
TinMKsF1EypxiupOuWP33HnagjFYnlOVAj2DfE51hK7aASN/1fX90LWUtFJaRVSXK69FUwBxcVZL
G5IGaLSEeszwagUonVO0OwxjnEdkMGHw3rcIA6pJW1/l8BEC8NAmwjKs9uRgPamVzvFa0cyVcEVL
VzIFK9FKl3F0Ltx2oNIZtQfXekpTCjamCL+nff8FvDbpscjeROIAOcSTfVn3fU6JWH7OYjJ3J35h
jp52T8P1kun0RHWfbqbZ70qdmyVIKmOBH9klZUZtSY/K9AfcLkI4+eAkRQvq2hxALqqTTcktvCl4
DmcdoUxyAeSNiqU5GMNRG7yKyU7UgiP3jTFQKczVzcP//DnME6hVhIx/3vTmrxEPa88wmZZB6SsY
dvh5CZbw5MMaPebWcHfNaNxbHQUqw+lHOLHcyAaJaWbWJ6wtW04jxjT5G+LIlOtuaiRkhBbGA09F
ZQzVBaDgdVA/9pLv16HjWfMmbIf5mY6yi991q65P75Xeb47r5DZvy8+j4VK+tfD/jrJcX0+ifm4E
OTmdsrPp0fWNh4gOZoeVaacvrzq83OMHzzFeaa3c1CF+Lx3FkY2DHw3Fz+75zy/oN8e0y3VIEsYI
iABc8eGergPTGFqq8dvcoUzQjQPaz8ZV9B+8un1wzDkOEUHtZctmdvTDiIrL1M2N6frOSmdrVL1/
8+dHUvNTHxJpRpEdy2AuhRkV/eNAjkf70qO6VWxFOrgr4n84rEpRKww862jIWwGwmrm9ZVT07IIO
wNSuw3AuiWn1mfRVvRJKklV90ed7p6qY2ITNs+RWgKGlydurbGDU6Nl2KMNEaOybIKH5k3voYRg9
ySz/NQB4vSV8Qe9JVU3EAFarwr7JnfoUAxeNCrFU2U8U9Ke2oKqGCMFu0D7Y7k03hAhw0vH/Uncm
y3EjabZ+lWu9R7ZjBsy6ahEDYiQZnCltYCRFYZ4csz99f2BVtyml6tTtxV1cs7KyVCpJBiMAxz+c
852rz13GqKRBRBPB4g70uqnCtDzm4m62kfuhTUVjI51lOMNyrmCXIRer4Iyla+30LMlyzJRgqGga
xvjQVuhcGsKe0oRcDvT4R+KcIubWMxflkASofx5ME2WVYBHgJ0WGXrMymFNVii3+sk5zJupDH5tq
6WFFKWrrLEgBaUf1m/bM/FcfIB2tp/u+Re3nLKXBD+3l0DB3Tce42tUZm+uBy3zZ0SO2JuhNZ/6U
ehiaw5x4FxHGAK3mlQsJNeWQUgmVK7nl36VR4b5wUdT1l0/lBwRlWoHc5t3CRfy54FAGhSQr8zWp
qTzRmwKpI8k6+WM0U0eWxMQGyst+U9P/WkZ4hkNZyzFLDukvgwt4egR8lFG10zxrp4dUdMvhrKot
oxjO92WImyPH+Otb4pd+0+WGoGVjWGJRUQv3J6dCrLfhLLEf70CZsqpRyQaoAdNgZX1LCsXenGOL
hM03WJWI66m1GeAgZAXG3pgm0I9FN7XMvcCWfjVglHg8tjy3ffn8C7+eblES7upJv2VZ+bsz+Jdu
/fPF2xzDnC+Lv2c5o3+4HJwZFIOG1mqHL/bejZxj1pztkYygmWIWctkJ1sjF7K0bICKHv37jfj7+
+dHL8Ya/yNTp1X+pQLIaIEFUZVQgNFZL7Q8+DLMhQ+U1k57fdj2fZ9OPlYbLk4LjFE8qtjrd//wg
f/hdYzlUjpJJvMjiw21uA3GR2pQTxzmgMLPkEiDBOrhgpQuIeCPEKM4MJnHowIvGA8jmKPOA1UqE
l9Uhscdw79vEo0azsYgbae7iBLWO1jc6qHaXXQyBTHGLugZNEHQCf9g0Tsdq1WCUb+jtbWzEG5yE
iB8cpBuVy9owJIp7ranhoXONHb76r20WaSd9X5opG9GOaFn2+G+J6kpiRbFF4lZcJcSzLKKFW9mP
ZARN/ZeqHi9ovl56MGP7wnyZmQ8Hg85rFcS5r9yIYF4iQbgei+65M1ryJhHErekJSQRrEVVENmIZ
ZAfbdh4ep3AMajtrAEmybJ/a98h9m0XzReCJ2A4mvJYIfEjbwxj1CXyqcch5rrlzDZMVCQ3XaoZf
JJxiAJ5jHp1GS9lxtCTOzzYD/Pw2MpIsKOPbwjFm1ADhOS89jz1+/wad7Tku0hdsIYhpODp98SKY
HzNAyhXVlH0edWgJlU9QTPxs6fqhoIxHHYKxv7Yk3OjY6daWwZQMQlUfdwkxt0Z96kzYggt9zRzE
gSACjnIgDMg+asos/0Ut+zWYxeTZt/EGdwXBtkA3mvgC2i9aKG9lIGGZE9wsd8oAP8m6EvGGoImn
giDuXRH5Z5UZqsPQ3KVhbUBrgAfIWL44+dO9VodkMmn3dWfdRDG5tw5oDTsJjx7TDrQORkSj1ekb
rRHz1rS1g1FYBA4wO2INztv3mxvx52eCC91Zx+gFiMx2BJPHPx8CfoTTUMt9kltVF61J1/Op+2lO
KU1vubboUlthASqecXQI3ClznMEdDhxnbXqRRthQ/g0Xw62pSNV22J3xWyQYAzJrM8vk487jMXMy
GuKs3fQm7QdnRWTdSsFsZlcVv4PqJeLGLt88ZA+wpRDJEgHJtVIwKClipAZeironh7nYmSTiyZLA
I9hpk9BOftTOW8GL9vTWPcJ7tlaWL4EGhHwrvx4twpK7my42HtLOedST4aW0Ov6abnAjgPea7SGn
Qvft8S6kK96KiuewExVXf/0O/9xvY57kgON0xUjIQ0L89NANu1q3zSbzglgqMgrmpbn/TTX9y4rj
82e4rscsRaDsET99iA3VKIPPyAvGdjwX/KqramAjNbNeB+bk3pme82GT8FX72ldzntHfaoih/vr3
/KWr5EXwILSo6BkscK7/9DiJNM9JnRhykh/BW4HRjvAp8gEklWpkM+DsAZnc2hoUMNMLNwZ2mx3q
+U0lBRVtl/3Or2383OKj7F2aW4M+HjcVI+k/X9lzAw8qLSoXjlitkYf2yI8Nob9rga8Qa9DQpSk/
OoLNQWfkMASe4QgDnIGDfNfqFXVjCYc09AEsGq4iON7MN9DuYe0hW//rN8/5ly8WR6DBCARv+Wft
/cPzKdOUdMmAdwIHnynRL8XzMDftftS0jUFDApUzS1FfCcos3NYnvdKBXZflJm+Ev8Am0xvk69y6
t1Mi7es5JEC5zmNtZ44O+rA+vG9mR66HMLXWqpzvTdfZapmrCKJHSil1tEmwCppOHvQB2hRoD7Ue
g1RHWUyq5R5biLkqtOhLr3OSo0KQ666ptj1QJHxNzW2vX0Yuq0NBr1rEcb7HhR1tYkN4awQ2K72Z
QFzZ7rGyZ3UxVHmT1Qy2ehakxyJ3CFgpQWqJdKBfroDGkj/IypQu9q/fZO+XW5F+E/+lY5omBjuq
xJ+uiKRzAIhaDvMaI93DY7+ZRw3iJhSkBdiHR93oGSbUr3mI/fvz/XErfdNQq1zFpe6hugkz+Nvy
OxxWHf06RLkyqp/CGF9mvrxZKoGsWAAwirOBdBq/26UCJ2fsgT0DdFZPLed/8d2qaYwmZXwvlPkq
Jx+e94Aor6rrvTEY0dpAPG12p8wgHYp9PAjZmRrWZYut1OJmyoezLap3r2jtnbpiTosntEu2XoaD
QLOXAXYdfcENM0B679SqMKplbdHd9dWh6Qy1LmpDbULHAT8J3Sz2xNaq5MPc5+3erLVu1SIWXYvh
vUOosPGWS2+y/YdmpHQCSfdlVjXAUqz7iYQoVEP+hDEEF2CIVy5FOOlDkAdrs3rOinFVJMBRRy/R
fvPksn+5Zfg02eoazHJZVJo/D49q3w8TlRBG2Jf5NVOUY9prkpHJQJD0eF8UFirH0jQ2IT1W1nD1
J2AM1gbksjVp0mJdcO2vMg/2LGlZ/IY8VspiUU34TF5QwyKttVu46+Qo5tVVplfVFuCUDyDo4NL3
qWF6EcDFTwSyEk1n1DecwNomMbkCSgDI12Z+GqZoJBLd+T6PxSszLsEyDxdWqQ0WIB9C6not6Axe
mpM8IuK80aowxOqeQ7lKTBSUxEP+pk36tehfZi66a7Fl5Hj8peifpyRG78C7NuS4AJEW5sJl8z1P
ZNbg3mGATq6keNFRGG1mLfydzRVuDzfZnypxS1CsgEhi3WX47s/mbnzMhSF6qKJ91N/5fnYwIamb
aTLus64Q20wWwFLDCM63KolCcZcEOy18jzND7nu3e20UJGstmmj1veWic7FrEazQgHNcsZ/4Iok7
WE1DQwPoEXGK5fqZXc15jJyrUNkt6TwkxjlHuJQ3Q50hJ/08GNPuJUvjCzHrr2wk1IZQ3wpRT3OW
KQ+rSCbZetmF0QF+n5zRDjr84mtjeLUTUuwNUsMRqXINGXid08l5mmpYq23tQzsi9GvoDr3J85i6
CuM8Al8jn/AJtcIhL8eMWKnxrExnU57r6ZLBK7p4i7mbwKMNYA8kjXgN2AVh+8zHF+nBNsMofJ1Z
OrSBAdBCXtTbKoHToCXDlWHlN3qK/MU1nNvOKwlI8/1DPbv6xpFowC0HyTfxJq95FxPJI8VNTEzB
aZlpAlJIA5NYAjR4xqldfnPM7PwCGH8ZdWfDlgNn5Sbhu8Fpx/2+PLkNG3OK4eqrVphHwLV+IAs3
ZSI07fTRRG1FuVtoFlhxFBZqtIutrZXzBk18tEnJYdlRFbrbKJ4C3yISSJYQGpdEZKcXcp0Ke17b
0qKQ1+B6zgX/buhjBeSZyi0nm9QPP9qBQrRxOONwB1zBWUUMhaD+7EhmZU0YIgS3WoyeUO53xoQs
thsJPc/Jjv7NzfXzDMK1wBFBX/hkFyxlx5+fLy3xe1mBVzfw2IquyTyLguiWK5kxXk5pbS0UZNqh
3zzVfumlLZ1NBQWOaXvUO5912Q+lQ5p0s8Nmyw4GIybqYuyeMn+BivrxKQRmLGq3Bw2DpKNIMhmU
EiZkYfG0wT6ZEyawTRetvuZNV8Wk0EtJ1EJVi+Ja87XbWTXxCYw10R+ysnFG6IudeicrhmlpHLIY
rccKtzOG6dEDRZTweWxUXwUVqTwBZEayPGuspDHqHCxY5TvJMIeZAitIBS2xE8IH+Dw2zWq6oEnq
V9lkw3deGCJxSuy3jlPv88ReiLyM/Qr5Os2xvoaTfz8O5kttGt9lcZh9F50iTM2Ob4E362xPvUf8
Ga0EZI/dGOcmvLnEpVSy7G3ZeBfscVzYDHdgKWYHGSEI93Mwc0OO2bYmYElp5UX4MI3joaeXZfC/
G0mbH7Ky2BQmZ6ZISC7A63FpbMZmiQYs+a8/2V9ITBTTOgsqy0OFwlH988CVnXkhNVWBu8ystT9L
ShU2mEE5UDwZafQAYO1DNc5BzaoIAMQgtGz1o5WNv3khxqeN/8+Htils32FyiNnfdf2fansPT05D
0osV9Khpt8nsQ4Dwy5qAk8xbharNVhnTi7W26PJSj+zC3uNGtBIyHV0CSPUTQWptIJfsxOUBtNGp
OKuCz9EFbru+au0pJOiBf2wEn3zahc9i4PQhBl2uYaHfe7bMNzXRBWtmAVdtQUZnGaUBMwuOJMlq
wHMhJ5PjoexQghriy+QYgOIsArusXknRRPBt8Ug3nPackPy0kSSb935xSJdTNHU6llwGNruwuPO7
tKdbbYKYhxs3BoJET7RMir0rr6/N7SQPggbCi98NJjMUXsW9NVdPILYVXkveGZJSyvVo9i89wsRT
dsuqBlpXPxUUD/KhXbSClcZ6AsiyKzs6jKFeEw/N6QgRFrq7N1JGsZEsRocljFnda0UOPgwuZOEO
p2limehK7d4eGaxmhYMO3tJZmWFwhyTYKDxlQ8mWefhW+F0NA4F8wzKDNumH2O1RdGI3gjS+3JhM
sBG9r1sPR1yyIvxuMkhZibyVTLBhMgMHAF1PhKMhRikMmqHWw0WprHKTDTwXGsMJN8zLqJA0mRJr
jnwPbZRFQCW+x407xxEQ3ItJ4gv00OY2STLSscmPA8niIkOh6uoLjWR3EQU62u9NLT1YIWyjXHhe
6LNN3HwpIt280gKXALy5GIO4gCZvSfNlKO7djNqp1VPkyNzi1FUmTxkyZmbJVw2h+U2x/sUCxB4h
Ad218t4GQiyYgjWOjSS2m9QGdYgfhAuzJ6qH4xJH00kSjTTvhuN8RRRDvLexupDALjfAam9l43Yb
PSqcdQiSBOX9W9eBMekxBreOqTbaqIk1jd7ZWCYWkatOcUHEi0LbBbXaROegH/mwkTIv7/zncdNU
C+VYQpIcNIXUteoJhBra75Yf8VHFhYXyBEYs/GNuvdFiYF8aW8TfpPHmMwhTcjiiCMikkfjfYQQ9
Cae+6iKeNtGQq43hdmsKoTQQjTETlIXfq8m1DQU5Rzi2ht4Z8o3v9HR9mbvgxMTN5zCs9ulneLOp
m+mB5mh0tknMC/o84/4dbmH0gav8E43X/v0/fuQY/vTHvyNO538/Qw1//Iq/X0Hwrtrqe/fzf7X8
oPeqZpYUxR3f+J8/ePPavf7pD1tgXB3RcB9yvvto+7z7fEm8xOW//L/9y//z8fldHub642//9vqt
IE4FrqZM3rsfgYVMsxdVzb//+BP++ZULvfFv/3bpy/T17V98yT8Ih67zxyJXNXwLiiACDYs2dvxo
O/CC5h8eOgmIRQ7DbCAx/M0/CYem8Qc1mcv6Q2cPQoVP7dFW/QI/NPw/FsWp4CsZ9juOMP43hEO0
GX8u4C1B08DLYmTIYhVLzU/DJi61zElKo9wRz4a2uRAe2SrAJS5ErxID5JENCGo2vpSGZxznIexP
LmPbK2IWBRmLCpmXPYjygRUqDwFp2yG5ddgUWIHn6zYKk31RTNreI1dox12FiwuJ5inrpHZxXOLs
fUfGb13ejjt2+dpmKE0GrpAWU9baeXpsvbq6IKSZMKlbUILLsm/fIMSbe30gC0dJZPSMXXlyp63/
tXas6ElRne48Mq8w82By2LPy8INGd+sbZRXiY/YJUwICE8lvswe31rMgA7HgirtjiiHsYLVN+jAW
2CdhLEwIElrwFSiaNeuYj5O60jKnPFXR2N8lNFVfQgAj8QrZZnyY87h6NDLdutbMOd8guuHXrRWm
jRUxvThnndG6JXct2hT9lBMarIPx4GWqlaz1F422IyhUn2zBgc93ZtbYeNkRWpN2yWYFvbuBLDzC
8MIy+d0nSODamwxyEVCysEuWM0B5XfeR3ET2vTX04RWYbbQwwiIZt3eaFzAn7COsuX6HSfjdbXrr
ldSvryEkM4mDvzd2hNl6ZF15aXZJ3dF/sRyS8sZx9PdAjxHR9yr/hmdvWBlcBk9koEEi6Mkja/Bg
X0pVsx0Tlm+/1yyKCefNCIAAgS+uu8yedm1Gv4wjLLqiCSKBthEkKafSAixSyvAQGg6mbF9vz7Lt
jLX0rOQaqV5N5DxWt1UttXhbaDVcelKkikvkVBmxrxPi64b8+mcQK96aQ7J51noxX6muIXRraLNz
E+IRbxCScGkzuLpuKv5TWGwy3tfdYG0KmzQCymu8kVJf1sUI8g+RMOPr3OocUp0NIiRw9QTtLJGS
ZhqiFbiRr06MAcxpE6LNbEcLsXBQs6qSHINp7iu0nqLZ1JqXAWN0DbHHT8o387v8ziKB/Iayh4Tn
sZTHGCtgU8VH8PmCZQshqSTyQlwPDfcBl5jc2TlLckeXzm6K0ubYpUK+Zgnu6ZWeKA830RR/JclT
4N/Fh58OpXNRpLDva01a/EpFeKqTFA9mFWdm0JBJSzpp6oG9Qy8/lFp6DLWiBTvfZNyfIUFyHTGi
RBcglmqQyd2ltNmsfYjaMaApbKq51E/4h7pjQXL0PlSdBvS7rcqrOmUpxVDVBy7dEz2XuD6DSYMZ
QFFEJ6ul9avsSgVcReXW08lB4NUOFpqA0aXGNR3T3iZmQWKJN5VnuGAOE/6RfZCnYPaR4XaLrKzf
DL0WB4lORONc2+TBSt78AuT1bnQlbk8ybosra+zDj0ZZ4xECfXJfWK4RYCOddpxZ+lpkVfhMFTNt
stl0d50/DkfBwOFYIoTYTxLeJDlaCXF1ZAxcuHVqOiGAjMgLFe/FSIwm4zTiRDC8zgS6RMSz9iuf
4IJXqCn53iVdkHDWIfJucqulUdPm+pghMzj0IjFv8IENI20IESeScVSEUtNJX2RUqG0TW9l9zhm3
avXQBPVVyOzKwIy+c4HmrNtkmatyp3xnZdXSQkBjGfJuuBnMJvRX5OgB9e7KmmXOZDf4ebvyRo2J
vybcxju3rjPsMu6mI8IKzKRlRpK3nrLWDs1m2wPk+VBjJdC1jvp8bpF5cZ+PzmtOPAsAT0W04NzG
rH7gS+uc7+lSJhElw+bHt+8om9qrocwI2JHpq9Cn41C2OTOnOT3bOR7VGAD5maTW9DixTjpUE0tY
AwvCU1ZL68tgCY94RLIY9gSeh+RADcOISiQu65cJn+IprJx0z5xVXii2uw831UBwt4hiN65CW5uo
KTr0Y6qu8Rh38L2m/rryZvdZFBpoQz8e7OUcLVm62ojQZMVUJA9jOh2CKpPs1mTvea69j3LsrXXR
edGjZnntTTPREBEFbJzsDm/ebhgZOm+SeuANjLW5wvcrvA3VOKHdYoBGj/oDUw9TS/UgerEICeMy
ZkiPis1GB013PeZJc5s1MN5qAs6u5JBDsk+MWTzphEHTVXOZIrIwt73hNVvBTbdRXu5t+pEhRNV0
5dludOs+dGT2Le6BHp5D0hTpFPShPEmuhL0bOskC7aYaDMUC9KuzGedd0ljD0YKUtJqXVMs6n70g
h4l5xIAa7fs8a5pNYy2BaeXouG9+WxvnGA0unmHSpBkymVWxLSaoJ6Wmi61dTvGmmUbcd1HUBMxc
vYA83upmADQVwINAjR7NbYRULyVi3Y+t/rq24vrYgch4KlkmB3AtojfTTb3zrNqeu2kg+ohBZ3kA
inxtWvG1qDJSsfGjb5JhNPeNasXtKL353jfjccfySrv05Blj5RiaUz+IDiBgf+WgLzxmnVvser8N
X9zcNl6whJM9VM7tiYuRbX/suNdQnpx9VFTdoy9k+cQH0RwzIitPhtt/Yw2o7yw7bANLiZg8806j
l7T8XS5bciVyK+43yRTbMPsspXN8WWx6ZoA+X6WBVCWnTbnAywkJDwuN5tW1UkBB9pz0JFVpCaeO
Px+pJ4B25J657FvYE/CwgsoaGeFd1jnhgVTI8dyREnAKSVK/aDnaVKwz/TPDf7QdiSe/INhvNv1M
3Al690Yjtjhr9uTvajtmJBZjUp8MkrzBa1liSL0VkeFtJoqKq5on+q0rivGqst2EjAloNRRO5rvi
k9whDjOuw872WFLpIXD4orkXdjXH7JKa7K6ymanmURReYY1SXCBaWbzOhZulO32IBHJOnAWeVpLW
0aVJvbXijNMTnOpTxST7mWIjumXwK3ahKvS9A/P5OmnrdNebdKBzM1VvhV84t7bIcK92rgoMu2DU
2o/jIUQ2uSHHe0TekgIAHCfsE3jC0FuUVvlYU2ltI92it13UGjVahDa1gtpNxT5P/QjKc2jttXYa
r12wZWvHD5nHMMd8gD4Er7CJkXGJGMBBaBkRT4Q5CerJDAMivvQ3oRXxMQKAcjcqghRUa8ARquvx
0bfD7lEzxg4mU9M+uRGOIp9Q6QMWjOqGpMzh5IlkfC3dThJgKU2LOOVE9vdCpuNd3PP4XUdZHgZV
A4EMByo4KhMqPiMtHTXlKLPvjacRBDrq6W5IQXVLlG5kMCMDCAAu+zxQBaNfDvFj6kYUrC30rGug
Iv1XXF5im5rOtCdrfdroSaI9awRtvOANQ+Uga9AZwwLGGEs0vSsTUQcWMRn7L3WlwrvZMzk8uhyM
K7s00H4QDKbk1OSh88gAIzmUGTgdi03DSuaGeqntGlaHKfmbkI3HG+ys9trJ/enKr/3mVCtPPwGf
Gwl6maddQy7kc2QwpN50oc6zuUqba76FvcURhTHKHaGlprRW2aoDLHRMJvg6pJSVxMVUvhqf7NB3
8HiWSTOuidsm6y8HTMNDLJHTtVsN3lmZpJ+bsR6+y7BU2iqMXWK9RbwAqSrqwi+TxZq4OEhr8Faa
t4wcrbJMr4k5KK8TA18qsS8LQyyulxH3pPblSCm5YvAzRWtd88mWUtVjRmtF6nDp9LuEjkviwYcW
bLI72mYljw6H8c3OrSPnTpZTdiyiWD90OrC2VozlnknU9MF1SJJxjc7xFSEF1jiIQZgFdf8UNjDS
XCMcbxE60MgLR4ab2tGi/dAnxb2dlKJAF5l0VFO5o99QkE1bJy+0I8rLYlf6uBF1reFhbtnyPLZ6
c5yzNLsTbooo0gRY8cT8KXoQiR3tbY1cjAn81dpyQ47/1iJrra5Ee6p03bkCwNZ/TSsNKpeNeQgU
X7pFTEXglgNL70j5LpnSGd4NkxlGynHVOrd+JJ2nqim1Y0JWw+3/k6HD/0dxC/Thyzb7f5453HxL
2vj1TzOHf3zJP2YOnvsH8wTBHmcZEOi2Y/zXzMHT/0CzghdxGUATK7NQwv85czCYOfAvAbYhf9SX
r/rvmYPu/uHxuHPo3hgZo77w/zczB9jTy+rkhwG05XiLcNVcFEqoxp3PUfkPS45kcBqP+kQFlSsA
1g1gUMYaIk5bGI9a5T6rTp4jgtAliSoWfmphld3BLcLdlLQfyvOZuAJgsQRjxTApg1FE1IoJLpiy
JjDM7fpDlxmbth2v8hcx8NztWXXAwT/VXdJCDk0RsGlE/3LartkGutwh4z6qFJjUPDprfQiJ2S7v
9F6zcHp4WEDC9NTR5LRN9Mi8GuHdFN6bTpOsnJqCWiQr6osleEZ96aMFfFWS6MIOGiMcAzt70sIL
9JL3OfeRTJGKy5doH7r1Pawj9pc8W3s3SKI+ObkFCJ0xPcyk9iIaTrT9aFqXQun5jZJ7DB7GPerr
DWlsbKTG9hDpLmSgBgiZmhuD7U97Y/lViC/5CZUk8/kg0dzkNvT8NxNKq6c9zrIqgJKzLW/ricyb
Tq6gbLIVTXmjU0ejPzK9bYHradOnL+5UBWHI7MGrEDpBLcB13mTkiUsK1mx8NH2eZ4187pzywZbj
NzvXrzjz1qVlXw8wZ/ckU0NusTuDbMY8CiAAoQltnfFF1azSiHf2aLHf0yi5EcIaAnh49d63gPhE
+UC7LpwbaanpQD44e6HMFmvlQHNq0+EOLM2H7pAOzyKs21A6mJc680Tgx55zTlq8MG3R3NVD3Vzh
DjryGMiuYp8yta5JuzOV86wP2ouea8OeuRX6lwpNQOFSUHVWeQwnpR+Q31tEGPIAbIX+tfLL9IGJ
BoKDIQpyvReXqqGsFJbVQjWZbpKQil8O0Yz5xPJwmQEsNeboYXCd+FZBgCVZE/3GbCXHyGJXn2rp
NbUAwXi1Z95EpSq3aqqqs2zacO/GOPwrEyJxh7TF9BfjaNN5e8Q8zi3Y0HB6rdH8LPpCfRt3Q3NQ
XjVsJ1FpLMzf4OkNW6+3zuY02AHqyYvelJue838TSoUeKITSjXN44l0yTzyXXgy/OEkz2pWm9dan
8da1YpxuhCgjImC2Ytz0vguyaLyXrC+JKXZZYzj3s9uUu7YxwVkpIkxdSDDrhQOPMtx1t7rO+raK
OhtRJMGCfmPvFbQn8E2Zv5kd+6vDoyowBhY2+uyx9DEgXJua/1Vr7a+i4LtqjYRKxbimbwQ46Do/
MNMIwkpjSg6nFgxrABv4aAuSCGr3zavA1M3m1yYyv/YuAitmKb3Zrx23v85MroASxS7G1A/bTL5A
gT36pQtxXfBmMP64JTaI9oBPJk0Brn0bi/SbhybhUveWWnt+z7a7lTdiFukBqvu4j9ll+6rojsx+
y1NbmU0gq7teI7Q3U1TGZmOKFbmD4wLzit6j8J50zCedJ/OhUOqsYyYNDNHRRGTZmsS2Ggp/hfq4
SKo7KeU3f3gIKywVyvXDY6ODiooIat50jlme8si6s2gLYS0ZkkxsMtnHqJrPoz2SrcmCjiD6FCZC
4u8ZKX2LmPhdNJQLm1TAiMzYuZ+HuvIRyPFPmVFBJ9S1cdtM7dEOJ3/XF0iWkuIjkv1DFfWBKuV9
qUWgfoWx43p4nrKHIZ8UsiecwVZ2nVRVc2LYzO5ppI5GuWWd+3D2lyhHlLRe7bHX99/CPGuv1VC8
TlbT0Sn6SRAODocT4FIGrdBABdubo3LUFwcD4VWfjNh95umgh2SbzC6zOTdkfzHScBwLXrGp9dHX
zs3OKQDxtd522rUx9xN+Pfpih0A/TlVQ36YtLyymIYMuQa/Rgjck142w7fDFJuf82AO8qQ3S6odk
EKc+13dNa+enehZf6q7PHltv3Di3NLv6W8iSbknJmS4A7+rTSBOADNyb9mKu33iAFvve8sA6ZkO4
5UH71ra2YgPVoDbEWnCYPM7rSfLbJOaI82i2/ZOv6Rejnobz2DkPmdR19NhJc+pGyFYUX8geNbHj
bDm5Ij0J2ybE3cWEnYmeq8zy+nXNdC1oYYx0tXdt+vD5chYPAM6iby7hhytjNoZtg/SAh4cV7pKi
fs48872l+tt32LgtKb4VyrF25UjEjGuWICuZaew7eza3pn5CGF2+MFeujvE8g2e3+yOGl1PEW8nQ
32V7n+Ny5LwzwYubzXVxTOKxvEY+tzUc5QRN5TPFsEfnqWXcJ1vzHQrCRI9i3rdtVMI6G3ikF+m+
88smgBqkXYuh2Q+tmdy4DUrxiKgOFmhMV0US1gFDrQLRCseN13ndNi25TD7/rzUAIk1Tywx08hnd
1farw7qJZolEslAl6lBIh/i/jt4uHeW0i/LyIIh1fBg1Js+jrz3R4lF3dOHWYQAV+DIZHgeF8H5U
zbT9/GOcEZbauZ3LMJ88TL6ZdZLKfe6NLL+KmnAic41uOTH1bSGOSkIcjuxpPCUGMyfhonlRfApM
vI0vRUYpABzo7CqWo7F6dax9I96GIrO3U9/Wm8ZnkTwMQu18evNM6PikWM6u7Dx7Y2SLcdGPeFLa
RKh7Gb7fLL3NRHibBVC+X1LcUjVZguiaSlKitduYpeSCMlMuZrwEft7AcbhpBveiRLIB8D1sOsVw
lNNDg9TEkrmLmPXFrUMxP17xPpFcAxdiU8XxU8JodyQPLkU52u3bLryB5rs0kb2/bUVyJ/EXmYKt
ZHuyNZFvETx+m/zJQR4wnxyNv25qee/pcRroLzJvz50dPiqEeYxC5i06gvHoR+N0NHuTUs+EBC0N
lZ5BqoUBJ/F1vhDGNVZTa1to1h7G/S5xgMDITL/oAtHvvNyMkWFx/UbTwcCOcGtomUcYgGVuUR3Q
THo1Z+y1HjeIN8OhAgXSIiBlQ3Bu9Flf+32TbNjkYpIKs35vU14EntlAe/XHTS81d0f+8pKUG+XX
2FCDqVffsznPDgMpCZRNKCwq1vTbzOSyV1L5V24xPDkDa6OltLWYXhw8vz5LL71VFsxffpQPEvHe
76pwVQtpr43ebNaVLJItKazTKUEPdvFHZtHxkpgAzLUlzbTVTlkW71Jz+JJ7rRlUY0IqU8bkRZlE
i1pwNk4JjpAxFtp72S+qhM46VbFXBrO03hOHQzyHrJp4YX/2G2gRZPwcEwKVtqQu6tvMZ46gF/68
NWKG5brvXEz+HZ9icRBORwGeluIWBYh3jmMXTlXcu1+Zaj/ug5jy6s3ouy+tQ5Hv2gWzk/rLUNvz
61eIM1edoddf2pCppZFK7UEj93FLoKijxdHtmGvRJqd4fhb+lKz+k7rzWJIcWbPzq9C4Rxu0WHAW
oWVGpBYbWGYJKIdwwB3q6flF9b2c6h5yrnFBms0mrauzqzMyAoD/4pzvSN0YZwtfLcJK6CPjEP8Q
oiI6YrZfPOUtDNODnCEnEKmENL+nrOYtZTb3IKLuwHLoszI7yZagqRejkRsnMtwfLCf44gn5YnhO
cUk70s87ne8Z7Qb3XKv2os5E890xxCKMm/or8cH95hEDLZ/9Ut4Ozt1UOuWyrHLjs830OZr78Fnn
kd7VXZRueeKaO1kBSh+iR1up4aVLopmAQvZQgZy9Vzfzsm2nSIfToXlVZqmewyCtNolLzlAbwpSq
UhZBo3QQ/1VIvQpTOU+pmu1Tw/Z0QdSI88Tvfld2SXCs+vTENNN5nqfKud7+ZPW+/YzyzrnKadqx
5yxEOJyghnyEo2Pe5+QMrF2jsVYlg3+ipVFQ4bMOm82vb0exmI9eja84yIdV59YxIospvMxRFV6m
yshY5paXvCtfCK639uMEEstzQbUiRHXR22h559aR2oVd/WVOhbz79cWzFjP64wuZ4jRVY7tBp15f
1e0L4Zb1NQkRtLEbBP0rDrM1Og9R7VTnRJ3kWF5aUG0TKmpUrzmE3aHmKAITvnZiq9lk3S1wGC7v
Pg0ttUMoAoaOTm+j7TkmXgDYKlTasbWDVWNXLnO3fEkXypHnGhqv/0I9BZOwN9MIuTLjZV/8Go7J
RJEz1qr/jkFqEA1ahALrUG0lsFdG/xw0oXUFv0kAmfnSxv70jRQFS7Dhla3+UQfdoc4GlkKqfmUu
BHC28z+CAempffus0n748ga7uONEiyx5j2QNN5N76A0O7/gmINY1TK9CQE3ycfiLJNh4IyRwxwcL
7brZBXoUj/i2qp5DVTyzw2o3pTDyNRZp8YmyNU9n51D0w4zso3cPUZNeNJzmg0v0Q57sDZJ5VkGQ
B9sIoQjIdvur1KwAMYgWsHyjcDk6GsH5HBwg6Nwj7mJlROvgpuSGTxHiYisxV3AD8dQWA7QJv0C6
xmQ42g/NiOvf94OVSh84VFAJaJRfowR1CzjolA01qpc5DHblxJitCuwdQW7iokhMPrXk/C59pmAs
Xd9TM343+Age2nQeTp1NFoI59eZHZQ+veMGCB5+Q3RNxVhFJxbcwoKR5LrO4fCTAOTqarZ+tfv33
IXpU4cr6+61VaqoISGXChoAB9rbb1sKPrroA6MIOFL1WFZ4dypSxzfOdhQ0OjIS7walfrGayElZD
9xIHA+UGiqzSdnn9owg2XMcLN9H+E4vKbdJwitiQwXaiTHJKCpVuW+nydgVdtVHamR+EDsVdHslT
V7DmDW4FZ3nXNxS5bhDm61QU01smSAiu8k7e+UHqPDTzvJvOWakbAltmUnUYf2ycmH3qLzqqahux
8GtUxlERIOOK5vGpyTIECOAX2cTnUluvmJ3tY5glKNBYjj1wCt8jZyiXWKmHe+T34sa44clmJjm0
x7g8Eobibvso5Z6Yx2zdW4gGHZZdbJKxYEhYY9uA7cKzXU4viIiLR7Jc70bG0gDrZ70GYziRCG85
zFBIba4bi4YfscC+VA5SAgmOl2AQQquVeGzanD5sNgGMUmwsFF7M7VSFxhnTlXF28HO74RAgfUhw
ODgxhAbGXWB8SaLeNBJdlAaKuPE0b4hF9Zs5SfSozfSNe7xNi7eMw+rB6oS9ykpE+h69J0/edIvk
MYFNIextOY7vLDPeg9QriQAmrA0n6qlR3jMnRLYtW5vVNJc/uFG9ZUBVnMs0vG/bCSFJzsKSUcw+
dvprabU3ujHato2bEYjdtqN7yFUhqTGq+hFCVfUo3Obo6bsqnuVPJOhlmTE/toSg/gOjza/MoD4f
UrUJGO2TDf6j8KpdLgPIcR7po5V4sg2b4N/5fRqQlCI8eb+I2P5kmrS1gI9CBkKIIEl77IMRIAPN
bO5E732NN8LHir/k5f9swzZZZuoiVPI5+KUi6WMeWQoliIdpQsE/msgpZPqS82BuynI7G0quWF0i
jtD3sTE7WzN3P1BDuKsuu4snxtyRV39v8SJuIB1jIK/U2Xf7DrRp5R1zJDyrWKVyrRzQb5NbfFje
bK8nV1Q7k+fzadgWXhtdMMik19hoFnOh6kNfT83RTC6EzIhHKNs+xRlnAikkFU93eXURAK0IyBxf
C6d6mZhurIvGAFUQknsDnlWcBkASp19/jFSwy8KhXcMI15t49N2rDMS+Ybx0bMJpr3MO6Qxh5HEc
0nblpiN5pDZqft2g7wB6JbYIMjZePqDGSSxvjfMz3cwlARuFxHqhivtWRerR1mlybL24XDjwGbWd
R99dh/12GL1A7pKfZspah8UXtR8z+zSU+WOTEz2Rm+Op66JTVXr+UwOqlUHmc2+XF12680G0TnaY
kERigBInq9XPjAnIcUoGghrZ5T13dV/eolOSjSySFEctYux8FDe+9OwAFHPie/z75YatMDDxurxl
mSPa71vXv0zBbC8amR6iGNnSNIbkEfjG3jFH+/zrX2WBqC+xyf+n32VC9HeOIzCFyuoQ1GZ7VKEj
liYqWQPuxhmrq/M4NSc/t89DaHtfXp99WMpqd25SjOSmtFsGeNEbEN9xrdlJDCzy6OKRP7ki4vLO
prXfDAy6WNzjvJEL2y6+AYZwRfx0OzlXQVseAslePm6yNy9ND4qzqE+i79Ju0KETfHmODTtHB/Nu
kaiy1EqRGxKtQeulC6awNQULQ70g/d4lE92hKLBECKM82+Gw6UwAFVj92IiUMH3Q7uqWhZMZ12/z
C3QTZs1YrJe1xYSM1a1Y1ZnEXdx1n3XWQ+RGg4WNjSdRyeQZX9fScJx9IpSxED3+DVa+P30rfygY
a299VQmmQHQjCGjSzGs+2sJRS6si5hxH931cJgELL4Q8vfUxKn88dhjagP5/1JVX3TU53nM48Ey+
YhlsmsJOVr09oW7BbeNN1vCMkSXe1mEwLEVebZzJP7se6PuO2aLBEOEnrpk1NGhGRK6j7uZk4gYc
5Gubev7aj89ZMgrivI9mOmaHjD5mKcyyXCd2NV1mGY7HwVSfit7uNhFx3p0h2LsYF4zKgNMixSkM
3zxLgSioQfkXxDM92/ONWq/luJmI4rrE+UtJIltWfnVjetKy7iifCeHKZntHhAfxPWl2wDrxS5V3
nwTo9tPS+OgQrm17ooYWiijZis34iv/lrUaZr24pvsVJg244IW52Ln4m0x2SzW2Q3yqksqT2Q24/
tU20wG6sF7Ht7EYi2EXjrNre/uiGgXrf4mBXAc+eGUN11R2g0iVr9Dgb3BQRZhmHICg67V3vF+7O
BO6NyifsCMgISTWsY+s4JSUAbq7EURlvnj0A/+Fa3wLbfpeVGTN57Y1rLzGENtN86Ee49t7UGRdy
oRDsdJpHciyIJ8GEswap5a28nit/SDq5VGkzLGGWuDyD5fDgJ1ZMJTSjAmod3rYx0WzNe3NTjG7J
hgCohUOfg74iv05p9pk1/mtQOj11XBDg9AnEcwQFh/z45JsFVinFs8XcHzuy7qNnlVuPCqdTNUzz
nvu8vGQD4u9IhZdkgMpeJeVh7K6neeki23l1nGy8DFH6KXr1rLSX8buIfNO0VnUqMlLlY4PKpqvq
J0z5G18jejJolle1Uu8qD8uNaCKUBVaZnjIvf8+ZCjzMGB/XvotMUyrWDSBZ+v0Ep+AxNNS4lyxO
Fg0E9BUjmnJrWu6xa4P66naDQCOACdTqrX1dBAG+hY5EQuBxnVvUhy6whpURoQDjoo5Oo06ODYqi
Hfij58rz8RmVOt9kJqyvOLLLg3nrrVjOyF9t0wF+Edaxqr8GW6ELRlYFK5EgAUkeMoxnHLYtb/AF
MVDO+QNi056wAFyVbFmyA3BuYhggB0AU9CvTJqFnJCOtN8+/vjjTznDz7j6KZuNQIEfLq3gPuGJo
7PQsKCNJKYoep44jkn3uP78kNr+UhMTtx4IEqMK2z5p81Nj5Rs+T3hkiDUAKk3FRtV5zEkRTqJwH
20i34JmczzkHN9l95Su/FZEZkK790UBX105PrNLoUMLgJmOjNfOn+7Rux3NQzAP8tM7b2bcSLohE
ulZcz/tMEEbgUFFzjguH8J5WHtJGY8XTTD2agPX/2DJ1JV+E+yvxusey4DHWewHfRce89gPnKtiS
beeW9sVn2cKTaY3c6FWTMnEdxxG5nuRTI+jq0ObqnA69+WTkbg48jChA/LRLccP+/CoA8s5zV0Vk
f8J6K/ay5NWMsERZY8zVappdb4siQ52Nvt9SWIIgLb13OcaLKkoOXpadywx3QVqYlFJVS+XuAIng
dkqoQ9thaf0c3Rq+vaJ3FKh6j3VHm63pyVZ9ylQgUj2mpKzR+4TAp6toGWSZMvi0A8R2RVD6J/KA
xToeK8j7eM+WtTmI1za+aWpHy71ajfGh7SrfgMnmipIBjqmhpt30wmuKMCe1koGKI1EXM2kDQlJr
FjoCYV+CKLkPJwxtCvFPnyckJBX6WMz6oNyhvWuHNFkkWT4iEcJIndM7MWplu8SpfZd0PoOXye/X
Xf4eF6SdhSZRicLN96ZjWEsteyAmGasq2D3wNnrkXkhejjeYAD4eU+yyCMAKQxPi1sZpZctxN1so
SMOk109RNQQrjkj/hXTYwy247gvVKmYYCtdN29r+Ou7mG9y5yw+mk7XrmjJ6rzXYUVhIx4wIrNM0
Ga/MQ8SWMc27Bbv7xn3LkOihlrHN4oYR78R+cPHRJxNrkNkGux7An1vkkekv7UQ2K1vZe9If+n2Q
ZYJUD7JAbJdTKKwaA/CHvivbjnMjqvp1nYTN2qbv6Eh8PQVDv40S1tT4b+/QGc6HMN26dqpO4azP
3J7pBvhmgGF1zN+UVW5x6+6MuAx3GNneRoH2TlgIbCrjI4z6F+aA/kJRlWGPfZEy+qiwqfe189Te
WiXE3tPGl511voGNE/3S+PmX6zvHPsmqizdKY8P8/wwFfiDhxK12iuQbKhBo/05OueP008AHMHin
cnT3UcDqISvYGRZRfmlsZEv4xkCsxwgpaTVrZMCvKTk1C1D+3I8E7iGSHb98RLkPGN+aB0ghoOZd
+wANk3TGavSPTvczcbPbZrAerhID7JIS8hJXfX8bPkj2FonY9i5pBEZhw1uqLy3vwVlqkxEccN1l
PBynQg3HEGXMBkzPAAkkT655wU3sDj4UvT5JFxgX5CVUtosN2Co3RpQXONzLYoO4izCM2Gyf8hH1
jQxD4trqFVwDDsL5Jqs1odzw3GDwSCu082Sm6L+z+8zI8wfZudSa3VS9VpoiB+bZey2BqeqYVFcf
0KPPnDSOskUA8rANTHYL6TIJ/GTrODjWg+LJLDncpvIpTPxTGGFP94O3FjETNP3yoY4JPVdDSpEA
0CZm2TvI/E1y/Sw8KkiPjOx1HJfnLq2YCknJA0efmUJUeMCsZztj1Zzc0jrn8M4iV49puLsAFrgq
wErsLTgBftf6q74XPqvivl9DY6L1jZi8qTBPt7GXJafrnGTZNRDpWzl0DN2ZiQWWcbN5MfvgDiLi
RVITaduFdQI9LK2cb0jg7YPs2kUQskAoyvE0BPqlJOeeBEn1kzrmJHOEf8RtUTs1G8XSIC6JQDLK
ql2jo/7eRDhU/foTw564K3nIuAI3VzyoFpEpgNAyjLpj01GyhO1qHMvixUmcM1rW7SCqZ7Oa7rDH
XKOMMGIjGFtC21k5OWRCNc5LVFrpwrc14GxBCZHm07uA+GPXuEF9O35vepedWBc8Z0Y0LFXtnJLE
wbcQV8eyYX9tpW82+Y8lxEquScYvN6bxlBFT4U3TCiFut2qc5oeJ/JihyWgstGHdEQMC4ZsqKZV6
5TfdE99+rsvROhiSZQ2uyvEldTwyBitfYu0gObscaf8qJ/DX9Azy3tLxKg9z2pF6/I6DozsjWe7O
Ohds4ZBQG6jf3rqaFNqWOjru3WQ1RHa1Dm7zn1SG3dbvXYIUumleZhF3sWxNfeHi6E7IZs5uUvdP
c2beMdY9zKPjXZM+fvTZhqxD9sNLUUq9kwMhmXWPo9pSZbwuY/TbNIFi7edWeY9heUdg9HvEiuI6
BeFwcO3uQ/nquR2Q05mu8Zg4EycqcoTNTGT1InJVd+gdp3oYff+hGWKSq+c0XfNQfhS1hPqe9wkD
FZO2JDCvNGccSnpindmxYrJIsWhTFV4x0jf7ifnioiZmDMNyzt8s6ifmmOa6an5kc6PWpEc6mpQL
a2Z6YjlvLKves24kRMHA7/kZxcyDRu+lSPIzve+mmuqHTuj7zGTbG7hfRNeB6PY5ovDipg5BGl4C
ptQckgMZZsEpRTovO95vxz+NTZlceiOsDrnjXKEFIF4123GFTb5bdlGycshxO7bVDHU/Nb/gCs9H
q22KJZZ7tBemPKm4thgvKhwXeEdw5vMQavkxi0pPkuchIBcEk8AGnIkU4LREsmt48FcaPIt58hZT
3jCR6YtjQSoYZVP7ZibGwvU19KQ0asedtWbcyOA404c0SXHQaoImuonZmx8ZFyPvH1F9hmtrYiNv
MQlconsV26AvPkXLuS4QtmRN6J1ZR22IdOPIjZPkwVHI1UO/4Axhot6rYas0eo6gZRYzJeLMUMm3
jfKROqkxyy/E3c7GyOS1Y15CmCjC/65hGKT0MaTJw72CIKN+CJBU99Nkn5kLDlD1emPXk/hKecLf
rswf4WRGR9ewrxYBT8ew79SmKt3dbJvOcR7IOmS3Oiyhrswn24I6GnoWMtobAgczwiYCW7H1R5On
YVuTrxYZtHnpj2yyqqfUMb9Q++g1iAh3V8gu3Sif05YQ9u7FsAbJ4wuBuJTQIsZeRCcvr9a2Vwna
0Spcu73d711X0DnIuDgGFGU0OjGxcpS5Q8/QRUNdM5gRPs3Vm6uwU8jYvfP8GpjI7YuMPGYOs1j6
Sd5vSwfrbBwxNEzmBleKiWB3bM3hqoE3d5nrHCxDHRyec5uIqdeKV3q0JyP5AT/tgR/CGGBARKHd
WjxQq99lKFgZS8x5gsCVobvIA+dlAPDZuQTchKMcv3tIFJSbHXU+evuuClm2S+ecxw6aiyisSb0q
FGu83rxD0XXvywgeoiGjFerwo5CiBdHiP3UQQTdhxFHE7n4B3n3kt1A709IvOUqMhYz1g1fOJ2Ni
u2364bMxT2rBGilfRgDxEMcQ6jNpTAVETyRtUa9R4H5lQc0mnm4jsCX30Wg+DJZ4IVJoX/jqJyJG
8N05DDP5/RZkPScBzT7odiRXei8qVVJ3jyGhezUmLR749cRzIZ/tH2mR/ijHW2c25ocmSPeazMSN
slC2d07DIdQmr20U2Hv6l4Xt3kRcWoQLZc3dqsqVuWwqAt7oM4tjN+ozOo7m6AqPXzxnnNRHbbg0
KRNX1ew4d6E++PMrQ2Y4NV1jLmqv+NacrbE4y77/Htjlh9maD6rOv/EZH0gbDje90bmrLLlyKODY
GHqc+J6SGwdWIcs9lD5AgKrYPhnmsMZbzwjHRQUB9JjrPf1O0c0EHG30wk89ZI6MLRuwGPBh3oF8
PcfoBefA/zam0ymeY0UZDDHFyDDVwQtnqRkEJQFz8oCrmdRqcxWMpCF3uF8qkTwYmAX2CZtJrmPW
yEGeLlXczDsjmI7OWIJ9vSljdFccOWONuwEjIEgXYxsNByMM9KXN12KKy00fDQ8IWrxzZG/9HKR2
NJPPMJMGcpJGfTEz8G8NQ4BdVOiXmBX6qIKUMHI+Bob259LfT3l+tpBRjcnElCv00yXBOUvUeWox
Wv42rXyEDdlgLKfCubBTPcSVOFU1lRolL+eSOWzqLD5GrfEZpnLr16jLCz88DYTnOVyycxATu+fP
+Q5XKZUMysEn4Q+LsHrL4ujR6czxkpO+cSRMmvIeUiNYJvER1IxX00i/BXOjl1xXb1OqUfTRzy7H
ju2mhtHReowaUtsE80LXu61C21kb4GhLkhsesHa9j9rLTy6fPh1wf6RCPtT+sMMYhzAgkU9BKvmo
PShgbJaGkIbqNjDrdlFEdTaySTOIFV65fEqzVjtOsHUa8vMNNxbQyYnbDOkpvDA68bLvkqr+GaF8
84idXI4m/v6MoofQ5uybGWxDpzwPLhueLMrXpoAJA7JisDHK3LRiChs5C49+O8aaH3bjLWkjqA8t
8NidIpSSOWeN3Qoj3z1CXLVIp+TeDOz+WDkeKrMs8xfoOaMNikfiAN2GUkr34zJw9bSfUm7IlNC4
xhEFbWyPOTUhoEUnsfswy8/ZQ2lm1US5Isn8KvTThEJgn4XVE7oPLuj400osYLdaguIK648sZeVA
lYIg+VCl3hUuY/UwlUW6UkbVPjO+309195QXvv6ypXcabTJAB7O3OBZutnFlDNfBYT7hmeJs+cDQ
atM8MCLaaxcmp6yiPadcvo57m+y8iB43TIGOsB/wFvQ3xHEW2ZsBuItPZWTbBUVNuJATbY6KMLev
5vATK/XKarEIFG61DHNgDogYPivwLVHvf1gymhdhBkDeqEmxsK1iK3xnk1Y2SX7YLhYuxht8OCYr
5pDZdpZj1TLQyElgYpFpP9czoMxRMu3RBWFbDs7hKErFxkxDSDII7zQE08qf1pUDFI0kuYu5MtNb
fmPW1KeOITVXL7PPsn5iGvfY98iY3ITnEutLoB74ZNdjH3+HpuJ0WImpFX4aA8WeyQg5dJHl9RyX
y/ioJ/Oo2p4AWKNoVmGTfZIjiHfRaVhjSVQZoiSRs68i8Jgxo4+Qj7Wunkt549SIrckAb2elKCTY
2qo5HaGL9D/qpn2aI8TYFivhnsopom09crFMiy7cIYCFNwpRG47PS0RsQzJGcoUmc4W3GUJNWaPS
GRtU2njjygoAG6hQPrkCI4f1WvJgqKf4Xf0EAPre1mBBQg/5bVr79xlAffqXTZUZH3aGWBXI563X
llu7oUGScfhrgfs8wYxbhN9K1xzY3eNDQywPBiO76+8MxRuZsM4WUHog5s4xJ3X+MnjTIW/1zlGy
oJGrPBY6BTT3TO8N1T+bmSZid9SfSRbN9D8md1z3jnLQWWGrRdZ3ZhPW/ws0kYUF4a+q/Qj0YgR1
IDJB/EPS4Pu/qfYZ9OJLbNTMHrbr1pOd2isxYo0m5mWMWLK4qW+t+jZiM2kaW/8GWHT6+pU0wIMP
heVfYGysG435LyaCKDBh/yE/Dv2AwJHby/3t5diZhT8pKLBLwocl8aW4DEPdruVMKmDCWH7tyuIH
iy8OCyv7cJVxbmQIUbrzfwSVEa1E1fDRjc94abgkbetfEO1+ETL//vqwNli/3BbQ2W7Eu99eX+N5
jNHLDi5mJSHyB8iAGjeudmHg9ri1gZ+mTPsWPoAwxfahmJrubQq+7LzhqOlHyYkO3GhoByQDXJH/
T0wz/7VIHRA2/jPXzFV/19/SH6zg/+Kc8X/9tX84Z+w/IHV4N4+MZwdwCPHH/IPW4cHdgAmOsvYX
xuM354zl/xG4RJqR8oXhGKo+dpt/0Dos84/QDi2MNjxRge1H1v+Nc+Y/2GZ8rnacPYHD1cQ//u2K
95poMnWjYRKF3ns8agA+3O5JosHvDD03vtTjJomCU8Oc5rd36vrnZfvfAE5f66xS3f/473/DksHZ
/OuPhlXy+8Vs51ZQFEjn1pFbaCLaeWql+bwjefNrQJf+L+5t5/a/+/3egQuAszEM4aBRn9v236gk
edwDcXIrdtFGyYarsfzFzSsHxuQ9Y5/SCooudI/FZuoaut8835o2j16nZkODmGZtkX5Yd0a+LBrT
W/W+frO09Z4ZbzK94Mp4ATV5DvVmUsGZOe3S0RzURoo1o36hXDs5s3GVgzpQSu6ymn0cm9c/UTl/
IeX8/oZS0v2H35GoJAgwcMFIbwHF9be3tC27wO+lu4YHOLs5Ib19ScoFLdTV1Z6xqBU71GROniXO
8IWhZm85NMR5dhgWrLR585XX7gcDMqVhbOMaFY8bexd7JOwoG/QXB9iyQT6Tph/Mbpdpf5hGPP2h
nX8ZhKCljrtl6PnlOz25mTlxuRJQe0pTkGBR/ZXVmofzTJw3yCQzDOA9VP2+cpNpG05yz79GV8vq
cDXWIWbCUJCcI3xmwuTLGz9rUlMmKhIDobs9edDlsnWME2oMJ0zV+U4409ZIxK4rvAWxC+telysy
w9YlS7ewdg8xbhV8U5beuGyJOU+2dWJfvG7nyu+ddbIZ7y5YyX/0Q+qh7O12GJpMChLPpJ2IcB3f
hCI3hq3VFHsGTibkVsCGqY9XpbtNV0PepbFyXtzWciA0hCSZSfviF+Z95/YvOVM/qAbpA/Z9RBGF
9d3umbNWeQ1Yrmh3VT8UjzOiDfe2q++k2GuoEGyIaUuTVnzwFvoc8M1elLflKcsn3f7AqlCvCoVy
DJQIwaURo7XRs/aB+4yWPdm0AX7SUsVbz4gjFmv+wN4Mn0EYFpiGcJuyp/QXiUmChlXHG85nvQiJ
u1wNZaZWw1wMR9PtBEHY8Smpsvpyk+mYBG40fSQOtIj5vvL9j7FA9WBM4BcIsSvPjXLvNZTANQgZ
Tc91x64n3vfW0c8y0LIRYOABsTliA3vCjTA9mmHXoavCR+dh6VlYfdFsQ7s5VZqXafrsfHveM/a+
sGZL4GeiKw0QKhhpRhaDZW4lqPAMtey8N1krGG7sYhcHSIj3iH0unU3NWJGmPN2YKPFWOOUmC9MD
ioadSMqVGtCJF/jgu3LVxs4M2P3Z6nAENjmsoQELMCvaTp7hKiGeqp8CwbX+nz8K3b8jk0JCB24P
RJd7Fxa4ffv+bwc77B1LIvi3SIyjjwKBwWRLIPf89Y9/fgElsCks/RGYs8YDSFuWeMNdFSbNlrU+
zyYCCvfO+JFlNvPz0QPIWbkjCyca+cQtwrWgQjk0oYRvU+sjbxjT18B5Himi557WU7Tw2+iOqiNX
5mdaKe8sEAE1+Utmv1udpzYd7IJl6offSfjVx77w2HMHKGs6qdkjDBX1BQpxbNgBiIM6vvz/rS9+
B4H9238h6y7GWQ56h2f5/9m9e/6RoHX4nP5i4P33v/hnJRLZfwSeaTt45SwU4u6t2v6zEgkj3Lie
7/tWxEf+53f+6eH1/zDZgkcRuXgc2H7EpfmPSsT2/iAYxCMsA/d5ZN1Ivf9Emv3j+P8T5IZw+X9T
DjCF/evpFdIru7fjGYwkkFRQZX+9CRheqNArA3832tFTK2g4eXBam7iq1RO7R29vFxlUEiV/Nr0u
jl6okuvUWLvWNzZG3KqL3dM+A6qelzxWmWxrA5MgWY5LO1TpBp1AQGxzFp7xC360hJ5sfwW6ueYp
Ay1yKrvpCZIQU1QSBGAuFvlddhN88laOyzEb3o22rdslQumDkXtM9hsbhAmKkoPM83IfzOyxlXoC
HZs8uNjeLyisUWzBu5yi+aVKBHyBOvYO2hvbC6HzBNM75ro1UvsJhm61jFzfBWZQ+a/ESpPkodQq
pVW+qyf5SL+d7oKumzb86GKJ92jXkBlhQBf41GiIL0CdvavFVvCaVA1uGj99oe3tjhlTlK0ivvls
zpfZx/USeKhUQAiYPEnR7bYkVBW2eQdcvd2WM8/gX3+UXdRu06iiSoAw8qg05v9kZIqY9vohr3fw
O4ZVqFnzGlYXXZEGfssI9xa1+63WabOcvLq7wgfbWm2FcN/NymvIum9RDuECsZv5k+cDKfUu4G+z
ONmkcXBiolfGBSmZ2awwmHyZjf/lxfP3qWVtwIC1pJ2touLVSHGPuuH4lldk1Ve2vQ9S81s2ETES
OO1msuUdFqAEFthtQTraO8sU0JOqEMYGiS5z8Rqph3gmaCQELdkTPDXZxk4ox1tOAbtlMaZwMeY0
W7pd95KKML+wOEwnUR08JBqLOc/8e/6j56y9HSmBDO88xDKLpAPozYK3KtCAETUWkdyZ1ss4h/jj
YNXiimGGmsNkXMEJxhB009zH3cNbm4/BS5HOr57rk1TPIgyGBdlLqVZrox1/Bs24GMZoLSXwr6kd
Xo2KHaXhm3viOJ4J4pQy/DY5ihQFwseRFwgY/JH1nDdGhWC48FfSMY3D1KgT8BSGT27V7ctFohKf
BCpjXikLfucQYYyoq46QeJNSse3nvTJyKBmRTkioyzmvR2yCLC97765rudxyOKh5EZM0/mnbWi4j
JihGIDsI6ZmzBxnOIps09qsUNV+cLjwXcB9U6QXXkdD4snwgdWcbm8ra2eTeHNz/9eXf/whYgnIL
CGrkBw0h0oJBYSJJZ2kY8OxsPAIP9mC9gADq1mQtAa/8OaeG+y5FYu5cTBtYP+9t1Xv3fU8Wi5Ni
ix7GnPqhM21MoAJMh44pz2X1P9k7s+W4kTRLv8q8AMrg2HEb+x5BiqRI3sColIQdcIdjf/r5oC6z
yurpmZ65nxsamSlRDEaE+7+c852nOLC/RDpwnrXtrkht8zPMk2LlSGtYzxrQB/pEsklqL2S760JM
KTzzNW+UtUr99rOM8O0ol2NLdsb4MvSutcK/p79Gs7yMZftIaowD2maiYUjSgxKZFDfhLPMlZg15
1373ixDqv81UORgLNkED4/GmaD4LdIKfhoLRF1nNvdPT2idn+DkrkhzunClO9kwq8Oi200E1wVPS
h+pbwlsiIx/4QMHx27M9jJ2zrVhHGFO30QUxo0xodxY4XtkJ69hLuz/FLAtP5bvQeIjhs/TuiYrS
344y+6XE4J7rChxVQ0L8n6/cyHXP2GmZMZWRtwWrrS4dcZyXrNx7yrYeEq/bqqii8GUIxUfXh9sY
KMl3Oyf2xhPVtG/ddsYR6v6sPQh8MIHBdidqQBmCUWUkTbRaAWVwTn++/teHP/9tWDAjU+3HhwnJ
9QOzE1FsFt6lkeU7OzJ/AfOwP5xckIVp0G/YYavbXLl80CUCAYBzx44xGNqQmlexhdenCP+yFOkP
XRW+dunIkeWTyBIL6yVC8eLXfrHPIe9szYlOhaVTAJxl6s4Em2drkYptC3527dpxdyMdIMSa7tl7
NfASDBPA2stCfm5U/yGYbmENkV/KroftyNrjlFjR+NLhf4smx0TDhyciaurLAqF55f1RHsux/Nm3
zd6G3HU2saccITWuKzzMlyY2hov/VtbNk056/xaG3S8D5wk5hsiUosA3Nmg0xkNOPMR3UFpfjRGg
SugmQnrYHRlujCC6E4iXCmAFH5afWq9Rm9oUyODJC//b1A7lLivtV802eBIkkpV5sWyQStzNyejt
xoKFcC3tY4SW2WjMjYXw+6gsMp7RXcTMXukvwXcUW2HSNnG7JY7j7CanAwvk/AVAMlxDCzTWlcSK
WwDTO1VRvZijLlMvJtRdqCJKHW1qv2NfxpG+6mbcE/mstlWMMTDwggxyM9gFV7jJJsEMsNbc8Hv8
TfiZMxQWSQmVKazilQpQwPBSezd8X919+EfPKRRcMGgA+TnVt8Zu5L64m55X/ceHidEpZCb/W1m5
31AvjlddD+N1Irx5S98FUCDlGU28xN4R12isiUgTO9rPtW+P7WqiC34sC40WgRki4ukySZ8gJZSE
F0iZI7gRElp6w48w/fnXQhjTpRtmyLqVwwCB43qa1O8eX0ShAVWZdtjsvBqp3+CZ9W7W2bsRy+mY
p9x+7CYxgaa7sFXH1pxZHzbBfaiD/o7cexqLc1Bg1jYmdymt5FfWuS+5RvgVzrVA+IT4ooo37Tg2
W/Zw3a53qwcZr3KrJk28+DCtwpGFdTVNSNchAplvCav8XZMxjGdQVd2EhUM5x7nYylBvdAXRinGy
d/QMo18LTar6yNJ8jzsSwVXe7pOMwySDGbXO8kFv7MKLT2GC2gBvnTeqC1nLT2FUr2GclesmhQBh
dWKdABLC9c5Niet9r9wy28OgtnOaRWHM2yqMnPXUwXqJGkNfp4jGOE0F2ksWSszfK4gAALxafxLX
qS++jDAEbIBk3xdRD79ARlep8RU3s3cs8CXuYCv8csz5q+yWmZFp6zWBiB5dD23OHBkJP3wrjhNo
ybOTMbjirlzjHkV/ElTVCnhVtxl6ZB+scddJE3NBozEucxJU8KuwPXdx50wWkDC3PPe6/q57KzpM
MzOTOjGaEypZknyC2+QmM2pxucHQzToYsT2Y2mQHW+NKLGS99yy8DO786WJGWI2EMWxcnOjI+nna
JS6pQQyXbl7Y2yJ5auF8rAWLMMB0R+Cx+NJaufWTAqGHSsAJoJ9VoEOzhO+KuFjuiRreFFKlR9Jz
5WYsCQpiV/1m4yO2xoqSpVX3OgELl0Dbady0exrRKoTNmzVA65pciKDpQDibUaCxIioOSQ5smnn4
kLEVslWKj7i/DVyXLtBsqXARIZpNsyk+utoGKQnmYD3PcXjFXnFInaA9BPFARH0Nr2RuoldDL95m
sngPRoLuzPYOlqPlPs9SvS5p5zm1t3PPukRQqYDSrE+ugs5K7gWzm8L5xfaoO5rdnD3UPEnOO6Iu
wg+v6O9D0SN8tMZPKc6l5z4mczpk+Sy3IujfZFd1WM/7b5S4w1ZY2iQflEV7hdxNC9ZVjhaff8Ya
5oR9RdRFeUgCin/bcKm3ezKwql4AOdmzIkFgD8i8HVlXD45/10lzSDybhzWXxaGrZpi9qbfwDNGe
MJUZaAdk/Y7nCpIwtKzGaj4U8tZ1rc0toW3ORc3FW+Oa26DhiaHEeUsQbpzAaxV1Nn1LLe+9JvNs
ozRP9f/v1v9v4N42gCxa5P99q/7yVabF/7h9/ez+vjL451/758rA/AcJOEzHrZC9efD3lYH3D7Y/
iHTJ5FxYWz7/1D8bdWH/g8xWXiTcAEyQAvdfK4PgHywZmAcz9/aXjYHp/b806v/LFmoJMCESxrZo
1ZdkUDYkfx9WNQo5msdBTh6QfNQQYzvtHGxfPfKgXDuusXWs6CRw+/mePMuEAK3IZpKpzFc8Z7vC
HkEEyP3ffof/xfTAYiby7+MD8kJNyl6g4xDABA/2P0WtjoZAveLLYqvxD65Gl1RkhzX8qhnFX15A
yeNr/0nX4kmB9+tTMgkmrOQbxMxIBAyBuqCKfio3CxCAtDXRxSc1i+mBSqDaA8Ai5yPvTs5Eqx+U
P0WGm8JwWv+ipY23LDaLY5VWD+QdMwAaAE199JHKmX/JBWIN9F+uPNuakH/WPwBIaKiJzOl11O6D
7Jg2OsTrWflrl4N6Qh5X5jq6wTZCfmJ7j5rKBaOb+FRqDg9OMZRbBwbwpt2MKg+P7ezxO8Zne9VV
+9H4NgYMNfZoGqdnU6boTQYEv6UX1vuJ3ICXyuACd1Ldr2PLA6FkpPOzP5bqminjHuoTriQTIQYy
AaKIcpOk7zYZf8geLS8owAIJHLnYpaQkKDEQEZ403fLmLYczhO8s9l90CA3KrgZ5bg0evNfobTrk
0xqYVb+2zeYBc1KDbobWZizzXfM0qN81e/nBToyjX52C2vyUU3h2aYt2cWoRBe0W7qlF8hv5ID3C
iFiPpBmRi22joiEqaTCqg/atNwIN7P2fbOnBeYk17GBSWHYTioCTKjf4SC+BA5Ecl7ixVeKL2kvs
RdCcsI6w7x1+6MHE0mXnn6ZVeg8JSsDwfiH6D/dO4HxGHgBJbVTUNkkQnbz8Oex+Otq64BT7MVo6
XDcdYc8t49A2H2B5dC4WvhIRctHNO2ZSyQqj6EOIHE8lbR6ZkLgxndNcZ/HOdAaxCu8w1/k2AF2Z
LRn2epSEZqcORRpYtZ9z40+gHIZwKy95leZIgjNeganzWfsAYswFBocbs0VlO2bfYlV/UFzXX/aI
3NxfRUEXPhU8obtiMFFn+v0buEb/NhcWyiugxbcU3s4K215ALiDFviL8d2UnodpnDoOPLDZb5MTs
dGph3LG5v0rfy/Yt0LNNpTDEjqEBt7eyaQnt8WEUVngCvClXeujPXZcaZ7vkJICwr/dO7YCs1cUP
o3vwAOKzgp2/1YhX0Tg6KD+QFCpvqvajPa0LK1KLMi5CXMMLqkVjvq2XYLDi1FRO84ThkkApPZXo
L4RxTtviGQElOsvQuSaxpe6eLLik4Zks/4uDVe9VnxkrwUF0TLB1ZFiGK2GfOvaCqG2S4ZzhoUzn
8WbEJmAJJ3ljvk1CLqoECm+gWuPgN+fANgkQiIZ0N9o1+rZBR2yF4l9RaWVXv7PvDv7EU1L0mn3g
hO5GoiInhW44MWi9NcFvJNkR0R9M+lXl3xwT1EcTBLQyLe6R2OcnNJr3MoccDsnntUo4HRiqkS9T
VEykUg9/I69EZkrkXeHwpeqhz+zJJsyS7mnulX5ymtxbmXb2HSJO9ZqIckDcAOZlLmPGBkV6GMli
uDHomdc68444raZPP0JlEepjEmOspqSy9wggz5o2bdWPDDTtKZK4A6KzV5y8cg7XnUn6d2hg0lFj
8TtI8mFXRu9hXliwpb6jXhTnKvxLDfmCdijoh9tmWsfRTKxu2j/SfP5eWCgsPWFWe4JhMHEyx3MV
oUbxPH+fHZhLoMnuacO7SKfI3WInwPPV4co0vek8NRV4UV9c0tZpjnaHo6KK7Qc/2tZpEkDqBC3u
mTcxxorjmw7J+rEsQF4WQIJtbMvTOFi7YDa/yXZojlSVeuPC9Q6mO6JClPy1nPc2qifGOt5lMq99
TQ8McC1lBSra7ezzIQuGA/KVck1j/4q21W4E7knrMbjMnwOTzIm8OHVm8SwEfxo6NMk9rvmBXzAA
zIsVSLq1e0266d2LOwPS+o3VH5vZPAP5is4b17yeng2VE1zUEmEkjYJu4C0bun7npSOkmnZcD7Am
/+PS0xHJGxZN2FDOzdF3l5DNzB7X1gAj0WsasWFBt2lZqe2UCwKkFU+G85YBKGR+wjtv2QqBxPhh
I2H2XMghvgrJ0UXOpEx1h5/9VYeaKIs+Hfbx4CCVDe/2zM8ytrxBkxm3bRL4746F8yqSV78ft2yb
+y2zdL1RffLQWv7yzCH4sGV0DkS+i2JimsKANjDplL8hHRbjXAzsBofY1gWNv3BQoh0k9cX75QGh
tBDQhkjook5wxGRevMWdZp064jbw/jnhFkMLVrTlw5ixs5vt4c72jezfAbWVpQP/4rlJj/t3+bTl
wqRFn84Mioer7AkRrLFTb+yqHK9p6NKVd4q0xibWJiA7TNg9SlPTJW/Vd1+cJPqLHpKpZ5F4N6dV
n1Ovxz32f3K4eQ8MoSkvLr+Ky52pszwLsizOIpnQHP75sHzpRUgQd2DWkNy23SyRcHK0bpGiITNt
wPOVxG2eq5qGODN5b0BKIY00AZN+Cgo/3cs0/4saQhPHxBZOL/u4dtnMwYJjENtn7U0uezuwTD9h
Yum16zICSusPhTuaRR8qDvdahsMXEoPynJAXuAbWVp2BvK1DFoVmVzmgDfoz3xQJ7TKlIVQoYNaW
sLhddo39snXMlv1jFn/FY0XwWI17r1x2lNGyrSxZW3rL/rIX4S/QV6+wI+BauF58/vNZ7PHZv76M
RvASVm9Ymz+/rin31Xm2U6AQTXrveY1e0JxbFx4foUj9p1TM4SZeL7eIQKCt2/c+8abKwVcODBvB
BbDlCf8gclg8pH5/UU1MuLaEEWfX1m4c23RtgqXetjUsoB7S7WNMWbrW1cFGNAEZMXujoUV8LPKN
YWOeTxLmlHVokvuqxcJmx68EkxLhZUJ1EUbHVOuj3ybJFUMjmCC3dTbQT2LDYsbg6ggX03CdcZKe
PaX8O/ajDWEYyTFoCIWlbr3mnY8Zz2YAL/9IN3ph4B1y24d2U2tlYz/bQ74Klo00GSEvUMvQO7Cr
hjKZb1oQRAeCdgBQjq8u9MDDMphi0HaImFCgg9wmpaJYxT44I1tUBKL1cb/rp/IJAc72XrpOv0rx
9q7M5l0XaC2oMWnOU/6wBwOwXNbw4bKQxycYY81kSS/Y1vs+3pecd52rqTi9ZaXvLct9UxELMjbD
t6xvp7MThgY568wc0zFcphM4MZAJRPmNy6E79IuAQKEk8BZJAb/+fCPanMuyCT8DY86OIinLU4sD
chNTiAZAlShEL2KRK4yLcGFcJAxA+dWGuxYlIVpSsOwEVvKqwBIy3nRfz+xYKLahuI9LXF106mxj
b/iC8dwin/CcV47vI/JPHEu+PXBQTERM+A1uZ/9njAYjX8QYeOKPzsgplVVu8clLj/KSgA+xiDjw
dkBegGW3yDtGdB71IviwF+mHiwZkXsQgCdfwc8/OxkynNxe9SL8IRwoUJFwi3L2T+9ayMNgELRKY
KEvqfYryJFkkKCABjo1WXNUD/mw3BLnOf6ZDYFYmhTpQHTnn2wwUgPc0NtfLVAz7svZQdLgrQXLo
4LjrvGGCYaGWyT9zizpxcE7N6CJ9clbaa8/ICtEMVYemYVgwAXdCXf2CrvM0oBLZOI0sD7z8iXZG
x1Msih6CN1iR1uami9WqHtAXNQsj06qDDIs2wLCqSo9eAIUArll66gCbrZLFLkWV9trLwkaFTr0L
0bBeVbVDIjkQrIJ8M95Nb6g5/DPbArGiKN4iGCv/6tJkTcV1svlJv6mgcNlOCsAb7As/BSpiZVi8
waTRr+Y+sJ4tK/qCVwvjMY5InCfy2HaSaott4zAqFT1nQL5w28TtTxMQkuDbRXEZH5jA/5FMhQ/B
8vaUGQGiZzbZK8uNpvMsUguzI4ohd5wlCIAyu5q6ifa4B2kPfbf95qXl2WyDnTTT5gThyj/0FNmr
MPWbpxIdfRzFJ4vmDcRLMW68OB1ufLKNp9p6cjPrVnWWe/nzFdED1pOluaZx+j5S9RufVn/jkI+T
uWWrqfNdHcXjmuGZQRVjpZeEQSSzWxz4QxCdlSjiYxD7x4hi9SZDByx2eCj6LtyQql2gv8rzW9H1
a9ejIs07/rRbDW/ojOEKBK25L7CzZYDa3mmD77xTyf1Jq9/DDIAQ5nPCcdlToJCPWbUHhY17P89L
yOtYEo/XNlQMLoGEMUhCx1EP2w9fcQzGW+EZkuMs++PYpqHlHtqOAWwHkynlxSSodcPzCnIAANcd
+cpPA4vMPis6WApNzWsdwR2C6Gsuxd2G/7NtJFVhPvpbbRrWidRRG5AMlAE5AXYxoE14qU30c9cZ
pwooIPSNJDrlJ7IelsY6iO54KwVHxASkuEn1q7RPVm6SAmU9YScoTnbpryxoBhvU6LhDc9WcTUsu
l4A3vFiYymznq60bIlHhFtdz2jwVBFet+wZLKJEH2066iObc4Xs/d9kmmNrmweGCoLuyvnFLe++J
sSVub/joqBIPVWpPvEqVdSQ9mahH07SuUzBvI1Z366GWzGBaXu1RBTgkEdSp6qjToj8MPumQEAGn
Tc0oIQrg+mueIz9y1TGUeKoJ7U6ol6/VYG1YYNBzZnQezDTLs09zMmHkaruH0Ln9KAFTHkkqpxpl
pW5Ly9tTz+5m1/aezCVQu3OKS13K5CkTKTeCI3HK9CXWMlxYU5V471N0jaMw+Bgtj546jcadtDEb
sD5zjsRljVi4iB5vq7E9CCM4kVqgHoxRsEEPo9hqg9qnC/AUs7vRivhWmq8ZkzbEcmH5x97WGsmB
yKB00m9lI21CGtNu1hTqy3UDvDHgwCHQs0EqONEKh9X41AZRc5gLLzk3JSGlEzg7d1pScdGSntrh
K3AStbZDOz8iXjvkwBTw4+YNzAr3lyrlcDZCJkp9s4Sus4E0XQjibk84dauchx0W8YFnxT7SPuwD
j9DqMCveWEmwAfW7H9yU88M0KP5rDBOyKX6AdNBHq6iYD43BVxQ23QlMxBkqrLtTqT/dzbqyN9hn
nEMtP9rEH0ETlelBLAjXVJnEuskehpMIXi18usehHuTdjTx5j8bJ2mSw8iKTE10mOLaaClsWyCYm
Qkp6t4VRuBq4Jp6LjLRyacXuAzxsv2pEzyqity9BxbSJQyXn4kCUv6QxrMXUo9+c+k+TCJ+0I24t
YvSxGnIm/lMMTCYAkNrnM7eVyerEq3VySjVdTV4AOrDn+sZy6DkPJbmkQyaRUQx0EcqqXqrirYZZ
tbRO5fmWJJV68YhIBmI24EfB1kiAbL5rJqJEHAqCEbUSfDQeQx32H2mwhF6bAxgc8klhrv6x+rMu
JXrCOuQO5gbyiMiwAkC3gsRrf7ll8kKQxo/ZpawBFzm8lk7wQ039Dl9AzZoI9Q1Qm2jTM1vYjXHE
k1m7YJ8SbwIIJr2jGGeyqITxw5/yL2+Q9tMQGRhxjS1QFHVwsFKvsmYKbnUK2akOuu8z5o5sLN+R
BKmtnfZ/ASg3dyM900PB1dgQbABpzwClxm0Yf6CK/At+XfciW/0Ot/HFozh6R2CCSUvk+oi/6IdU
bGKL3o5vUWUSypSPPbzBZpWDItwix2yuLBTrQyq/usYan3SOxxYLyzql2UKxGT41GUbeZuLV26Xk
qjbwNEZVnYnN5p0WAvXoOVsWs/PGmgmXQ0QSHy3c5Lsxtat7lgC4KfxPcypJO0jbmbihPxoPZ1N7
qtiliSZiFQfzHlcxn8mo2k/FwQbM/hyaN2bbZAMWydqXLfsv5X4LnMw5lWzqVmlerXykLi+z5YNi
k+7aSbvs6mHfDLRyGXz5pDcYLrLZqfs1jtP0mMv+GqbhMUEbd5ux5RQ47cD5Yy0fi/kvM2+n587d
kriAw8p4Y1Zmr4kTILe9IQ7AYbkNLbU/uuWYovtGs9M5JBYWefZX6emeMqh/a1jHsc2tBuzJWYYQ
IeHFUOC1ntHU3dr4mjWeflZJcoZ2ZK9gYahD6geEvZSNibNwggZg2foJxrp+8s30gpnNAYVFz/09
HPVhKlAngxtqVmXH+S3EsXMrmMGSEMt8XFVccrylVXeKLAZwjTyYyhvu0/IB13gHmoLhh0lgGUPD
TQTthM1m+1q0zs+mI2tn5K87cGwwXJrGIQPVz4Tlt4GtEZVwJ48SaPnkiJ8Nb85N7+qTga7amsmN
7YGj4UNNIQsCeg6KtfRwXnEQNv4LdO5sTzKi19eXyHzDshmfOwgICNOguQTRD2GQATiXmz7fenAZ
+myCmp1xCHpJ3kLMx9VrMnskl30vHZpW9nLwhgQ3JekRFYNHQo9W2ZS9eVmC5s1yKAX9eKWnLGUK
StFdCAj+PZIvp0HEi+BeTN3n6FjFnpnUlx7vLrzxtSj8fue63hmvVwbXkhWes8CJ9WGUWHbD/BG6
TG7jGsQ1Q91hDL4bsKfWEtUGlR62PiO2VtqVzXawjrLuqP8QEHrm11yaZ8t3vqba2acqRASRhFfT
JpYxBWnNFcTjoQ04IqJylyRluIWucYn64Ddly0T0255FULPNdL+vbZiIVvEGXelg5urN9b6D2CvW
QcIsHy93h5EfxKNqxJdh1oizffs8ROh4yrkwLoGqd0hP4HDmdCbET+vjaOYT0nLmPjARri1WN558
zrwGMhAzunxroTtf4ct9qIpnOB6hrZr5F9QIBNgAg7gQrPrQ8tp9NoWCbAATArAcr531XM7Q2VS5
tX2gjMAD96oBJCQMZpYBv6XErd+GoqNUFo/SRekE+C4OmIhFpW8ctloHF1Yk6z69ewXuWoI3OApu
LtilTRjmaiMgWxTWwTY7uhRGstvOpx+IyeFbmSZDSCchy5G5dhJNAHwRrOXwKmuJnN7A6LcqsDQQ
g27NyaFyY73BHyNWPSFI+EvJJgm52VyxrMcD2E1FNFxo7vHyZQhlOPmvcSrBAdQd0hqLNYgGIwG+
yD9x87wxYCnXsCM5fKCwuRrHfsDEu9LJcxcFGvV95m3yIDBwGn56wQgsI9wP9g+2FATR7+Fa/mwg
3kfD9FtlwQFhkc1uoyzOfz5UrWEeJ0ogph7GpU6YKtvQGTNXPbtu4x55hGBTUwCLeHhkSQLG7AiH
gNL2PS/jnxXFP+WyWNspvv/Q7EHelc2Fmec3u+HOt8W7N43QVehBqlL6d5GaP8KuIZMza7/nmec/
LZ9kleg+Guu1ksWwk/4cbAI//JU2pbXz7Fhu6HsZV4QO2H+GlOy5JrLpo9Yi4De7GuNYgavq/asa
rK+GvmQjRF9u4WKoV7skx3eWgplBL4+4QD8Lh0YhF4NeW7ljgomoPIjNeN8AJ+zC3rdOYZvVbAQa
cBlptJADMzbdKNPwZ7bsyEcwE6eymK4IDACvads4McWDML98aCW8CXj2mWrPXjCEVOaSqBivKrfI
J65tArdmtsvwBOc+z0NygAbzUVQJ0/9G5du68uwX8xE6OH8UjMir5PnjHE3z3xZA20MFNRrOdHNV
4RgTISfG45BWT+Zg6m9psYCd36pZmHA715kTzOt67gYYVaa5idO+wpMK8QTK/3yBlHQweiEOxq+h
s+V1zNpDUsIk5n51N4OgjCGodFqPie/fomEknGNwrlEEZdXAfqG785DqZjuF9KMkM3JWpeGwnXhm
boEycPq2BFpWub9Gk2S9mCZADgbqkdU6V/IRBA/F4OBEzwa2Y4yxW2fewQxAT9FT1yeJ3nfF9tC4
lC7HUJEvZKIxv9vpIrGtk/KV+eUUR+iG+NzyeIPwNroTK3tMGNSsENygarbao53bx8K0K555plfG
JHAdIfYATsRCQhrhgXYUoJ/TYfrpc3EBWJq9tN5w8SrP+his9r1HTLxOMp3u0W2AGnaycds0oJki
yxj2pgAHH6dzuAspTDdNiWO+ANezMGn9lIOGP/psduP8QEf3009n4/pegxFWWgJXN4tp3TV8B+56
5yWwKOmA86w8E6Si3w0veVm+I8Yctmg16h0B7mKXEqRUJAAfqUnKs7VAocyBM6FyoBoWDQQRYyTm
A02V2oPO80lpchjTl6SscxtB+7NXNh0MOHKTuJy5wAdVk8fWzmJ45En3Lc3cmtYa33gzmpfWaOOT
A53kCajNtEM4aqwh4JPYWbb3QbgUIdJ571GwiiTtvxXaz17JWWZ8WrF0C5d9eNaEmywiDluMIfOe
njBGxsnwPiMIhsDVDLI/N9Kccy5SEjH6hrQnQMLNapaO2jh1ad1B431F6DeRqbbJrTHxpSqjPYZR
cAeC5sPy25ik7ML9I2gTTNxxCFNIFWRSIkC0wz9+NDTLydqJh+dghsguksJghh6DNx2rXaGAHPqK
ix/vT/8EeP6Gigb70DiGrykCuDEhi88TLcklrt1fK4+AnkowsKm4ecLlbcLgYsTQnvWbZkyQ3AcZ
WydtvvTAdDAHYYVskjMh2DokV7ExdkWGTjEoqaVa/ckRNO4CadkX3Xuo38vUA4vu76cmr04IM82r
Ktp6WzlmtQrmEMWQ4coj4t0WRl4sWTLTLyeF759N1YOLotvWBKLPZuzwfOr8ZoHbw/oDL3Zqg+uY
aA+spZYHNnLGKTAb9POJ/m61wvrFwJPakQyHUJo+865ykbJ3zgY+Z/1JksJPXYP+m4kI3PigW++x
jL7xppmObTwNN0/NwSWD7zA6ef8dySMwlYnRbmxKJp2unh7FmO9gjqtTpIqPviAfu3SbPZEyUN9G
9kh2z7qpqu34O8sUah/bXs9Wml4CApQzK9fPOmQQsgWBlG2BfhC0ZcBe+CPaS/vp0ljOdNFd0xya
2L8mZuKeyl65J7qffQ0x4yRN8l30TILSPH2xVGccaNe4/OyYJgdffEuW5oq9HlXnkH1zGuUd0JZf
/Ql0DCWtjTui2QFrFVuRdu6mNtPqg+37CBkcXlykE1jUVvQa5m75HMDVgx5NnsQg9zYBr7vCROvY
Vv3Vj838eXKuGVPhWdzzLniLBFiubpkOJDOY8tysxK1lFWVj8NhIEJ3nLhqpIpPoPLL2loC1GPqO
QPQg6IgBdy3pEs6rzOp9GUKMotLm16THM+Fn67hkkVD0Q3N2SUR970qUXVLar1lc2bduZhFZKB9o
k2bC3nkMtkqAG02bcR47vjjXCNfids7YrMlj2M8jyRjU92routvsK/cci3DXjSjx86lsYS/majdk
PPuogKsjSNwl8Kh4OFPTfC8ARFYQ53TWP1tUeTnlH74/MExuxW3QRIyzXJ8FSVYUJUrWsD4kM1wT
k2Sdh7QZaobQ0e1Wlzc4pIeCh4/WI4pvdivfGIbJJ4SVzXqiHzyVsXpqDDiLAfOj5xriK+zE1tk7
YEt2wg6fBx7VoTQT4Oq5hCzMQnSFXjq/4IIkrFjnL5HTxqzk/DuXNk7DvtTffSO9z3jfBvMO3AUs
juxeXDbQgUpf1dyi/ZtTJmcDyX0xLVKc15c6AwGqZjJfkBxK1jfwncz0zHvQj53+QSQ1QCeP9jhA
y0mg+d618hm0lr9B/MOErnKoW5ulha53fi/cPZRK4GqNyfUJuHcbj3vEK+eSCWIww3gzAKCtrESl
iHqK/ahLcQpZxq2QqY+nmKzatBPf0Vhmhygy6k3foROq7D+JgVDNKOZYmbp1zWbtWy87KA/JS53C
Bc49rpQIVcnBYfK08jLTuPL4M359EZhoe4iu1vcYwN8l0NUN7SapeiO5atquaVzNGK+Vzp0VhIbn
SWbmsbDDdl3zwllXgfeRzSi9JpvsitJX7F+9JcJPOsbWboPVTIX3TF6U0OT8CDeI7wV/LR/qdk2G
7Y6AV3zGaJTWaVXcIpIijyP5p+gKnCWKgBEjO6RVXaSfnRH6xzRT9j0FqUVCtt/uBNvcq7e13TbY
zC1uCNhX6Y1gx2n734jK/jMPgkFDaApWOzAqAuH8sW3+zZaJ2rjtitRpt1ZUfNoUGGQZoTuoq0s4
2jf0Xt+UkO/DUB2xO/MqcZ7myfiSpNEPJkc6ILh5bYb9s+jYsFAUEUmZ/Ahm5+B0/m1RfPgRyClV
lb9p7VB2NOq/cb0vlrm/m96XB+CZZuCElB4OyLx/l+rlkbbKfDBagDv1Y/FoR5HXLumGtH/TWyay
p9ElIOL//GsDC/pf/LOhtejwsAeaLsbAf1MITho/yjA7Had+9OZUaGbECETGqv8ne2eyHDmSJulX
aZm75cCwGkR65uC7OzfnTsYFQkaQAAz7vjz9fIjMqsqIzM6quoxIi/SlpCIjSCfdAYOZ/qqfWv2R
lEOzd4buVdCLc5lGCICJifRQKDN8FNjUMqQHt7+qY/NMBi5/EUb/gNy+Aq9I1EBgBOjFVTaEMJ+T
+ezlltpkemi3/cVg9i7jf5w7HacS/HQkG2q8NxzyJbOS3NmQhteLk0H3YtoxLkwbGAdD7FkbmD64
r9gnrlFYv9LUS1KAqGBQ4WrS9mEIgxNeB9xgPNtpLLas/txgLizkG46Y02gsCQArv88c59rL65fI
Uqeew0YKKhpAHFnuAwnKB1PHn80QfrNH51pDJsOy+wYp+hwTp0qC/pZWo0ezNz9s4d6UDSi0cH5y
MrGa/OwIBx9Pti8e5im4oJ700Nr0Do0NFHrL2pfEnaIxOFPAiS6qH6k5ygeMdvU9QYKzm+LyGpIv
E/MkX7s7xpr0Fwnr2DcGQPfU3s8GZe3lqCBkJq55IMDV7SKbCAKdCxVT4Bi+dBJhINIG4Hj0Ogs7
FcEWuWgKCoKNBvVI3be6yJOtEJiSvl9U//sHusGvedGvjEjrmAzjT3/8vw8MFovsP5ev+fu/+Z44
/cef/ku6yA9f898r/QvCarmD/sJSzLGjq3/O/v72ZX/P/sILcSUYU2txFC/G4V+zv778RWLkNW1X
8feeVKwhf8v+2r8ge+GpBUFiK+yp/FVTdG30f/4X1b4+ayN5dQvYF9Zb9e9YipX/E52D7C919jiT
CcHz7GTR/XHFCJNO8nyU3QE69L1ZDS89CSOtrS8xzyG2P8bDxOOz4vjfsp1dhZhfmSsBkyUatKFH
+6Iqo9NwIT0otVqpFz2xg+4b+2qQBD5CNI5VaffdpuTQ56fGBXU7W8Gf/YGgAzu3byHT7ry6xcLz
QK/OoqZJ/yIb3sI732R/rty+Bri90379kSzpj5oeCgy1W8FAzAjim9Qc95Be8PglY0exwKkxwAyY
o7FtVPsYdxgpx+CNOe9r6QgGc1O0nZ3pVnuPBvt2TvKo2ZNz4dNdyjPmjm2oZNEs73FjcDIyyl1h
fjFC670e8UAk4hukLDAdtckBE61jcr1nf+AB7nij3kTWCtzHN4RXUl/ZwaFqbhW0FhD2woAsl4v8
osAvEzcpKbbicnCA09UM6vf9qqtmF6dweA7lF1bwiqggh1iAAEvNB9T1gH1u2ronG+U3dNVFJDrG
CC2/ncdgcvAM0qPuGB/iCr8G/QOd6iFNCLpf7UQMm7S377RBP3Duw53SlVne1lJuYK8cVIlpsHfg
a/WyOHgIkf5wEbjFVQryHmlj5sHrNXyoFF6tiyA563GEb2agI+bZMiTpS4ranUUCtdcllifGXsTF
XS9c+PaYCw1NZQZbNXolAGdOpFPMJFl8QTPZUteicY6uJU110XboN4hAwz6OMJJX9HvROG9vOctc
lZG+np3HSGmDqEaMN8ePB54dcQ6Bi4y5X1qkYQGD6xB+4MA5eAPR90iBoLUm3m2s2woVoYrhidR4
tOLS+8hn2mGmhlIi0+9Xni789dT0NSe2ukXTTCJSaWV6RA1/70tp71HFd16ozrE3n4KBfl2XFItu
0pumzepdWUbGyqCjhYaocK1dyDpLU9k+J1NEL7V5l7YvNR2Wawt+Mg/k7tnv9HUmtqa/NA6ouNvn
Ls0YKcHXtV09ma34UszkoTOQGOs6A79nLTNGEJH+gNYPkxnjNBi1mdAK5UOCD4Ktq2xLZoype/KG
Y1GQA9T0c1BbhbIRzexQg6VGJI+3kyu+kopeamZxHaYReHtpcP4wCnYLjgI+SokJXiJcySDu6JRU
5MAJs1KS48SPMXaewVEXqpm/JTNtgyof6U42qrveIbLrGxFQQ9+K+ECjZ6/N7u2mZvMg+A8JJ8c4
V2esQRdZY1wC9iKTFWUt8XAutEkw3ezTT4dZCE6HfjWl0d4r/C9SciwZMrweWXxl08hi29AdMRFe
Bl2KJVB5wDkCLA5NA3cjiYL3nrLOwnObta6JNCZg7VbdFBdUK9A+VESMgdKH2HUfbL/mMJ9SSp6a
Lx61oaPd28eplt6Kb9VsdM1y50O3M92Uqfv84VTRW+nJelfRzAaNP1wP7dKdNvifha32c+JTR8kG
cBXZTggcMNT7LCg/vClwoF7PD9XAPAsRaI9kSoGTMbH1JsyFX9Qj/c0mdcjbE4ZoSgyAw854A51i
hIvQPRiDt2wJ8OGmOnrCuNMXuByfg2aJFpNHW5FnuGVjNQnDu2gqYJ70zfHVFqwaGAADALyVfmEd
f5ehn+xQH3EBmMOHaO85V931k/8wj/qcW4JLTV0gCzHyCjQUX5u6B2MMN0ERWIAvPXFMg/ewRmuv
w9KlbknJfQLPmfFWhPzOMmyoSu0Z0Fg37oB4VUNFepwidKKpdLOvGGfQBluqEQRG7NjM7+rZqddB
BBM4dJlAdq7O147g/TfEuElMcVN78BX4aHgAceIJfUajdh7ftvBv1mBm+l0SYwhUdnPPsHbJb1tE
3YpxYcMt2GQV7ypNdTz94Zw2sdLUI1TAucGAFkUPdbxY0+Pr73KylVTygN/wKqQ6iNmE123rFgOl
lRIqcIJgPcpXHtvxrvSTfi2IHeJGMRnqOM3TKIPHEETS3pTUrRq5IATRQi3Qejjh7z/m4/TU2u5j
WtPmOfjkVMf0YeSSuDYtyoIjDn+FGC6ceW6orw5fC5OiQOje6WUNpaZt5ctch2hnQYfnA9AF6s86
SMwKC3YTnqrQ4nhuV7duXUXbqIGt35WDfRlHyaEE9rMpK0IbCeJxF9QftJNYy0VxPYzwoooZCYQ3
yK8sB/pBziQnZDyaDNO4ZgjlU/uTOes4BllWxQ/gJ1/bxoWKG0ynFiI7mJxjGY67vm2itQocAEIi
t3eQ/b4Y8XwL85fwtRPzUIq6NbUWhPy8lgLSpHAffYpNxGF25udoNo7XpbHge6M82oNPXhmy0Dc9
ItsunubbMA7fh0x+6wSWC+FZEDJ947QsiAbYVKMJmO1LVExN1WgRKHEvcpDPWFjuO4oypDm6HF27
PaM+dR+T/NgKWjGg/5SaTi2mdrLm0VFeM+vB2QbUGyWzbuwzHdTNxi96d2NJ+74D08YDHkla2+mF
EzuQHg0vWBsR6nbUWHhN+UeSAl9Tc4CAbUGVGechTyhJLeWAVOJklAhHm5BNxAYli6oN592qi+bO
jrJ7BlzFNfnGZYhYhltsL+eRN+WUjpd2nMdY9XF2hD3HElNH2dYso29lTrYZCyvaEAYn1xipDTE3
QH2dVdmMZ18lAid+yHsWz/aF1XckEaXaYSYnH0XLkIi03Hk21aZlhU4iJbTZoPvsMv3cG3aIQbxC
6FAcqb7jj/zmWgizuUhQI2BmVsPGSNgQerhwiEgwUgaxT2VyEe3bluH0LFlWlaf4xOi0K9mjdF7F
KH2+YceabgQQ1E3VmR9tQ1C86fVmCHxKP31jnShmvXjOLpTnVGudsUZOZv7CLq2+pjqYxyqxVjDQ
VJlabG98/ADbqojurZ7RIRI908RJ+Zsx0sdepziwQDPswPvaUEMwkLEvuxT+axXktITmeto4BpdJ
VWU+AbDpgWtg1+e5uUZqODdTWB/dMv/Ih+C9iyWW3waHmklKKIx2VWM942RVSHAMr0Z+ijnkl8aI
tKro6G7nPNwL3WEvZbdjzNWtqXK5CSsXl+boviU0RMclqJKZvRsZvj0aGLivst0An7wjcd9hrvQD
nFFcs2w/r+a4vaN8ORwrFA8rx3ahp10c+oR77OlN212FNb9/VGqON51k+KDK7jHHkqgm6rZkU9RH
KpScDc6SJ4avBpVUq0qzGSDpiIEoN6k4qCjPKe6tIdktOrTHjiNv9LOvrQmogSqu+rBOYITBeEhR
4gsHU2bv+NBL8IMEgrYm7mkTJBV9IqvG4M6HHqLEq8gq9LEsNeBwY2SxcrpbYudj1sWEmyyzN0Du
vlHs/ZUwc7v26kRhnGuKFa1WD6MVnlrLek56PTBl6cOtWd+Hm2oEv5kFCT6XPHgy7CJlGYgfCic/
maljba3Ofqvt8qNegS9l3ujyvPLpJiQvN1Avm2IhYVTGU85snGdnpMs1G6MLS2uxlr6Vr+PGty8i
bjHCTMwk0lDtrKLayhIcuu7dQ8AGAFQOQ13/skotqDclIktBubIQpb1Rrl/uzfyc1ogHbbwxS/Xp
ICBkAzjAOO8/HNUeRVDeQ6C86S3lr5ayMLpFXOGvgt6JAXrP2OkJkU9ecu0zI+NE5X+MXuUy3kjE
iiH9nXbzmTgNyhe7xCo9tIPTMXwk7eemqxL06rYy4TV3osyw6WHmk/ldEUcZoSVqPEqochsShinU
AP91Qlq0KkklIAPCyi+/BRow0ADAPhyc+8pJ3gOP7LJVAUxQ6lmRnWHlsa7wQOw6CH5gT1s2L1N8
9MYA4OD4TXMYmoNrI1gaYTqFjWPJN4TuzRRBfPQfuxIftTjUMdBrq2dYqrDA8AxSpyIhr5OFauX1
zTLmEzlcve5elthe55AZlbZvhSOBWXvRlvf9YzK3MifCMHclndoB9CQ/PhV+NG0bUCFkvvOP0DJv
Rxrd5DhhI+BxsIY3ZNI0ooFJQgqv5wUhUJExpykXN/4y6oc5dR1aIWaUlHsL4IfMH3WRfi3CjJ0O
w9vavhYebi4/z1+1Cdy51NVNN+iDMQEPd8U26bKLQiyOTPOAA/ybBBCCZ4UuiVbm675T3/5HvPlX
wuDSpY/QJMr9l+rNR/qWh2/5j/rNP77yt0y4/MUilAam1eX7mYaFQvKrgON5v5iWowwC2d/1m99n
wv1ffGmbPnrK34lvvwk40vkF1hpYN1vBRDWQef4dAYdo+k+Sr8tgWbqmwnTqK4vX/FHAiRMVN5am
U0lhBn5RZBP3na4afKM+gYRWN865j1zr0NEHybFBz2JrTI1BJd/g5DfMDn3mRFqYgAPb/DJsYb6V
5Sx2lT2haGR278nNEvSBQmg4nLmghuCzb4Mq5HlBWyJtDWYb04XbGerCo/z5SEyFcw12YuBENpGT
60rYir091epfjTagetyx6w64OoWR73GZNJhMXBxATFSI0FLGZzGTFhkcmX02Zcadl1H5tCLQlHb0
w0bsgya88N9GhQ+Guf7Isy9r3OIRZCqgETetmns9ifIY06N93RZLp9jE9uk5p4eUgWkCJcLxgsTA
IYOPYXCT/hIgV0U4x84fJnfOnoy4hVREhxkeQcVHTLNCRu/MytG2hBvTNqpeqUmbeCgw2X/D+25d
WoJNDs+p1semRQDouWXOOaxLqmvuTf4vRxatQrYVnQQMbheEtsG/lAi9tN8mJzsh7rbyp9aHLB0O
LB0N/C123MFd5w/VLe6IcTvoEGTFWM35ZTbb6jYkSvMZ+Vb1TYazezV6WM4RnKhnbr3R3HVdztTK
cMeNP9fuwWNm/lQ2BekccBY7e+imAzOM/FQZNAowmq5vfOGIGyPRjOD8xNhCYAsPboeZzgYbdzRF
U+2yOTG+VPM8nyI7DM5Uueurie6HHZ8Hu78+Y3kbWo8IjKznY60zfw2JZdjElQK6NnTj0fTr8rFk
YruDmVBAow/ZKLulzzDVJ3yzROWfZD3hV8ELMFBXThU8EI3Sx4TdleyDKmtUa7+0YyxKYsyfh9mP
b3DUlbeeNutqRx523srKqU5m1PhP0vCbNxu7EqV+lrTUntKbOGYj0A9bK5zmq0ZUcNc8QQyEkOVB
tm1/DrVTF6vMyus1TIb4mPlWCQuJWdhTrhXdL5myaDlnRMKUJ7twBN08tIfHn0afljtUFYqifS/H
iktTeL3uOuU/eDl7Ut3GBkFuzjFXnpFnDD0HHLJ2HN0ihbjMtq0S1FlbO2/lWIXmZmrD+G5UCgum
RCTdG3bfPhN009dINJLO4Ny5NoiCPJsVkFoKl2XGkdIRh2a0y23Tt5G7Dkqnf2AMZj52mTcc3GGc
3psQ4GGqqjY54JBr31NjJPg4w55CRQ1q6gkcC3NDDhv+zbJ9Qli8QxMFZHidbuq84TjWR8igFoCq
Jaunqz3iFDQFbC+4ASjEoA8yv4kSbT30mRmegtox77ln+sPU4MtcRZ3lXBVVbJPAIMS9NEIABMBg
3tC26oYQHCqqUfbM3lvE5FJ/cSfsuuvI8GDv+sghV3ZfVc1qkNStULaXmOmKHmPC0QFsyg5F4AIc
sXEhVYIfTDmOnFa1kPIBoYWmv6xiXlU4Wjx5SZvdKkyYdzPv9dJVCmIBztE0flqaXdNKOx3nLceG
2ZbgB2yARIzopS37qBJ5IM+OjIcRE7KhwmnoD6lejYMBfrG0WGsiH8we+kh2288ovywcwj0Z2FlO
VW57n2MAWYjKdqtHaatg25gFyIS67S/8QNDsJNihYFWq5IjRWszJhXBTaW0Lpxu2zeSrY0pU/dBM
jUe0I4dEMYcZd2CN+Igxu+aoK9P8spqChdPmhmW2LyhR2rapmF6mIQs/e9fI78TcGJvB9RY2QEdC
07QoYpND3N+kZYtObMXgz3q9ZCvMUWWfACdJ3FUOxzWpaw3e0vGZZquWAHftYGMkQbyhL4g3q4jU
984mWGwI/i4G3zRPTlRzlhfY4Ww8WhVqO/4sl/K4vqYA0mOgu83xCBSrohuyT9xqbE0jLpsnuy/N
K5VM1Xvh2dYjSAlnIC5sQoAetX/L09vyDmk0lDQocNbEYdfTQhZ7thtvCPzSGNSGfbzNjb7wNpmQ
4UXI/Jk0EXHuYZ2EJYFVntyLeutmEyd2GpSTlehsdRHPTvCt4E7taZnqzbuGFKuLMoujY02AHnEq
VH34PE5JeIH8O75ETa4fDVh8axZ4Tv/12FCHISpW/2BujgM7RIhMIee30EsJWrSYKVFAHRBYIure
PJU479xW3kesVXAQFB7c6BZ/LHa5zrqEZuoecWdBA/VwhK4a9jA8odTgflSThooYORHYsZx4Ci3w
NaKiDxCiL+sSzsqCtnJsOz/X6TTs+U7xF/Aw3Ihtgw3EgCsO+RE4QOlStkR8W9/FjJ1Lks82MWQT
9wP5gfZ9CIrkSVv9Y2iNSNmDVmnKEoIrfBV0fv48zc0jDb/RjjmaB8NagdgzJwqVk4izZBrnjrXJ
ep2/9K2bPiL3pu/NkDRXDoU9R38CVuN1KJpZT6xm1dMVDt49H4G7O4YDgDoZ62AHXc0BXGhHEAfb
6cpxKiS9CWAdTZ+lnK8SLEVfvSmmH51gz7Qalmo10K31ZeNN9kMZxfIYoMW/Zdp9JdZpsZDSpsVJ
t0nvBq8JbrPOTJ6cxaCfx3Z0ssycc0IzNqeybwOmOpND2qCj72aiiemW7YK6zIw8uewhW7EjqGOe
uj1hFkYE9SVbwuw2QiXP1lGBs3clXBepuMhb+zXnJtsRvVVvGJzsgeNfHr8KxICrVOQgbcOu9w9e
rtNNaOvuurWlelV+S6e5IJZz1BIrCACuwT5aIT3G0LnkcPK9wEBwKGxMnQKGjNOG5q72i/ZyxJ5t
bYFT5ydrTKanrBlgAjLRf2h12NwJchJHa+HAFqmBbhv0lbwMUZPp9iqs+tEtDHpx3JKaFT917VPV
VUyD5rl4ifLY+eLnaXLiLYDgNQT2TjGZ4NAf++0xTa36tmEOfRuaCJRZ53ak7ZLwhbqEZp/F1APX
IV22qUOYRwquA9SJvBuWmFJ2wvQybgLYn3vadfIXWaj6xSTpggWs7o4tuifxRD87NQzWtyVHen75
Ia2/Cn+2oo0doz9p2pP2eaBZIAvW9Hwewq0zue4Vc8+Y944zeBRrcwURg569oqgfjbqqrrtE9kfe
afmFSIE4wLFrie0zNemrMn3Tqq/Jl0nvLupUE6FNw79kwui808BLQM4B/dBRuRfzxGy626k043Fl
GpW80t4gVpAaxRdaKeK917out+QE8Sb2KehBTMryd7dV8lzDTlkD3m1iIB4xbSkJJkeGlGN5MfcZ
V4jKO/sIRC9ZE3os7nvODo9zorrbxByqK7OamVjFgXdlmd38JEx82G45+HtSrPqqnVUEHa+LD1AZ
wl0UE40QDZuy3iraI0mt9rUyiv5t7mWNDXUeb4JSGBCPC4/HS5PNZFEx7bIVoQXQDZnbZbjNQZ3A
k58VxeuZFTzW2UhvL73mexLfgpU5ysiojD6l4P4Mn3mVSzGC38Q9ig0k8/eeJ5NTU5TN3UQ7wQ6N
Qn01/AlLUtDwDJ7SwPviu0uUXhgqeQLtKrd0a/jX7TCnLyoxphvskRLviKFe3TxiNXeSXJ4n6gQ/
HcDSz8xTBLwYjQ4btMbXUeQSCkXDUuFnfv0WTkG8pyZL3oYR21Bqz8ZLJYORXVNVPxiJWbylcIK3
/TDIDSNW+2y4FZlvA38TyuWs/Me0GjM63Hp7WdmEuRWmwZEi5Zl75yqFQtKYn8Sr/FOYtYsrJ7ep
NSYFis5gxU91THVfjT5HwK+wy51oYUKkTlD2FC+lyVMvs/DB01N8FwFdgfzJKgLSLx+ylZ2ZzTnx
2vKmAj2JoBMW06HWJomLKqv6u7BYxgGFY8wXaUDZbVsGaI3wdt5DF8ygn1nhQYsRn6us1KUZMtms
SPM8uoYoVm0WibXIjP4RN7LYRDAkA040vT4O2MJXEyGYYz7PrLO6r1/qxDLufTOgocAcGELO2nqq
a5q5c0t216rwjNNIm8kuDgY83+EHJyMHvENphOA+BpCNjlyKZ+EA5Gccg3RRGEnqnOHnZTxJKpMY
Sp/19xUpgGJtYN18wVzLsxIBnpvR6nL93DlwaYkZATLRwJkQ8BQHyCoQ0LCiPrklKh2ep8DyHptE
LTlsPNxF5k47o5zLPY2+6VmzEb6UihG979kb2Veo/9XEiU/T/VQx3K7hbAXzcIUfwkVL1tGN4Vka
TrbZkWgaEveVPlVIpQ2tcZ3hBtfBaOJjZoVY2hMwEewoWugunEg56YZTOsKpV3rZcqVyGXpOIZFB
u3Q8IFwz+yfHhcA1U766wXivvsigCkCXlaVH2tmrIp4M7nhfNkn+7mUuRRPUl7/+/5WYfjAVYTz6
zZi0eWvffvjD9rvuc9t91NPdR9Ol7d+Q98u//Ff/8j8+/hX1iE2oxKbzX/t+nj+a9j9WH4hH6Q8s
wV+/7jfjjwG/3/ZdFBnbtlB8cN78qhspFCDTNxWWG3q3mVv8w/ezKEqGB93Pg6fneUuXzt98P5LO
IgoJlGd434tmzH9HNpJ/UI3QinyS3pZDksBz3Z+Q/57NvjNVrkKU1q8Yua8823gYXefg6/ILhKlV
FzICM6drPLINPOB7KIL/xK3o/Fyas5ibkMdAIyoDn+TPpVraHAOMSb63r02QSjhHPj3PuCKjsVQe
k0/yv/YkeNnY0g/kAh5qnjwvSLfj1OP80EQN80odpmVYaSoLytFAHDIcyoVf4VCByEkCAe7oVmQ4
LOndTCW2gqKEmDvTamhZsJ7gdquoJfsNrqUScjO7/LVdZ4dc4hmVMbIIhNMUz/jKIo7Gzm/cao8x
O6Uw65rR/wpL/LybpD5z0Igp5275iY58tPFmsMX7766xP0EtysW9+XtT6fKGmQpTKYVWECq95UP9
nSvWb+iOpYNc7Z3Afph7PEBtRkf4wWCkwQ7SPkwk6KEg45RImS4LYg/baODnN538Eis8JBifqUCZ
XgxG/OWf/HCLUeznH86i/Qj6gSvRXn/64RJVucEIIoDjQyeg501bNiM7ZUZf5aAemOTjLpnBEOZV
wx6OH1GE4uGvf4af3a/L+8Mb5CjP8mFl+kvx1e/eH85qvY5mDUOvcA5OMjyPpC4JyxjPwNjOsJnK
VWwQh+qSbP3Xr/wnnwxqCL+27Tkmo/+fbif4r9IYNZFCyyOUBJBhJZrxmdBOuhrIDCAhWau/fkUW
iZ/fbp/VAB3ZNbh9zZ8a6cwgkRX+MYCTESJElRCCz9Purs/if9IW9idvKlI2ArfP76Zc96cXwsPG
O73cpZ5Kv+Y2Vl6hP1uuvr7U3xIrp15acqr7tXPmB9Pp7yu15J8sDj75OdZNy+Y0971x63ef5Uj5
ceE1trcXmfdVetZNims/nMpHXzovXa2uqHfFMuOCFyQU99fvrccy+4c312SCgK5l4o5cnJm/v5Bi
qWzMOKG3tyPCrAKyZFNa1QYfJ5NIdwhOQzOvoWPRG8DEc4yNw9SWWGGMS6N5jGO5TrtE7ULTvtci
mWkMHZ97SQlW3RT0YC7/vkoh1oGaxaCVqHovzJUtFibqSLWubx8lWc49x5R6jbqLChKusdqAtYT+
sav6mMzyjMsihmAyL9X2pWvzfMe1AIdgh3V7QJBI1nC2LZT1oLgg1nVJqi4/hH4/MS0nGpLikjgu
rHdnouPSMIx6ZY7Ze0GbF9mOtN9M1Xwe5WhuJ8g/hOBqyBxltss7ysm0hSVMw1paF3m1CdmkrUig
cqLFsTAFHrKj6cktdTgvamy6fWqPAMEKmf6Tz2kZvfzhc8Iky8MUQ+wfb7shj00Q8bG3D93kU+SC
lBfk1jh0LrKRSJLZn93OfVVT8sU20s8ep+g4jge7aE9TUpw7H2RKUZ5NZFyeMHIHmQFfKo1y/ocZ
xp+Vva4lJthEew3bxGEhHigqm/jXk2lfl/PEMcvLz3998f3plc/u0bTxpRsOzVQ/Xny1nuzcCQAn
zlUBMTpY9z2RVbfubujHgU62iqeFskHAeMV4avPXr7588x9Xccb7bDxYkJTj/uHKpxqjGXxETzCh
FBQX3pkc6xk8yUNdZF/c3LiKyrD5J4sn6whzuT+8LIceOBDslTwsyT/+zlUmLeGZDTecD+GoyZqr
PO53/CB4tarsC47U56a2WUxjTjGJltV6El58MK1ha0tmyqFm7rHQvqYUC0EXXsnNwPV+aQjm+hoc
A3NkHs2uMlaWwOlq4XDECIbxkn23NfbjHvsSfXATDtLBda6FaqlydSNeMbdOYZI/tI25SUj5UEBC
/TvVHekKpTzC2Rvj3R28taEoKR71a2bQ81ZOnGpL8UAl1ANOrr3u4s+sJ3JqRxHQ3Lq/o6GWAjXs
Y2U2AiLJiT9wGmz9r3EPFTJdOkQI/4qdI3LmOKwQxKHWCUciPKTH1i6avWFRTVCkhyKv96lfvMwM
XjpK4jj1YagowRkp16HzIP1EF8LXFGDEGHBhu0N12XqmDVGKh0aTY1uKx/fUNZPNrDirmxyKwgHI
Fbuc22pwn5edTF2O0bqmDo+QCM9wf2B8T/pwgN0YG9l1WiIpB9Zb0fAfZF4BYxPvYdLf1UNyoGP3
OM6gVq3xo1cWvXceaE4jxIMT12TW+hfdIOYt2LPOzS6zwSD6Yc6UsEUZB61R78CbxiiWsKI3gW1v
i6Z/JrCICIJ+1VJ8XSn8k02efmbBElvttt2Y36ftoe35PJ00+zrr7t53sRZJZEMMbXduwavVAS8y
QVwDcCdWlp0+dQ6XVsq8wSTECIznc+7z5zzs91Y8YfbwrylbwE0Rj8iv6DmNxsKA+2kfxFgOokA9
BCPrieluBuBWmIjrzVQDE+3Y/K4BXb0kzNPCkAWkSnh9u+ZSyiBRm0bNTi303uhfwFXNlhTEf/sO
dGnHwgxeLDB6fGMOw46HsWlvicKC1ZCAoIn/rvKYbwimcsV24IEJMTkR3JG7ZEi+4jJF1oNNjCPm
PLZMSCxj5LRa8xUAF/mMp28Cw1PZdKcQa9woZoNGEexcc6nblV3a1DfxOanKP4cTvtN5oEdIhQ5k
YGB8A8ZpH6kRCaEcwDKAF8Eo7K3IzuKKhxXc8sfNCApTXjq9IpWPw8pPUIkYJX9g+vVX0uG5wUQM
NHQvLoqOCPng6teE5xb3Hvg3mUcHUGQwBqhwApB8qArKetIRRobZho/LFSMVI+wmWtqAvGfG2gxP
O8+AhASQKRXAtIQBt3ny+q0TVJu4ZBpucHDD3tE+U99FKak34wdLSInD3W4oHUhqGW9TU8DoozSL
sBDewnAKvwkLLzsFsQ4oB99E/GQcg3CEjAlJj9QfVE+eqKzg+I2/MwHZhhO90kCUk/uhst8bClgY
ngcTDI6eZpp0r3OkaxrOOI446sMmssUYgGUmlQQZuZvSjDtHxrhRUCwPFeICMGQEdvYD3PION1JZ
nt2WXX5nj7yayZYisGBSefaOTgIcjbEk9b04BjXtXWSaSNon4CO59ktRPsVu061wLgkmqtUZ1y6q
Czs8EE9nNKRnwIRfaSI5ZylvUWJk574pL2EzJ5vliDbk9U3Q4vaB3uuWYAhz+LP9kiOUFpkIvPwb
jIlrE8Gf/rh22ERDi3QhnsGskzAe43rLj6H5pc0SUvT3Z2smehagnJNMmpUXLjekG1RQJSmL7JCL
WddR0vlkyC6w/vkDNjULEZSftWPGt15MaHIqE4C4U8PQYDiVQ9bu4LNc4YsIGRfWTyMtzvi0Cw4K
07M1civmIZNEAm/7vrMIyWHhK8OiXHXcJFjtXRcaM583TBtIVMUnYDC00bjFId67SH1uqTbFRATC
b9KXGlwQtHTAv/aUfyEKsmS6xcq0s6XBPrnmgrnL6ADdFJTfNEZ8yBWTSEAMDyJsbvOS7dqwrFIN
/xPSEowTW3+FE+ZvB79hY9MfHTxHjMsxdI+0rJtdSQSdi4QHE/CjwL4rG+MQlPa+Q/zs8YOYlp5X
Zd8rUJD6lmMSLo5wire9awHDzHc1QEfGDJe23zZr/2jO9rWVFWc34GEbsMli82MdCmT3haCTkx8x
k/rGdQsCes5axaymHWD0JEFQN2bvCZX+Fi4V2bn0xiAGdIU3GsNZJesj9TnL9KAjdz9O9wLazUYi
Vi2eUpgqtGwzxpPPeQHapY+zb2AY7yDwv01W9MrYoz7E1v8j6cyaG0XSKPqLiGBJSHgVQrtsyXv5
hbBdZfZ9S/j1c+h5mI6emY4uW4LMb7n3XIZsaUR7ZWK5d5i9lh4PEBpTzv+wOyXV/GSNtUbDX9wo
Ka6LHH+mptHQSRpXc9Le9czttpFD/K31pKkMKFvHlTmZzRcSimdIV+VWgTEKogjeGh9qJ9DeNhac
cMFdos8eRynI8yjhseTb3E09t5DCroNlfhNWAH2qaKuQSLAtSIL/rljYbWhAm4UvsFn2k+vJDWGf
BzKPUk4QHQ9BtNNKiJG6lnLmC3Epy/gx87Ds5+RNZbhcDuZ6okuNkfxo8Ij1M7TKlZmatRwRtTaB
AtTGSwYXB/EN6KfY8c5hll8EOOvV9tNIcTC8eQSg4m7K2msvM7D6/1cwIz9oHXkmiwZ+GVG1p1Gv
n0XEEMOeJwib3Uc68lGkCb+HbT3n7OE2dYHU1cFHwUpleKw047wUXUl2DJgupyY3zwKcpwT/6qEK
/5E09xS66S+yCAoH1NaoUfv3UVFXO+JxXVDHGf++JBlD32uJJDMA1flWzJ8KXO65rbSLLUAbMzy7
8SfCHmTMarHRKo1iP2rGxONlbj1XQw3pJK+sLdnX93W8J91ncusHt7beO74zzBwDKXlRccCZUDwN
kfnSJ47YZokAbdjJo6wr/WYhxmMHW0X7pomro5YY8RaSFfIPV32PbYOdGKXCriB8x85ZZRht1W+c
LHuvR2ZXWgnSyUH6Yxig1QqhQa7FpFyl2Wf9kCIg2GkVuNmRmvG/4Zqec913K6ZCJRGv2dTvR1M8
0rPtXXhq56Ziy9Vo6S2S9UMukMi34akHhFYlRMoKTffB31u4R+n9cLU/5EYTH0V6ypzkeTFikw8i
hkxrInC3eixApouzKzX9HIfuJlGkd0LTJPYrPvJNQ4Ckbt5JwsUsePb7sdH70xgyEJyzfqBd4jDP
KG+dbM0sOiYu++FQJojAStfca46XU3vVIA1IypAi/5sAGN1gHCDAjVRspxneM+a7Gq9RaqmHkWlM
5JU33ri9B+ty12bTniCInREaN7YxBPZV0T8N1iZC6w0hXwULq0w7sYi5ZaJ6Hyr9iAdW2ya9ZgWd
h01eIWyqBVDEHF+3F9lbYSKIsYqWckuO2w7BG0S9/k4i+S225p7SdeVp2u+LtZxr2/oXJuuY8Fq1
zG4Wu4M47HW3mcpGxQWHP1JwB9Sy1w+ZDzInQWy39+yVwjysI7fQexbUT0fMPvMmMtsIp37/aDcU
SyihQHu5dmCc+7L77eimEODS2lXkOW/aGAMbXqw4aGZ1L9qItWJ8sVpgKVqJn2HO3Zcpnx04SymH
VuabHUTWbrDyQ7u8tW7vXCsg9T7yk2tc1jIwp6trxIduBYzpAtRPawRFDw6e7Vm/rRpx0FL7zaGx
9lVrvAKSOwh3/l5Sh5rOKOuti1bAb2yyqyb93+QA/LHCo5OIB1FFzAJQDVc6djpsELsy788xSY5B
Xd7DyYu2VhF/5yyItjphnB4Cvk0paKeNVrtYIZD1SLshc2rxm3GECgQvuFPf9IrOQ0Z8SkuyW5r4
LRO4H2N+qUUObxbsnK1lw4YJG/5nHveFWYyBCidOVsphiZ7ABidn6NcFYTkR1QDXCjO+sqU5lmZ6
nyA5EjSu0C0ZhzBf4BgMGGlISZeExFlEAq5SltviqMvchdku6rSX2UYsEXeI623Q+F5t/m2KqcI3
H15GDkgfNCnw+obMp8kmT0RiTxXL2WyqY86VQokNQLGswRiGdzkmL1NylgiX8I4/1405kGNFgMQ0
fCIXw19Zyl1bD2AmLAYMRrTmRKIRMHjBEhBRg6vhPCt+NK29xEkSU3vBTlmrJPx5fE/xFz4Znh4P
NlJYp880BEHpTDac1c7PYpbN00CCSO8We68P0R5iLd+4FsAyq4OMqpb+aIKo2tpwKswas5xjJjhK
Gu6EdGg3RIUU7Dgtkte96gWI7jPqg7vdmOA1e+8hagaf3Cscq01IS7SWZeyuUj/SjxCG79IznlM+
GpSmAzXWxRr7D3skspW3jYFUk7b0Us6ubNmhhhFyeGiPyLQpcYj/g2BdIpqJLMbwdegAPY1fB8Pe
TWvL6qnlXnbyX4tEaIMA/Nro+i4PYXLyDu310L3O0cMgGL4lYmp2JNhtsSrre0jMu96YPiCeT1NQ
pTYilQEKlAoxiZQmBQh1ZmiwV2Qjtf4fLSM+YuZdUOuFfMoVQkUjdkGOC9qwOIw9WgX+rsLHlDx2
EQYbjyjckeD1hLZ+w179N4VusEnT/q7hIZPqG3LSEnCQMKJoz9QiSESJpkBbMv+tEdhu9BSVbJ+s
IwxRSsyU+bbknEvwe216gTaOU2iPxxhhWDZdyIKpGzQA3WL9FUBF4IGUH3IkF3COz7kXtxxzW7LQ
uk1ZkqOETaOeMn9U8QWD7p+QmCBrGR90Bg2bQuLrdqoBawHFsk00r1fwWJlZFPqTemtHXkINuBco
fKOY/wk1BxWqfGhq8qkR5V+WPXtrNF4wZZDD2LUfqdS+mxgCujMcXYgpxPXhy00QZQFUJaUDadjY
xc/eEj42lO5tq4d0UABgan4u2IP7XLVDkCCI2Zi+QYtCSdseyPW5LUn9KBpIRI7nHBZl7vvm6oQL
yLqYxh7f602wIepDFe6nkv4oQ/OqFeG2nTgNZgO8LEyquPRQcg01lNP5N3TW4BJrDDJ7cNCWEXUz
6z2kTY1dlNdDt2Y20JswxWbYKgcVs/VrYR5PRnZcYp5CS7WEYQzzNccn6/OVIGVYNXFRpjxfQpHu
vfeiNvGAV/NdLlsud1KAJtYETXuRq9XSMSPuSrEENo601dVYc01EPQ7nuTlkbnmougknnH4PXZcH
dG7At9kYJNcxZv+YrlRHL/1Im+HViCF7kFntqlsfj7rfxRSDg0hXBWkgeXxEZZ/7qsy2rJlpCAfD
l8L4mtLJ3mQR1qppLn4w8x0qaMrwLdTPEFf/YqChE16bpB9+2B0gxQD7jnzthxSvPZxxA4xr4uIo
hLiLVOMw2fTkECuuE3TQbYc+k5HGSt5e0hx/T/EtaSQcQN2+M1X/GnoTGCHUYHA+z2phva4n9Pzg
1QkcyLtrJ9J9phgQuGCF/UbqH33hwSzTMUpnNh1FKOEnw66zbbWrUpM8R+nCD3Xqd6v+w7IhAa1m
w4Atox+irAnlEUCK2J3z8ZCwQJ4JE89dkhJpqcPlj5JYUUDbJyVB0kqT77pB4A/mCO5py8nkqO4B
qc62HjPvZNUOOayJAl7bLMeuKx49AfqMIm/DLC+oJWwxB2h50oPq1uyt12j3mBRj72cOn/mwln2P
Dd4Oh5/hycgXJkgR53uLTnxJso9c4IPqMgIUiBmh25tQCfVW+eD15S00ROS73niJWnFv7IeqfCU7
cke2iuUXGt7VEdcSc92tNBo+EodzBwwrM8lq+Rjy7G7FBJdaEvTDgku6xLq/jHgnlflldrpDunZ5
nCWW7JDQHDl3VRDHeZAWpuMPvX0eygYmcebdmzG8NCiSN1Yf3kevHTckC4AtmZOPnNEY+bp4XHtd
f0+rjzDEdQ/uYBUyPLLGvI5mNqPCxpHpQI6e3WqklAz/5b3NxeDVNM6E35iDTmgl6hXsRjMboCpD
8BRl8jNpEX/Upffiqsq+TBU3VjrrBzMAE9MRq+NqO6fjT+wJnZtZSu8XKcXZjHDkxRTNoyJAS9PU
HU8c+LYsf3AS8hwx6DYMJ+8ef/RgT9pOl1W9Zzrq55REewGYcguobYvQGwCCwVs2udyYmE7jYE5R
+pCDKTjm4pKZb2Snn8itxTEjzAy0/p4Vln4eUh05SQzfJlf5azzcUnSmO22AcUvWbk5GhoO8Gn04
z1oJRYesIwgMK61WvwK6pPat3R+4seqtL1O1cTjmiZ5UIOtGoFAdiuBdKmzbZw5zbTRiM6o8+iys
1A5SmuVCM5eLqQjeaQUL4pAEsCGFfy0Gg9BTRI3nUtcvthzmM3W9e+xQFKF7/GIVRMxJ7b4207ji
A4ZDrrvEpzGWPzaVywm/aNHBBe2LpH8Pkrr1bV0eaSSYK0SMatN55g/Q4aBPRuS+eGi5Ir1bx5Cl
3GYtAEeaaBKfEEUcBmX9TRTlbmfZV0vvH7SHbNTqw6KPf5OpNXepdCF0lI+yHh7GosBCnsJ2qrpw
9UZHlCdTcRBtzUGaQU90yuSH75HJZv6uhwOzYhsTsVakW2RFEl+a+bdj6zFhN8/isfdtPp1MFUEl
uqC1shPba4muV5+30tJXNZt5zcGgjOEe2VcXZMTXVlX/akZte5IKqJYzkCvLx7eW0Pt2GEIQv06N
FbU5oqV7WjpySFwPhauWSupc+fRfQbD044veDTpm4fTXQdS30Vq2DsytWBgUA1MYe1dkTOJym3gV
0fUXkGg+yRX20Yv1Jyi1h6mIoyAUdkwaK2OMGTVo1FpPZWZ/Gqy+DpGFOYK+OfbCbWkWYYArYVwh
CGy/wpXAQVtjVH8Gp/9IAVCWodFvky67TBLhpdu/prpd+1NSbLlKPlDyEdQHzcgPQ8wnQ49JUuCu
4cliEi/Zd4KqAHHMBcK89DkeaNYNLmKuy6MqyVaa6+FpUkIxNc7elVP2oCpQssWldqDUbFSX+TOQ
q71NgTo5VxaALDJCbbdY4jcEXnZm5H1xeB12LEsyf8jsf9MMqj2jmpFI5KIOYUlNuHPnJ0TC+h1k
PUbS8TfL9J0q0JuUrYUbpGf2hZohC4Y8fYaZvK5cVx5TWv7Jw+xvqCeav/SaEcikvDbVeTSxNc5U
hIdSMOxEBA/M2HO+Gtm9GqZOiIrQwY0grPSQtc+tM+9tFaVBxePYuZ/Kfswbqg0+ewJm4kMj+tdl
8fR9UtZHZEFbS021r5F9clDCPuJLnun4W+i/vHAGg1YQUBRoEAZWK4bj18z2dq0OSjKBu7Ki/lyp
uOgS+tic83dy6DiwwENRedTz+tbpEeGEFfL+zB3149LSsg2JA+XZ6k4gbAhCN7DEL9qTZSqiCd3w
NqRlGUTEfM/sgYew07bML25x7MLgSKmOeDl+Vl71U0kJNUNV9oeuJmS3GE6wz2hKk/a9IONYwqHW
jfa3GkJ0vqCqW/c7a1IwNw1vdYMtZ0vay7dgYuKLYs9zrlDmymzVYHOMs2sZqHpt13xfCrVsZ83u
CTUvHkyVbBZ3VDtLZ76K+P1joAI4gj9+ZAi/w/rAZc54H3vHWoMqU99FhaEYjYbvbYqFt0341znp
8kfLugWUEU5tvjWmgsaF7/EGFxS2pBF7Z9fDNaAtpH8iSPe1Sq0jdK5YFcFLgaHATOsjR/zoRWfe
0Bc55q9cvN8I8NUpszgCXXPdH1SOvWbgBXGuIxXuOb1zRrGMhfRrUatXvakRSOVr3kmWbSpT0O9Q
CrZCDQcs++S7m+3eTl8qOYmPEeN7D3cXhIkJGaPLP03d+mZVg8O8SruN5UVvdWk8e1702MZgl8xw
ClLs1DutycGvRuXesMXL1AGKl+av542vtdTUpofluiiwJgbc5aAZnF8scf3GKj3cxFn5OQl87DXZ
S7JgMRoPNrbwnAsDfyBrN/IHQ5ZzHURpkPPMTm3M7wur1jkMWaVimjjUMJ95QXCfyU1EDEhgLN1a
aIyIPSryPOfqNjrohOeJZM1xbJ9Noo/AME6XJGfMi/bhlNszM4cQ065lyv2PoEje0b6Cs9HtjdSn
D2bzD0OSnGwndDbu5F0hnR4TFTMjIS8FfnWDzarpfjAsMJCWpNijMpaIUdPbwkCAf+G1Q3gM/TWb
ryUoI64fxsZL8x5yBu5dhkkt3A8MRzunMdh6DYxTyjYDD+qlADu6v063mFulw4DL6EUI0si2XQxb
wg2JJTdHYhB26TRYfp2P33YM5GRuiy1jcy1IWHnnoZld8Ts99AhH9yaa36wxXzKPed46b3+I8oWR
+Pqx2rrmV5H3t6tW8Ibz4oBJqWPOMUD/79jkiJgxShB9Tn702vsQU4FnZYvAWUPBi6SDi3TYF3J0
dvHEdziF03HEzEUpPv6WdcnXGANJzYmO4FHEgemytC5B+YDNQECezNuuyyCc9zy1babTJzvNe2nZ
P+A03jG3DX4zlG9RPWqbfioeuZizgCXWLRvpLGNpU9uC2iDawFR+3xbXcb36UjSxbWH/uERvBZMI
3Li8G1g9mBfQRdSl1W6beUdpxoYHJHmMRa9Pw5K58vLUlQwMHSQuxgxdXTKY98ljoTdhsBhlQb3+
jKLFxljEjkYMr3ixbTgji2wRkNtv/WiDLHDJcNQNVpDaRWqCBcIZwxji6rD7tPF0U0z9F0wOq3Z+
o+10x8LdWoQPskYkeGKC02wUMMbi8F0U2Ny7zH6E33cqiJInqQljGqfkUnG4jHENlGZ5nJU6Tgbp
CK1MPlytgYlubpYGgaZR5schLv0IARVzzyXbscDxmJo3A03MIr5AIr/UFb9wbC6vYWQ+uiH2GZGL
76Qht3bEWLGpKxabkk6ThwJdfP05JXYQucO7E/Foly7++MUBj6qf5kXbDyM8YenIj3BooSizCaig
xOiWeYkbM/MTq9qB+vkbT8NODuz1yXVeXfqYCr2WBhNTI0oHCS9eE6+QjVukVdTVqqvYBZTNh96X
2OZQeNozQ/VScz/1EKhKN38W+fTJZYu+ATlHkiLlnk3MeWGe/i3CARdFuVOGfUBR8Fhay2czOqS1
WyTThMxk4D8a+6R7aD3UcrRxIii07qxKnVsewcZ2mPmn67TExlw/Zw6uCq1GXAngtz3itOPX6Msz
ACeqNkq0JkW24CYxXRiLSGnqEzHciKTslczqRZbfCLy5kK68FptZncxfegRWMgS4y5AcO/RRSy8j
GoEN2GUWt8XvyEdyNADE8SrnLtWce22ycMWiYQiYRxyWBJY4GyA6P05qonogdSAqgUfkdnMNuQMY
nc9BNMJ6aBZCFCGCwejTy1e0/V3QwbAloKD45zgh1NgSnhGwXJKT2GeCkMPixTzXZwPDJqwnWLl1
T1IATCME9aQWEuIy/m6jF4qMXjp25Ba+GuSlTVnSVA3Xdk11lY3GkwFa1Ym5wgfvrAbzXqdAvNnj
2fCF4j69s8whwkhvP7uq3PFWGaj4G7593FnA/S1bPPSzfTTtF2U77yyDxl0UFTD0WNIBdaMkNdWJ
9CJ1ck11jvSh8otrnknsnqxLA6DIlxnFyabreUHCcd6GZfkdj4zI8SBuvNXRZsrXiZrpOnmHcuH7
JlGbV7ramqO4Z12vngf1Z45BUFRjd3NmRuA26RYEIBZ7toDOIWm1BytMP3E2jafCeNQaTz63jCHi
Lv7FNpJsM9JeF51co9B6weZF5HARI9Rw6A35Tzjq2yKyA2ELUjEayOhMyWU8vZa6nXEGUWyb6hlw
8dlzxsc1gCFpCVLROqAsmX1InLe86Ud/bJl+zNTp4brQanUI3bpT7hoNhRIKpHxvhBk58QTytnhc
/TwHLVfrKQ5ZoCD7zmXyC+qOjvQ1DiNtU/PQbKJaUodmOSsgcraXHqUD/hJIyta874bqaokUiszQ
/JNTuhK14NGlUuIZBieSFsuDQxKzOYwsAxny9GQwdnFb7AgLw96VAx8w5+hI1CkPCi2IySBn08Xd
Dq/Ziz6RZOeU41uTyuRiaGay7RUrArU3egiJWQQ3rvkxI7c9uuGa5qKm10yfENaAAxIE+kmzOpK7
ccksKLXaih8YawOJjF2+yS66RyESTkvqQda7PZcQuvcoY8VeWr9asz6ay/yMtvcfIj+Lg6F2g15N
TOvr15LdyC6zkq95Ukg1JpQnRvxCDg7vYsbOblDIvmE8fS4DV5GThG9hxDi5In7GVs+JTJc91O6D
hud94xozupHWRnCFEwMjHTFQEPmcNwdhTzFzdIXh59IKRtd1jG45mQlsigiwGORja5hveZo0G9zl
KOBCa9kuqc1clhRDiHDE8kTMBbKIoyFsKmRDYDbjeJuVvPCWxfMnKWY2VZ1DwsOXxWti8zxq3TOJ
jSaz13VXsDzlJisHAj8ukYd0xuzBXY+u2E5sbbeeqe0EyQImKIOtJZfcJ48EiuOA2o0nPnM1HLaa
/C0z1JXJ6hWdR33XajV9OBICs3crXwHVYUjcxnuulyeAhtDgXOnLhp99craV0ZCcwg8CRehIG0N+
YCI+Ci16KpzqXdo5pcS0hlPkBOqEs8M8VOCP05azR474aYhIz5vmGTouuUKl3l3YbukPjDzPKE1o
T4jCg7A53H7b0uPhk4wCVBUgD503sp1r8kJXaZQingCcgZhYLlnjjGpX8rgzhkQ1UYNHnIqWnZ2T
oQgqwBszcPvwWCZvYvtSmenftpDZWVpfvVD7sI+h/ZZ3i6vbJtGwLTknzYakQlmMQSELHIAWMMC8
hhE5DgulpzP7oxgqjJThW2V3JtNHxjaCqS1GhN/C7vb1XNx6Fb+qTlhoJtyGCHiyIrtgIT6L3GSd
tDCULJCkWn1TqQUaossVDOIciQ9x7wwS9CWKA2ynD5Ree20mBpALFqfREl/tYmS8udR+C6CtlB+2
NwYt4XunSWfPWsPe6E9LXnwODZ9mFlVfiQ6FylBN0Ompzbpmvg268VRH7UtUsNdMtPEM1+k+yfHc
2nW8i/W1NlxhsDtWeNSozONCGOKg0Mrn2tZ2U1gSjdBAaMBoS9xXrZ6XefqaB61Av4KSJKz7W120
98S03ofI2xcLl4rVj7SlYxm4hvG4gCkqcij1ve3cFCOeDfPGjRmugiAA4XmECsEcMVQVDksXayH0
PIKPH6MzIxUK8Zs9uSxeMGCilgO6DpW9grAZ1wzFCEaCFMfAE/HWXzkRJtLGqvPHOnpqC8BAxah5
Oy3/wyCLLWV3TS37K8vZZBmNUR57Nt3AuAhncmAQ1SXhJMlX6NbXKvVA31IYmFy50qHIdxMSBr2j
al6naT5LvWbPbJf7HLAAWOsKaRuMMNJZ875/t5E4+SEjEKPQHhZdfEkKbZHe9FjvwUb1v4rz0O9V
+TNY3/i7k63bWgii4XQ6w0iI/SRo+nQwLga9NAHB8mNIiy+s2nDC0BJZckOI1UTHo46GbuzpGEWg
3eeWxrgit6FagGWkmfwzG+TfIT+MtotmLTvbxMmYd+2GK+Mrhz2DOwQdhXQUc5q7I2bnZDw7zC3Z
nFM7TkO36xbh260ZvZhNMiCJ8W4Jy9XNmDE0TE3FA4G0g1QAiaxwpxaMn7X3lhXjt9ZXTLVT7zx6
TRSQB3HjFMs5/cSbYv94jFKG8yb9dRoN5DrOYeBYzXs+j+Gh8pZ3kdd/zH7iiY06zzd4nTDbb/KO
/NSECEk+VO2S1qvHyO3o0Zx1T8faqUHP605jEIX5K4aXcWNH6hXcFP9cq2bfm+4GNJWlF83LkDAl
V17x0Gq7Ak7HueTorRrrFf2O5wuwF/4KiwVzeZpz4C/Ixp671GBYDl+ObZ5xSZgWgjSY9ZO2vHdF
sQqi/aq46SEY23Sskoszg8rxOklWm90ECcudoVbTPh7or6HrPKSd9a8p9H+KzWVooGkuS6aYxtEs
gnhGTJh5LrrVCNhi00+R32kLMgZnVVCE1V6LtV3XGsO9qdIng8OiGfLVJc30w+l2Vi5vdHsfakx3
KNu9E571UxFWb8yuWdwS6VTVTnUx+uYpjI2TihmxLM0jzn0qm3ACoWjQ5qFN5POZAf4Pi8+o+j3u
6Sy8xQnmxLdnumk0R6Q1komyQoQrfJFbhJrXgUFOlENin2jbvb/98A8+mnwY0sTHS/XUON2lnRZS
nMvnKqeKz5aIE5v8a5h9ElNoeB1tweyMfenYG2ofxWwyhuRMYuHC1IFcunJ8SRqekdFhvtTFRyls
SXZlu6fgBU+TycGXZDBi37W+XDjyW5Rc1Lcxg3vd+et6FnMsDuENWnemF14KpiLUN11nP5JeQTPK
cKJjfrepOlMFqjETZECAE9xhfUF8e5izt1DBVzAdmR0KiTylcbDVzvUzE/hkbr3jXCXrGFA/Ml1q
fLYd9nEwGWpE8SMjmeKcJ2m247AivpogK5H12lNc2cmzNNIDyHmCJtC/H0KHnomVd2BppmTjnbNH
i/nIcn65UxSql3hqXslEMi64dtkP1eWEkMFczgDLl7PKZXGswhCjiPCubjV419QcTlWpzed0Wn6x
HSbHti7GwziZ3y5l2JnCbToLbVoCz0642Cd0bVA5oq2Gd+1FMU99ZMN29dJMrCLBQJvFLeNa3DV1
NJOJZalz4djvfZ61+7SolksswL4u6PX8NK+YGFrxXc//LEOGTNpVGjurZcvV6gEmTIpNYgJ5BdDw
MHfE+iBS+OuEd5JBPnuzL0+waAO7ze6R7tHZtD8uTuKNrseIWEaWBQQgoIEJu8sSGwxas9Hi0YJB
Wk+aiwD5uEhD+e3MrpS0S2iWtuXPAIHxTed9UEVDcilcJtoUTcfYEDeECjII+RoYtVYvqcYAlBG5
CBJeJ7d8AVJOzZ2JPwB08OrPip2gqrdRGXXo4Mv3WL+FNBvbwnatE8OpreYqa3UlfCmD1dY8GjNg
AOdLFSiD0OPCL69N7pVEv5ppCqFjtJ96lIlR2T8Y+p+44awl1VbCS8Rj1lacO2N9asBCb3Ukx35L
l88ygasRnBXsIpgw/9GUYy5kBPoycFzE08SPXYrQ2UlID1v8481ZB3SJ5/PZRk8C5Nd8moxw4OcM
s7OR4LjBdUDQ0dwne0VWBIcyHTXeP5o0Rp0F0aPU3qQQSYrqWLJ2BOW7rqy8V68zjEtrl0AmRm1v
u2hKTDG9TQ3YhQQSP3BOOVLu24idHLoZs7ARls7dowWDQ3Z5s22zPDBJh9umy6B2jsDo0Nm6xS4M
dXqcRfxEeuKL4Y9QqM1M6qeyYk7eUx8GKuyOLY4kv7aPzDaLs2E3l9EClWWvMzdhGRfDKpiCKmYj
q8DLC8lnsqUWdEtY7CRallsdst8ELJ6nip9oIhkcqZ7XcAsM2bybk9G7dNnynMQMIs3hEM/85pCU
ij3KGAKSYzZCoXomZ5pAjzJGY30cTaqLbhI+88PpKBaXSMnhCMv7K51BttoT9pTSrO+gYLh4B+BN
GgB0Eoa4/RYdCRDbLuFNrzjNmPM4WbQrJoneoiuIL2qGQNM7cqzjdNdOUE/RCbjwzpN15NXZu5Dl
NQE4LC6BjbB76A6MgZnwKAQ52EVTVEI6pRjhjSy3tMDJ+21LHiKzrH8hG6R9se4izWS4e2qCTgx2
QI/KEWsZpxJ3ZLYdodgc9Sb+seOmuBJLv+uHFTpp0kokQKchN3vHhX3uYYF+sE+q6bslqateTNA8
2VPKXmC11RPwkVbrkZ2fjdJhjtdFFADiO+3HbWoLrG26yTwkHB1u7PSO32PFQeNADj/FZDP8u2ea
h/0ku5BdyOGHjjEU7RP9CwWuKLYAXNCBC4tXzHwIRblfiukBnJq2M5ZHWvEqALgsEE6tJOEjA1cU
Q4KY3jHRL0ySLvkk6FS6Jds6XntCrG4cF/UTKxZmTc2Z0uHqyGT2nMMQQJINsVRkFKT18mSKKvFZ
2iH3I4oPZsaN/X0gRIKmi6RaTJZUB+XJdvNbJxfWNuaYBib8CLzNsx0whZ04kVS2FZ3aO3Z07pUn
Ly7OOBBNjHqASfyqFldDaLVqU7l4QUtwBVlydPloU3R9tkx2SuloxLo3S/GOlcJ6W8b66rmhftub
kulqNDpvnOv7cgAA78wS1gUGSa7RYErQOcagLfYMgB6lNr7nTayCahxPAP4e2sl9EzFVoNGsulwY
L35B9qEvFDI02v0A3tHq6f60l34r2KXsBgxgjFR+i6zoQBeb8BIEE4ypQ3ahvPzIAh397pp/OM+r
zXQ4RC4T8dVKFGcAemSdN0Q8hb/FFP+uFfSU0ykiuI72qY2oK4yabT6nVO1DuQejEaDQ0h6qyvxY
EPO7rTcfYFCUeETZE7HTFwi70kdYNxpPOiwiY2rO6K1xfMb1lmfasOz5lE35Ky4UdSmYt1dZlrza
Vs6cO3o0gJWdTOG9r9lSylKLH5UFlZWjkUJIZrTe4kTtVcUSnmicSP1zdaYFdoeU3Fs+2o69SNtR
NDqOKdhdzY/YiMMTyTZPZp/cACVBwcvkh044jicYt1gdolYzKrSjZckHgqMaHqIZd9Qa7tcyMe5Z
f45Nf7cMb7rUFSHvWVezi3SXW4Hm9Wam2U+PNvD0339z13wqbVgsH8wMNV2F+HsQoJ5npMf71NJ4
Rmv5MePWOxFRmt4BG5GLGk/zBozYtF88RNCVnNNLpNE+gG1CytR77glmVnwdDCjBA3hVGZNpu440
TWzcP/Gq09THk+Hl/a7uaHvgcSikazBQcOKIE4HvpId2+isYrM/OpdphoFTmaNz/lXr/NoFE/BvJ
njKNzAOO/madq2kBVAGU0AYC3m79i9E86FWYX4YmeqAQAUwGL6ezau9VVEweifS+yPUvkRldk6wr
zzVhcv6g5dYJdFiCvYJF10LGSuL257oi3zp0M3Yz6nkSPZanFl6gO5Z7ZJvGFkhwzkZNc3eEGht+
WSCQq1wyTOQ6JW3z/H/Mncdu5VqapV+l0XMm9qbnoAvo473OkZcmhEKG3m16Pn19jEwUMqOrbg1q
0kAikJn3RoR0RPPvf631LfYtI8NFZPFQMc4mLEiRO9BoH0dpfxWemZ9rfPmpylm8oVfVrQ6YJpTL
vpCUlnlRuK6l+z058a/CbQ5JXl0cNOVrZ0Cahnm9akh4rYCpbbUIYTWKkGDSS4iDxAJkBktmdpr2
BjdVGK2KsHyvRkwIdt6uBA4sf2CyGYcW+Z1CCWzpOX0fqWyRncFEVSgqoB+7revY6ZPoJlQai/LM
uEcNixVbdyabhHlrCq9tBdxPuuVrYesxRX4gwhpLL+9ry4P/rjXtRxznO6mA/duj9TKcQRWdnXl8
lE9k3R4mT6fglt2mPSpYE84zjRrTCnj2FSMVNBwTmidOkXImOU1V+dTU5i3UQww94bBVVb4rc16H
1rDsPeOIi0aD9Yj3oYCKvlBDC5M8e3dlfOQ92GPlNJ5DdnzLUhj9LoCquOIggTA/YWrQ10rPMMSg
d1FJucXMxuGBD5PHxMo3LrWP7YuveOENGEQNHgvWZT4tRFx6y9orDvijEDN1sY/DdOZ+AZoZdAPn
K+FtrXCPlbuWSfJQ6JLPn5Ezb1kqDHp2b7sYrXqOwrSqvEZxdKzHkJ5y3KGGZv8MeJYNbogEj9+O
OrylbwXznRZo58l3gG5o5mkAtLGIu/xu6iOq1LuuvJZjkizjLv7sFFfAkoBRtUfcDjzIHD1Cuka2
OmhnNk5WvhkJHoi6M/yFP8/d7YiQV6Nt4yzRLlVU23sk5jRtBZkuLFA1fe1lX3DCKBx2I+q5xhj/
Cvm/XIEZVAcdtdBV6aXUJUaX0dSWiYmUmJo3iBQu5i1Mkpk0T31pHzDAWccxU58ht8qKmRdPFs9I
eIYNCx6c4tN0K2IXPcUhDpNxya1TETRrC/O59Nx4LeBSr+v+yo/1zq6xiqCNnxD4HtpJ93a1OdyG
gctWMRJw+By0o5FIlwzuW1gYn33Lk7pRtbjITqGQjwwcnCHOvNOmuyN2v2FlaeZraw4fVTCrK76W
PVBCYJ40sOJp4b4x5bkfMf+l9ykGGvw824Y8s0/EX0AF9baHfck69twvK0yJT6GDXTp16WvpghMy
C3eR38/E0GDZ6Lm3Er3YlSaY+zGnLdklN+21wsPfIprbCKplM6HHMAeVw3Eca65L+yMiqMi96Mon
MkxEcNiQWAKHGYyJxWga6S0gjb+q4ccbUy+2PsT9HU6CRauKTUq6YqUyvPIVhEFenbhz6gi7me9w
kjW8EnukRp0T1tKKl9i0Djs3vID9kOugRhj1pvbGYMpWAi4kk8wyKHn5+NRlHHzpYXcDWO84tTy6
Reit2jC+OlHJXlPWIGGm5gHorCmc6FK0E6Nm4eb3ieOcuqwZl0LCy+0nDOP65AT7YSLZN5m0RUVQ
LjdR2INzt/NjmhkFNwLHV549Ghoo4fLBA3LaZ35NfVxvLMAr96tkKoxjGLJ2JbDT3tuxdZIMP4uI
Q+2TPdnibKXi28alDyvTjtdmqr1ZHFMuMbMryeaec4QaD6aleETRiW6zQ9Z9hXIy7cygCg7I2LRz
5pmPUMi6W2R+d3ahfp1NryI2TwvUrvTN+K6uKkxW4TYsiK2i6bcHRddj5pj+YQCuSHJcc1eg97HW
yMRfNmWebHWP2dxjqbVIVJ1eRPkmc5iUKPbVoScI5M2dPFbkB6dmokM98G6aLbqTI+tbhcV9n2aS
+QCSehPBiR0qXjnMoGHup2/KFdwtmboru4Z5vElWqdehEfQSTLNMgJwG3l76oVgbINZwZKfFKugC
2o1xtg6OPx0aGiUqv3COOPmoZynMZJ98s/cNcaNWr2MWpg/aWbqBPNREmjl24tMgDIpJSXk/ivzy
HVC3gPEXK32WvGHd/jBTIz0N48hKSk9BDcn+WqZyWPV95G+NqkH7TuKzDBIiTAFv73HMOIdEwYoK
FppwRwR41MPxIGxxzHFQk/qPE06Og3c0DJJEml50DB08huAy0RrSllQ56W28M1sesHWUXKqRKyJx
tE2AlxBrpzwXs0/YzxyKgduRCJv5rCUIOmkV7Ty9P4RZmx5BVb81DSyRoWTdgPxy1jy5s0edGFb9
1OsjbO95jeZkyYki53er6taOoeNlLXX6Z3zSdpwGF6xWBV768jqpX0yhrHNHjF+hjQs1trgO4Cg1
jY1bv+xfsVFzHK7ih6rL72U28W7TYxRG5BMvIQ4QhbwaTE42Y3ArGt6kleytI8uCRUeK/L0X5k9r
W/ZGVT1zAuNUd4Guyvayb4+4Ud4Mx6aTC1OG4MMLs3FDtxS1DS5fb+8QXK2Dn9BOd6R9eJcBPnBr
TtRoHG9laT9CDbo0dJwbGe1WHQ401rX2sE8UI0tbV192QkKY0uovFoOJxorJSsDHCkedsBbkyyRa
mSb+Sj2y2G3IYvYDM7HFHi/aqEKmdek0Y8PB3IA1La3xgfxuAWq6S914T6HnlpsKEzIcOKx1Pha8
1AEeAC5y1ZcV144eXiscqh0hnEVMjmOyzDvdmt46InqBEf2YpXHrG7Djyn4PIbYCDHcebcIqnjPc
Q9Qmsx79mkL/Qyk0RZQtKmokvoCm/iXNs+e3d3FOcBYULPpX2f+ajOIWTsX7jL3QFLurOjv5quOz
Qa1fNFWzn7yGDb+9J3n7CvLcWyidJvG49h8jCz9QQtl7m9CDi0dwYdrjjeOMa1HKFYq9EH6Ber2y
FJKSlYJmS9I5Xc9TCXc6Nt1VFo0UgPn2qpGauYg1UgKGbrNe6ZtXt++D31eNPuE9H9pF26tHF4Vm
wg1ZmpB45BgdCL/sEhJarIwc1Bhc0VXbrDmLNUtQ5hxfi2nAEbPGkMj7wo/AKFSsITQssSFHgxxN
aBXotrs0yDp0TEDXJHwe1ES6syVITr0H7gSCmQvNs+BWpumK4/5Keg9O0aSIeoixVPXOmAH3wTkM
2X6sTC43SSQst26wJS6Ap3ECCrZyEA3LNcQHGfQkwe3gUaq2QvuC7ty5B33S7lx9NnFCoRGcUQH3
vJtI/ORGaM6wBui+hYdBhNdbwLGu2WbRPaSYk6k5cq8mWqhTu9Up6unDW6PoOImgC1DcOOIva1LO
wTS65FPxBCIlu7JKEq6YX5ycBVFRLmyxrlpt4IoIW20F47/aAMz4UYLlPtyPez2umMgcjSE1/rA7
PAV6KeapgLpH+LzmnsmH2M6OYym9ZMbgwjAcsfNzlUxhEGyk3TePdHLsIIzfmCmfW26aAI8ptAKL
GRnm5Y6TXbKsx6FZBWylOBXGJXtVWAcKz+nZ7AdyV2JlMqpyF4odRCAP/xzihOuDW+b4t4Ti037Q
0HirwnKZZYm3t/SG72vIDo3zUKHBHiajJBCSJHzdDka5tRPgeCR/oNEBaOikxKAZlOwSUdp3MaUj
Z9EOJ2pxtOibVuY9a0Gygga7AMu70wfIRxac6AUOwKuDUcmkwYjQnvNUaWRBaDxaj6b51A44iJou
bA+CDMsV8e7aa2O/LMnlrJq8uddcuNuG2ETZRMHJebDYvozDNTzws9oIMhoFO9C1oxMh7vaW0TzU
w/QI2pYduZN9egamHFk9dTWpi95gz9GnD/TT4gUrrfXEmxzzjfbI86xA0QmejaCmFDMV+N2jKlhl
LVm3Bq6k0H68ksMem4KPVmTHkMhflFfXuOr2TjV9es64NXCMQhpLfkSZXQKiPNsaanUlNHKQ6GVV
6x4bBNqzYwd3LjvlXSuLi1up8JLj3w4j6CSt7zCEsjM6yjcEXWb/oTM23dT65yTJ17WODBRapsvy
nC94UnZzGrodlPY7ymWip7SJ4+2YIxNGCb85DufEqA2zgOcNgwruT8gKwr+LdZqEOWVs24CPGsPR
a+b2yUln00vwwTtMYA93oFNOnibUwU2zaJ8PLJ/MyjuD2PzyObdxanLF0bI4fTil/jCmQsAHLj6q
UK3HycuoFDfx6eFqHpqeOqT0URY+uTxrwCxQGOXJTLPpMJhVPKtvXxTJc/REcoNe8KtMbJQwCKgx
MGPum1mlw1HX2cUqrDihS6otThWONh22fFAb/JTCtl/ydGct2nrJPd/qRvjz0EZmcV+p/o49cfFo
Ag+ghTO+ozpeuLZ/cOqMa3J0SqTFlKbTZio2rkFVGxD3tT2G2bP09U+hqF31g/LJwqFHA9HIXYp5
pEos8luR4T8ynK7d6A7ke/YuoKys3NDK9uWQbYY4AQ6fkVJIVTrthj64loaIDlTKytM0joep5mcB
ecbaRhbHvJE86wmTb4cQf+cZ9jEY5Stbhm4XNCYNmmnBp+dxJunGiUcrjrgZR8lM35qkfP2JnQN+
C9ZDo5wR/WLf+ik7HsHDEx/TSdY0SmbEA1u67R2t3fuziAk5JIXQ0ViGzV2qV2u6Sha9UOAxQjfY
8QXjd1JMDhQ2VIs+7qzLaKrdAN3sfTKj/dytpFpnbqBzxtPQGDsgaJ9YJIbn0olvFXVV7CTHnZem
LwGy0DLQo+QQ1/I28LA+Gp72M5jNR66c4TwMtdwEk/XAaR5Tkp6llyEU347J6aTRC+StzjOw7os5
8UzmW+FVONYyW0U8L4jHuY+jI/WtaZdbWYUmL5MuOnuZ86x1VngJxsswW2xkad9x/uMtFxe0HLJp
u/Cy2aV9QYtnKaDNzfMxmJ4eO2GG0UxoNsgGFvYiMY5Tq6Jjm1bHturMq+BqX1Nn4azdxiEoHqWn
rrVgnM+/5JwB0Ma1fqE7JiXUZJEU5vwXO06tVYr8TbzWgtRJ2r7BArMGVZ0+6BE6XFkem6od4ek9
JlkSXqP5F7btelaNJ5trdEeIK1y3vs97ghq8R69B/AVSFK2UwdhIeQwOcT9vzklNbLewm83Qqy89
sZODii6W5hOrqurvMG8oymxZ1JDLMYhUrVKWs61SK4Vc95ibs2o0GAelkokAyESNoZ01l6QJPiou
ebj+S8M0sGIDc2iLRC6l6z/VcbxOaxIDtYENgu0lpraWh6NnbPtaewF/FMXiTXiK+rRmesPW9knO
Mu9Z7hi0FW46q8aKwnyZtSzv+5CGnZAmi0WTd+SeW5Wuhc7tIKYVBi/5jUlm1gSOvOBn568xfmed
4RyNCOwyAovapHAoyO4b3dWL43ovCMWZoVBUvbs3zaBrVWtDe5uwbmD3XF91vGPbLPbufU15pzHQ
X+YbmtX18NzWNrZJt972XhGcLSertn3HdEw1NLV0b7Yb3CaPWGaKKrf2ZAnrQabUsvLAy8hFt6EG
LdoTePpEitMeQkvoZmw0AF14+kADRM6bPSfkA9kgWw4BaXE7rs8DbORFLeNPkaML1vBOuW2PeKbc
o2dgxu1FeZW0c5CQgQNrEzsysGOy04aU0+YBAUwNkCzq5EnDjckKPP209OTB4wCQK3h/jZmsLEmC
kTGaXoIh2mp+9dmVbrKX/BjhPNZrkCVikds2PpDGPdSo9szYbbcB40D5ZW1Yezc5GNpO9rcwumem
Gld8R7i6fMc66pp9ajkpkzT60MOfupoepFLXkB1tKedvPucXKmk2mCBN4iy5V7zbNXZtF1PH00qw
NGizQNvjuGz3BY5pZ82U5l9pUYIWSbSgyliiRREhB4EdoBl1fZvbX0GIuymcXgpCLGtXUPPpSHEM
TFzbtUMMIGR/UrbWiWCDf+W9mVUGOlKGj7sJ0xPlqyxwHmvIaqwS44szWTvH4eRAa9SKqe1aBTPK
apxhFB+FQpNoZqd8hPc4gMg9BT43udSrq9uzoQZB0JNW5O2Xl2u6YmbazKNZ8k+EjN2dab0iLjNy
5NYa5fuH5rlujfljRSU1vXE9A9jAN9HFncezXF8WFg04NhNnRTqNZzK6QBCxR7xzchvTTQiHSk+A
7/FnbUUQ4hbjwV/K+3FCUagGlwOesH7di3Ur+FKSCSoIe2GgWdE8VNUuYmjAHyqSZFtXwU6V6Dl+
D/hEjZicrQFAROp9UBYa7QYZvNYTuSO6VTKOMM5rJkk3+jQfw3j5LCIDzycg9RQURee0AJFw/MUa
JSJmS0hVDvkDFqS1V7Vf8MaQ3l24EqAo7DrtUbbJYY7K/ykC56pk+ojmgrspe696A/y6AxGilYzb
JoevNHR2HeCG5YS+xMiyStlhAfKLfvQakd+xYaoQG84JFDZu/SsumbngbcHf9Yja2Q27QvPW+Jxn
/RyJJRAozhFv8dLh5FLyPFINALhhwqkOx56VABvS0f6qs+HBKkYOnxyqR1UtoA4BgO+Ll17yiKOX
sFgEYfjBkNgO/GOE4LtA05yNCLEDDzpPLxJOy24cMVikzxOw9M2gsi1bxGRjZZwzcihQi1rvIP1V
nGQaPbtrdCIEDt5QH4WG5B+/ZGN+Mb3wVASY6ihB1Th/d5ss6p474Ley5JNHcU9HGj899lx2/R7E
07DVoRXgai6v3TT/lhEassXUTa6SqbVpdOI1LUz22NyYHGaCoiElDBJSsjbuWu07bOOTBPoKtLjX
sx/umRPhfIBmOUQX5o/zX3M4fxMvi3QMinz/9X/+N300xDRM1hGsm3WTJNjM//0n/m1I/om+kMrd
dr5B5ZhXA3QDtNfJ4JO7fDl6KDOYlXDtzQCsWkSnvqlpbrZfoVt8zU7lpT1gge6VeXCYv7Gxb/Xy
0XD085Sl5YFo8BkfRLScil9F2L/xqrxPkg46dlbcRNOsoaEwJGJl4M3ile6vTh5hc9b/DcZYGv8v
w5Vv1LV1ARVb16X7B1944pnpRt7gbpm0Z4YZuMMyIIc4Wph1sANg1HvtVG1vXT0jaNaVAqMGAXqt
sGAGdFzbyjoHbb1DKULxnEHINEnsDPZgHOjyW5Ejj8DkTxAB6SwDjWlP5S98FWlZAF5haxW7hyYg
YavY58tEUfY5FEejsA/pXGWsqoe0xPIxzDSS2k5u9NC9gdB51dL+rte0+TJifYISSBbCf574IxcI
tccoIhoy9hj2krDa0eVEzkP2aotf2qrumDYOZrHVBXDF1rDuuynhLw+Ng0YRIefC+QnDAwMH7BEH
InlOLUb3aPh/R2PHtHeCqSswxQQelyxyvhs9/75xSgsQI9iigzG6LwQX4A1tAtUWexPyLUibldLs
febYA4X3+BfqtHlIG4PasJ3D4pPcCigt2whfaru5THHyAzjnJ6/iz1KQIIy5fY2s1siSjnsRIFRU
lG9iR0QN40rU4/Qu9cZNbcfvTTnLsGSoqlnz7Lthh6DpLVDT2X/o+pMjAQKkj6a3gh1HlqYD2FVp
hBSG7tZH4gU+Hg5KViE81+jkqCnGcjOb6UY3D6HgbzT4jmks/uu77jfM+o+7zjOFB6+fPZOBmviv
d12W1yYXpAl71/XpXmauKFlywgmhLomlBo6CyoaUkX0VtfK3hFSJhfFKd/Flk4iszu7Qfk1Opq8U
JWm/M6C+o71zBCLXnP7UUtWEyuwXstcgUGyCG160sxXeDT0u9BUlEeuM4CsqMn9CQUZWm5EHQ8o/
sqqfXBjjutHSIyGKaScUCgV57TkkVTzbccBfzsthsPxXZ2gf/TmKUoIQXiIR8ZqAsgmqhW9D1Qcx
w9X8Eo+4U2TzB7v3LODaJvtWne/UzWAOjbYEmMJg+tefsPWf3O6eJWlDcPkVzPCM3v6n5xpdtz4o
ReVtVf0adtGLpNVaa46jjdgWh6x+pLQ7TC7pHrYhaF2TzsckQOyXo2B4NN/6mkOw0+XYH5NV03Wg
98Lg07NY6rQaCmcRw3Aoy2c0PdZow86Jus8g4g5NP6wahqgMzoYyd9DqDmXdvOQZV64nnRdX73e9
zQdDMJiIGFgAS/i4W9LT73cnQz+BEYeu6sja89V+piVmtyp+j3KmIzdSOe+i77/+sObSiT+xyKBy
bJcHI7hQ4uL/+mEFeqjZ0qYFZ9CL99GIPyW2QkC1z+9DPY8UiMawwdN3ulZ+XHNAxgYJDGyWikrs
5MLqXv76C3L+E04zxaW6mB/WUnjyjy+ojLk52Pl4WwcjGOJN9OGmD2kCMcrsV1XfH3KhvU0dAM8p
pOveP7SleqBOgjFLx8SHf57TPbfHaBifQE5pL2cLUJKXafV1MnALoHC9R1l5MGcop6lDNfVd69WA
3iE0qP2g+7+S7zjqGcfS7iVzC8qBe3J2vO9Wbe1JLnmYUGP2qBc+qJyKUP8coEv1MwyMfuUBVFx0
1HKDzWju+8BRt6n2z30GwNPWEMh7Qy21r9wlnAVx9mWqhuCMT1DI2fgdpIw2mbcyjHSb5elpftAZ
FddbZ0ZvwcDZz5E0HIQjLyV+MtDn3vvSegjL6fWvfw7mn3R8R6BtWfgOwdTCizT+KFvAlzlBgOc5
VfBVrrKxpJsCvO3AeqxxklOZ3JtVeoui6BMC7J6OyF+xz0SfUsJg9nG1HGa8MqJHviADvNA1TgEx
BNho5ALncRy14KFxLhi9i83dtVZ1Y45zk8HaGDmJdONTZzNOU3nxmaWkP7WquA2sCFZwVdf439yl
HQV39Xxzwmzig6Bz7vcn8I/yl+vfn8m0wVAY8FmUo6INrPnjf/7bY5Hxn9+FMf/x7/zr7/i3c/TJ
c7L4af7y39p+F5eP7Lv+81/6/7CaBpQDBQ3/dTPN/82/QvXxv67q4+u7Dv+5nObvv/Mfncbm3xye
KpTMsK4FFC+4j//eTePY/BPBDoxWc9d0ENr+o5xGen+TtuMwtlOObvN7uOj+UU4j9b/ZOn+UZ3kW
hTfC+5910/ClSduTHn+TBYX+j9GX85DWyTZuWLcFfQ0jxHUfnVaytAmjRl3pnywAXcmQICUFtzcz
YlQ0dMPfmBCE1pQd/ndQfOk6fzZC8AU5lG3g/TBMBgP5x5TKo9SOoFbq60LW9XPijrPi7vl7ty3L
PdkIA8kFoE+HAfxA67u1tah+28IepQolz0FIj1hvlhgWs+fG5TUs/ZHtA5XMJ1i0+pEkVL9O/Fid
Ki/+Mig//hzwsRIONQiSkqDEmkcYArxlAHegqR1ubNH2r9S4WeMOl5F3tEGdjMxHIJvwjRNpw0qC
LuTbw4cO3HBj9GQjEIVyjfyMkRLNcqyYLhsvxGq/oOBDfDH8Wo+pHyRLL42CTU73xKZJ+vpKaR7o
wFpP/J+RbSARM+KcjePW+9bu1B1kg+iuyojE2KHbbmzPbK4BaKSV3oKtGzVYWG2u1edeljSlY6nL
V4Ut9Kew90i624Z5K4Xb9IiljvUMHMI79VpGtr9L3wmgUO1JXd2Kpku0FisF3YMLZlliALtijQ/W
Zc9w6LRz+Dyh9vktsOzm0arE31tVV40jvaOHGxa/YG+9YkN0X1gDRhvf9LMDe2LzKXSN6DEOEu2l
7yscLfgcd7CJgdwNZEyrAkV2ikX/1uPTJTUszI2BxIHhxM2+fVtrz55jz0d9wsKa0xEmtMhZ4HYP
z0Ehg8vk5zHJEk+9EL4ndBtjbKmbuNs6dL5tE4sUqDCC6AH3E0AVFRHWbKHUkDOMduPUznwm6K9l
kjSYsYJmm9cNskiAxGkMSL5xCTsHVIy7QhgMrxmJPVos5guAle8GHCLQMYO63iIWcjkldsibbkjP
gWq8LQDp4IWJV+cZDu71rNkZdMuUXYxvpARf22G4Tn3Vn+qG4MUYNNoBlG9AK1Tc3kyoGFtP14sr
FYkGY5jWIlqzSPZNB3yRJZqTUwO8MBABCW2UFaibBjZajkFgAOjPWtuYXlpvGoAWOpV2kL2XPU6K
WAL7FkCysV0s27Cyd3YWgNxrQC8NWJ73pcqCZSbYE6Ox1MshrGCbl4YOXUsvyYaj1azLIUkPToJH
X+GJXDcxaQ5gKCMBayQZ4z2XcUZSWbN5dvgcdJkZB/YfOY3jCAc4MLG8+WzNFLtYLhJv6Y2VOpqG
6i7D4E5bwOJirSdNvyutQB0HOsvv6DgYdooOltNYqPAnYyTgTsLqKwEbnkZmiLvJQUcnUOXtxpa6
i5jNwUphjzvnWDr3aR6HR5GUfGdUxgLzRCE56qUbHey4sXZN37af1GBU9zwg3X3XxNq19hsCdw41
IV5gA70qI1q/AY+WbbsHz80eBk9eC7YmbKoJHJnmhItihKMMeyAbtaspW446UVVE+TbWJHztTNR4
50OOg9vI5CiIU7TA8mB5uAOpV3SAh1hs1p49Wr4hZ/guO2pwDA7BTHxWDcnypn00KS15zjx+4Atp
hjAdJo9jCrYCdsVsPKMUgi7klyM8BgzptDAb69FPg/JgFXbKUFlbr64TuTvyXcbFNBvtDJ+M9Hyf
ZuaqYyrLN/XQKm2dSY9MiDXJZEsXZvMB9DvbOiMDWQ76JljaYVC8FojaWykh0IZsf07goxGhsizf
AxjsGel1f+AsVkSRCZm7auk48ntz2NvxSNyizHyZfIOEqAHyxZn5wL6aLmWY/3RjNiD0P2quyg/f
1/Nnlwv82IrS3A8kjs993AK9KWl7+R7TspPw3kvvHHTdK03Z2rFxIqqaseewyY6IjbartHbDlCMx
158pC+ITTQvBL04bbwOJXn+OdDd+m/yw0DYtbbbpQ1PXxZ5HXPSgJkt8BkE4gq6W4WBgWvOqnyCr
DbG2uqZ9A/U3fEfYgld+j11qSnNjzzbAvCTRoH8Zemey8vWNYhdIMV4ifpbvCaP8K4Un6gI6UP/0
Rd+Y1ymnm6ZOdHHNTBRME/zYw5hVFV4lT2Hg4DyTLxtWfRHPTxwBfjEg5YYBhFszc6E6BO6ej0QB
DzDr6amWvhMfXFJt+yquopUItXclTRLpyWBE9j3PzeittxDzgIy4FtZxvd3UrVfr+6buquCuNSMq
GNIOw3Q1mnhyCpDxPAqoQic3RtaBGpXgFvZWjwAshyezFs5j0cjs4EkSKhBF+m3ZhNGmpPl1R+3a
eEF66DA5aKpmBulBwjWUx5igw9Yjcv5ROkCTmV60mzXqxZb9NFseh09x43aahsc88LsnAtxnTQZw
TuHiozkkWAQuBPszC/cKzRYIuV02U8XM5KcX4OqtuB63k+zCY973zqszFyppIWu+PCPoHbB6/jSz
yfpqm3SOyrsV1QkmVFaYddFRakXHJilKVIKjDQ49eAySMUBtu6QcPrKyJ96nItbqz7L17ceswE6i
W0h/FV/3Utgwu/GbYWdhFdN+DMOMVJOxfu8RDoAIh/gZdoN1ZFWXn6C/tG+Bgz8LlID86GocK+CQ
WV4MTEhhB+ek1MCEp5l6cgUdHp4NPkP1ZbDITAo0yHfScU3hLTJaSglMXNBVU4yz0sK/kgr1q2qT
W8Pd6AX1DhjQEkT2Mcvskz7Wm9ZuT4PxawrMNzUeG12thoYEEPJwUD6CmruFwaNqj31VfxW8I2VL
WKnw2ldUx6XR2rfY7Jd0gj7lFb6T0mlWQClPI2gGfdBPYKmOBZ6VVD0W6XnQHhoiWoQYl21FEGls
dk5q7B1kvAZbijN0oIVR2sbuKzMJismBDgXKa0JPLQPynjkJj1IP9+5AgDYk3FozweURvGxWMizc
FuCTcfP5J1EhME85h1y0DLN/BczxXepHRW8XhtrEsNGw8Vim4VGn0zSEgEa5xY1rnuqVJNs2SbNT
ALPS2Mae+1Oa3zOco+5vJn8xHgiS9PcKyRwMJtvOG0wjtKWnVD2U7aFF8eTQ8ZhC+fWHN9EPnPaw
/aXrvL6LPfpDko/Y7cAi3kYPuK1175nhKgPyKWil2Rh54r6YY5ItbA23IB3CC+C9Px2WJiwy5j4q
TUJ1KuZvcfSWKE4Bqp2lKuq+xztjaxtDg5G3XZn48CCD/tLtNN8PonHPsGBTtp/lnDrT+KoiFpYk
Z7iVTMt76FkCnF27P5e1drJx0z6SJo+gMdY4JirguoZNylv5clOnMtq4GluKWOAfsmoKuCv6N3os
ETBqizMd0wG6KB+Z0pyjnP10ZlrWSLljmJwz4igmXmn1EcKwYMswQrTnNiWeKrtLyEtv30l84Igt
bk59zCD04kBS311kWkZzUKB7YApbqLGNY12qEtu3lvjXsq+/81678rYPdr0qCMwZ5fDlO3lk7gBN
jN8dvgCHlWPggPKFsup4Q4Ud2fPJgPqsuZYjwAbqYX2ydAqqBgxOatQfk4FM03rI4TH4C4uRdeFn
qTWz+kN+Y8Tfu0yKUpBjSpw9TLUSSJnKuc4qknC1xu9pItaZqoPUsApZqv9CROU1lZpiPUSol2tk
Jr072VYIJZcyh4ZrI+czTUiBsL+FCQOUqRh04LdFONu/2rZc9VSSb2QfyJc6JPObg3fdTW45zLYn
/RNvPz4IY9BwIrcJ43Gh5/upFUSDykatHXplVrQL4YPzBYi9RLnmC766qST6adrs9wEObcysdFZ5
bUCOMMN4vME/hU+dqI7XKvGWhaUXNuordvWqzLgeXazjJBUiPV5kDjQ5hPl6Ja2ieNZsSrvgzKv5
oMFhcJuUWc1XYVX3U29jp6JKybgosgnLWJTEoWjrPlhx6t8K2DfX2BDTVhEqW9rBbLMA5L6zLKC6
Np7PvXBb/ISe7hpvBXHfVeNhrsX17S6zuZp7DNPwWYEjWZqKlX0W5/6GFrjKXHAWarApBMnRThQx
1jicz36xEisvCPW9MK2RGx6eFETaY1qkT3DZxLb1hbzTA6HzY2Y6oy9Ze530yD9EikMQI7g6xykg
1NEmhW3FXrJjOpt+RaIZXlvBxqsvXbGHbAkmzTE04KK9DgPPDsoTZK2WhXJV/jt757FsN3Jm61fp
6PEFA5lAAolBT7a3xxuSE8Q5PCS893j6+6FK6maxdEuhQQ+640qhCLlibYMN/Ln+tb51MOz4QgvH
XU8p8YNDOGwVOUNyztFFSX/C5PGFxgTqhL17yWamYfp+jOzAjOBtZOPpZuXQa1CtuF5wo0V6sA6t
QMJ0F2Mcpvb43E3uEnORWbInOiKPnqG/pIJUq7aR/oAJxIv4TgK2W3fyRxkkR0kPz9Y2xmZDC3WH
EVYqc8NMKL4Ybtoc4U/7G6ocFDHrmJLzecC6orI0ovfFF6t5IQVF6KgHP6GTSsPqfHbpogcf1EDf
WHWing4hZu3PpiqhncexcVQYgTZdMAJtcwrGxwLZMesa8RrMvY89JcuLF3eQ5qMVmeJIytbZibKv
T1kuSOlX5fQs8NM8YE/hlmtpwl898Cc2LHF4DTPGd3Muh29CwBGJYit4LycZ7nLuBFuFXe+SU4mH
AhE1BzkRGympCzrwpHWPdZhwoJUJtTjppNmN4zcW7KAXpHiMoG37l9EkrIc4MIFxdHLc5Gwdn9wx
ir+YFi7AoI7HrfBanEJe25wyjO60uOnPImiu3QghvMv9z9TxOrtOcfAexMJrTJfl9rjU7bTDvIs1
SZl4JF8M5AZ3BSLzKRnJS7kZxSKwncU16nLr7NShsaWJND2MTRC8hE1bH6AIFSdtAFeYaN+8iLh0
nj1y4zcTYD8yLmN4LDunfbdYo1ySDuoSdvHc2STD0FxUU7j3aTrLIxCqdF8YjXPwBEmBVeHnwUka
M8eYOBjHm9nKqLAQkXpOVBxe4r5Vr5xsmEmcTjPczTor9nhwB2dFNokSTVtmggmxLV7njiOFtpJh
F2YIwg0ywNmx2uw9nhQGfquKCPzExRlXTfodUXi4ccEVfp36RO6TQstkayW8IqqRKHt389H+7PQx
8dnI8e6buaejgx3kkqgNXj0fHHktjfxbDxeNkhIr8y+0nMNgcjpIG7Ab612Ydu41iXv55PaDtyVh
iC+DHTut5iLcSrMPbqTvdI/08jK/NBOFY8Ti9vgvGVXBuVFejhHmwzBa68LaqthxDzfWrgjZk1fg
TgqD/LIaOrYuVsXTmwZcllRVy/3cab97le9deVvFdgSK/V15OBXwekd3IyCBx4orgads2dxZkQf3
NnArAbCWUKaTIb9bFdp50F60FyUPPpabi5/l6mgVixxieuOL3Q7ljQLvAKbCch8HQl8Vo43GRODy
wIhce5+BrCGCFKY7c3YipvYlABvqKrrnlNzsqrRungzsFgQX2+A28T15lVHTHx3sbFdbu6gZumye
RElS24kN6gLKFuu3wcObaJfxmcxG+JZGmM23ARv83dBM5WNQFSNNB7jvM1eileNZym77NJmfhkBP
B9NL5rtq7oOvUEYhnScxWd8S7LsX9Vt+MP6xlEEJSDDIsEroUpxU0I/TKoknNgukk4KTR9fjWwcc
k+Io5L2D1VrVTdVGBIYkQgbqe3mMM97gyO10E4UYXVJsARvgD+HOmBtQjkaFvFZO5vAYm57FW087
kCxUt4DbSbFZwRIhY1kdxZQuYX741r7JyaNrrOnUtkay98och006lE8SmD+dFnn2WBiWukBmc8D2
WyQTYmu+bbSr9kMUNe5qdJdyzN4O8XDmOeeVbdL7IYssmGnyNE+G+cEJvbrzLcuAKTVEzSbyO3HL
+BzsC87jYHLcdrw14EVQaxGUbGdGdEuyeKnb7Ssl/VeBuHgz1LmzhdJAssAG4wVij4l1FhHe+MZo
6/7K6Y6YG7jwlBQ5VGAyH0tbrSHEE3AlwSpEJ5QMENaNL2OTB9S1lOLQOz44w3L+zX9hY9HrEotH
BlXT4iYbJHt+w7VKzvBzab66RWJda4N2DooUjA3vS/xIkcagwyyXMK0AlHhvQjMu7sw2Ah8VwlmB
vqrkY5fJAOOKlE/cBvLbeBQ17upo+DBr+upknIGBJIMAcg+3aXGMDNd8HHBKOjjZlx9NwfPgTWDQ
3MV+TdzUcpXRrhITRAsvuWuxHOP8PrRB7rwaHfGCUtb6qGxrfPanaXh0SjsliUh73jaYS33gToiq
MyRGfSSNqF6nxLNv/KAVhBX8+IbnYvsKUd6CSQWGBhx2ED1UI1zXjQmf8q1XdPxAD8IfJlorAAY5
eEcrHilsVHVwTVpqH1f5iPjRd9p7EtwqsKn0yvlakMtimu3TctfFIbEXI6zhPybZWUZF/+RVJHEx
adqkFhz7BcMlYR8sgTHUjxJKLfA+NrgdRmEpmuqQg5A+JUFOvj4cJEgl08TkaQlL7602LhZPYDZj
5QvLzxop6hQNHO3XozcNH6RHy3tvrhakRUe6JjTDp3FhicL7Ea4LlWc2D05et7s4dGnfy0BLgvkx
tU0EN8+8g0tPH8NFkAA5s13aJQ0Es73w6vK5KzJmBFxdOwdEE7U3LgdGC8QhekZ9GDLqXCddQqaY
5qREnMjjaxs2/l09Y2/qKAb8agGQ2A20mhxdAunnPgHtOFuO3jaWBqvTwOV2LT85YICvb6fFhMZe
EdTD0E0HNfSULOElB2Hj5S8KcwcvlkgbI1yxaYuxpj2ytLeTO3ANsHJxrmCwqg8Kq8rvPC2BBbpl
fgFM19FAwkfOZDBU9/A9/YeigV5V2MEAS6lakC1tQH8W5+/khORBjyJiFw/Jlo0Kj7wgw8Qyxq1z
lo1K7scJUQl6OajcSbX9O7Zf4vW2QeyHEinTuoikMD54wLKPN9oGh1+P7breDlbIAGkCzELGUm5l
EkxqyncbSsPbnJvFper75I6mjf4wyE59M7OmYnWKd3QxLdrh68wj9lWxL2EAjQfyCq1VHp3Qrx9N
S2HuVVM+vqRDBYhTNJlJiki35sfsUBp8CtqUCja+1R7KbyHTW+yGS4tAaTnf4yRU5moefRNfcxIT
PwixLTfrbvDb145NLCSuKCGqzGVlnQniR9fSsHUNqmBWt67jS73lEeu2KyPm59p0poY23wItqAv+
uamdsXyCp5DfW5apPiNl0kvJV9mZu9zuIYFVo0TDqkid7grfbZ4Q0/JLXUP2ZiflwViLfVKlfu48
4P4jkJNnKsV8iBx0Vm6g7vK4on7BlBwwwSg4eyOePIUj3/GOHerQmlhM/t4aDlgCtwp3zLD4hKRf
+cgos1F+80xix2vXGUm5kZlYGKLo5BZ7RE4E8LuifT7U2Y+m94yP3pQTDq1KN2cQD3zIqqvZt1R5
4LMWwS2Vrgdl0KNBCtbCKRPM0dE2+ZutbBzKp1pKNtA4a7iuVZYsZhZea3C0ynneT52Z3w6dG71Q
nRLt6Nmq7s2ipG+6FdQ2V8ZNXtfZSx5pWDkJm28XhzRX9AwvBgRiCByQssAZSJuTnjOmeZgnwC4o
QUhHrFxZFDD0StB0YMUI8OCvbU9tQY/oiiUZISByDXuV2up5+Y5hdocNmjVpDBclNEbJcQKdfsHp
5J9FEcaX1IfiklVcDlOUOWeFKWzd8/9DxA/6a1ILejEx8rw1LY78pCzrM08omm26xnzgPtfvZ8CO
gEWzfnrgrfLzafPBf0TGc26KQJK1YwMk7ninNq+QVNUVCBMGL60MMkh1iBbYm5P4QbGhAGPPHRyp
Ko/Gkw/TCj6y7LNnZSBDeh2nCHrCnKOdugSnTEcV566323PUlMZdZaqZptMAN4gMnOgFBoh/P9Dd
uXcLq/tIM4f4jJH6h5TDXYQ0lHBNJr2SYhuF/ZLmQ8neMhaBMHcTbb27c9/dJAMkMTqXQjIdhH8E
Aqz0OeDZNoP5yoeLtTUGCaG1Fv2581DkVhgG3c8qiWMEPIW3vDU1vVNkHWhHrWASPLSV5rYBlWYi
HlWZA6w5I4ueVKKAxQEWbQ7Eslk9hf4AjzPVYfyDoPDi62M72tE9He0Vz6Z7SNXEwgc9ETKFGd3C
xggB3xAvSQiP5pY1HuHreOT+xlnSopKl17w1vlRI1M8Cc9qu599umGWij9Lu6V8Y54jqZRXNe890
wvuyZMKJMcs+jlBK99YAv60wZ/vHWCTye9w59TP3WuuSBcP4Ge7BxFcNv+wRpx7uSsFiOV4huFDd
oEvVb4JlAA1i5fwAOds/VbORPs150s/r2dLtTjRBQRBqnG454TNL2yl2SRW/cxYJtxTu4NmPg4Yf
NOiV+17jm+aejoMatHv6lIsyubp9G+FNcpnwXI9UWuDY1h4bJWqkYdj9HkkGFqDBJX0Ty4EjjVnT
MlNiz934aW7Q0FB4CEOsXx2u4XC+Rk4tTrUj5FNNlxfuYi8jM0kV4SkWUYtolWNeQfBEJ639OuYv
tSitcNAfNwHuvTt82qBrpmiAEo7Nu08tIDKNHvS9NJMl/UOfwr0ZiewB+rv3iOlpvMOM4LzPw1R/
6Ys2Z2oKgwNclvJj7HQLua4nuk5Y8eD3E9pM3dXzte5dkEKqGI6oJw3Sum+j0HC7fsFLnZLk0WP8
XMksv8MgqaAJ0ML0ktpF9hUVjfwjzZY7t6YmeBrajpgQ1jM2cI59x5GVbWZnZfrQ1xkZ6r72utPM
z+l+juuMhvW0aU7KN4IbP69ZLuJ3fM1NLQ5F0qancraLAwFw5g3RlNdK462n2q16muLSpRs+cxmB
68o85W6UMv2K7NB1EcQdh63+tczKnt8gPPS8woC11LCkW22I9GtYVy5qK341ZdvZM8o7jJSWBcox
sfOB8BFx34ikACKI4200zuWDa0QQTGavt1Ec85x6GQN/QuUM6Q6GQXzgPeenoeiWfW9V7oakzZlG
ukkujecWa17FRoP7C/RHCKzzU4zf9KEETrVHv1UHb5DkzGzor4hycOPK5RiDoEN6vW+D8QapZzh4
nZ4f8MRQWqF98chRY7itpqR+EJCemDlgmq4K7etHmUbea+gJ/cMZLf/FW14FWkqXrjORJ688sKg9
qUurPShp+4cxUt4rRobpNOZzBz0OTl6Sc9RXuQqPNKwVRwhmoH6xqh+4SwwXvwMZSKtmDYwlSIpj
b1Y4YGFiMHNEDGY7oAXTveEN4tIhdaARTNMjCqYrV908sXTgcS+vHPES+Ht1GGxS2pkQ66Scv0ad
zcqnnrV3yp14fE2yKQWBqcfoM+MuKqWC7RphgSHYJwvecmsP8sEvKxqw/dhHuylVxgoaNyaZCjTR
sKtYX7W6uwP0QPMluDDz3IaYhgth9Y95XvfHUU40+nmVwsyN8e+QtfCwZOU43ynQXRQDUgjPctSM
lB33FRt1BFsFgxt1exyc6W2t7EeS2MbBrnA8bEJL1bdBNYo3lffWgq/BUZsXhKptNzIusnVi8B4R
KIC206QGcTZgJwfNyWduxUiPaYyhDTTUmc0vp6LS6FhZTigFd7aKjKOtEuPGDuXXss16l1U2sgRv
zEkeAi9p9qkIpofcjx6lGUtS+kG+rtlDHCWD6lYNYXJuqKx+jqqQNoY5wypc0KGp3GF8x8pYb8y5
S169uGTVVRl++Lm3XfoCvZROYDSQBjajizRmRAb2EdOyz73I7feIWt5DYfvG2WP+WXtxxY0Z8MFj
k/ftgZ9CuonRs9k0mV3zg2DzxDItAGRUifnYT1ydpMq9bWkqvTOJ/9+CvZ/WFXUTACEblzIHs8Ne
gfyhdykspZ12UOBqtt4rHk8Uk3i63usgMvaQAIfHph/LExWazTkKLU61CI4+MCBrkj/mEJwIaBbv
dgwWxE+pYJgaHQ3pddzVt2ZWWre5V0Uu0SxtPPfwmNstnSPtZ6j//kmlKQL1/9GIjXTcphMbx0EJ
POnI2dia0y8JvW87dGFG6DxujVuPms9HpxroGdVcWS9CTtU9RVfy4hg98/J/i+Xwf5CZUJrW72bC
v9kuN2/t2zZvo3a6p9R0evjedGn7m6My+F78K//jv8Fy4E95msrv//Hvbx8ZdVoROm30rf2DI5He
Kula7l/5Ga9veYTJ5h//Zb+bGT3MjDYhGU5hjm0rS+BL/N3M6MlPnue4eBKVLT1chTgJ86Juw//4
d6k+OZ7pSk/YQmLqU/9lZpTWJ205Jo0pFn8iCRznX3EzavWLdVCbjquYLF1egqss/Vvm4CfHu6qa
vDTMxDt0OgPPwKZvHdv022CfWQO6aTZdlQ3oIGVBdtDZ94rG3QJ9ac272li+355jNmAOPkDR0G1B
C8cmmG21rlPFai8meJ9auIGS/NU3EOWgIIhKjDehYeBcEjRF4o1eTVM8oHNppCObXe3EA3pj9dAD
8RCwHyEhGQwAlsE2nkL7YwSYue1ZH+3iz95cGicIPMbJyvWloJHygDfsjqOuXtX2SxN3D3E0M5hA
U6OjaTsPUEfjzmSxkJbQYJh7ZnakG5jPRwL7w0MvK7E30wDEql3BOU2bOzwtFkVesw6oW270m99G
MNwK89lqm9s8enPz0LjNEpLxJdzBBrvTWhaNeFTVk8jFVZXRfZ8LoqtRfZmp2wpLF5ocUtnGBr3P
cBWCE1ycVsr/kdAAsHYgLW847gRIT7RGZYjiMNYY7WcnNBe41UNTh9Gh7c0Xx8Bj6Flt8NkiFgKC
ZHlYcKOhRrkY2hWkIoYlJzk6dTUeKgss1SC/LNUGd6rLojVbHT581JQhqsZNpzu9DynA2C20vBVD
ububLzxq6ATHKoNnyD1z7mLR9OQh7nC+pdVlnoqnEGPhxnEbBc3QRdRVJM8y4vt9WcMRCusvmcd+
TRbglKLSmqgZUd6KQZQVpAYo74/GjlLAdqNA+6+09DRsP4tCN6ywOytsXtNggXFYXn9ncKakV4Fl
kRkCvqMQ8FtCEcGKU4B/8RItiPGJ+li7oXPOkvJqmxz52sICa9WWjwI7wWZqgMzi7W8O0YzWCaTu
zlvC8IYlH8exL5hCsfwNz4OPx0Hi8t/DRLoNYw+AQFOtQ8CBPP8pZQki8Be+QMoK147jqVOw1KiW
6WJeZ6G8m2hEFhnlomA/9xEh61VDfEa5FEXHCXiKuMAf4TR7FbC4D1rGgNKmeyQkqs5rAFI8ON25
U3N1LG3we6wn17OAhgWoxyL3zrlRJ3eZZ7/rYXoxREuLqV8We761cDfxqXCN4aP1uqnZelgcblX3
msaAHPTQ3c51Pq4tYfZLl9SKMpct23p6mNrkpJLxJifK8Ep6MTuzJC/X6fIfYXh1O1XZX1w2lNti
8sWxMW+p5qlW4YApoZyIIniDevGbHaU3dJeFHsWnMYsjrVjF1rzFbZKa3Vb6PapcBDUAHEWwTsPx
Y7C13oShBK1AOwIoaH1g27mB0cPBozCS89BeKtmf0w7hXLbE9f0nbFgnv8bJE84tuBX3TLCORq97
CqWCNQRjl6nOf2pNquvHzorh444vPpovCfaLs8gMZfua0gcWgw9jMZFfdFI8mQlCp+sZlMnjTzLF
98rGcJeCUCpqFqu9qfXRIHgJm2QRmdQDDGsSofNt5MXTiZmn2SR6XCUi98+ItvbGI79IdTQWBeV9
8/2RWyun+VsOpeUaKDgMGS92XzxApjggrszj4dkxRXLjqh4ntldYeOlkc9Cm259Cf+pPSk6AXtgt
d5G1tBVMGxPA3FmGg3G2OyoURWY6B1YW2TNUSRp7BhjeaR51fE5JdCni9o1VrLtTqYG3JjVd4Ash
paV8yjPEJ59dYELjZpml8pQ6Up6kzd4bOa+5KeYm425jc1Vtwzo/cRsKUSQUgpR5qDWXXIJGtc4s
dTBZW2AQfxT8Gp04vlZV+JyklLQs2llH052RzeeaClo4Oiv4gUvFG8nkEBiIxcLOk1BvqkTstczf
egbrFds4vfdq/aUycFRFtuGwDEXCqKpxOkROJWmiwQDO3rbOJMCRGJQL0FGOF2a6ODgOJfdw35KY
kzEp8LfU31qwseCmTUAkSbCuS+d7SRJzFaYGsXmHr9WsMaqx090Orra2lmGTnIEGso/ZZFEx6L9C
pGeBja6/KQbLf6UQtF6Hw8ZoAuvqlF9FlvjXegL8IhFTqCHNv8WhWfzQMV2M/ccke/fB4xaAJ5I+
6X7kzhHXgwLoY6T7NIhTFLkUgqounl36HrbYEtx1LYFGNS0mT4xB1gYh4UzMh0/K4tdsxjxb7Lmy
HiHLrX28o6tA91T8tpKnDKfonRakS+2BQ4ZBepgeW2pNu7BGgMjEE4VQSL8ZM7HZdiejtKH19TjB
zHKI14T9AfhoEDwMwMEG/34G0XzFOdpbN7Nzhz20W8dBfeD53N5btCDDgJSr2s2ClXQDlDCn+5IV
7vf0meUT1xAzvrScjyE1wLC28zrUOuNUT807khDo621IefRqouUeaumVzODXmMicCVI76SFcew7F
mSGsgJzVl+PEYg2FfVkfG+8hX1A18lsI3eGSGB2xp0jcjY1jrerqrjDHnakPQYRzYghuayPkEkzT
bQ8A1qxSSh+M1+UrVlZ9HohVD6X9lGOE2rohB0SLSjfZ0bdEi4/VHKF9XOcyO7bthe0QkDJV4GOZ
IW0qzF1T9ZYG4bXFrm5ExYdRq/ulOkI5/FbKqGafVYovLWWAQyK3xoi6MJrQla0R23K5ABc5b45r
pcd8B+fhJrJsKlV8qOqJEX43g+k8Ns3nuob1nnN3WtIK3H4w+WPzAJuqtXXBecrW3Yb950E7K2t1
Z47tZx7q39qgApDAmZ468PSmFUa2o0aJp3Pc8eiOm0tbIRmK/EeurI8UyZKFfbORO6MIwk1cgRYK
a3DrFkA9HQfnABK2LabF/1DsakaNNbsATKL2/GrHxtWmI2JdsuGjBb64ZPm9HeDGhDJ9ZetxOweg
CyR+5tTs33yz477WLHCNiTpsEzZv14cHTG/gs/P6ajtiWFdYxzrzzonJvsUFtbwUjzE0hncz8i5a
Or0kzoNM6YX1wkXV47NUMQ9zrtZvfkLarxld/uyg23RpsWxZUSUc6R6tyv0C3sTdFap/j0BTWino
Ub6rTdLbu3Iun3pgf0v8tt9qfTUy4wR0aFsgOzlpK7BecncZ6XgsbzJt0sBkqWgHhtruk/Fgl9VL
XpqM0PwJhMVpwuO022NwMkkq36mqPHeCX6oQTIdidDZU+dzNPYsv0+Kn5CRrVve7oi/5WeX00rhL
+q+HgBkHPxj3ROVipKhVBhkQftZspTdZw366lgx+TjR8a8vwKafklEF1vnOpb+BSy9hLMInpWN/G
rB8gAyXyoRTHHMPf1aNxB6qkjbHCcsW2jA1z32LGV6M/nCjSgaluzNkJPxUpFxuTr1lCgw4w1qVU
l9AkUjtb/NzejqKKoCPgOsu5ek9KRddM3IGK7+fdqF0mmz5F3PLUHbjZlzx2GxwaM26j/OiliX0T
z0FzG2Ftxjsy/Whp7mYzrQNqJLpzSwVgyV5gA833HQvDWQiGAiwwNCGFEz/aAexu8eohap+Us3XJ
Ea7sqjIhlnkPojHrTUZ5/daLqs8MzbDn3ObR9mkF60J1KETq3yYTsaK6vXWFUV3zUd8zj+7NDMJl
E2OHkJRlelNzGQSlCiY7GPA3w2kWsPY0asZO8kfkWfa9s412N2XbUhKRiTwaE36bi5PxzezalWO6
+J29dOKSKQCqVNEHr+K2ppRFUUC7avEXrEadweBGw0ii7qO1a+zj1j07bYoJlE8PJEeIMe3iDsIZ
6ibJgy2RiG6X8dTZDwxCpo4VuN6KkgNJYlUUBaImFRPrStivE2eTHiOdE7p7I6G6y0n8NwcoV026
5RI20esYRP6NFxj0bOMJxnLFYiu8CmDBFG1a/lqnMEeo6WGMzHuPLQNpN2hRPHMT+80u/GNt1/eR
F32p+ugW7gLgsRTQlZVd7BFPFb/GC52fpyil+GrMiLGZ3TSsi9yCn0q3q56PczB9GH2VrkdfPlrh
AGuIRkH2+AY/OvnGv16zutxPLc8TjlfcMKzoIS9H7g9byfliJRByLwZIeLY1AZAvhnE/O/y3iDH/
+/KfLjrGXwkmlzdILm8fw/fv5R9Ek9//ut8VE9f65PIrUazQkE0kT7S/Kyau+ORajgXr3xWei2fo
p/in/GRDJCEEKW0HJLj+L8VEf5KOIK5JsB8IySKz/F00+kOQFxHpb//53/IuuyNR1DYoMX8iBODe
VvwteBGOEh5h0j8SAjolxrjyg21nz84uQs09q06QBp9dGEiddTR8w6D7oYnXyudclwV4r8uMzoMq
s/Md5ni5nku2JuGCn2NsSlk/eGeB1wX/I/+9N3jeVXSFufnpg/4Hr9zmEyj/QI+wHZJtSgtt27Y2
zUUJ+knpoesqRFYCJ01tNK2P6X0xvDV+Z94M2n01aCtaw6HV29wM9TZWGdXMlems04nbit/71Xlu
aXYnLnV2F69rpv2TOWawQqayONZ1t/crKEdOGYIWCqbgUc+4MCOPRQnmNgPr4JcFLbzK1+7Uq2fg
/PmW1N7VYIhdibLFzlrAkXZIGF4UIFh2WcALaKZ3Wue+JZjFetYILn/9mcjl2/rlM2HUFHAjLNfl
G/0lODsacV7SMWKAW+GIkwoRUnwb3M6iHdiKpkdbGqd8os9i4sx9a8SoURS9tKyAKydn/gjZWwa2
/wUrl3kzhwXKCTUaN4MXA0FvilM/DPlO9cj0dlFsGvybGCA+1zqH2hGlL3bUTWe7T3+//ZA2/8cX
qfjzRepo8gkm+1YtEfgQMX/+qnvX6yoXxX9rWk/loKNjOFGiPoDnP86qJbaACb03TdIEc1peALDg
Np06ffrrT1f8icdgu0KQbca3Y0utzV+i0ko7ydCaiooqFXyzioIfDYE6cpbyaaZ0JVDRSzIOipxb
dRhy/6kPk62L6nstls6Sv34x1q8vxnUcvUimJnQPguJ6+cx+uvxdXzkzp2aPH153lXVuPQ/FDbWj
ejM48CxHjykBJ/CxrYZpU3f0L/cf89j4t2MHLlE1k7ubdDitR8v2boJiqNim1wO0dY7YujRfwrAe
ODEwPBrk3+qy+u7bOoTEloZXtJ/mNgURQnobsEFsPauJusKcLpYpplLuX3+rnm2D84crwj9+5cRM
BvWUcMN5qzUFRU4YtrcdWIlq8Gn3K23Qye47THmx53j/boe3/mDdlDlgOvwbp6nEgpkHXrFzWY9v
UpEEp7hG1qi8PtugIOcPiY0LhtMJvrM+j8/UN3EIm3R8LPHq4xJ232nONk9VyJ3PzUDr4Zwbo5ZN
nWsWj3/9ZuWfYBMONA9+vbjWGP/w5fzxe+2JIfTQMzzE1yTBfsUJfLbbNbWO7oM9GRM3ZPQoQmW9
j89af5V+HO1NI7PWGEujI/A0LG5p9pG5Q8JBC8iuwtLBirz6KmuK6P765Qoeh3+445A+IyduLzgC
5j/wBn98uVmEXa8O0mDbdPw+JycVl/ZOlHCjZnOmO4lK270DRfBmDFz/YlnEeZKwv5Dyya85j5s7
a4jVZjCNzZy17YF6SBy33e6fvMpfbyDLq9Q23mDF81eoX59yXTX2IUdzY+MgOOKptlmpK1xMdKTd
wtHbN5Z7Muvi4qdlfupqrmzlQzr+61fxD36yrkatlCYBdVbDC1vi558scgub2zhwNxhF9XnCULhp
ynLejJaeoFe2agPXcLjIrO42eOIhAk3+acYBjGYwmS+YLU3MZCs/mbrP0o1fU+iAsi8w1TdvrSKi
NA4eeb/F0wlyF5N+POxFrMFcocbj2GxebcZ/jPjPKZjXL2kP/J5zzwzxzkj/yeNZLI/fnx9FfOSg
KzQ1D4wpJsuiP77ZdoyCJK1xHvAqfghrbvdpR5oMeAMm9mwWqzZ2xalvH0VVmA/5PDSHdgo4kmHL
Xfpb1qj+xT/5BuSfXpQLANy1bceTlpSWuVzNP900BxEVqMlL4kKhLWXb3+6buFqusxiBlQ9QnIKx
8rd2aNsPCNePtHhvQ+MC6tM/Q03g2u1QIBe/B5kgXB4BggkGQCa8EXkBIyxHT+x4bd89zKS7//oC
WnZrf/xMtVTLk3C5P7Bg+/Uypl/datjKgWhlrbO2PdNANAfU5w3ZKq6AD8vMAFqFYZeNux4PUF6w
FkLbl7kxb//6xfxpckQiZMDgFOdxeuchsTygfvosa9tXWKCpQM49sz2AwZuCfLhQE3NApR3OXtKV
t1ksnYOiUYCWW4J3TpF7q8hmSQVh2XjhtCYOkRmSGAOpWdNwfcXaSl2BiA5BZiE58Xj57VX/f5LN
P9n+cqkvU9P/G2XziOk1yn4+xPztL/kbw0Z/IiPHYWQZOBZGFrPP72tfrT/hP4Eo+PfTyH8uffUn
Ifk/Lmgb6Ensnv+TYCPdT1w20tSW+9uJyNL/yhnml/sqmyh72SBLBgTH5rGpfnkGKYM0XYT/75Cn
zGR+0z1QRX9LNZkwR1zd+ljR/ePLByf3NwNleWwzYGFiY2FoPxsER9bhGahH/m2+Vo/ZY/k8vDav
tB4f3Y9KVk++hT4J/tCI7u5/+ojvfr8b/nz68n4ZKf/80pdf/E8/opKO2hIPE1U3kXmJFScoe0jo
9EIE1JrqecTp3DdsqnvpTg84+Bvdvg+nG3/I9lYvbxKpbkdmhhXIVghsYLwK7VyYVInNE2WUc3Yx
FVZSee8tG+okdZ57Oa8bKkEHmFWaQ98qwgW8xluarSMkR/w377hL2w0NYBQx2em5Mlsg3hNlTASI
INDP0UOq7WfyWhCyp3dD5ZQVQzk85CB6wqUFsmhGQI1AfI4GRwiRBtxgKY3slvbIBBfWBrKMv5kZ
DrYTi8XIggrayqi7Z0dAKpHc1+Q47k2m+jOrg4wxdNy7sNHBkfMWxmiroqTfmln8f9k7jyVJjm27
/gvncS2EhxpwwNSqKnVWVk7CslRorePruaLf5XtAPxAwzjmBtTWAqswQ7n7O2Xvtj9CyVIRkxofZ
BXT/UJA5HYN8vGOrMKmSFy1iUAbIna+jtz9SYfRofQijGiJ5mWIbOLnBAf20NN7ignttfRnc9+qt
e8uvyRkx+oucfGL43w0h1ydsIGhL3BupImRFGpjHChYsx6L7nwfuBp9mgPNXOqgymPyCsatIImoo
g0ARMXPoNi0Cs/5sKYY9CZF7WAlzpnpIFtOwX3qckuTCkE+BMAk3otWkoh1DiUp7dkgThMsuxrbe
lRa6IoNxU4NrevRL9aVB2f4gPGFj3MIyemutdFm/prL2PqLX+p10L5/xM3wKfSJvGE7cwT3YW04R
qyrgSNRDBJcH71LrC88qcfcaJcYQO9vmV2aPx0rTfuDBKdUbKIdj5neLaJZWODONvOGO57v6Ol4m
V9E3hBW/23f7MwS1bbdk7F7im7YXL3mG/hfc0lnEjNcECHMleI0s7CjxEEzEzXuXPqWgfCtvGYwq
MmQsCk003a5PHlGsl9QYrXQuXAfsylbbpSev5hgTBzGUgo10r2/xM1CBqw/35h4XukTWNmr10sYn
0ijpTAN3N9gfyP1Icot8hg4Gcb65Mu8QASi7/BUqy5s+lEvU5LuQ6WG/dqJPWZqU3ab66D6Uj5QM
uXgBHwcHeCqBeX2tLnlylviu8dN/2uKTINsloJh7e0ufhuLoEyF73pwh8DQIIW97LccLXMEnf0Aq
Hmo1oUfMS/HqHrV8HKgnz9AN35OQRJtwW7+KgmTIQ3bxT8ElMKo5cOEie5f2ztGEUTtjuSOmKKvW
3BUi0RuaCnm4G4yn7tTlrE3IBkihOPqN4zLwIC/Ir4ddM+zyQo522Uo9uNfw2r2V1/qaHxtGMMT2
5Ru8h1g8OcMoXd3NOYVOANx43aUzq3zpCpqqNj1g4N7m9mNgZhoMqBiCff1dPqqEOVLmOTNEABDo
7EupQbRNyNyTsvqaZPmGCJpX69AFkjGJr/4DmxN2RfI2Y5u+rlMDCzThhfM/Vyi0QX+nz/gqRLSr
3GA+rGxP0MMxmXgwkYgzAROK+XZK6UCzmjvPxd3JBwCpT4iJaHlt/Ym7BY0F4s5JVuT2JKqf0lVc
SM5ghHrwr/F1eNPeUoCE/cGUs3f/kfM8D0Y5khUJRQfP4PRnntEwYPwd7KN9r0VrdHigRIphCaca
YvfDfZTf7TUP3XmAgqMi24mJ7zodClih9XOoJHdmL3NNYXQUG3PjU4oTnICAioBt4lA1OG2mj2Lu
r2Ueb7WfHZo2EJMIbLnkfEPZ3tnqcojUPTMUe4qAtDVA9e4QiG6CU1wEs94yl2GBQS8idW7WzPPc
mgTb3F5FYvioL90NNOPdOVtnozcwahDJ+CizIl1GH3nRv8SdvCzeHGs0aHUIyaPMe3Pi4iWU5X0n
OggYoASoczHcWCtismcMQ+65mZE93UwsO5yUcropTiW/R9xFrB3xve7di35UKcHds6YTDq5n0cxW
3zWVfhx+lXvH3jTpkhxUuCJ9W5OnWRYPu4nkSXyRjs45Rn8zwUQeRS9AHRbeM7aICNo0yZd67g8K
pqOgtX70U/U2Pkbj2tPswbym8MN6U+co6YRzRcTmjDz09F52xkE5KjL0FtKK2rutNLT6QpP0eg5U
TLPgA7Ej1avGj9duUP04ifqFKccuP2wzu/R341zq9QFFxVR2XpJbcNNePDcj/zDQyF7FApAt4rKd
aMM8PgQn76SOU8tpJMdcB7GPraVjroNbv1dOziWCTY6FTC/IEZ5HbfgknWZKEgG6+7O6R+qdWRft
VRzsU3zNr+W17dx7CGZLHMb9SHmrr9Es4T2tVv7VeR/e4kdxBksS7y0P6me66t7ge3FBkiI+Ktsa
oe+kt6Nz223nJl9AfEoPxTqH2UU59oemK9dFF3zId+s8HJVX5wIwzZOWNSKfOEw3pSputrxus2bC
d2PYaIIVhX1gwYkRC9PcgsbbMNr89Bm72EfoSyMRs7zViLLNpGVCc9KO1UYJszcxK3seFnPuStrM
fam2MVZZ+K3vI0ql2Wt2yR9qL5nqYglSaGcW7jqRSQ61FWAXzTYx0Zf7bH+cy7JrfM735T7ruyvW
EOD/5UG5dTe1sxe5cyxQH06f2oa8H3de2MF7rjJjBU2wSIn9DPfRsfC0V8daQAI5RwYk1RHdQIoD
uQ/DPPhOvtUPFwNHn86IKv8OHskDB+4KrOZRF9Yy1dfJMTsCD5gVcTF1tvkhOcVAazv8STuVUC+o
0jmZeN0ytIZh63UqNM8kWA1sqb0trpbrOTeTaSEQm0vD8hhAyGOAFN0QNNzhQRxU5li7jP+8K/sF
u9fWldNmqjjIvvLKOzNNcBetSTu24QvHhMXrSeERVcfoR2V6GVJ/kjTD58j7ZBbSsJlJsb4pesK4
wRJNUIhDiRFonKRwDUuBE5pf3L1OwuMYy9+iz+H1Ehke2US+A0Bj641XcsyTH5RAzMEwTKTiA8ca
FOmWLOdcS1YpHSLoSP6+CplaZTVOB0fNERIU6sKXmKnh8UFCNvhMF7VsaiVNuYg78zuNxuRKy0Ta
0B40EA+k6snX2PcJIrDzdutjE+G25DNascNCdmMA/gOt56ES0gQVfIiTb5SqWYvWQ7SdY2FAF+ky
vi7bFcqGbmGhIWsTU97h319LVWwvHIcYgMSIiYhto55Qc+nVE4ayNWJBMidygAI2WRwpsMaQ1c1b
UaOZJOC6QfM2xR+AlgvRPgMQmhS+HK1cp9rEOQnZ0ELeONqenSh3l7BuoCYTpx2NhwWztRDjmOEU
DtzGlsMT+SLF/GiNedyNlrwAnLrJg23Osqjat538irp+gfrgEATdllgOf0139keEG5tbw2FTgl1O
DHgE83AGhpzW25gRTk96i1yBdHm41C7d8nlB3BHQPFgYkTqmjPsaLlAnOLiEP2KGrpby8E2sOmKE
pJgXRJVbPQ8uSvSVa5ajlnI4CZ8Tx5hv3gWOOS1JP+3G7POoJSzbys+6+9VKgbK26mpT4isCAUFw
+t/XSOqfG92/SiTLUKjxdLTDtM9+69kQtxqRyaQTqd5lZHfUnrMpJ+HahVB2V+/WfbhFDmaOsW3w
ru5aOUE+H7z1l4gDcfWoqzePI3JyhK1+/ftPRs/uT/2Yf380U4bNwD8Y7zK/+2P1JvlO3IDAJk/K
bw7Qjr8tLHzYUxjEpg+No2P1EaY7BJHoCPujTf84rD5YI2/9LTuQMSQHxtJ9tfdtJKalJs/I/41Q
21/iU/naBU0K3DiGiOJdWIUjn9yKqZKRwLOWj/6NY6ePc+aWPxFLTpqFfc4RTWoADVf2p32v1jPz
PNy1+/jvqwtLrDhKZxIasNdP6iDfSe48tFGUaJfwFJ+yQ7jNuv5gTF2xJatMm3UM1jvsTnhCl3G4
LkU9B9y4EKc2ODoVR+8ttKx9ov6E6WuKuECqJ4mevxNZXvPGLnUHz1Rw4bs48hp+5SpWaghkygEb
+1KrP4hqmjdFm/LOAxlLkHrVxajEuiW3JFGaqXoHTnlT7XUM2cYuyMlID8GWGOWxCtBy+xyjvIU8
hKF8KABqyoaxUXx0deGlENlb8VRu7cWMsRtnmD7Qz3JBg13La1tL6bkYKxJ3Z744Z/vY+UA5tGKe
PbubcqsoCcVm7ARUV5h+OxI5VslY73A6pfjRKIIYp70V3DDtJzkGx+wqKJb+/tHS/zwF+I8ny9JV
XTE1hUab+dsgL6y6xJNVV1vpsFiYB/sLZaK9DR+Icqz6kfs/lQINSr6Fg7aE5JVdujv6IKAUofHh
j0WUuKdcv/ygoc3Ts8+eVyV78hfmKTsJ4DWcHb0JgW8mhU3ykD/aj/Kj6DYDuaHRJ8TddTBXKIeq
oli6efnW7zwq3/4fpgfjgPsPDc1fX5P2kGLoJvM03qHf2h/oRqSCdDNtRYbeJUHziJZ8AZNh7W+l
UZ4u5m2vLcuj+RZy1m7eIBHOBfZn+1Gd40f46D6MdwTl+tEjXVExSJeFwOYogMYmjWUc6sqfN/W6
P+rn7o6GDsQYLjTTrdYGoiS8xcqS5LrXBqMqxnaAp9LRP0Sn4lXU7V7dwQoaCzK58961KHr+/S3+
rRf9H9+dO4zCQLEQ8tm/rWs1wKBUSVyxgjkGbkJwxqEkD5ri3TSWilFfVOCgxGi2xIn1Fj1TGkTb
bJM7C/oo0+xYXQsORMFVuiiH9B9uzF/1pfhgmJRMWYHUpP/24ViMtAbHg1hFTfnNH2a1lrz7nbwo
qfSKR/Xt7yGMADjhqHEdVP0fnn/rLxZ9e/zVMrxzeoe/r6x857rCwyVW8Kwgy7v2ChaKb8w/qn11
1mjOOO9qcuoMUrqSmfySHuNjfvXOgtOP/oEA7iU559R44bUnMxW1zUtxRoC2yq8p8I2um+Gt2xfn
miKwe9PQ5uaWutM/8m90WJiEy+YFi6w8INxZqsZrSyto/Gk9cJZJkbPFQcPS5C+LqrRflVSoGpVq
dPWoWsuxfAWIaY3lrE1dG40FbkulS+BwOvce0bUdi2DzYLwKCJX5xqFClsdS+e+fr7+4hIKRtzoO
qgkXo0f7580JblGbm0Ter4q7bj0VsIpgSeDrFmNh7FAhO2OpXFIzDwfxUszUlkZCSmwqGYBOtMxq
Me1OaWHO/IyjZqFRpuyiLbisTwxfztzZDaIvpsqr9hLR6Zoa53GNKZ5N7x2CGP1WNAFv4ilzM92a
sfRsGtmdAgvdWR1BRu4xxIXtnzRHnRZKv1Zj2ZoSMXvCZHgGnDJvrsW39O5CJ6HS7qm4o2lfbjtq
8HCP2nwsyk3MfNToeQV8K3ztx9I9Y7H2Hgb1fE9dnxzVt/6N+3LVDsNY+GuXv7/Gv5bh/xpyje+w
kJlwIZZAJy+rv78mgAk5Xg2Ftuqx4UJjmyUXXJAbWkqyOkWF63WxTd9Y7DNnqYJiASH6k2FhH6v8
GzK3fmZd+03DAbZ4JADzZhQjkqfW06LIzv0P1mBj3qOwydZJEXqzIe2eMGYnRUMflbDYiVeLXYdx
O7KIedP7b0TqHNC7/EfvH66XRSTVahWevmrjAR1y3FmKNqT26J71fj+H/c7x2deORAKcje6ursEC
RD95HG41Hde8v8utMTiyJies0l9CxwMNETxMhKUWgYKxjH6ua7aFEaxz0M//cG3/POwar63OuigL
XcUNbCm/Box/aI07micnbaKqqwhC76zAhevIeEGP9jm9qURjpql+TJ8Q4W7NBYj2JuQGO/0kLxtj
ZmnOPSMPwTXsVe5gNMCIM7MT+R0azd4eWxy0OuKx58EngEfwFtEKyWiJhB/F2B/JPhvCSX0Vg8ct
pr1Y3+y7estK9SOP1tqOjDas4dURq0mMiTIOg8totySRUHlPtfLk6W24h9o259JAzA6rmh43pxsN
Pk6lh9f80rwKbDITqEHtSTP6rZWUXGi3WCaysdaTV3uk5OGo9/5j/vV/l9LY//3MqmPFMwzmMqMg
7ddA/w+X1UqTNkjKQVkNe/UY32RsU7PQLhGUJ8+XylfFVOCfojNhX+RTf2zudbhRiUY/preuTffN
TAVgwWbNIdXU5w4xlFWVL0h8USoznypGZU+HfXMf7lb6KpEYy0DjMJ5WM7+86CZrM6BO8SWs5qdo
k7WlAIjZ6HtjjOfmvjKlRk9NyIX71EhX8dRirp/DzjqIh5u+AiE30XqF825s9Vhj0wcUxH48qo0L
K/Ptk093SKZL1B2cq6l+RTsVl7/yiUlgEdjxSzmPdSWdxLfgUt+6AJkCjNNHPiHtpvZ/aFoDrijT
O4Jp6ED9kkfK/FEN8tADeHAT3Hdm9uWdwkPuD48mthakBik/Xtwd7PQz+YFF85XuqAgmjRO+ZCJb
RwODgqgaGz1LWxTxxM5pEoh1svIEWnBhPWMaKmOqB11jmPT6zAlHT9XgrMzUQH6Gv6aApzIbtIzo
SIdWDI4fOhtjl0Vb8L4jZw7bvdk8yuHg4FIm6AU53xjGshJEiubQ2km228lxcYhq7Fh5XbzIwQG/
NcVsrdEAqMp0GtMzGi9j/9a+OfSSTO8cxvuCv4se/Zv97l3LVbaJF6B4rzL/TfmmHQJ6Uw09quKa
XaOrddIOKh4k6x/WWO2/H4UZ7mnEGFjMGBEU/HYUCWMM+ShklVXWFm/ezjw75ampukVoR/O2xIUm
WdheBndwptlHM/mugb4t5SLbI9W5FHhDBMgLukvq2GcqaThFS6l+j8YeVLmVdkBCZ8a8GDtU/1S6
/qaBGJcwBuSqoaKJVxUDLdGft2Als2tomIa8UlEEF5f8pO9K+kYl/aOc0Uqmr9u6mON6ICv5y1Ok
fzgCqOOl+fP2xO9HQ2RoGokEqvrb7/daXyqq1IIKThMr5bycfhvvA4nHnP21j/Q7/FZoe2FHjdl3
tG1MQyw6u0eJ55o2WXyM9hlts5L2mSDD0lWUp9PZ72ZqN/+wLP31J0XFpmIoJotkjEj5YyVN0pIT
V2i8Vto5vIVPLYw/ajqU3UE/y8rFyy7DZ/ujwWzGLLHtdfHwhgSq2DteI9k5KRHGKdlDyUj30qSL
mb+xev2DDE3V/+pqWmhHdNZPRs2/FSuKJLhFYamsWpIOzb13Meiqqj/BV6uhqox27kqXYxwDc0nm
qNVyRRcuVyqjhoV548Pejg8Fc7lzkOIHBuQmAbj4+03zL18WtKa//M8KJ/jfPmMkK12ZEee2Aomx
sO/ee3nC6joRJNl1V468+/EkC47iChcAzJ+7jBixhmaF+qp7jqCMiBhjyHQlOLB5hdsrzaU31YDm
VGNH/TAzfxsStvDrU/9/UcY/iDIUDuUKMs4/3OPR9/9vP/8YkvQ//8f/Kurk+Qne8i9Thv7zB/zb
nG/+C6kFWb9IcxBz487/PyoNW/mXLmzxB9H4f8o07H/R4CRiHMSoQTlqIhP5d9CQavzLQNdDEcg/
rTH86v9JpvHbcmjRILM5J9Oitk1wAMYv9fIfjh5xVNZQANoar6EwgWIwrsciEXRIy3UJP1fURi1H
5hT8kmS0DH2yxGK212bGruYLo1QgmnohWqV80GEtDrWjDbcC31Ez6cjEZXGXxwGzr+OKJj6oYOmK
TDWjj51lY16GZhK46XvKPYTQFXGC01p1A84Kw7qi1hUr4RiYPdEqn2091QcSHV0tsF8J3K76OdEX
aAa8MHhR/F56SSzHOada2tKk7sPytXby/NB3KZ1x4KrBwSPj6Fp5ToVjsYylr9DO1Y3uMRaHNEVD
rgPuMm3SwOBTesScBYHvjy4YCCK+65bvOaE9B19YnNWTriuufee23yHEL4J1yzb+gi6AS6XVAhS9
saS94wVjWOYT7psQVjGPSV02AG3p8AFKU2/sedoBrp5qRuYsSjvpfnynqPHmlHbK5DAqMMgrLsQk
MhykNzsyIT2KvNnnJRDyWas68sLlgq19G3Q2iYqIU5CaV2dRSHT+yHzAFlvXDgkLOvHNZl69N6ri
X4iGVm/gK51bzgoTQIpJWBJDo20uscky1WJrPpiewmzHDnN/ilQi2VoZHZfAwmi/iCvD2fGIJAuG
0sh4XM+uT1kkiZcstN2trsnKmimLddA7q8f8nTeELHU9ZJVpLvHZJ5oVyz+eL6fDPHctu+I4IIlT
4iFsWdaYau6pG0Jhz+xQRcxfkFAd5vZwQPnrzMouTmqMZBkCjIRq7a1QughxjU4JBgfKfy+Q+BNZ
JALXn2kJssNJIXwct5Es9doM/jqKwWRQKREC2WEorBDxe9aGIiTNWUk7Zen7jov/qQTyAtowql7B
P9fK2WM2mUbkhoti3YpMltHZR1qNoRREN/7uzhETwP5y9BO5gEDWeVnq8t5SgjYL5/mgkXmNctmz
LlLdB2eU+emsc0lVl3xCfgvO1/suM0z8xk789IauWWda2JUfsek1yt41LbchhFPTpmJMRiLwPcfb
mWo/pJg51K4J+qEa7Uw6+lClzOGECu9ugfSgnyaOqJeln+OT1F0xMeDILXI9IDzT1UEnwSlAEQol
qz8ZPiXtpCXDAqOkERTbnCfrO4zhCZuAU08hNxyH5hDOeQLrdRMMylrB00+qBQDSdVibxUyEhbWV
4iyZBpFPq69gdAs4T8ORUtsvkPaUSdLE+a5weboHxw4/K8dolpZI4jcq2uRVTuVgMZBEftKb0t3D
nWrnmWW5l1LIyRMaJUMZpcufLfiou1dE+1TrnDH5QaJoiT1tlVqRvUtz15izIGMgjcATuxCOFsQ4
fRRlUj7INEcW4NHKe8CIGshyKJsvWS/62QgP2/OBBqKFBQlgoHaAAAfxsEgldmTcXto+9yVni4jJ
WpoBtE+sciil3T6wHr6pFT+E/wVfNZlCP0Uz0P+oilE0G1hZdAcFZG/BUiFHkI3sA+x4vvArz92r
JCm/tYVotnKmmZNGD5sfx5PBpjldsyAWIIF5FcARbwt17ssNvIheR1dgK5K9cQnWXoNoVYk5kFkk
mzKNV8IpUpRQiTvrGag1RNqG0pVfiAQkNpVXQ3ereZnTMbA9Xf8EkNmt5drKNx1V38Ijh2peKcKf
coplpDyY3Swt5GqjQvz7auqgX6B6Hsm6Rpi8Or0qSJ/B7SzMVH/PIkW+5px6jhnoMpk1nlFi35k+
bdJhWMsSYiN4gekiatVhQTcjOUeWbv1zrvLoQPmvk/Z/29p+ncv+sLXJQwRVL0pN2LBu7EyTyrU3
2B4hwhGugHNZY9uedvHoyPbhcV5tT4PZFEWAlKCHOJHE7a7ohaGMaEmqp0XozvPYrDY6OIVkYsZh
dKzKHDmIhhPSnGZR369FEEKgHIQ9VXBi4js35ZeqwZ1eeZIycxvRAm31E/dBDYyXMoArM/GlLD4S
vtnfLDcclggB09dWa52l8HWb2jwq0i3oQ+dgm5q81eLAOFseftbQhGBGGJzvkEafIPFT8Yt7uiZ9
ELVUa3PyhQlCVV1/3Upt+ZnJFaz0mPLdCnME0sMg5fmi0XP8y3npJtYq8Zp0zGzQtVKZ4YgM9zXr
FKBiNR7gSDqZkXxlcY2sgM6CXDCAkWDV9w8NjWAAKyutW3hbKQ3gsJNjZe7JaLFDDuk0UjynMehb
mvRaVmB1DXWq+QlG4xZ9DGv0YACtLRKZEWZHlDzBJGu5kiS+QxDrc4XzxQdsTXWBmS8iy6xx5maB
zQjyZIMxfbwk2UiokKWkPsbAbrfCyOUPpP3+UrOH8KVtRE+1H5uX1nCybZYr+bJUIejCHSG12NAJ
UOvJDVOhGX1JpWSsht7L1hJDgnk/yOFWDGwiXTOiYaTi1ZG6dslNd6aKrrSLPFV+yJ5T3xB19Fup
67SX4tdGpRBqhY+d3Sse9zHw0mq9ZFPG/4bQGtdaqxb6iegLdkF2aIXAw0FVfrJf+yRja3A30a/9
U24Ro007fK7lNNUV5wXDgbnWyeeQ/qHJhwr4txcH8TiQJlALwJ8IJP8VyvuHF4csu9yDIeGtLbVs
qpmjtIDcKj/t9xCdR09TJeZZmfrjbDk1YLe6yh3WXcK0CKl74UXKF3A7O5jGImrYWjLFiBbhGNlM
wKyDqlxpDezpFrvJpJVbM5uSNAdGVa39WJ4kluKtIQdZLYKniGcpDYf2VrKAneyAHgKHRID37i7z
B+uFXIsQjZlOMjGrcAGbQqO5qgA77RYKDnRtSigLe5yZNXY+TWyibnHWM9KJKn+dxQFQjUz60itQ
0F3R805oBHXrnWlv7L5BT0G8JOZ8/Omu7VQ30BWEeAl5UDe1EgRTHgyxcKBOTxKFNOBUDNmYzTj0
K8sopDRGnNE20VK2EyAhqjto5otbqu5KcW0qTyWBblki6llHbgrSTookmJwZeCnazaQ99SX9nL70
QejW7QTL2HzQinDh+5lO9ERO2lddNzg0pEjf+RiSD1ahGNdEyrRZo1kwJF3SMNq0dVA59hXMCgM5
QZupMKqq8RicxfADkZ5Eg895PLRoOPpEVjw0lx+IYY+cxMpx1RNcQusS84qtJNnh+gkAo73Sq1gv
887d5AXxTWXQGwfByZAmliY9WzU3bl6UJq9tK9VzP3f7Y+rlxQ+VRv1qiwjKlgqn4UsYDuGSnAhc
O/mKepHdI2EALiB7zxa8r43+Cg6hUWdmpFBETysnFsPZ7F2/ee3HpaxVVJ8xnNzEj0yvFWXT1bbv
TWQOTN5M87OOwBtQrv7GHJdWqXOHJy+rb4KYyQlM1TtBUd1jjImW5a+13BiXdfFrhc9+LfaS4snE
xEvhqf21EfCAsSnYvzaI8NdmYf3aOPKUcr79tZ1kZFTxshZDnUME6t3XeNx7jF/bUCgs55hkxXBn
jEFMVWrUCGPKSp30GjgVLcsDAigDYiXSWNUPdd86+Zp5gtXN21pJbgbRmi+DC6/AI76Cwbht3+tS
Uy6GlgabGsvwyyCFoG01uUjOeov4LY+tHhvmQGx97gM1HEQkbwyrbbYsilUG8iGvCa9R0cJhK1lG
qebC5unbdkXQWrpV4jZf656w0cEKdHYu1i0UqiS2NBj05Cm8ZRVJjR7opGf03aPQepCSDrWBNykT
K36iN623SR8bSD69rCknKuFZoNk4BMPViDGSTmKVKKkJGtrg5CuO/czKvAO+1OEX5AjCwpuoUD2G
RNFXGKoin6T0Xp0KOUI8oOMxI+lZjwAa6H0DD1wYXjQ3SF4QK9FV/UO2Cum1lXngJ1LiYDOK5co7
EdmTv4jahKVjaMFXoGZEIMlVab0pCaiMyZB5QPlNQ/Z2KoIxB68/PxliZlFA4TVl9R2CJ9aETi6u
cgF1cZGR7we2JC0Skm3BUE38OI9+FN9K3hGXdYi0HaiTKGDLgQpTq+VhDr/Y+wD2rzrTtDLtB3Nd
/TMKzXLYtlWmJ9se9HG2kBLThAlNpvi7qZU1SwFBXc0q82qTrRille520jUpde9QGYn1QSFTna0G
pec8NUPIy1oR6+o8H0tl35Z5d0Pbc9tpTIu2X9RxLqvrDlMiKYwlWBjiobDAkV36Di9I+qlqkQSo
XQwkIS1rCR7NSGte8iGp3wdP0z5cqSSXToDUgK1attAQeKPsReiZSDlLOxMTL3YJBAkNpUIRkLn1
2pGICuYQ5VufegS/eSolXTynn9eclELx9oDW6IhWUtmxzUDf2pZFYO8Bl9qnwlOTVzEUJXDpghja
RNUMbU7oGn2FBPguYzCrqvFoOnbwLITULrWYOmwW6Dq/p1PYtViwA3rMPJ5juLCGjq7QahLfIjNq
uolGpJfKeYBcA6i7ID6FH/tMrIe4SEjw8YWY5Elv9OBKs27F6SNOZmpYO3BPquQR5imcWN/Lo2GM
QaI6bDv+ZuIPdR/PVEnT3i0jG96ZI5T3OtfKn86VrXgmVWaUYywN3JvSyWOebpQTFOzUki7tyrqW
bPI13Jw9E1tWN20StE4vAwp6uPs13fiJW1jta2J7xT7EwAeGrwE5PhFt6aGTa12QMGoha6955IzH
03Fu68JUgelX24DbVbVPzX2uRCAxBpEgL+UMCoG1T4p1nctMepSwm7S22ccTUYjWprDO2O+9Eo7y
OEPpDrGmekuli8ubqbnVl0tTgPQWPBb01+uIrkrPS/ikBEdZlCbQH2kg5TO+iEqWgN5CV3OD/ua2
QaSANJdsRL92FtQTZOxtSZUWUsjkvEH4uxH/zSTTytfBUFcXoUeBMhMOjZKJHGmJu9SIq9mS6jOC
mUW3jHJsa64ofI344ogfxhjOnVdVz9NlF+NqlPky/QEWSW2bmrScFn48tNCE4Os284Z0SX/Z5aJf
JbIJUTKyjWzeZ56aztlk2hkifhsnMjkPn0jRtW1pWaE85yw7dBM7wWw7RVQ/rJwu1MNp6wkZbKwI
lHyqdYykNkpfM09yRNo/MnCTU7kO4msHNvhbD1uLmslO3nQ99G6KyJUnSfcoFmRJWaeKqJblKCSn
LZAtBk6/P5aSpaBXrCgKFiivGZRZnNg/Gp7vjevVJcFDgWC6hB7xU5huWU8MO9NJSSqGzSBkbU0X
jGEdwTvya9S6Ysbbmu8Tm3BYakvC3ThygwRKh0yd5BS8J9NO2Z8zjnxkdJbw+7zM+MLwmn8MGOCo
XmWyPgHsdJe47mqqegbrBULfE9Uh7YYykvWNg2uFnjaH5cbymyXFbTtgmzKTfcrkFF5aE+iIVhuV
/oUSRVcp0ewTrCXzNcPhueJz5z6rumY/vJoAV4NspHDZ+IKoV4Jxd4USp99eGVOH4RbXIAwbuvfS
F5Z6FUVh79xE9z9zenjLJozsPSeV9KPqBuxVUT9UNEM8x18JgVKiNtx+rLijB5jD5MVLGmOp2lG5
Qu6e1P+bu/PcrVtLt+yr1AvwgGmRXED/IrmjtnKwrD+EZFvM5GIOT9+DdoXjqu5bKODiotEFVHDh
yNpxhfnNOSYkvkr+Oo//dyvxhx/1pk53/2v7i7/V2APSOIFd+9sfu19/BvGwidq//eF/FnuLCUYy
T/q/Zx+v07Vu338LP27S/K8f+6uybv1BfHxLqmJDFejkfxfWzT9MzGsWKJItEKtvkvvfqLc2P4OJ
in9RBWK4mzvkb8q68QcpXmbw2EYMfhZ/038AcTGQ63+7RpFqRlwHK2+i4js8xJ9msz9doywYRrVR
R+PRzq0X5egvpOlmhJoJ/XBuA2fAqwXcAn7LQy+Z7sCBPsPTF5R0a0860hL7PYU7PYN3HB2RxAVU
Tvqpbmek9qbaDQuVLbn5temEe8RHbch5CQ3XoQcWNbEhIuSb/Xqd2UPJnLC40/RSP2u9JPjbpWiD
iWGFvSFmMtYxGT26pk7x8I3ipEspNIOk1zhR+oOTm4l7a4QAtXjQItH4IfaalHSO46a0mtEjajnX
cLDuzdw+5X1i+/Q/fnPSzDdpLlasPMDJp5QEUesizNf+3HnQE5CV/bKPZqaE9HRqmasdyGT5cEAv
s529WdH8unK794sOvWFaWJNarLwhU3PKBkx7N1AAZ68FNQBIhMfV9T4aMV/ozsiDskzWK8msgIJW
mPnmRBnKZN06RfTD5Xa56N1duTzlC1EAEwkS9Ptz1tc0G5q9ETguBaUooHUPojCC/00p2fOYW98N
nUezgdmaxnzriUL4XUedhHuLh6TZOa1gmvizJ91g7/TaOdD05nkoOENo7ouuS+wRjfxu4GfIAadQ
OQxDVOJ+7KrlOBqd9O1GY+BrfZ1S9YW77tcM8zj6uaA9crq23PJqcp2HxGsvrLP3tEazAvZ7513v
1p1tKevAqOOqqQfai/QxPUyOeRlqzM/jCmM1t+/REsfD2CJlcwidhv4LusYZm9wPVj728YRKgBW0
JnrXt3hCkKhtjCSthutuaV9NaV8xs0c0HmpfsDL2jrpvZPJdpY0bzD1y8hgZX0akwgSXvlzWLNQb
l4AKVD9qTfX7sdVv4bHs+34WYS+4bvQoUiFHuDhc0/Fbk823XEIVO++yLwiJ+iuHFjYauw4X1AIu
yBWVqYm8GEVf+8pC9aUwxU+y0geH8RDN2bc2ijSqKE1GP9ohQgS9yvjapO1A07w+nD23uwHORduS
pF1p0FGulfZsJQMg4KT9rCxcAKmILhDV90x4YNR2MD/rR+79oHYJ9thYuZYrV/av1G8zRcr7iwvU
I+QQdBHOQlNVvcva5j4GJMwAow3c0bzPAQ7BCLWeLKd8SfQrwBEXZUfl3pIFs7Elu+u8V20ENdxW
R8tIX0GrTD59aD22UoIOaVPfs+cOIWFw7J01sNxsCSe7ghTU8FGL1DuVVdcRhXB0wBTPjRvf1Dkf
jcbw2EWd5pC1eGaJF7lBvDKAERH5lQqypw+srPbiUzN6Z85pz0v5mS45pNzoo1jVbd0WP5LaehzE
+BiX2ehX7rqXHnBJ6rtxbevjMTfpCqLZEkhqBf5gZPhHysy2p5PWWjCT7Wz2ixkcVDLfAxMQwRhx
9c8lVL0lDj1N+Im2ZvtS4f8s868whVPMjVzp88m5nj6bPqp26QpYLbWlESQ6sTDPPDpR1z7Umn4i
M3xMDIOfiYBPr/YPh65sCg9Jzwn7RmvHi57iU6f+E7ts0jxhTkFKIYSkYvGJxWe3Ntd05qmPlZED
CRwJr9al7CUxJJeGK9rHZ8pYq+dB8MrrtHCgl5fWgURlKOb0ObOzB4e44m4E2rc07gWbJve7Dllv
eZl6+33Nv3a5IKfYMjqasm631S8b68P2rVtZ2wkQaUSbTGPlmAjgGIfdm9aMD6Vb6LslpXLbnin5
gZtkZ2NogE0NUgeZslZ8Cy3KQ4N+iU54/R/t2KbTmsFkXZTnUR9fcqyXXqFYenUDWLiR76mbqI3p
c1o5+RYmPutarXcYhry44oGUBGDUyFysdlfLX/rc439BDB5mkFkT+BPHjb7D0BzCOakhd9tPMW6e
QOsGdbarlhuvZAKW2gWM5bd2pSzaQOoZ4VIPhnszMIM7EBRAvANHhgXvBqcE8PEGh0gmip1t8jYt
CZFK6WRvmvJOfcnrkXhFtzdr9ZQpmmBIkxWrx6IkG2ZVzLf0pHm11ymM2/rHNI35wXPGG7rz3kEz
N/ucovEV/oBfdbO104fmiUY7SNeOdku94L1Iks9xUF7oJedpkUNo4P5ncpiyZmkr1wlhqqucoTRd
x+5+yPV+kxH9JdtC27n1xV3cU7/iYtJ2y6j7/brCyKyMH65jUfDWGLhhGfD4YrvxtvG9V09bEsvM
grFwD9Q17CHJ7t0U9BmyTtEW+Lgash00131DZqgFsohDZzLX295GINdoJAX0xCAX0VFzjfZWmcK6
oSscpJt4qLl8XxeALRWAS30jXRJEhUm70S/HjYPJiehqZKD7YestKTE3nHLp7R1VOLty42gmADUN
BVnT2xibGTfDndq4mzG1diz2xsRsiED1RudkRmXs2o3YGW3sztqC4mnIk00x8oM2aagoSXRreWsJ
+OZs0FBs7puNBprFjPLG7Il71DcrWhrfTOnCY7p14+Q6EdQWqmiSJOluZrQUfyKe8+Zw16CHcvbV
yIXDYmKgFls7Ds60tRrdO6NbfIvtlbuIMPcgbocz3nGaaO1o5JhgFASsu+Ly839ltD6fehbUarVP
W0fuF42x516ve2NvNhzNqh7awFhMwRBNNBdO7IhINes594ryYHCj9GebT4DMphuJBEmFXFVcKZsS
bKPSMOcOyVVEIOXcjOZeNNliQmo/9cuShGwexcvsMoYaJ7iSTVfeiOgGbDqEy3iW3BRN8ypeyzXo
p+Urn7X1pgaA9Ey+4yntFLdqsx2PGqeEcFIDxUmvqztQKQVclgW5TM/53eyY6s6Q2YYaNfuLpat7
ZxlaogxR9VjZA46jZuaqlHiBQxL6qRFKHYZarqGVF8ljwtyvo3nJT3svfgBNRQzePLWd21/9/A/R
2dZxLB0cl72rfHQqKzRZXtpmuWoM8uesSknb3bcVwAvJzTtsvkxj3R62/tbkxalpgVsnF6K56p74
6Rk30/WECFN6cXNmDHKu2pVsw8oZEc2L1DYVwWJRs++tKScbMEBML58swN+Hsqx+YFVOScCT4xJR
Z/qjZlq7ijxoN8nPsedJ4t2OA9W0e7KQLXTc5J1sHXYIcVC29kb5LDUAFuUT6TSjoZGhODGCC5zC
fE3Soj9Z9KUljvMEhh9ZRztkrIXl5NIQXLQmySqWx8p1NpK1ftY796NL3RYRKZ8OWbMMl8Fz0VSH
YrzUqebbzifq7/VYmoFuEEYY6YhtIm1vrYOP1TPbeUb6uSwctTTUFVNPevJUeJVNY7kIOVwllXeH
tJxS+gcnodYbJKXu0JvyvtHYebFjBjKVbAt9+tLoTIcd8szm6nCAUBnxMU7gMzXnxihLv1vtg5fU
A4Kbz65Ax52UflnRBMGn+ZNLC6d9gpe2sR4xp95HeUXjwnypl+SgO/QO9sb0rOr5xSLCFy2kyITR
nqwx35cb2jCx8iN1gAlNQXSbDtTG1eum+HIHChtWyMs03VgqGmlO0I+jmR7zwXjqUkmc050hKoxV
kKbe3hb299YgYSrto27OO0F1aDB13HocGjNdt7z0HTtbdgOj7jRNBVcNlT+OpuJsmt0t/LJWJl8Z
9AKopVe47psv8dy9NaxQvnlFty5GipaPlE6Gp4gwezYM9qw1f4nN9JCu1Vuj3GvMV3ujKt5ssd0K
5vaprjQiv21Cdtj65mxWC6vSnhsy686YXKEudT5ZCTzMw1NrcM7qlcOeUVpftj71pXLvdCXRFV3B
5KgKplp7bHSondSN+ZFICXm0RAlL626yitmfo+LB86rXtqeVirNIZevHvivXAzV4l1EHHFBHlI5y
EudqDK+hyZygk+PT0nVfnNz85kTzjz5v/RVCDJOiFt8F/qPAo8uZ5iuaKxu1y8uuvCBjhbVbnbUa
zUX11HhmaR4oNcBemJznlJs87MpIBrkFagKkIoUWSflUI9EEWhOpQJXfIIMfEDE1fx0gtxid3yQL
MPaJnnum3SxcZIHb9W6NjSCz4OTZxePca19nJjF+S/ersTEadIHrhXEQo3OXs4yVYq3Iv6+5ZqPz
Tlec0J9yVs6wZQ7g06J6kxV1sCwmfqFnUPVZtzzX5lIG2yvtrOndZMiAKNO3xKh/AIUxgpyu8ZlK
kjUZX7PObs8yplKLmsx0B1D8WvNcc6cb7pHoDwlcXrQOtAjtUh306lCy7dOCWvh8sFnCLfOC7PPV
2cASaZE7wTBCAEm7kkCGibxHOeOHN0dQt+0P29QuI726RjLsuTNjwNewlrAYjPV+SU2GKRl5XYeT
cpV9o5qNS4EFOCW/WwTvbOp1Ee3ejeXXs3aJXfKkNOj5udF+cxVk05G4McSGALgAB+P6FRn/BufJ
xVDWFGQ15gvTxQuiRyfZtbEPjM8+rHww6sihqdfgyOEWy5ORcI4SVPuG/fVaYntTntirQfBKcv8v
spEvS+5d7Dx1rxdNPGZF4fi2zThR1+sjC2N3hSwZ6J0TNAOVPdzawDfx8uI+I9fpVXvLVbdt4V2l
goGa5zQnbd4OsVkaeu5K4MOLbo08NXcVPQEW7xZCNN3QQ/RhSVB4sYkQPND0zOTHOhnm61gsR0k3
8imOzfeGFUMOvoyZ/XE6HfbGggjsNhwqhXvFPcvxhyZ7LhM6taaXchYVrSptv09K9yaNxq95N984
HsnSePhhtuZ92i72LlYDBe2WdTPM427qW3HwLC5MVZEdkhiLVUoDKe/4ExsU5yni+9FmIFAdwVDX
uUl4HtmUL+Akqp47TLGnKaGnP6D63ifyeYTBWOrQvT3kY3pXVHjN0I4RCmUvZL2hCEYfjtoWY8Es
V400mXn8Gmj2O3aOH17mnqQErbVWTNEdu7Z9WBmstl3DdyJ+nRP96zo6a6j09p0PR7KuBaal1QsY
Nejc2GYAjxVHmfJH7crr2WRcM8lQy8cz6eBLuQiyX2SAQ9rVSMlT8qyszVsVx7c4UW77pvqOOBPz
oeOuVUvjNdGyXbnRyueKRHjHRdJp3gb0scCT0166kC/iMnlJRox2dQJxm8aNU9ZzM4ykPpEIxrJo
Lcxe3Olr7C23q5Nfy1h5uyb/LEbjaqaTiA27k0HZaKT3bPNNQNgJYAk3IYTSe9AtOsJEz2lcSwBx
RR9jM5S73IbTThpM6UX+yyH/363M/v+H4HYMgh9g3f4rAfe579/b9zx5r77/mWBn/ONnf6m4nvEH
GWPpGARLCZVg5f+bjOu6fwii1iRM/srU/puIaxnYo0lRktClo/ynB/rvIq73xxavdKSHFeoXE+8/
EHG5tvym4VLvwePlYW3eaNclEv1PeNBlZW4kljQ51l1P5L6BHdTJ4tayGsp7KZzlIKimoOut6RKL
qOF7lPY/Vhxc907E3srH1IlZX2MPeYxv6hZ3RlsN9DrrfEgYURhlU/Fsa6SIJM1R56F3YWXFrtz0
08U6Dhn1jdLWBMNnClyNiXhcA8Vtv7aZnoZqziW7TzUGRPsrJvcOl8TM+6pVuLa9zHlZdOcukozj
GajXgdrWSPAdtOxo7fSwzBTYRA30mbWOGFB6Nd/GxvHGcImQQF3AMnzZojRIhJ7vMW3k3BAUxVvj
0mUXq6PXiOLER0y+lAXF9IpwP+Hvd51HHESP4xRxEvLgHzs0YRRIBeQdNYrYDM++H3LnU3Ct4oHB
JTlC/8nP66r6fT4mibMv8E7QOhG34rtJQwiilx333BhKyENoLUb9ZTXpDgpVipXNbxNnvESuu7BE
Js6Twxpw6mPTuc8TZFzaZ5DgZ/12i1aCf7GLdzX0+W7pxX7Ue+4zucVr7KITqplg0iIjZ2fRC3xh
6D9dVEvjTNH0dE0BX87M+muZFYJTMP+PhqjBra+zAz3net6O+o+Ok3eoTPtxyouzljR+V7fX9ZR+
5Nqah+5cTAein0gShTscWtqsj9oE+9kwEZsnlV7b/cDl1ps4QFNVTtgulgdtXV/0Ho08n4pD6uRv
OGs5slORF/Q1rS+ZJ9DmWhsrfbkotF6vHfZjN7/GHWVhOkslovrWEEKBKKkhrH+e0r+NMY2Z8exw
AJN9HuQllJUpKxECeuk9x9pA06Tu0nutMfZt7JgEPzLLQpleRym5mWQBy7IWzB5qgSsSDp9R3m48
husVHoLfjYKJZlY6d20sjT3sXmzQpdRokEsj+DQ4F81l67FYTTBCczwcrIbrd2X1XSCIttz3i8Zh
OKErs+80sUtbJz/Esl19fIHqjs75N53++b0r4brquSOv8pmNXBp0WYxUeJ2KiYE1n3ZuFMxi8x1O
1uySLbm4EgKLVK3HDW4Pw3gra3S4eEZHW7YwntQM+ermYrhy4S4+UK3EgUtE7v0yOUQhtDjGONhn
+yYZtMB2snIn2tS9xfWFUD6XzqPWuuaBbt2Uax4aZ5JbFPIy8T8yryt2rYRPNbDe3KVZix44lhqu
Ne/RSrMiXM0Zo3TfUVimj17QLNylsUlWiEi0/nIaGBQjjQkyY5esh7H3CB8quI9YkjDONZp7NJO4
w2sJbxAf93ruytj50uLogtGtccjsy4sxjkNg8q0noUHLwLMd59adwwH+XDJivpoLpgleRzlGLuYC
9ExpHTErB0YunhnqAl80jOK+mDd60hy9J612qyui5Xi3fKuMXuhzapFQC/eUb66Oaq2627rQzV1r
YAdv3LwJdQ0vT5Lhux1mTTQ30IFbWsF5coaPO8L52omJeg1v6VYfyxOf42IRH2me5O/m2mWHqBoo
DWiXOazMlqTEChQXLBnVwNhsJ5qD/DRa8VZKb2Luwvp90LzeuNU1J9mXeDjuCpwrVJtnDN1wSyyB
LpujYWovkrMHk+V0V2RZRZkCSUwUkVs5Y53o4xJCkUOiGccd4CHEGjfI9OSlaSy+sTpxiBobij9M
HpfxhZ9I5s7xc9Th0BsByRRy69vNoqF9WhW0iCGf13vPWPqbouM+U81g5aboql/jG5GW8/YxwNjm
aS/LNvlrk4jPjlfpZ0J56oueKtC9yKWHzqIbPq2MT2IxzmVyKfSR/A4ooXA3+qV9wMCzBC4yLX5B
mdRPZVoPT0NWVOe8sNuDPREVHssOH1iS6LAI7LilSLGKNwtaZbS8hY66tafySeYRfMyJaRXrSVUT
TtVFf9YVBSgOXWGnBKXNp7B+Qjz+dwj2n0G+f5i5KVCwLEO3pWswZHeAMm0U6T8NU6cotkvsYdFh
dDyGEzXImgBoAhR1hv5AUWuRxXe24vUk3axBtxZrv2PIkn/Sc8bIU0/AbRlkMVC1dQlDj8ZPXBlZ
PQxZWNHL87LSFv6Fl4ENBE4ud5Cqnrj292mZgaS3mkcbVMMcsMMbCKpGdFTmbD9QM8++axubkVr3
riwcQZ91mzlPKtLSE0zV5bGA8jqGaVYyPWyTZgEam02dd2rlUl5wE7Uvdgx33JelWfyb7OGvA8o/
Xrd/OcB4/0ScoM1PtSR5zUNM30ZxcAvu5IGckMGdtdZfuyUy7/tVx3I4dHLYdYvqkfuhwB+kK/Sz
7LiFd6JkqTTH9GjCqzokDoH7ZhXlq2rWaZ9OstllqWZCn+xjxF+50jQN60WsJ9QsigE9N9UfZgo2
aYoqeviJdXbMAGLSS+5ozW6qrSa0M7wmvjEwNYxUSfZ6aDvtVqicBacf0kvsmcZuMbksyn41Hu2+
THddn3lXmcUtvxrYBJLMkt/ZcIDEi2aBcWuUEcGPxXl01y3HpRiEcXh0w5KjFPBXmhgghhvzLi0K
uXOpybJ9EQsr6KuN8cqFuzdQ1HTksXhc8onOIctGY2QFWuoSxMXo2eqji/v0sU8HID0jO6FsI2tX
x2ZzmKLZe2gYsL8mZJFkWGtOUTDdsI07oVFD5xujcr+l2ghFti7GiKtWUXDdI1lPLWFfnRRqTkK0
fmgfe9nqTN8Gs37XLG3BudJGbzKbBfYnT92VXHCGXQNdIMTZv4ZttnTH2dH0ay9tqk+cx4CJ6nLe
iwo3Ksqoq4e4erXHeExxgk75ej9aGC3wC8xLjjnGU2E2VVJdRN4OGM5lI384nBt7lj1FNjklCwBf
w22+Y6dBytK2NQkpvl52Np4LurCWmuxBHBXze6Ka+hZ7FnwgGpPONCFVGCE7Y/ySzWCDk4ybdleY
8txrfMbCtV3gqC8t3ZYDejxBlrE2/U5Oyalu0uURY+EMgKoz7lYMCXlQ/9wCym03wMzocFXl/cm2
vYIqWOeDAvH5tWMZxbcvYuu2pXQLfsm21VSJTDl/xGXKMEqHYexDcNZaIMua99VY2vyzi5f+JdEc
PH5j3x1yt/KsIBJC3o0Oo9xJLwX9VrCgx136c8vVKIC8U2ZWzOAuckzu6BnpDXruFhto62k3bhv/
4DL0C+clta4ATiANRpXeHJztFFGvi0FpvejTZ+IkUPvKJWIeQWd9EQX5dnixcey/YqLgsNsZ2klM
A1xpz56PRqPUeFgxQt2NkzDOuTa3lxSiZ8CpVnPRfZ306Imla5GZiuWO6N9EPfviXDSzHs8QeL0D
/l62sDTScFiJiqFkRVLHQik2Msl7MnWv2azrBxQT6jHjlqt132Jc8xroyXjJADmnRs8Rfyrzm3TI
kztzqeQ9KtbUc7ugQlCRdQWZknv3opbRHvSvt1+ciG3P1Zo7THbtLVVu3hfM2e4XGQvju+aAZXQn
lqkYNG9o5Iv6NNUy8vRN8QKtxJyDxtXzm1hzxq9NBQHMQt2GZVrrmFaipXxs10VhQ8uH3ueUsp5A
2+XHAUjPld4lCBH0vgW90ZCw68AJPk3a7OwqoweWNpOQeki7GJQGJSzrkZiGtzOydg3rJq+5ig2F
OOdu6l3cIoK8prXRyar6+UWvoN4YhM633o/0YDrdcDM6RfWxuP2Itm6Wb6Qd5NsqzPYWjTI7mLPG
FHu0cwSsNKGg1swTEpdlJWCXRmN7ZeMFOCdbTH3M4ujIKE/d9hNGRVPnAmKtprPvWiGYpGJkkXad
H6Oup+7aWqV+iZrKexzYzj+VJ42nHs5HwVkpl4zFs0SGzsJxBqpMVXzXlzW+DILSO2ym0Vcnwr2c
Llg2Wn3LXsSWF+qmmnc1daXLIuebgRYjpOu02D6gJMOqnHHuGpMzyMrmSPCCbyaZSlaUJaLbkUXM
QEMVVnEmg6j7g5M9KeAama/ptbFXZG/SwETn2neTt33VzYpW6oFZbpvX1Y4Kyeo0DjVgk8aByM3h
PkpfWqVquhAn9eYZ3bqEaZGaX6x0zBgveQ4AKYWWWJRDd8eLpT7UwJgiGrUvU5cXT/MwbT0IjX7I
OL1huYeKNKnOYbw8tj594lwWO0rL8eeul9VU0WmOIvOgmyYHrhXcZUl6cSf0WRx6sr1XiqqRK6pZ
apRw0V7TIq3f6mtavdCDDKyz1TC6xFq1gZWp3kBVTnQ79Eorv/LiVL3NY949GWbdvggOphcrafuj
6aAOQ+eaX8u+HI+eqdxzb6r1Xafc4ZljUPSYwG+HA1t5zVXJlIx/htCH3TXJDRPG7Qgj0D7phbk2
3cY6YJLVL3Q0la8TZoHdCEFXD3Rt/GmXyrpjrZs5MwupJRGLr1VQ/jutZrUv63J9TGmKRIAu0TqI
7xjfia/IKtS6igGxzpRT7cfEZT5YxBoL3WT30bMYiP8mJ70zmJLbYprVDTK+dzvJtoBdaKU/SsOR
C8Pgbg5a8oA+X4rmKfYGjZZ00wtGVJ9H4Uz1fhbxW7G4M/1Sk42/N3etYxkl6R7fz3aZtdu9OY3D
wSU7fcberx4IIVxA1wUVPCBy291JcEM+TrNV7Sv8XJx5lxWK02CWBLUl3cC5sNM7vErracBejLcs
ZaZtmvqBI/z85hIOBx07O4SHGcXFHuExIZInc524fJsTF10aDGaGaqN7NjG9Uny62ZEwADz2edkf
WJ6dwIYkf13MVfq91+Kcj14k8fbAqMc5Nj3o6ZTD2JAxhcwU4FpxGl+55Ol23Tr2e9LlqLzIUc8x
pbcXj/kK2IsI+mvRRHjaHBYYYDQV6e1U1MZ7w3RhJ8ZR3tO8LcM4seKwdTu8Hl0mbvgT3ZxxMu4G
uVliSLpJf0rA2CRpOguuHQZnaa0HTWimk7tLIj3ZZ1Wak/8rDIEMohdnd5m0s+u1485oZ/tYzo7x
GPUy2TWTKS5MauRZLHZ+yJcJoGPLNFiZHZ/SoRuf+VVYkwZn5QwZ61r6KlI+8zC/1QNwgj6EDjXd
2BlfSyYFsOmhs37TqTo5NqbXnxyuRWGVOuaOyuH8nBqld3SjftgNsao+vSr3rp1OFM/gct091/d5
B1DD3iPDqHOsOLK4GTxM2xDEmoqcgxPnyA8O6D8k44YQ9K286vT+XujdHuM8eDlaOfalpeGUa6tv
WlSHqqHLzVxtG82N1wt/vnEWBFuCxSxrhvTGuqstszorU5/PSiQ9HNiqbHETpNNu6LiHOAPvqJ90
g0Pesy94/3PhPPFFtUIXuS/7N2wX+3eAD9cp22R0CugCdRXTq/dPumYnpZWPTaMdNKLUV1HfwzRr
CrqhVqYkatzcRcU4EjGtU8bWpmt87bwEq0sLn+Q7DZxZAFZiCXvNyKBCGt0dllrQJjbz/kKrQXJ6
6pJa0HypTFb02xLvwRxJKOaS5xlFAAspkTvKqwwbMoubPDux5p4zBxNQOGzyniU5cQVetFbvpKio
kCBahl123RTB/Kc4mP0UClejlTFHMmWwWXMMuv+TZH3365705zKQf2EuOibhIYs6RkRlMmM/23/+
dO2URBsWe168A1+nv6JbtdfmYbrp7lNsKbda8Yto8z82U/h/1e7Ny/inl/5fkCrh+/f2/S/MCv5y
8x6/t385vo8/ivS3wcHm/v75t/yaG1DhSayHdmOGwbajA0P5+9zA/IPNFa0AczhtDqb3J/u3/sf2
blIX/3fL+N/c3/of+tadpNvgLa2fnvH/YHDwe4LWZdaoO8wLQDzySNiW/+nWnWU9Ql5UUOpOuFFg
mm1qsvTYvYyOK9psH/70Wv0fPqb/hBjanj9R3S2167p8z/jj7+pIzDerVqKLdvS+MGtjXAy1rKBN
wmNxf0gMDCv64Cv+XdViT9oZAyd2s0tKK2OpC0xHX6S1R8MDMgWPJH2K2+waQf0jsV6LGOhpWgYU
rbPF0+IYv+MfOv7Xz8D8HeT012dgmTZYLp4KK9LvzyACZiEdhg07RZ1ynxM4BCCW5DjdsttZmx6z
xwkTHi1/O5LiyFmk1Ftn7+WMMOMx1MHSChnQphBqGBDy4UsUq4NgBeE4nbEjEpX8N0uo9bPZ6x/S
ys+HDBvLM5BPeJNRd35/yGXiKk3qccSWPCQbLfY0sktfilm+IcTKsVO3M5IaGTYm163E5Vpsl7Ep
P7d9lX+da1JHswPQtCYf069iYBIx2icchW+gx1NC6e0ZuSXqDfp+vLnh6As8wLYJLrvVvsCXtg3p
fKuaKBz8ZOsjjs10hBDpBA98sxA73SEGngOkwjcHekH6NwGGuMd0PcWT3zHeaWiDdV4Nl78GZd8U
13qjhWSu9gp3cSTHvfaxWawF1vbltOTvwinC2d6SmoIAt/TrHzER9Sgp6c+zQ+A0Qcmuce7pXdFp
A4VvSmggwULUzh9NM4UTBYi2Y1+n4wz8viJvLQIJKhpoi9/i9Er8uAetr4qbvG3P9mSd1QIq3T5a
uTpAEzhrwr3EiXMqzebR6MZbNbunkZp2RVEBgyhmEvVh9sLI2s4xb5wervTGO20Pqkrtg54wSOMB
cxbelW4E+4c2AzuCWVpcFhiG5oRfpajvLIuONk4nHW6TYqlbf8CuWWTtcRbXdjRcl5yGfKv+9Whr
F/IqvxqYKj2V/Hf1ZfuubABBrJScGyu/tyJwMzeet3VuQ1Jqv+QlDAVGRRkAEXZjf+xvJE3aQ0H2
ufsYtIF9P/HdRPPNRRBF/JhWXk91wbKLkl8GAy0CVvQRNxEh0zEUoEOz1Q2lwS/S4MtaoNgoJ6zx
x8Ud6Vzvg6K3MNlLXuIKPUXsJYEqb7w1mo/ZO3vxLa7xUwXmAftVMPH0BMO5mXuewubZ0SYx0beR
4fdNH8lPHmEgLHChjUydyEeuPJMxo6PP/pBIIok9XmM+RUT+1jh8JBiR2jb29dLkvUx8D5PG9qwA
TXJ1cvH7c+RXJbTEqg2Lyf5G+vDFI913SfvorVT1wZkX7bw0hNHcIb9FHkyuhdHcT9KoDgwmeKVj
vj6ra0SBNtQFQy6CZ+VadKfFqOltGEZBgjnSMIPhFdTGTwBVGYW5mDBEUp2EBk29yjG3ORpPCtuO
Omqqwj1jkODWOBo+W/wzQKGQ9mgWTACX1HOCQ9R+bLImeVbdHsvViINQj/1FMQuMxf/m7ryWG2fS
bPtE6EAiYW9Jgp6UN6UbhFQqwSdswj39LFafmB4T50TMuZwbddTfUVKJBDM/s/faLamvA5++NGDu
0SXRxzTLLaR345J33m98rpRFJLvsPEzCoVu7zAaTHlq4s5HotteIRfxrUDhYlmXdHTKa/uNguM9W
xtHsQ3/YCrfzNhlGxhV5atlxBhl99EqL3LAIZZVLhLzn5GfNgOjFVt3FYWGLAZiPajCSiV454KAC
/xCZHe1+/YYCJT1LLe+GEYVGLcW8B5Jzz+kzXAw4Muverz/+Hvr/o1rnf584AkK25cn/p7ntVuMU
/1UY8e9/75/1TeD8g/mBycbDBNFG0cLG45/pfoGkiLGo2oX13+obl0hAB2554HL0W/gs/mVvc/5x
YzgGPiUtQgb+jf8Te9vfX+g/0HUITXVBWDoOIbMuA13zb+X8HyrjPO/p8PGxH7yhkRcioNwZU1uc
FsabrM1641qNd6hHGb3BLDssjSN2GZOotQ3KP0T3G4UAuU6R5uoRDKA3hcHORaXBH+HnSMpN67Ez
KQGKzP8tQR6sdOxVmJZhzebFntV3+Ttino6Xw4SZEJWHprSOY0WP0ESjFc6ZgzrMJIe4MQovTNkd
HRyPhB5GXkh5uQX9qvkkDkXsugDWOKfTmJRqHbWcm1nFfoNTcyW9jXIC2Al0do7fnYqC1GU+7l6W
XSzRHpLlyRwLK4wyb99NA7pe0TmrcRR7agZ40QkXRKuOfohXESj60mFwT/VVdyxPqMYM61gwdDjK
aGRR6EVpaFVGTiCFn3DNFKYXMqNfSDROva3K+s94yQlDU6leMdoo2HNxOxB2Ur4kue/upU5nom5G
47TcSDgu3VkqWwPDmr0uHDc/IHEZjn6bj0fLCzoGc/ZWNfkCpSAwWM1kXnKCH3BJEKmAHvNeJ9HX
Z1WP9Rq+dXqHvNcCgBMDRcUZoPvxSRSktprxFJ1u6G/WW4ipRTcfvegOZhiTvahwH4nhIR+KhK60
wCEwItAtSzcHduFuuuKHofeWnCTYYbhZN3nbPFMVnFM0sweyAhnY9G/O5F7rqT9HvJk5vpagWbJ1
XeHGYIvyzHIPGSLVzbrtcibNe88mB2npGX461C21PlKIP9tWj9AYXUuqTzFZd5WVY2Zj4o+CbNNM
PeijlD8kM1JtwF409PpbkZe1ZuOYnkQ0CKZdWoMnKMFP91zSVc6VnhOctzZjRIm63NalfMV6gkjn
ZisLuBdWZn1HXLDgWvAYiTb2L1zjGluKzt/aKqm5qxShHbc/2vl0jXviZHJj7/amccRYlvqNBFjV
bv1FMUx1mip0sPxVc74x/JeRt/pk98PJNUcqp9YwN4ggULv76fdM2bqVoKuxVGBQmtJTBcNlJSyy
btiEsRUew6479YSng2aNbslJ6U/moqBmHyHw5v/gL9F7rwVGmsWKmLKlEJvOzD9VS8h7D1Fi1Ylf
OXZEeE8K4SyYIFureMX66a7qPuKyiLeZ4d18GgD5K8cldex1rgfjcSzJlW3IOt4vlb54Zqww0yvx
0sR6m8212HpV250w/PNkPbhFHL8vqmQAphPyCmGiM+gbjlYLTKvrTXPT4suKOoYmAa9COgU230Rf
+hafCEnHX1li+BdrQm/AWjDdlrkgo8fXu6BVYHCafC+jlhyX6q/30ah3qR53SemqC85G4zDXyCjE
mJybm9KGDeAk7Y9CGXeT+LEG7nc/s35HTjSsKrXz2KFvvXwgriXt+52J0H87xtpdzWAziAAS6kzR
1h2GSr6DEoxOiZNdGLREW9X18X6BpM58g8nilBtfCLQJ1BmzeW2pM4QUY0+RNK9isDN3rE7vMzf/
5dcZ81JAcCshvYfBqtILIGOzw0kTtTjtDN2SvTYkx4kBBsRghGVTOr/buIoBseGwmS+ibX4XzlIg
uO02dsdAb44N1pusD0W/7KeSRC7YiodoMdekPlR3UYGQpqwec2zGO+Etp6xAb2JYiigAK3tdLIQm
aF5ZpzZeG8oMlY/KPtMpfhuhsZ079us7kdY+yK6JREwzDceb28Qc16AA2OhTeO7SGU2Skfkdr5e1
RRh6tgf1uwMLyCa6YSmHArxn+SKYIj+k3FJYVr5yS8h1UTrebhEJqwpFPGoOMmWYkq1kkYKT6Q/h
p5SoTNzXDbE5mBPCVvN2dYKGBhymWDWy9A4ChAvEJZ5n+Xz7XxRm3kEajt7UGVNpdvfk7okv3zbv
AweR1JSa9a5R0wPMM/KzvABdL7TUYBZBAfYPma7rAVmaJ1hAZd7y/h8CS49YHaHi+WQ+BvPHUo/i
jkbzj6MSJutEOf1mbYoOrpXm2UymaDWIJdijbDsEQAueiGIlYINxuSuNGnFcZn6m/ZytUm16DxkW
mbWXd/k+Dli8DtZd7MZ3HZjoXed5xvHvlwXxBMc2O4h8WBycokVzh0i32sRAPDdeO/LH2xddeG95
ls93nWysleUq82mQVbktPTLRUiLFeADFYTDwb/rJQm5FdHWyVOE+IG2h1HZ/VV52m94vTwSvYWPM
E8JlRRlvZNNC2EPV85AWzm2d1PxaFpkxHmGLxIAwmS4JXvdLmVIYQINRIEJmf9WzElu49krnclPe
7auc1XvfsRxqjG+jwENSFqn9ZBjGvHWsHEETppULVFm6u0bMRyvwQL7nDW/8GOFmteXw5bDCw/a8
C5q4f1JzXm+sfnYfuyGfNjauZvJAhgyaSOaQBXYzPtN3Brf4O58rt2yH9SzodpxG99ekl+1mliNt
YFoVpzYg297xp/ajLMxHyLT6Kc85QssiA+zP3RIlKjvFKV8sv/OO+HJzZU2PyI5cklSnnYgF3a2A
KXvEcBqSojNX9ifLIzO0yVE5xg6afNeyQs7H/g4pGxWP07MPdLuOkMe2vji2xSOS+OohnovQNJ3p
J9jZJSYmM8KoASKUpx9/bZCTkKcxXuSGARuvKQF5myGPcUYeXXaY8PygYZJd2GJLf4STg3PKQvhR
28+V2bnHxB85CQReKaT2mo9nUJZ7NIFMmMBxrO1ezQ911V26sUneeIgvNmG9myVJ5aVw5QS8hLc9
yqpgpYveOzWpH21KwpW5qTzxUCZNj9c04mJXKR6CpaUJatHQL7dNFEL4EwRXBIK6eJgpi0+xR2tf
e7JgCTUvD51bVtyIEteDgsTqtCo7L+zWwcuygMvtrKOnT7ZcMKRlJjTsJTibtMdVQp5fs5PVvEvt
Tl6JrG6urHBZzzbtuMZhbj5VncvpvzDpm90BQ5iXL89TzxofyWbwWEctWBk+PQ8dxaupO3IQFPg6
19qgIcGaHXQN686FaL/mlmfPdzBR4az7wN0TFAd4Mhkg16k3l/D6MIrsc3rv+UF9KRJgP8twsXqD
9K3CROnZQNjp26/CrY+mpyGI+QJkQ4Tip2mcdVnVYPImULEDqmt0jnjA3LE5uXq64B5b1shUlnUE
IHUNiuglMpvxWujzMpjT2hHVTk7BhMAezmc8NiTtxV+zgwMAk/ghH3xjI8dPv5VIJHtqP+BuTxBq
dqVgL9t/6iH/haGPQ7d40KV0t3BXKWMT/1663hO0AgIaa8SqZQnsJYLe5U3qOyP1ZLWQ5rGRk/1Q
zwh77BxLaDmKrdl2Cy918EQx81al8rkB4Wer5Lg4qHD6bIZiTXBQPDMM1cQRSHLMEhgCba3K68Kc
wAG8dcAcQWZgMgB+sMtdbpJCDWXoVLCm3Zt6xJfks+Vo+snY1GiU93HT/s7jjAQiVGW7tB2ds4aQ
haZZqNCvIN9P1uA9ju3w7WW7NDGrn4HDUEwTb8EcsTkv4bc7/z+N9HOF5ar8z7iXvxPsf7Fg/vf1
2v/HTMD4/f9OklknyWcPHpy1QvKfFgr/+sv/7Lh92DC3+b/jE+7m0ysD6v9nx+2b/7BQ9XBRmzYU
Glgz/xEoI0xLIAIzA9Px2Oz/e8ctvH94ts+yAUkXf9Xz5P+k42aG8N9m5OCSbEuwXrQC+u7/OnA2
o4xoo2yYtkz3i/XiFAIWHzmRaULpiyTivZk5a2Y+q4fkXrQzMfSJ0tvEG+IT8rxHwRBpXdzA3vgA
HtpklJfZSuS9baA27dr6yhMPvq1nK58LMlOmaltTVh0zJA/bfPwJXIrSyFkE3xIvkKjVV2EuHMY2
qbZIuO4n1w9lY3TnfGT9PZH2GTnZa8Ki1nA/o4WKOdaU4u09ZqFrA3Q3tOEHRsqh/PuZHSZyjue/
tJGPAJ+8VWTl3ETkZK8jfTNSLrzR5Rxv0ZrHlct0a4hYrODIAiP/C4kOgq8PPUHvKOw3u4DoCL05
2Sh1oQKQlLsCsNbNIVrRviiJAcpKW8gdw9kXyLx8aoh0obHJD9ZMLKSj1HAaAyu0mHUjxEhXdd0+
4zr7M6HvgkzGNjzpX0Q3Fvuu2AEjj3bpWL94BLjWXSEZ7EWoRZGMehCZV2nW99iMZYBBIv8sMkgj
ycT60yqtE7jNiDkpIC+o97K/xuwNwkxVP4gbrV3LUFQlfyxPW+EgF4LgYw7QceCVdLTx5HfNc1Qo
/0TsFQqcuTqbkctlENZkXFWSSNbKnYEFpWyoUe6bbbCbWmaksbRY7NT1tpeVt4ulB/KfONwKhcIK
caBHTCnG5LkJ1uzS1ujjoRXZDqUX8kEIQ4i3g5ueVCIU7xq80lFsgu8PPlrivdM8/0TMt6yGzldr
9k47wGrA13+CzLqXyKIhwzLt6THOmTCRMqQFsFTSdw0+eTNU+Cu8hNFpEATY2weLdC2TtFRwF9hW
SxeDdnUoksA8Tha1uoiKi00gF+/yhLxHqU3FBbcXyNJDK/HOA7STLz4fzzLID9DpW8LBsbw6VOmP
Xuzd5zDUjy1OO7cMMwgwHx2veII9nrhYEX128UOTNs9ToeMDxl7XtLIveq216VQNy4XPIY7sxzYu
0rXMJMJ/qfMTPt2vBpUEdZckuR41+rqweyJBF9iJKebBLdxrAuekMYZ+HI+nYk4fOpumjH9Q8tAt
rBFqFUVMiONlXy55fTSgZa6KW/pUhC1l11ViA+UW97ZFOmdwGx+JVRJkIZi/OvSH6pJne3R+v5kB
WVthFqTBjSQ3wKxfjXH7o1FUIAtAjJugmSFMkPETGe/k/axzcwwVVFI01tyfSLZ6RUFZo8rE4rp3
xd3kF3st4h2PPvUTOCOj7J5J88LM445kJKXHimTUE/3kqvfTW2C6+6vI2/Qx8hQK6ECGGCFSmHy3
7VUEoFRzkR+RWN2bMz/f9RaWN2n9PiSsFtJAE1t124X0S/HhoMZC2m7uCAhQ/ARzuqPIegrUe4k5
Q8ske5ZZhyGFunBvevB/LIR1LJXOHQeDh9+d0r/dMS75rKRx6w2240wsjFfGuNWD8lwyj1tyeZel
REH0C0nJveHtatAQzOFzlHhRgr1yhleIPmthDqjcQ4q9dgI6ge7dS3YGOkJE8K+NC3xBpBT1rtfc
GbYZn5OCfgFCSr0ne67oIgAIwfhIGVpuO965wNOEtB8l/7rdFDi/A4TDd9ooTgiNxZfXNphfR/OU
2NOyl3D9ZNMtG/IHmDLCaD1URfxYdY518idNov1GwT241h4pbJ5XXmukl+s4o3eabEz/xhL1h6Id
z7IghHzsDr7pwMAKfs21Za37xEVthJoILAkL30pRJH3/HcEkHkYUH1fxOhaQ8SPrnN0aCJis6Dox
LeHJ3GaQWCAsoehL2/tsmO0NDCJ/G6nlWJNk6mvrUan6ox2Gb2vKL82ldvLfOu7NldUhcyWR3pTH
apHyKnxFRDwt79rKgE6Phc8MkDOLOIrxorC1nPpB8JtnvbnWYuk2meZtoP731wXWGTUv5OfF0WtH
4gBWEoCiEVq5bdDHBztOj9oFgdR30TdG2T8sTRlLZvhoyUBhBoYMO8mbknVOz5DL99aDSxw20L9V
73wvjrsKdEJWxzL+9Ml4mETxmgvrUfLiw6AAPQEwYl0b45ddMLjzlMv3nDWxuyiI85iw7Iqk7RiY
6kq42K1ofUO3XLgI9KPsamMlhH4lqJseQE8rqATYBf9yWPJsm2v3GbBse4z8CZNSQ7/eBCmS1Pgh
TgfzOitGKZad1qFKUvuykBps+iwvo8FxDnVLfQt4kvCZ6TuXcNttHwt/XdmvIlFMEvUU/7JxnmXX
Xg3X3q6Kx3Z0q1XrJ9OpKpZHMRvxH6cUJ38G32FFst+aRn9sU1sedcO6djTG+7pPWSDFEz4CggsO
hTT4leMMgbK3FMiAbyK1yrkCe3auoonsq+Ttn9V7hM7oue90OAzc9EQ7cUpaDXJX4d77DbiVKqow
jQ8s22qlEOM6qtjbmQqh1AXnuoFc0GBT2gMtbzbCKbpXWj8scvAdtlXl2nu3bXQYS/MrmYV6npI/
dWBIttSVe3UmcgeTIrF3wm/mbQxMFHVJtLWAOpyAj5ln5TGpmsdR7zmo5Mlj3mymSw9GumxPlWHf
51EQQDGVf4bF3gKcIgVDD8YeYSunE6iCC+E+u0xWj4FIl6vXwlvt9Wns6m+dBdmRa24dpSTYR8Bs
gjj/KttfM9jZJ+YC3Nf5xW2Z5Ghy5NTQjzsTHBT0fJqkQl24NOJHM2ZTz2tNrETpXqLWMe/xoPyS
ifrMmwR1ZtbodY3KdUs354dxPjxZbmDcFR1Q1UAvG8FzBbeu1UC6zG8HE8Uy7avb5Qf+wViRCdm+
F+xaY/C9JwMSPfEh8Xtq1Uw9DHQWOvY3udeSTppIKxxtD6m0npkn+IxL+gzoG++OwSylz3c6qgTy
r+bMUpes07bO1wPcuFOQmF+dWvTO9nV16oOYo4zMRuDvEyMNz7jmEkYGYTtH3I7xne2e284CE+YO
O82POXOBxUcXr2PKcxIGZkZCfOSueSFX3uB9ZaZxZoT/wCTlUZHsgZrtwhr61bHIsmm/8inepPa8
712N1dN9p0yiJY1NkjxYFQx96Nl/0lyYIdC/ZymUXOP48tapttGnybY+dEnv31s2VogOVYMaSQvK
XIVizi7FfWBYFH9DfC6rRq6zcnpqFoq9ZoyiaxH5j1hCq0coUd1R2QnmpmISW7tE9J0befws+U9O
Or4Az/tYPH88MoBI7gMr+OWacu9lonzwmcGGipE4M6wSOc2Q89EdSVIoy0bvA/LN1tgY/DAZoqfB
SbFn9shMAnGtRnN4HuL4SixHB9rI1HdZoAekz/NCCWtzBzR+B7hK11cSYlRoDHbMykYZ97hQUSLM
5ntA5FrEZvsCJaS74NPvL5WxfMu8CcIJJS/rzuahlJ4bFhPDACpMVNwcjY8xq8Z1lvvTa8QnYqXK
SRwFLoRm1M+3MIuNbgBcVPOj5crrQOwJ8UYFQ3mSkH1e743lzPOmm1OEADVwa2JcqNs9tIQO6IT3
cqobsmbUyTCoJWuDGcqQTmslgpdA+SBly+QDyCNLPkxj/Wz+Qh4wEsY9d9Bk7ITq03m1/OFpwaqS
4Tmk5RSwGMzo3kzN69jXL1Ew71CjXcQEQ4apYWEWDPngqp1wDVvryGM36hTcK4oyGgpPcWWd+cny
d8Ol9MfL+jbUAyi2xJ0umEG29cKEdGbtuNwE2+n4gymK0EhPvxbldPZ9GysZDRI6ZeuYKvm7Q4zE
kNXepU0NRzJmhzcsKE18YVD4CWYmCGXWhGm8G0aX3r8GDkqlzs+SXRPwGZbdzRM6iSFc6tpdOV3r
bghoQvlN6rhOkg28PVL0InejrcW/EjDK8YWQJBEvaq7V1nKHi5ky27tdmJFVXQKv4pWUFLsx7QQ8
m/ceNDbYZjD3/cjfjMixacpHzMhQNKvoPYdi4cXuOZ3LZ2KGjoWXP1tyfKLyS3YROuYhsbZGVFMY
Uanl0whuUX/0BEWOwY28zPP/q+WJMCyDUVkegP03suxxjNMHuyHeXlQ5yVYT3BQKeM6SBW5vYeck
aCHf9X19ZnfU77TXPzsj0R0rQfThNkurHCC3V259Dveji4n+rmxvwhEjQlAUN8i5YALez5U53lCh
nDiNNYLwPJnsXtdNRsAMRu8BA3hz5znWKqu6+NhyZe1KK6AgiN3hrrST+6bOjTXo/vEeBzbY1u6n
VJN7UjinsV6TUWak/kYKUT86ty+tNX1VN99bUt3C1QYcr6NO3Ld6Wfa4q/UVfcAz2mh8V0F2l7H5
DHkCh7Oa7INsGFrZwzxiuYMUapVi2kIHulkk4mo/TUwcYbFdwKAD3AOLdVcNzkn05ZfEmv6Kqr7p
BMvvYMYEiWd9GZzn1v0LTf0YPet16iz+D3qKvJpfMyf5rK2aTBPca0Niv0cR2uzcZFsuyt3oTtl7
FrPsKdGJb71FX0Y8Qme/2vWYB4/L1F8jknt2/jjsejzvZxkoDCg+3KJADaECAM9WdbzmrADWrFS6
vYKWuB7GmwJItMMh8uWB7NZ6MzDTWXNtkt3Oo36uYgEKUbG3w/VQHKyy7bZ+QrtDc5huOEqmZ8Mp
fyWJBHhnJO/p7cls2NVangC/Xoj80JlVGxZGlx0NgForCEFuKCAibesE34Rp1sYX8nPU/5n76jgC
2cLo6WfVZixRrHnPeHneICgbjxktLhj6Yu+xeUO6Y7UnVI7Y5BhdNAsjcWbDDNMl1IipgBMUwIwx
bsC2PvsFg34IK2FAXZm9qx8jtJC+ilBl4YQe0366GA3B4nXmtdeOvb8vh1O21NVZ9eN4yXAMr0fE
2IYTzecKuGtoOoO3NsaWRHe3Hk/CMS7Cie5L0n+vLnYNtoFJG0apRiDoJZ8pdsl7FcMHGqOgeGtd
w0bQpa0dTskCL+noni1Bn8v07LOmgF/ZUZ/dy3rSB2eBA9zS8+8iF8lhNeZWiEAqPTmct73psMzC
4NHVJC/Fso/vTNnlGykpFnrLXrgKmv7Qu9ml7dNjy34sSEvnlxuoXczDkuQFEKPFdm7oBAU8FmNM
W7bNEaNCcSAW4XM0ZX2ewNatHRMTvWJbcLht7mI7eMF9Bf4sui37MP9CR7b0G4t6GkBDNR/FMB4Y
lquDBaMsZI3/XY4F8eJxx8OJWDkI23JxVrRvImvcj5ll2LZdOndfwlThgw7JYAStioXkTg3pvGNd
fQNtCvvQmnT4CWi8G9DN27lzObwQ+jLX7BhzRhh0LbjaMKlxJt5B3TUwKbHvjiNj4WKNRZgFxqWc
M3Gextk/tnaMu/g22oNyv08tXkl8gH/8ib6k6jPvhq+7i3vEgWVJUYrfhDwqWaBKI+DwZGFWdN0c
/KN0y+3S0GSy9mOuv/jlHbOIx4L5QpkH5U6LvIffXnukxeACUqYNqp+dONVpYlIuyH4fi7QNy9my
UQa2DNUrmjSWK69lDuKkS5kKwO3g5c5UcG4ZzeAbNfZRDCuD/L5nHPzlE0SBrZWhOxnmp1JnzCIw
5ZwS/0HwqX6aOwZ8BmYpT7bqYRqLY1TUguQ+pkbQtMFcZc1ja9JWJjKy950/fqDQ7k+9HiXro9kn
KyDf6L4Ur2kOfmX+JAahYyY47vrEoztD5oFa4BndrnNFHIM7mMP/DFMDFI3DOR1nZ6uvs3OdZdjf
yffa3dZSjmKQQLLRxRZoDzy7ebpl9OXE8D3M9q2Fs54G0z7gnZbvcT8P20JyVc1LfnXtCK2joNOd
2tgPq7n7Y9x+o3o4d8J8zPBx7xa3I1Yl1XczEp9dUqD6ThWV21CW4dAmLbgXRDLsQGEf50Z/j1cS
xaIkXKkEBkdNNB9sP6FAbmEO6pLEEweG4TnNxvvMsLKVh2lwtQTj0xhV1hYTy0Z1zVZFrDopWmCe
BACkcl6vMS6fCAD7jHIvP8fR9GWZNqFF3qnV04nEzg+9HJop+F2RtRWa1fBnusVoVdPEZrHtT6oo
fMhaW9OmEG5vAtE0QjMy+99lmr4v2ri3WXfe/ErmRmowMOQTnGw1PswZ164FbYMxk0ckj60fvbxH
6hAxvcjsdFtJkBMlx8CAue32j0/lvEHQ9LRY3VOcZMivAiQChvkpaKB5JOOnvizPFvjZ9SIBWyHX
/EJD9T3oWocuY6w0yovdMB9U3945E8CyvmNi3Is9WUf9Pkk6FoG/6w5AlRMD9BvVFr6quY+r/m5J
8nOW38iuHlCQwdm1ngdJz0Rw43bf2KVu+QbA1NMicTfCElsAWrf0vGHmTmmfA0xETjB8LYlZHssP
tOf3Xlbv9YRM9cYm29AKmexugeK2Erhey1lBo8fUA55GzP5pFLjHzJacGe1WYQAxY/KDe/Gm4hYM
wczezazkARPfuM2d4k7b0YkZDIGX36gR6mBOD268XHPjR8Pzacg+W09gkNfSil/Rjr2lDcozNETk
2iBh5Ud/YvPFRZS3DLea5KRBSHCZEqiNg01c7Ky9Sjv6hnrS3Wc1VOa8ZvJOj8sqGvAGn6khecgB
Wa5I6UIA3c2npJxhTXdGt+m8eT42ty9ZHR+sgg7ZJ+qhpEsdksw+efDQmOturMapzknw5jRFfSqJ
8qEvrj+iLGnQwA1cz771HSDICYkASVnWk0PZyYdpkHxcKc00o5URtgZkHn9AjNceG9QzLAWXdgud
iWRVB9dsnY0ndwH75NIYjNZLYBafup6PbOXPUXVD3Nj2nj4Ju/A8XxJ3/ogcAjWskqyS5EAJeO2l
/7qI7GmYMmj8rXfBkfqJH2uXTf67a3v3yYTeX9/X9W8YHBRpmHdneDbbkYcnr82DxysN/5bks8X8
7ZRwpjsBwTYqeKNxlONTTJiyZ5wfMcPR8a+J2Ofh4OFNhPdV1gPJo0PhbgDvRHvOJbgnHqN+r7ZC
LGA/qVG95wP7FG8/26/a8PhmFizmKexazSmNMptRP9/QruKnYPaeXdQhfl+/xyL/gJ1hb+EXvTSB
f5cgBklq62GJ0e5JuvRTY49fveO/lWP13i7k/vaKSiznfLFCSfAVEkp9tjnh2XYfOwGvWY0cB3gB
0cWEJim3m8x98RXbpd7B8prUYuNrwCC9VIiZDbVdfOzThNgjIzHx/WvfGK9my0QQLGgQxsVNEFBY
HbM93z/MY3tm9D4RU/+Uo79cWbEdXQlyeJeFY72xokNwFne/SfSxt3kxfseFi4YxzT+7Wn26vsgf
fmFnpbdv0OZDPHavLfnBo2t9msKveOH2okvVsybcvtQp70EyLrsx4UPjB2ysEfGqY9FMM88SxYKh
62+B2mkf5GYbCtFkoVekeoPSpV4FFt38IOVL1eq3rig/SNls12qqc3Rhf4jdyrZ9xy4oxUy48owa
dyXjs/3Up/H67zeVGblzczY0LPqT1eL7011iNdxqM0ELSjLAjHIi9IBghj2rSSR76b6LF+vMwnPX
GqV9sk2CqFAV3LqAvAwXbmb2SeU5ZhhrAzJ6YLLDyzFf25Q2c9AGSIIWdEdUsgjrB/+UNK/gp8Oy
0CF+W4ju0rjWuXgg+DyGczGf2YpklwlqCu2a2I0dOxancrczYqBT07GA91L0l4k3PgS+vBaN5eym
SIgNU/xXazSyB2cmEtDL66tLp3QKXOPGIgUVqKBepVOPzyW7KWEDrhgq0D2u4YhfGYBx4iJ7j2zw
lai/5IHncmezYkFi6v7ukUp16rbhQnR2Ya6h10HZCY5/nCOy3uMIFe8VRrB9YgaPrgucvS4scj07
/dKiQTmOesJC3jfMpmrzwsWbPQWV/CZXK9gsNNXr1NSvY0LmzwYKV70uBQuJOs6pH1HG7BRI8dVi
cq5j0P8JIo8ZHp1oN0TLdw7+dgSNIaA7vLQ9dV2eDsQTKjQLEqbUviIvaTWCQcEnMwiu2qoICQU8
MpzqgELF7Z4Xb1vPzROj/OjeWhwMKgzvyd29gwkeHxGRlaNcwW+7ATySBRVfuwPV7BR0DMWQP1jD
SKKASYOGKZOPtGf+LHFVhS4GmRX5bXcaIfI9a8bXRmpxbgOUOUMtfro6nsk6FUxhQJb3rKx2rsOJ
MwCuqs66rYtfAIdegKeFc+vYb15kvdZe54aM3WvgsZr2qkH0S9CYHdIqhnhVzkjOSTMb6jOMbm9O
WR5n5X5o9WOViOXSdc5L5zZISpiPRsyTL36tTrWyvyYSsRDMjsX9kh/zNJL3wIKujBDl0R6CkQST
mfVCZwf4YxwzdLFvhYuwfAb5zU2V3vz41fRHlbYIhUQrPgz+mwi8V3Jal3v8LAmJJxNcJqRwL2Vt
Ags8+9i5V/1skx82lXxIOeU3Tu98xoRQr6e6+JlcRaWEYqXR1birZP8T6xtwXflqh8TMQYEtvPVM
J8hYjXTVAHAH0rANELFHV6HnddiOrFCjECO7gpc07GJyCAj1UGt0/N2m7tkjGhadccWMvlzaP7k7
OCE7Tx9luuMSg9bFsL/GuSJIoR7lnjT1nTmX+sw8pGIoUk/bQbfbXDjNXvcEyxQmE/HyViBb3//G
3Jntto1sa/hVGn1x7ihwHnDQG9iabVmeY6dzQ8i2wnmeRD79+SjJacuxsxMo+8C6MLoju0SWWKtW
rfUPZVZzPEXtbdxpKDo0MuxdU6OlhMppPNX4wodIG9i0t+q1am0mlmd6k66xTkLfMk4EYxmrsKU7
p5EmVCnnpXIBD9uai1lbXON+pc7CsuoWnjDtwnXIur9R/HtMryGZFeYpzh7RTE4SJHxtKFJ+CD66
DYoR1nwnXVKnCJr593notmOBWvZEM7EtFeQM+pOdI0xKa9oTHIRaLKWZRSIFq1YGfBuVuT2PpB69
2zgTvJLzU60vScI1XVB8oDWG16AEcn2soXIxLjkkD1PVeqg89h2JMlSGJ/Ek10WdYxlaWl2LS4LN
orXSWJzpQfe167ENti9z2HWQ3AfUABSSmcobxE4xVcxEVb1XIu2UTO4xrVFxlgTKVRs9vcdWc3PW
0G5qgLVSr3ObT6FZLydilCk3hYTqDsCGDXD6duG1KtleKcJIqjLjEyKHTyHUbb/y6ICIN45D+ynq
xGUQBV+EMr2L0U+bVBW4BUhoDXxwrL9wAEliOn1KC3oglhflBtp9UYazjtI3mIKpmXsYKrcQv+TQ
WKF+LOv5OFMNSoPgNRCc9EZNGNXLNCzHmBw9VFjJ9BouCN/isVc6dg3/Axa/gHiyYCFZZmB6aSa4
1uRGfqO1GmmDZOHmh4af2ZCcuVn0qX/2cZ6MUJBvQG2YDwpCKFg1BMUQN6+bVFQerAhcswzrHS+i
erwpy6ukd0sJ1FqYZXb4aLSpPwmKFMcC+041/QY1mmypJywCDf1hAkBJpkVRMEVnsl9mqCOLXHRx
4qYgyFSDfN4KN/4U3sAscBR1GdViM29ymCtAg6Go3ckGCUqRoqZUBNQC63zseNlC3Z16+PTCUHtg
WTsOqjYnwf4adZTZNmCFhxsFLS3Ba++1ANH1TGyqMVh7QnlnkS2hDzqhYLpwattcBslnevPyrKjd
NRLJRm/NQ9Boadj4yFuErU4y2cyzDqdcs/7stSCqpUhThnZNwiEkuO8A9hvJImVz1ySUlGkdTxF+
WZSKY58KjrpSJLSQZaxRYPegAlOwcueOLrmYWBKeFSm1Jwll/IVW58ESf0dvUtd+fY+D3CxB9x/1
fRS980qcQhiNZi1UtM/wbC8R9jcnkRfAa6mE4qaI5Cm3/QD3tF6qFAEu1M2GzQLKBOIft3JpnYcQ
ZOh4bPg2jPgmaZXi1Ap8vMplJPmpdHUXZLrnhepZMzHwvQWOQiPLLjY3rgAG3EzcUx3v32WKABzm
k+VlCbwpg6hyQtXwM3/OhoKV0cQBYTlqKoBSVQFsXIVXmhtZteyIL4EsNrTwFcxcfMye1IR8Uu82
y+0PNfCrEfI09Fgqm/Mkk2kRslAEN89yM00Agrr0tRuyJHSlZgphQJXk7qq1xU9iUCRjsUljTFUI
8fC9zrIIQalCTh9qDY8dN6iLKwqPs7JWjSXCPs4s60rKnhXU300IQaFTm+sCfaCioR9WiOecBFxy
bKI8mGWcA6UzSLfXlqt3S82RoxFZCB4p5aac2qKyNo3aX7asE6MltKOyRRBxmnFYapBU6cci+Ost
kyxa4uaTj2Ary0jnVpsZpW50G63eFySXJjhxiJdqUmUnkUga5+E1E1qRt04E666mkoogt+uMi0yG
LICxIv4f5ilsifJk41lXbpaoeJEgxGog+DbJEtqaeH1Fc6OOkJpig687WbnoandWogfPv6h4DmQG
jOG+8ISIVQYjxDEvBaP4ChpBHgM1N8ZmbprjAvuiiUqCMwmbqB0niDGBTM/gNCBp4nt+elVaMTWx
qDj1g0KF6iAidY6syWkHXdXTvIvGl0m/KyeGk1x5FxC/0O0x9XtfLIDU9T9Q0DrJSrWYg04d6aVR
UwuFP8qTCaokw8nMKOYhKCYky0EIuPIyQiXvi33i5LhnuIZmTjrwWDrGrkNZKZM57qPmCLD+F5LZ
YB60YT00exyMzznC2Dh4ePPoTXPatDpulyc4UNHCzYLg1HZKd6TlKVNrfA6BUjmgn25Lj2UCZrlz
bKC+2RLXpk8gTgKq7L60pMppzAULvRc/T69C0zUuNhtNvayiQp0VWAbkYbmi7lksYxQ1x5WTreVI
jGhqITMeeOBQiCHpEp+RzUUexGNqif6ZbnZ4BOuY3xoqVAk4rKQm0KtdSthjwYJWb9s65mylnd8b
LGzwiTizpKU41RSn+5RUPnQoIZhvRNoG2IhdyrBq5lmGhlkToLq75RzkG7Ud6V61zCtZpR4eXrse
2XIBnRybGii+OuxwpSLFLCSqaBGquROx6/3ihW4ZthE1rhgRIwi6AX6xNL7rtLBPzcyJ7nAq88Ge
pODJAWVV6ohTKc0pMMyz0vJOxWIDGkrh24Oogn8oHp1TMbOdS6MG8OCV9bJT3GuBzvyJ4+HUAftv
7tXJdSLp0alXdJ/bLA1nrVIhFxaFf1M5j8eWacczWetidJ2sGeYcCJvWwNVzMY3GaQchss6gQEtp
157HuX0N1hFHl7aYZKC3OGGKZ5mYAxlwq1u/y75qV6Xd2Ze+q136ud6fcfL8Vq2ax9irTzpKfz2N
3NHQCiaIOtMqSb8KJOWlrN2D5M6wsgZ27qBwYzrCHd8w5zAX2JJiyjNM1OhDCjZkN2mZmZVxalMM
DuhLT/EjbFF70U4ympFtjCqFbvjJvFLzZS4lLtx0bem3dsyhpTMmxbXq6dMgSceFW5xDMpQXzHAG
8ASvmUzVe+YT/lHBPCzx0i7rh8aKqHWyf6INyHTQ9HShL6g0IeGgA+EqzILkEARfrnVnouiwIxno
T9PoaUZ55kgwplG8sArgpYLFZmAH1RA/7SU2vDmaiZ5zoePL3koN8hneaSQZn9VWNMZeUsaTtAq/
yrja4Q4ANFOQncugi70z3SJL8oDeIkvWI/I5r1y7rT+DTuPOU6Gc1jDUh5UR3Qm9hEXnPcadlCzw
080a9gG3M4s5MpJzv7HxX9T82zbExA5ZLMyusFRsrM3KKhEZz8PmLKSLhULYUE6KmZ6CZoiwThxm
kiIOa1gqQ78VZtAbsUXBMFGPF4kjqJMMYxWpSu6sXOWs9KSWXjBFYfLLBkIiLhE4V3sWrliU9EVl
Gqk16FCz9qe5phCDso02qgBjut5mXPEFjwGnkN72JEQt4KqojoVtnqMwZz3BrSh6fMFabAwBvc76
XvNQYaSND8nALvA+dDrINQZa2oIvfdU6DaVwTRxJEToPmqg3k0mlMvUt/tTIXCjdqdmeZ5KvjnTF
q4D68XUWJFVpTQ8miC8bGR48R48qS+aWBsYNOe6xrVWfMttXFlZUPiRJhC+GOTW05JrkTB+lrRct
6WGSGePHhWVWOnFc88z3bXkZaNSURU+bIyJKqcTK0KDI+olvwKRpBSklvYmQgzbdw86AMuSWGZ0G
UMoZot1d0paYnxhTp9avFe9LXdvqomrI8kNalEFTNZPQ1lqSdoQdnBqMrgVPbhhbxiWkGXeVJ3id
BeBplFK7r/x8JQX2VDQcvFHa3L6pOgtol5HcOdQOEDWdI3eMlWgpPio90lLytOxvaDaooc3Ia/Ca
yTmNBlBZzsvQmpucAcYYpm7mbm3SElfKchLwBY8lN1wEtb+ZFVqNfIVNIYUivjKkfqlOVEyQRg2u
DFPP0TH+pWNz5RYlpMMae7Xt/8q23l4pmUiJyI4EUGr0V8w4STlymTeFNXMrs37SKf31HgBwqeXr
jaihM0VrGcP6G8MoKRLnCy/NpIWUWtdNEMUzPW+iia174UQRwcOmIhkNBXQtS4IVnCwOSWNYfPXX
3lKFbZTzfzdLANsutI2ZzxPfRsUjDc9ksY7nAOWHpp3n87QlqUZa0Okse+RQHxxVqX6qYQc9aUo6
LkKM9woQBQobbC8REtkd4DGJ86xQfPV6+lqcLmVFOWk8Sb61Kdih5+YQ7Ddx+qlyBPBgmbnQehfU
FmbbhYY2R9R26SQTTXPeBrpwgpQJHhq6PmkMEFWaKSJ1XXVnG7TELrowaW4lODMjp43lkxYXpyHt
Ub6YFitRV0KYW6CsMkL6XDoXSOJgYiverIzOXV9UF9sfYCrjmZvVN56K8SmqMEuOvMrCDPtqUUvn
9L8l+nAMo+VjymAhuqAiRvU+V2W8ilbxVgZr7FUHZBVR2v/xXv2q17iCdiIZKprr2kvXDHGA98UL
YSwkIGJgE+5ff8rigHcMhBJ11JJlhD6/cVV4S9EVSCUaSlKShnLEr3BVLLS9XopDqD2FRu1VBtm2
cE0U+aCXat1wdjPsSSnBSb73tcIMx8i1Wapbt75NbVr0pUkv4Ihpm33rOfJV2ul/kzvPKuy7m4ry
jOBAjOzuALrOUg8QIvA1+Hp+flo2GiioEGXheuk24h1P6iwoyQM7DXmJfI7NJhR6WjXpoqe+VRgc
NsLEDvHt6NBRBQSrZtDVdOVKz7VzTVdmTaZeqbaETQUnM+dh4+CwmCLCGGY3pkCnkB6DTcNLdRMs
EsRhWD504U3rIHmNFRfaBFNDbZYGfpWVg7Z+qp6DQblLFQDzZXypUxYkhMzCiBwoR19Qtm+7NjTH
pq3eFrozzxv/IrLB1hlub82mUXm1m5q2QXhVOsZcSQukWrT6S5lbt6KZf/ZVps0R1Zli6yeZEEzM
qHwUSrzV0uiM08HkxdP3hrCY1H9RLzWutl+kIRrIq/GsyeYr2fUWmihnUNKBMMvGTgxxA+s1BzQT
IJkLgyCHaDzeESRlve4WusM783MsyvEgf+MC1LeU1HAMEXVNNzCf19BVefkkefSMEqKmPSE0gU3z
zkxqixsxlIZ1i9gtDh8XiLzrYEmxl8y6uzr2lDMN4MoJRsp4Mw/XVAHzKb05fYSHswemyWabSAig
YT6vOP2M8CEVTkRc3qOuQJ9EC6PxLG5a9pAcfqzZhJNGgWq9AciS4JMyty1lkSGsQPHJFidVIT+2
jY2hMnL+ENpnGOxKOF5K9xCmF8CulqZPmz6j5ZhkqbP49Wh6TJw88Ir/L1jI77WAer2/7wzmMaPf
PQf9u5eJF5e3mJmWENWvqnXeXq9R4Ch/6pd+PNAf6+2gt226/uvPFaCBeOwVZe49li8jLIqSsPoO
QvP2mrbX8qMhwhWXXD0xtqwNdANtQYj64vbFaqLvj9zD9m2Tt0Wk7VRr90Ev5ua9u//xje1m6Me/
c3Dlj0kFMIGZddCUe3nzkvRanfGde381wot7lwdY3GuSjFLR7nVw74bV7y+6yeaymxq4jcz1//8U
vPv9s5f2O+xPzsOrYf6ZB4U9FnYmwkzU9/vX4TNg6AOkkyi74dSwfRFQP9g8EGWRjzxqIWDQZfEg
9GnGm5NgDNCgkqU+S9m+dmJZH+9hOHYeZHOgq2RVInIc29erh8EYSJKmGkSM3cPw4eYBnzFFVo6O
i/JAh5fRJ4K7+0Rt+EVcNKSBhkaqgqLYR1sMJK/yayW3dyLjuxFBsgY4hYsmsmy7h4DpfHn3+kAS
TUsl/Hy0u++/fV0+dhFIWh/6ZfZXuPDb1+H9qwNRg2MEGmr37ofbGWRDPnpbkPWBhlshulv7uP9q
CSiD/pQkmxJawf3rw02CpNDuPnJbkC0kCE0Jo9zDJ0AfKKqIXqH6YbcDjrG9li5f2lH7oqwMOMfQ
VTc5afcvJINfhAISRA2tCGSo9yvlw8VDLk3fPZqvMvdfyJIlDD97V03peRJeLQUTFQ5DlBHT+Gjx
UCJneS018su7gTowMDKTVQT4t69XKQG7AWcIThD7J2SXj36k1Ahk8LGTwDqgDUASTLXyrUkwB5jv
YPMGhWn7+nCTALejr3kdFwzEgUaLRUWLeHeXh+ugV6ORSRooVu/m6MNtCWA0+nrRUZNAMDAtmYWF
5P5bT4I1MDhEsAHv3u1PU3zeB1oOZC7isU8CZ0YTXR+eqVepoTZQIf+Tfexv/8M9Aoqqq+xhRz0C
pEbbw6K0rwy8OjGjvcRBktrC83bx4YIBm5mpyETsIycCvSjCoW5wswdpAbUTkboRE7BfBB9uBjBA
kI5NC9gTiHaSJhrsLi+TImNgGawydb8hWr+wCH4iTnyrL/a4sqdt+dFbF28VIN/7hef62/fv72tv
J09//dkX2A5+sa9G7j77n+rkvw7OkNso9+LN56i3/Zz9n+9v8PuPPvis57t6/se5t85X+SNGGtvC
6P4yz1cRNcx/x08uTiyX+eppXRzqpWm9Nfs/F/RdLfVbFPjh+HkVrx7dVfjWR6CZ8Ts+oihW0fOV
9pNPaOWZOvbKkbhZ5c/D9MPuKsbHDjtf5e0qXr0ceH/WOnpkL3p3pqVdle/YjzhdRVH1x/+sovR/
/1is4Kx6BzNEGtunScd+ymKVx7QIgsNJ2iXjR4/NUghfDYyJ1/EXfbYKCnf11KzX6fNg20BgkD8/
/8ObLYmfWkbL1ZPbvr1Md/n5sfNy8eRx+c8Xul1Fu5z32IEvq6fq0V3neXsw+C6XPH5w1KQfDgfe
5mfHDny98ldF6a4Ouib7wtCxY9+ghucdBCyFauFviFi3q8gLMdR6ql7OyP4Mf+xVfypLfLre2Cf2
OeGx49+vi/KP4TrGKePg6nepxrGjL1cEcwJWmR884/t677Gjzyqf0cuX1/2tkn702MnBFX+r0R47
Lhv/N/DJufeYPPDtnhS9S0lxeB8SIga/Iaj/+0eJANUhakS/JVB6XZIfpgP94PToqGYeO2e3uZdW
h0/QfvDfsHp/yRLv/Q73T20n/8GQ5sjRl6u4n6fn+d5ug9tuq/Ibpmm5dsgmV+3BquBboJn7O5LJ
8RoO4/dX3htqHvv0/AzY68iZH7FjPXnfKR9vZ+d3LOKf0VY+8ha2+8wq6G/kecq3D9C+JP8bcqlT
toJ3x/8N55HbNVHUeZ3j/1M0OPY5Ols9MT8vJweUoSLKgE1os/Mf4Ev/40J76yT5rdD2/fnyGXry
1p8dHp7733gM16v8X/8HAAD//w==</cx:binary>
              </cx:geoCache>
            </cx:geography>
          </cx:layoutPr>
        </cx:series>
      </cx:plotAreaRegion>
    </cx:plotArea>
    <cx:legend pos="b" align="ctr" overlay="0">
      <cx:spPr>
        <a:solidFill>
          <a:schemeClr val="tx1"/>
        </a:solidFill>
      </cx:spPr>
    </cx:legend>
  </cx:chart>
  <cx:spPr>
    <a:solidFill>
      <a:schemeClr val="bg1"/>
    </a:solidFill>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96">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solidFill>
        <a:schemeClr val="dk1">
          <a:lumMod val="65000"/>
          <a:lumOff val="35000"/>
        </a:schemeClr>
      </a:solidFill>
    </cs:spPr>
    <cs:defRPr sz="1000"/>
  </cs:chartArea>
  <cs:dataLabel>
    <cs:lnRef idx="0"/>
    <cs:fillRef idx="0"/>
    <cs:effectRef idx="0"/>
    <cs:fontRef idx="minor">
      <a:schemeClr val="lt1">
        <a:lumMod val="9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solidFill>
        <a:schemeClr val="phClr"/>
      </a:solidFill>
      <a:ln w="3175">
        <a:solidFill>
          <a:schemeClr val="dk1">
            <a:lumMod val="65000"/>
            <a:lumOff val="35000"/>
          </a:schemeClr>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400"/>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50.png"/><Relationship Id="rId2" Type="http://schemas.microsoft.com/office/2014/relationships/chartEx" Target="../charts/chartEx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3049977"/>
            <a:ext cx="5385816" cy="1225296"/>
          </a:xfrm>
        </p:spPr>
        <p:txBody>
          <a:bodyPr/>
          <a:lstStyle/>
          <a:p>
            <a:r>
              <a:rPr lang="en-US" sz="4400" b="1" dirty="0"/>
              <a:t>JOB ANALYTICS</a:t>
            </a:r>
            <a:r>
              <a:rPr lang="en-US" dirty="0"/>
              <a:t> </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endParaRPr lang="en-US" b="1" dirty="0"/>
          </a:p>
          <a:p>
            <a:endParaRPr lang="en-US" b="1" dirty="0"/>
          </a:p>
          <a:p>
            <a:endParaRPr lang="en-US" b="1" dirty="0"/>
          </a:p>
          <a:p>
            <a:endParaRPr lang="en-US" b="1" dirty="0"/>
          </a:p>
          <a:p>
            <a:endParaRPr lang="en-US" b="1" dirty="0"/>
          </a:p>
          <a:p>
            <a:r>
              <a:rPr lang="en-US" b="1" dirty="0">
                <a:solidFill>
                  <a:schemeClr val="tx1"/>
                </a:solidFill>
              </a:rPr>
              <a:t>Prepared By:-</a:t>
            </a:r>
          </a:p>
          <a:p>
            <a:r>
              <a:rPr lang="en-US" b="1" dirty="0">
                <a:solidFill>
                  <a:schemeClr val="tx1"/>
                </a:solidFill>
              </a:rPr>
              <a:t>Samrudh Samarth</a:t>
            </a:r>
          </a:p>
          <a:p>
            <a:endParaRPr lang="en-US" b="1" dirty="0">
              <a:solidFill>
                <a:schemeClr val="tx1"/>
              </a:solidFill>
            </a:endParaRPr>
          </a:p>
          <a:p>
            <a:endParaRPr lang="en-US" dirty="0"/>
          </a:p>
        </p:txBody>
      </p:sp>
      <p:pic>
        <p:nvPicPr>
          <p:cNvPr id="1028" name="Picture 4" descr="Image result for linkedin">
            <a:extLst>
              <a:ext uri="{FF2B5EF4-FFF2-40B4-BE49-F238E27FC236}">
                <a16:creationId xmlns:a16="http://schemas.microsoft.com/office/drawing/2014/main" id="{AC5FAC63-E3E0-A16C-BDED-C2D6C36B5F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137" y="551935"/>
            <a:ext cx="3608605" cy="1989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7F92D-11F7-CAB4-D33A-B8B90305C0FE}"/>
              </a:ext>
            </a:extLst>
          </p:cNvPr>
          <p:cNvSpPr>
            <a:spLocks noGrp="1"/>
          </p:cNvSpPr>
          <p:nvPr>
            <p:ph type="title"/>
          </p:nvPr>
        </p:nvSpPr>
        <p:spPr>
          <a:xfrm>
            <a:off x="758952" y="587829"/>
            <a:ext cx="10671048" cy="1396419"/>
          </a:xfrm>
        </p:spPr>
        <p:txBody>
          <a:bodyPr/>
          <a:lstStyle/>
          <a:p>
            <a:r>
              <a:rPr lang="en-US" sz="2800" b="1" dirty="0"/>
              <a:t>TOP 10 INDUSTRIES BASED ON EMPLOYEES COUNT</a:t>
            </a:r>
            <a:endParaRPr lang="en-IN" sz="2800" dirty="0"/>
          </a:p>
        </p:txBody>
      </p:sp>
      <p:sp>
        <p:nvSpPr>
          <p:cNvPr id="5" name="Slide Number Placeholder 4">
            <a:extLst>
              <a:ext uri="{FF2B5EF4-FFF2-40B4-BE49-F238E27FC236}">
                <a16:creationId xmlns:a16="http://schemas.microsoft.com/office/drawing/2014/main" id="{0A8A0E09-615C-F5F9-F07B-9D3039AD37DB}"/>
              </a:ext>
            </a:extLst>
          </p:cNvPr>
          <p:cNvSpPr>
            <a:spLocks noGrp="1"/>
          </p:cNvSpPr>
          <p:nvPr>
            <p:ph type="sldNum" sz="quarter" idx="12"/>
          </p:nvPr>
        </p:nvSpPr>
        <p:spPr/>
        <p:txBody>
          <a:bodyPr/>
          <a:lstStyle/>
          <a:p>
            <a:fld id="{48F63A3B-78C7-47BE-AE5E-E10140E04643}" type="slidenum">
              <a:rPr lang="en-US" smtClean="0"/>
              <a:t>10</a:t>
            </a:fld>
            <a:endParaRPr lang="en-US" dirty="0"/>
          </a:p>
        </p:txBody>
      </p:sp>
      <p:graphicFrame>
        <p:nvGraphicFramePr>
          <p:cNvPr id="8" name="Table 7">
            <a:extLst>
              <a:ext uri="{FF2B5EF4-FFF2-40B4-BE49-F238E27FC236}">
                <a16:creationId xmlns:a16="http://schemas.microsoft.com/office/drawing/2014/main" id="{229A427F-932B-56E6-A09B-C6D7BA90EC22}"/>
              </a:ext>
            </a:extLst>
          </p:cNvPr>
          <p:cNvGraphicFramePr>
            <a:graphicFrameLocks noGrp="1"/>
          </p:cNvGraphicFramePr>
          <p:nvPr>
            <p:extLst>
              <p:ext uri="{D42A27DB-BD31-4B8C-83A1-F6EECF244321}">
                <p14:modId xmlns:p14="http://schemas.microsoft.com/office/powerpoint/2010/main" val="3039027172"/>
              </p:ext>
            </p:extLst>
          </p:nvPr>
        </p:nvGraphicFramePr>
        <p:xfrm>
          <a:off x="380527" y="2034787"/>
          <a:ext cx="4583459" cy="3213664"/>
        </p:xfrm>
        <a:graphic>
          <a:graphicData uri="http://schemas.openxmlformats.org/drawingml/2006/table">
            <a:tbl>
              <a:tblPr>
                <a:tableStyleId>{5C22544A-7EE6-4342-B048-85BDC9FD1C3A}</a:tableStyleId>
              </a:tblPr>
              <a:tblGrid>
                <a:gridCol w="2691629">
                  <a:extLst>
                    <a:ext uri="{9D8B030D-6E8A-4147-A177-3AD203B41FA5}">
                      <a16:colId xmlns:a16="http://schemas.microsoft.com/office/drawing/2014/main" val="174303023"/>
                    </a:ext>
                  </a:extLst>
                </a:gridCol>
                <a:gridCol w="1891830">
                  <a:extLst>
                    <a:ext uri="{9D8B030D-6E8A-4147-A177-3AD203B41FA5}">
                      <a16:colId xmlns:a16="http://schemas.microsoft.com/office/drawing/2014/main" val="208245951"/>
                    </a:ext>
                  </a:extLst>
                </a:gridCol>
              </a:tblGrid>
              <a:tr h="442248">
                <a:tc>
                  <a:txBody>
                    <a:bodyPr/>
                    <a:lstStyle/>
                    <a:p>
                      <a:pPr algn="l" fontAlgn="b"/>
                      <a:r>
                        <a:rPr lang="en-IN" sz="1100" b="1" u="none" strike="noStrike" dirty="0">
                          <a:effectLst/>
                          <a:highlight>
                            <a:srgbClr val="00FF00"/>
                          </a:highlight>
                        </a:rPr>
                        <a:t>Row Labels</a:t>
                      </a:r>
                      <a:endParaRPr lang="en-IN" sz="1100" b="1" i="0" u="none" strike="noStrike" dirty="0">
                        <a:solidFill>
                          <a:srgbClr val="000000"/>
                        </a:solidFill>
                        <a:effectLst/>
                        <a:highlight>
                          <a:srgbClr val="00FF00"/>
                        </a:highlight>
                        <a:latin typeface="Calibri" panose="020F0502020204030204" pitchFamily="34" charset="0"/>
                      </a:endParaRPr>
                    </a:p>
                  </a:txBody>
                  <a:tcPr marL="7620" marR="7620" marT="7620" marB="0" anchor="b"/>
                </a:tc>
                <a:tc>
                  <a:txBody>
                    <a:bodyPr/>
                    <a:lstStyle/>
                    <a:p>
                      <a:pPr algn="l" fontAlgn="b"/>
                      <a:r>
                        <a:rPr lang="en-IN" sz="1100" b="1" u="none" strike="noStrike" dirty="0">
                          <a:effectLst/>
                          <a:highlight>
                            <a:srgbClr val="00FF00"/>
                          </a:highlight>
                        </a:rPr>
                        <a:t>Sum of </a:t>
                      </a:r>
                      <a:r>
                        <a:rPr lang="en-IN" sz="1100" b="1" u="none" strike="noStrike" dirty="0" err="1">
                          <a:effectLst/>
                          <a:highlight>
                            <a:srgbClr val="00FF00"/>
                          </a:highlight>
                        </a:rPr>
                        <a:t>Employees_count</a:t>
                      </a:r>
                      <a:endParaRPr lang="en-IN" sz="1100" b="1" i="0" u="none" strike="noStrike" dirty="0">
                        <a:solidFill>
                          <a:srgbClr val="000000"/>
                        </a:solidFill>
                        <a:effectLst/>
                        <a:highlight>
                          <a:srgbClr val="00FF00"/>
                        </a:highlight>
                        <a:latin typeface="Calibri" panose="020F0502020204030204" pitchFamily="34" charset="0"/>
                      </a:endParaRPr>
                    </a:p>
                  </a:txBody>
                  <a:tcPr marL="7620" marR="7620" marT="7620" marB="0" anchor="b"/>
                </a:tc>
                <a:extLst>
                  <a:ext uri="{0D108BD9-81ED-4DB2-BD59-A6C34878D82A}">
                    <a16:rowId xmlns:a16="http://schemas.microsoft.com/office/drawing/2014/main" val="2348572944"/>
                  </a:ext>
                </a:extLst>
              </a:tr>
              <a:tr h="235865">
                <a:tc>
                  <a:txBody>
                    <a:bodyPr/>
                    <a:lstStyle/>
                    <a:p>
                      <a:pPr algn="ctr" fontAlgn="b"/>
                      <a:r>
                        <a:rPr lang="en-US" sz="1100" b="1" u="none" strike="noStrike" dirty="0">
                          <a:effectLst/>
                        </a:rPr>
                        <a:t>IT Services and IT Consulting</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443916</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81264085"/>
                  </a:ext>
                </a:extLst>
              </a:tr>
              <a:tr h="235865">
                <a:tc>
                  <a:txBody>
                    <a:bodyPr/>
                    <a:lstStyle/>
                    <a:p>
                      <a:pPr algn="ctr" fontAlgn="b"/>
                      <a:r>
                        <a:rPr lang="en-IN" sz="1100" b="1" u="none" strike="noStrike" dirty="0">
                          <a:effectLst/>
                        </a:rPr>
                        <a:t>Banking</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160016</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37400195"/>
                  </a:ext>
                </a:extLst>
              </a:tr>
              <a:tr h="235865">
                <a:tc>
                  <a:txBody>
                    <a:bodyPr/>
                    <a:lstStyle/>
                    <a:p>
                      <a:pPr algn="ctr" fontAlgn="b"/>
                      <a:r>
                        <a:rPr lang="en-IN" sz="1100" b="1" u="none" strike="noStrike" dirty="0">
                          <a:effectLst/>
                        </a:rPr>
                        <a:t>Software Development</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a:effectLst/>
                        </a:rPr>
                        <a:t>143849</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16548290"/>
                  </a:ext>
                </a:extLst>
              </a:tr>
              <a:tr h="235865">
                <a:tc>
                  <a:txBody>
                    <a:bodyPr/>
                    <a:lstStyle/>
                    <a:p>
                      <a:pPr algn="ctr" fontAlgn="b"/>
                      <a:r>
                        <a:rPr lang="en-IN" sz="1100" b="1" u="none" strike="noStrike" dirty="0">
                          <a:effectLst/>
                        </a:rPr>
                        <a:t>Financial Services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a:effectLst/>
                        </a:rPr>
                        <a:t>127264</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34645847"/>
                  </a:ext>
                </a:extLst>
              </a:tr>
              <a:tr h="235865">
                <a:tc>
                  <a:txBody>
                    <a:bodyPr/>
                    <a:lstStyle/>
                    <a:p>
                      <a:pPr algn="ctr" fontAlgn="b"/>
                      <a:r>
                        <a:rPr lang="en-IN" sz="1100" b="1" u="none" strike="noStrike" dirty="0">
                          <a:effectLst/>
                        </a:rPr>
                        <a:t>Manufacturing</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a:effectLst/>
                        </a:rPr>
                        <a:t>122532</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24050648"/>
                  </a:ext>
                </a:extLst>
              </a:tr>
              <a:tr h="235865">
                <a:tc>
                  <a:txBody>
                    <a:bodyPr/>
                    <a:lstStyle/>
                    <a:p>
                      <a:pPr algn="ctr" fontAlgn="b"/>
                      <a:r>
                        <a:rPr lang="en-IN" sz="1100" b="1" u="none" strike="noStrike" dirty="0">
                          <a:effectLst/>
                        </a:rPr>
                        <a:t>Airlines and Aviation</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120012</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1094106"/>
                  </a:ext>
                </a:extLst>
              </a:tr>
              <a:tr h="442248">
                <a:tc>
                  <a:txBody>
                    <a:bodyPr/>
                    <a:lstStyle/>
                    <a:p>
                      <a:pPr algn="ctr" fontAlgn="b"/>
                      <a:r>
                        <a:rPr lang="en-IN" sz="1100" b="1" u="none" strike="noStrike" dirty="0">
                          <a:effectLst/>
                        </a:rPr>
                        <a:t>Food and Beverage Manufacturing</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85009</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81969357"/>
                  </a:ext>
                </a:extLst>
              </a:tr>
              <a:tr h="442248">
                <a:tc>
                  <a:txBody>
                    <a:bodyPr/>
                    <a:lstStyle/>
                    <a:p>
                      <a:pPr algn="ctr" fontAlgn="b"/>
                      <a:r>
                        <a:rPr lang="en-IN" sz="1100" b="1" u="none" strike="noStrike" dirty="0">
                          <a:effectLst/>
                        </a:rPr>
                        <a:t> Technology, Information and Internet</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78178</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93323287"/>
                  </a:ext>
                </a:extLst>
              </a:tr>
              <a:tr h="235865">
                <a:tc>
                  <a:txBody>
                    <a:bodyPr/>
                    <a:lstStyle/>
                    <a:p>
                      <a:pPr algn="ctr" fontAlgn="b"/>
                      <a:r>
                        <a:rPr lang="en-IN" sz="1100" b="1" u="none" strike="noStrike">
                          <a:effectLst/>
                        </a:rPr>
                        <a:t>Business Consulting and Services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76016</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228568"/>
                  </a:ext>
                </a:extLst>
              </a:tr>
              <a:tr h="235865">
                <a:tc>
                  <a:txBody>
                    <a:bodyPr/>
                    <a:lstStyle/>
                    <a:p>
                      <a:pPr algn="ctr" fontAlgn="b"/>
                      <a:r>
                        <a:rPr lang="en-IN" sz="1100" b="1" u="none" strike="noStrike" dirty="0">
                          <a:effectLst/>
                        </a:rPr>
                        <a:t>Motor Vehicle Manufacturing</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70407</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07218370"/>
                  </a:ext>
                </a:extLst>
              </a:tr>
            </a:tbl>
          </a:graphicData>
        </a:graphic>
      </p:graphicFrame>
      <p:graphicFrame>
        <p:nvGraphicFramePr>
          <p:cNvPr id="9" name="Content Placeholder 3">
            <a:extLst>
              <a:ext uri="{FF2B5EF4-FFF2-40B4-BE49-F238E27FC236}">
                <a16:creationId xmlns:a16="http://schemas.microsoft.com/office/drawing/2014/main" id="{6C5CE2BD-4B21-9A87-5449-DEC3B66F7A46}"/>
              </a:ext>
            </a:extLst>
          </p:cNvPr>
          <p:cNvGraphicFramePr>
            <a:graphicFrameLocks/>
          </p:cNvGraphicFramePr>
          <p:nvPr>
            <p:extLst>
              <p:ext uri="{D42A27DB-BD31-4B8C-83A1-F6EECF244321}">
                <p14:modId xmlns:p14="http://schemas.microsoft.com/office/powerpoint/2010/main" val="1790809234"/>
              </p:ext>
            </p:extLst>
          </p:nvPr>
        </p:nvGraphicFramePr>
        <p:xfrm>
          <a:off x="5710149" y="1543738"/>
          <a:ext cx="5728995" cy="4195762"/>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1E3E9512-3C50-CCA7-391C-6F4A75F9D4E1}"/>
              </a:ext>
            </a:extLst>
          </p:cNvPr>
          <p:cNvSpPr txBox="1"/>
          <p:nvPr/>
        </p:nvSpPr>
        <p:spPr>
          <a:xfrm>
            <a:off x="621792" y="6157732"/>
            <a:ext cx="10142664" cy="369332"/>
          </a:xfrm>
          <a:prstGeom prst="rect">
            <a:avLst/>
          </a:prstGeom>
          <a:noFill/>
        </p:spPr>
        <p:txBody>
          <a:bodyPr wrap="square" rtlCol="0">
            <a:spAutoFit/>
          </a:bodyPr>
          <a:lstStyle/>
          <a:p>
            <a:r>
              <a:rPr lang="en-IN" dirty="0"/>
              <a:t>* IT Services and IT Consulting is the leading Industry in terms of Employee counts.</a:t>
            </a:r>
          </a:p>
        </p:txBody>
      </p:sp>
    </p:spTree>
    <p:extLst>
      <p:ext uri="{BB962C8B-B14F-4D97-AF65-F5344CB8AC3E}">
        <p14:creationId xmlns:p14="http://schemas.microsoft.com/office/powerpoint/2010/main" val="1910852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E18B2-809D-300C-0E40-CDA8088B219D}"/>
              </a:ext>
            </a:extLst>
          </p:cNvPr>
          <p:cNvSpPr>
            <a:spLocks noGrp="1"/>
          </p:cNvSpPr>
          <p:nvPr>
            <p:ph type="title"/>
          </p:nvPr>
        </p:nvSpPr>
        <p:spPr>
          <a:xfrm>
            <a:off x="621792" y="649224"/>
            <a:ext cx="10948416" cy="1283748"/>
          </a:xfrm>
        </p:spPr>
        <p:txBody>
          <a:bodyPr/>
          <a:lstStyle/>
          <a:p>
            <a:r>
              <a:rPr lang="en-IN" sz="2800" b="1" dirty="0"/>
              <a:t>Comparison of the number of jobs across different cities for different level jobs</a:t>
            </a:r>
            <a:endParaRPr lang="en-IN" sz="2800" dirty="0"/>
          </a:p>
        </p:txBody>
      </p:sp>
      <p:sp>
        <p:nvSpPr>
          <p:cNvPr id="5" name="Slide Number Placeholder 4">
            <a:extLst>
              <a:ext uri="{FF2B5EF4-FFF2-40B4-BE49-F238E27FC236}">
                <a16:creationId xmlns:a16="http://schemas.microsoft.com/office/drawing/2014/main" id="{68BBC176-F81E-33C0-F37A-FCC5B12929F6}"/>
              </a:ext>
            </a:extLst>
          </p:cNvPr>
          <p:cNvSpPr>
            <a:spLocks noGrp="1"/>
          </p:cNvSpPr>
          <p:nvPr>
            <p:ph type="sldNum" sz="quarter" idx="12"/>
          </p:nvPr>
        </p:nvSpPr>
        <p:spPr/>
        <p:txBody>
          <a:bodyPr/>
          <a:lstStyle/>
          <a:p>
            <a:fld id="{48F63A3B-78C7-47BE-AE5E-E10140E04643}" type="slidenum">
              <a:rPr lang="en-US" smtClean="0"/>
              <a:t>11</a:t>
            </a:fld>
            <a:endParaRPr lang="en-US" dirty="0"/>
          </a:p>
        </p:txBody>
      </p:sp>
      <p:graphicFrame>
        <p:nvGraphicFramePr>
          <p:cNvPr id="6" name="Content Placeholder 3">
            <a:extLst>
              <a:ext uri="{FF2B5EF4-FFF2-40B4-BE49-F238E27FC236}">
                <a16:creationId xmlns:a16="http://schemas.microsoft.com/office/drawing/2014/main" id="{E185812D-96CA-448C-FB75-C0D86295045A}"/>
              </a:ext>
            </a:extLst>
          </p:cNvPr>
          <p:cNvGraphicFramePr>
            <a:graphicFrameLocks noGrp="1"/>
          </p:cNvGraphicFramePr>
          <p:nvPr>
            <p:ph sz="half" idx="1"/>
            <p:extLst>
              <p:ext uri="{D42A27DB-BD31-4B8C-83A1-F6EECF244321}">
                <p14:modId xmlns:p14="http://schemas.microsoft.com/office/powerpoint/2010/main" val="3704979290"/>
              </p:ext>
            </p:extLst>
          </p:nvPr>
        </p:nvGraphicFramePr>
        <p:xfrm>
          <a:off x="340468" y="1654216"/>
          <a:ext cx="11318132" cy="455456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6C4B6004-7272-27E5-768F-EEE503C31E29}"/>
              </a:ext>
            </a:extLst>
          </p:cNvPr>
          <p:cNvSpPr txBox="1"/>
          <p:nvPr/>
        </p:nvSpPr>
        <p:spPr>
          <a:xfrm>
            <a:off x="1041722" y="6227180"/>
            <a:ext cx="10616878" cy="369332"/>
          </a:xfrm>
          <a:prstGeom prst="rect">
            <a:avLst/>
          </a:prstGeom>
          <a:noFill/>
        </p:spPr>
        <p:txBody>
          <a:bodyPr wrap="square" rtlCol="0">
            <a:spAutoFit/>
          </a:bodyPr>
          <a:lstStyle/>
          <a:p>
            <a:r>
              <a:rPr lang="en-IN" dirty="0"/>
              <a:t>Associate &amp; Entry Level jobs are highest in different locations in LinkedIn Job search</a:t>
            </a:r>
          </a:p>
        </p:txBody>
      </p:sp>
    </p:spTree>
    <p:extLst>
      <p:ext uri="{BB962C8B-B14F-4D97-AF65-F5344CB8AC3E}">
        <p14:creationId xmlns:p14="http://schemas.microsoft.com/office/powerpoint/2010/main" val="1349946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40CE1-C9C4-45F1-C70A-E69A76E5C887}"/>
              </a:ext>
            </a:extLst>
          </p:cNvPr>
          <p:cNvSpPr>
            <a:spLocks noGrp="1"/>
          </p:cNvSpPr>
          <p:nvPr>
            <p:ph type="title"/>
          </p:nvPr>
        </p:nvSpPr>
        <p:spPr>
          <a:xfrm>
            <a:off x="768096" y="731520"/>
            <a:ext cx="10671048" cy="768096"/>
          </a:xfrm>
        </p:spPr>
        <p:txBody>
          <a:bodyPr/>
          <a:lstStyle/>
          <a:p>
            <a:r>
              <a:rPr lang="en-IN" dirty="0"/>
              <a:t>Jobs Openings at Different Job Levels</a:t>
            </a:r>
          </a:p>
        </p:txBody>
      </p:sp>
      <p:sp>
        <p:nvSpPr>
          <p:cNvPr id="5" name="Slide Number Placeholder 4">
            <a:extLst>
              <a:ext uri="{FF2B5EF4-FFF2-40B4-BE49-F238E27FC236}">
                <a16:creationId xmlns:a16="http://schemas.microsoft.com/office/drawing/2014/main" id="{9E2FAD2F-63BF-9B56-0C94-BD43C5AB26DC}"/>
              </a:ext>
            </a:extLst>
          </p:cNvPr>
          <p:cNvSpPr>
            <a:spLocks noGrp="1"/>
          </p:cNvSpPr>
          <p:nvPr>
            <p:ph type="sldNum" sz="quarter" idx="12"/>
          </p:nvPr>
        </p:nvSpPr>
        <p:spPr/>
        <p:txBody>
          <a:bodyPr/>
          <a:lstStyle/>
          <a:p>
            <a:fld id="{48F63A3B-78C7-47BE-AE5E-E10140E04643}" type="slidenum">
              <a:rPr lang="en-US" smtClean="0"/>
              <a:t>12</a:t>
            </a:fld>
            <a:endParaRPr lang="en-US" dirty="0"/>
          </a:p>
        </p:txBody>
      </p:sp>
      <p:graphicFrame>
        <p:nvGraphicFramePr>
          <p:cNvPr id="6" name="Content Placeholder 3">
            <a:extLst>
              <a:ext uri="{FF2B5EF4-FFF2-40B4-BE49-F238E27FC236}">
                <a16:creationId xmlns:a16="http://schemas.microsoft.com/office/drawing/2014/main" id="{61603921-A485-9309-2609-DCF872E43C9E}"/>
              </a:ext>
            </a:extLst>
          </p:cNvPr>
          <p:cNvGraphicFramePr>
            <a:graphicFrameLocks noGrp="1"/>
          </p:cNvGraphicFramePr>
          <p:nvPr>
            <p:ph sz="half" idx="1"/>
            <p:extLst>
              <p:ext uri="{D42A27DB-BD31-4B8C-83A1-F6EECF244321}">
                <p14:modId xmlns:p14="http://schemas.microsoft.com/office/powerpoint/2010/main" val="1840123273"/>
              </p:ext>
            </p:extLst>
          </p:nvPr>
        </p:nvGraphicFramePr>
        <p:xfrm>
          <a:off x="539750" y="2103438"/>
          <a:ext cx="11118850" cy="382279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888FF290-45D8-C7F2-9AAE-37C6A9426CA0}"/>
              </a:ext>
            </a:extLst>
          </p:cNvPr>
          <p:cNvSpPr txBox="1"/>
          <p:nvPr/>
        </p:nvSpPr>
        <p:spPr>
          <a:xfrm>
            <a:off x="621792" y="6106602"/>
            <a:ext cx="10653158" cy="369332"/>
          </a:xfrm>
          <a:prstGeom prst="rect">
            <a:avLst/>
          </a:prstGeom>
          <a:noFill/>
        </p:spPr>
        <p:txBody>
          <a:bodyPr wrap="square" rtlCol="0">
            <a:spAutoFit/>
          </a:bodyPr>
          <a:lstStyle/>
          <a:p>
            <a:r>
              <a:rPr lang="en-IN" dirty="0"/>
              <a:t>Associate levels jobs are the highest followed by Entry level and Mid-Senior level.</a:t>
            </a:r>
          </a:p>
        </p:txBody>
      </p:sp>
    </p:spTree>
    <p:extLst>
      <p:ext uri="{BB962C8B-B14F-4D97-AF65-F5344CB8AC3E}">
        <p14:creationId xmlns:p14="http://schemas.microsoft.com/office/powerpoint/2010/main" val="2735201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E598-BF08-1D28-7385-FC0A6A5B05B6}"/>
              </a:ext>
            </a:extLst>
          </p:cNvPr>
          <p:cNvSpPr>
            <a:spLocks noGrp="1"/>
          </p:cNvSpPr>
          <p:nvPr>
            <p:ph type="title"/>
          </p:nvPr>
        </p:nvSpPr>
        <p:spPr>
          <a:xfrm>
            <a:off x="758952" y="457200"/>
            <a:ext cx="10671048" cy="1042416"/>
          </a:xfrm>
        </p:spPr>
        <p:txBody>
          <a:bodyPr/>
          <a:lstStyle/>
          <a:p>
            <a:r>
              <a:rPr lang="en-IN" sz="44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Popular company among LinkedIn </a:t>
            </a:r>
            <a:r>
              <a:rPr lang="en-IN" sz="4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Users</a:t>
            </a:r>
            <a:endParaRPr lang="en-IN" dirty="0"/>
          </a:p>
        </p:txBody>
      </p:sp>
      <p:sp>
        <p:nvSpPr>
          <p:cNvPr id="5" name="Slide Number Placeholder 4">
            <a:extLst>
              <a:ext uri="{FF2B5EF4-FFF2-40B4-BE49-F238E27FC236}">
                <a16:creationId xmlns:a16="http://schemas.microsoft.com/office/drawing/2014/main" id="{44787252-46A8-4004-266C-1954B9826561}"/>
              </a:ext>
            </a:extLst>
          </p:cNvPr>
          <p:cNvSpPr>
            <a:spLocks noGrp="1"/>
          </p:cNvSpPr>
          <p:nvPr>
            <p:ph type="sldNum" sz="quarter" idx="12"/>
          </p:nvPr>
        </p:nvSpPr>
        <p:spPr/>
        <p:txBody>
          <a:bodyPr/>
          <a:lstStyle/>
          <a:p>
            <a:fld id="{48F63A3B-78C7-47BE-AE5E-E10140E04643}" type="slidenum">
              <a:rPr lang="en-US" smtClean="0"/>
              <a:t>13</a:t>
            </a:fld>
            <a:endParaRPr lang="en-US" dirty="0"/>
          </a:p>
        </p:txBody>
      </p:sp>
      <p:graphicFrame>
        <p:nvGraphicFramePr>
          <p:cNvPr id="6" name="Table 5">
            <a:extLst>
              <a:ext uri="{FF2B5EF4-FFF2-40B4-BE49-F238E27FC236}">
                <a16:creationId xmlns:a16="http://schemas.microsoft.com/office/drawing/2014/main" id="{4838A25F-7CEF-9829-60B0-0DC73C4D7A8A}"/>
              </a:ext>
            </a:extLst>
          </p:cNvPr>
          <p:cNvGraphicFramePr>
            <a:graphicFrameLocks noGrp="1"/>
          </p:cNvGraphicFramePr>
          <p:nvPr>
            <p:extLst>
              <p:ext uri="{D42A27DB-BD31-4B8C-83A1-F6EECF244321}">
                <p14:modId xmlns:p14="http://schemas.microsoft.com/office/powerpoint/2010/main" val="1965578298"/>
              </p:ext>
            </p:extLst>
          </p:nvPr>
        </p:nvGraphicFramePr>
        <p:xfrm>
          <a:off x="261257" y="1499618"/>
          <a:ext cx="5430417" cy="4021504"/>
        </p:xfrm>
        <a:graphic>
          <a:graphicData uri="http://schemas.openxmlformats.org/drawingml/2006/table">
            <a:tbl>
              <a:tblPr firstRow="1" firstCol="1" bandRow="1">
                <a:tableStyleId>{5C22544A-7EE6-4342-B048-85BDC9FD1C3A}</a:tableStyleId>
              </a:tblPr>
              <a:tblGrid>
                <a:gridCol w="1983973">
                  <a:extLst>
                    <a:ext uri="{9D8B030D-6E8A-4147-A177-3AD203B41FA5}">
                      <a16:colId xmlns:a16="http://schemas.microsoft.com/office/drawing/2014/main" val="1036723933"/>
                    </a:ext>
                  </a:extLst>
                </a:gridCol>
                <a:gridCol w="1983973">
                  <a:extLst>
                    <a:ext uri="{9D8B030D-6E8A-4147-A177-3AD203B41FA5}">
                      <a16:colId xmlns:a16="http://schemas.microsoft.com/office/drawing/2014/main" val="1327501546"/>
                    </a:ext>
                  </a:extLst>
                </a:gridCol>
                <a:gridCol w="1008992">
                  <a:extLst>
                    <a:ext uri="{9D8B030D-6E8A-4147-A177-3AD203B41FA5}">
                      <a16:colId xmlns:a16="http://schemas.microsoft.com/office/drawing/2014/main" val="2023024783"/>
                    </a:ext>
                  </a:extLst>
                </a:gridCol>
                <a:gridCol w="453479">
                  <a:extLst>
                    <a:ext uri="{9D8B030D-6E8A-4147-A177-3AD203B41FA5}">
                      <a16:colId xmlns:a16="http://schemas.microsoft.com/office/drawing/2014/main" val="3717287597"/>
                    </a:ext>
                  </a:extLst>
                </a:gridCol>
              </a:tblGrid>
              <a:tr h="356959">
                <a:tc>
                  <a:txBody>
                    <a:bodyPr/>
                    <a:lstStyle/>
                    <a:p>
                      <a:pPr>
                        <a:lnSpc>
                          <a:spcPct val="107000"/>
                        </a:lnSpc>
                        <a:spcAft>
                          <a:spcPts val="800"/>
                        </a:spcAft>
                      </a:pPr>
                      <a:r>
                        <a:rPr lang="en-IN" sz="1100">
                          <a:effectLst/>
                        </a:rPr>
                        <a:t>Company 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dirty="0">
                          <a:effectLst/>
                        </a:rPr>
                        <a:t>Industry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dirty="0" err="1">
                          <a:effectLst/>
                        </a:rPr>
                        <a:t>Linkedin_followers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rPr>
                        <a:t>Ranking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88576521"/>
                  </a:ext>
                </a:extLst>
              </a:tr>
              <a:tr h="178149">
                <a:tc>
                  <a:txBody>
                    <a:bodyPr/>
                    <a:lstStyle/>
                    <a:p>
                      <a:pPr>
                        <a:lnSpc>
                          <a:spcPct val="107000"/>
                        </a:lnSpc>
                        <a:spcAft>
                          <a:spcPts val="800"/>
                        </a:spcAft>
                      </a:pPr>
                      <a:r>
                        <a:rPr lang="en-IN" sz="1100">
                          <a:effectLst/>
                        </a:rPr>
                        <a:t>Amazon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rPr>
                        <a:t> Technology, Information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27530986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5573998"/>
                  </a:ext>
                </a:extLst>
              </a:tr>
              <a:tr h="178149">
                <a:tc>
                  <a:txBody>
                    <a:bodyPr/>
                    <a:lstStyle/>
                    <a:p>
                      <a:pPr>
                        <a:lnSpc>
                          <a:spcPct val="107000"/>
                        </a:lnSpc>
                        <a:spcAft>
                          <a:spcPts val="800"/>
                        </a:spcAft>
                      </a:pPr>
                      <a:r>
                        <a:rPr lang="en-IN" sz="1100">
                          <a:effectLst/>
                        </a:rPr>
                        <a:t>Unilever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rPr>
                        <a:t>Manufacturing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17909484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06137779"/>
                  </a:ext>
                </a:extLst>
              </a:tr>
              <a:tr h="178149">
                <a:tc>
                  <a:txBody>
                    <a:bodyPr/>
                    <a:lstStyle/>
                    <a:p>
                      <a:pPr>
                        <a:lnSpc>
                          <a:spcPct val="107000"/>
                        </a:lnSpc>
                        <a:spcAft>
                          <a:spcPts val="800"/>
                        </a:spcAft>
                      </a:pPr>
                      <a:r>
                        <a:rPr lang="en-IN" sz="1100">
                          <a:effectLst/>
                        </a:rPr>
                        <a:t>Microsoft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rPr>
                        <a:t>Software Development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17768681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72619659"/>
                  </a:ext>
                </a:extLst>
              </a:tr>
              <a:tr h="358579">
                <a:tc>
                  <a:txBody>
                    <a:bodyPr/>
                    <a:lstStyle/>
                    <a:p>
                      <a:pPr>
                        <a:lnSpc>
                          <a:spcPct val="107000"/>
                        </a:lnSpc>
                        <a:spcAft>
                          <a:spcPts val="800"/>
                        </a:spcAft>
                      </a:pPr>
                      <a:r>
                        <a:rPr lang="en-IN" sz="1100">
                          <a:effectLst/>
                        </a:rPr>
                        <a:t>Deloitte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rPr>
                        <a:t>Business Consulting and Services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10638787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1680708"/>
                  </a:ext>
                </a:extLst>
              </a:tr>
              <a:tr h="178149">
                <a:tc>
                  <a:txBody>
                    <a:bodyPr/>
                    <a:lstStyle/>
                    <a:p>
                      <a:pPr>
                        <a:lnSpc>
                          <a:spcPct val="107000"/>
                        </a:lnSpc>
                        <a:spcAft>
                          <a:spcPts val="800"/>
                        </a:spcAft>
                      </a:pPr>
                      <a:r>
                        <a:rPr lang="en-IN" sz="1100">
                          <a:effectLst/>
                        </a:rPr>
                        <a:t>Johnson &amp; Johnson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rPr>
                        <a:t>Hospitals and Health Care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7989574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59651983"/>
                  </a:ext>
                </a:extLst>
              </a:tr>
              <a:tr h="178149">
                <a:tc>
                  <a:txBody>
                    <a:bodyPr/>
                    <a:lstStyle/>
                    <a:p>
                      <a:pPr>
                        <a:lnSpc>
                          <a:spcPct val="107000"/>
                        </a:lnSpc>
                        <a:spcAft>
                          <a:spcPts val="800"/>
                        </a:spcAft>
                      </a:pPr>
                      <a:r>
                        <a:rPr lang="en-IN" sz="1100">
                          <a:effectLst/>
                        </a:rPr>
                        <a:t>Procter &amp; Gamble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rPr>
                        <a:t>Manufacturing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7039109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31771140"/>
                  </a:ext>
                </a:extLst>
              </a:tr>
              <a:tr h="340525">
                <a:tc>
                  <a:txBody>
                    <a:bodyPr/>
                    <a:lstStyle/>
                    <a:p>
                      <a:pPr>
                        <a:lnSpc>
                          <a:spcPct val="107000"/>
                        </a:lnSpc>
                        <a:spcAft>
                          <a:spcPts val="800"/>
                        </a:spcAft>
                      </a:pPr>
                      <a:r>
                        <a:rPr lang="en-IN" sz="1100" dirty="0">
                          <a:effectLst/>
                        </a:rPr>
                        <a:t>The Coca-Cola Company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rPr>
                        <a:t>Food and Beverage Services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6949275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71685925"/>
                  </a:ext>
                </a:extLst>
              </a:tr>
              <a:tr h="178149">
                <a:tc>
                  <a:txBody>
                    <a:bodyPr/>
                    <a:lstStyle/>
                    <a:p>
                      <a:pPr>
                        <a:lnSpc>
                          <a:spcPct val="107000"/>
                        </a:lnSpc>
                        <a:spcAft>
                          <a:spcPts val="800"/>
                        </a:spcAft>
                      </a:pPr>
                      <a:r>
                        <a:rPr lang="en-IN" sz="1100" dirty="0">
                          <a:effectLst/>
                        </a:rPr>
                        <a:t>EY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rPr>
                        <a:t>Accounting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6650151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51946748"/>
                  </a:ext>
                </a:extLst>
              </a:tr>
              <a:tr h="340525">
                <a:tc>
                  <a:txBody>
                    <a:bodyPr/>
                    <a:lstStyle/>
                    <a:p>
                      <a:pPr>
                        <a:lnSpc>
                          <a:spcPct val="107000"/>
                        </a:lnSpc>
                        <a:spcAft>
                          <a:spcPts val="800"/>
                        </a:spcAft>
                      </a:pPr>
                      <a:r>
                        <a:rPr lang="en-IN" sz="1100">
                          <a:effectLst/>
                        </a:rPr>
                        <a:t>Wipro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rPr>
                        <a:t>IT Services and IT Consulting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6068496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32554493"/>
                  </a:ext>
                </a:extLst>
              </a:tr>
              <a:tr h="340525">
                <a:tc>
                  <a:txBody>
                    <a:bodyPr/>
                    <a:lstStyle/>
                    <a:p>
                      <a:pPr>
                        <a:lnSpc>
                          <a:spcPct val="107000"/>
                        </a:lnSpc>
                        <a:spcAft>
                          <a:spcPts val="800"/>
                        </a:spcAft>
                      </a:pPr>
                      <a:r>
                        <a:rPr lang="en-IN" sz="1100">
                          <a:effectLst/>
                        </a:rPr>
                        <a:t>Infosys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rPr>
                        <a:t>IT Services and IT Consulting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6067023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65604875"/>
                  </a:ext>
                </a:extLst>
              </a:tr>
              <a:tr h="178149">
                <a:tc>
                  <a:txBody>
                    <a:bodyPr/>
                    <a:lstStyle/>
                    <a:p>
                      <a:pPr>
                        <a:lnSpc>
                          <a:spcPct val="107000"/>
                        </a:lnSpc>
                        <a:spcAft>
                          <a:spcPts val="800"/>
                        </a:spcAft>
                      </a:pPr>
                      <a:r>
                        <a:rPr lang="en-IN" sz="1100">
                          <a:effectLst/>
                        </a:rPr>
                        <a:t>The Walt Disney Company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rPr>
                        <a:t>Entertainment Providers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5191612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17309844"/>
                  </a:ext>
                </a:extLst>
              </a:tr>
              <a:tr h="340525">
                <a:tc>
                  <a:txBody>
                    <a:bodyPr/>
                    <a:lstStyle/>
                    <a:p>
                      <a:pPr>
                        <a:lnSpc>
                          <a:spcPct val="107000"/>
                        </a:lnSpc>
                        <a:spcAft>
                          <a:spcPts val="800"/>
                        </a:spcAft>
                      </a:pPr>
                      <a:r>
                        <a:rPr lang="en-IN" sz="1100">
                          <a:effectLst/>
                        </a:rPr>
                        <a:t>HP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rPr>
                        <a:t>IT Services and IT Consulting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5100806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66620565"/>
                  </a:ext>
                </a:extLst>
              </a:tr>
              <a:tr h="178149">
                <a:tc>
                  <a:txBody>
                    <a:bodyPr/>
                    <a:lstStyle/>
                    <a:p>
                      <a:pPr>
                        <a:lnSpc>
                          <a:spcPct val="107000"/>
                        </a:lnSpc>
                        <a:spcAft>
                          <a:spcPts val="800"/>
                        </a:spcAft>
                      </a:pPr>
                      <a:r>
                        <a:rPr lang="en-IN" sz="1100">
                          <a:effectLst/>
                        </a:rPr>
                        <a:t>Bayer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rPr>
                        <a:t>Chemical Manufacturing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4508113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80770370"/>
                  </a:ext>
                </a:extLst>
              </a:tr>
              <a:tr h="340525">
                <a:tc>
                  <a:txBody>
                    <a:bodyPr/>
                    <a:lstStyle/>
                    <a:p>
                      <a:pPr>
                        <a:lnSpc>
                          <a:spcPct val="107000"/>
                        </a:lnSpc>
                        <a:spcAft>
                          <a:spcPts val="800"/>
                        </a:spcAft>
                      </a:pPr>
                      <a:r>
                        <a:rPr lang="en-IN" sz="1100">
                          <a:effectLst/>
                        </a:rPr>
                        <a:t>Dell Technologies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rPr>
                        <a:t>IT Services and IT Consulting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4169043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24489756"/>
                  </a:ext>
                </a:extLst>
              </a:tr>
              <a:tr h="178149">
                <a:tc>
                  <a:txBody>
                    <a:bodyPr/>
                    <a:lstStyle/>
                    <a:p>
                      <a:pPr>
                        <a:lnSpc>
                          <a:spcPct val="107000"/>
                        </a:lnSpc>
                        <a:spcAft>
                          <a:spcPts val="800"/>
                        </a:spcAft>
                      </a:pPr>
                      <a:r>
                        <a:rPr lang="en-IN" sz="1100">
                          <a:effectLst/>
                        </a:rPr>
                        <a:t>Salesforce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dirty="0">
                          <a:effectLst/>
                        </a:rPr>
                        <a:t>Software Development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3917830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dirty="0">
                          <a:effectLst/>
                        </a:rPr>
                        <a:t>15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52883164"/>
                  </a:ext>
                </a:extLst>
              </a:tr>
            </a:tbl>
          </a:graphicData>
        </a:graphic>
      </p:graphicFrame>
      <p:graphicFrame>
        <p:nvGraphicFramePr>
          <p:cNvPr id="7" name="Content Placeholder 3">
            <a:extLst>
              <a:ext uri="{FF2B5EF4-FFF2-40B4-BE49-F238E27FC236}">
                <a16:creationId xmlns:a16="http://schemas.microsoft.com/office/drawing/2014/main" id="{3D2C7FF8-1CD3-BC02-FDEC-0A86A7368570}"/>
              </a:ext>
            </a:extLst>
          </p:cNvPr>
          <p:cNvGraphicFramePr>
            <a:graphicFrameLocks noGrp="1"/>
          </p:cNvGraphicFramePr>
          <p:nvPr>
            <p:ph sz="half" idx="1"/>
            <p:extLst>
              <p:ext uri="{D42A27DB-BD31-4B8C-83A1-F6EECF244321}">
                <p14:modId xmlns:p14="http://schemas.microsoft.com/office/powerpoint/2010/main" val="176166725"/>
              </p:ext>
            </p:extLst>
          </p:nvPr>
        </p:nvGraphicFramePr>
        <p:xfrm>
          <a:off x="5691674" y="1499619"/>
          <a:ext cx="5966926" cy="402150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3C4AFC4A-75AA-FA38-8EFB-AC53A5A2A1E0}"/>
              </a:ext>
            </a:extLst>
          </p:cNvPr>
          <p:cNvSpPr txBox="1"/>
          <p:nvPr/>
        </p:nvSpPr>
        <p:spPr>
          <a:xfrm>
            <a:off x="393539" y="5741043"/>
            <a:ext cx="11265061" cy="923330"/>
          </a:xfrm>
          <a:prstGeom prst="rect">
            <a:avLst/>
          </a:prstGeom>
          <a:noFill/>
        </p:spPr>
        <p:txBody>
          <a:bodyPr wrap="square" rtlCol="0">
            <a:spAutoFit/>
          </a:bodyPr>
          <a:lstStyle/>
          <a:p>
            <a:r>
              <a:rPr lang="en-IN" dirty="0"/>
              <a:t>* The technology, Information &amp; IT Services industry is leading in terms of no. of followers. That shows the interest in the IT sector for jobs is high.</a:t>
            </a:r>
          </a:p>
          <a:p>
            <a:r>
              <a:rPr lang="en-IN" dirty="0"/>
              <a:t>* Manufacturing Industry is in 2</a:t>
            </a:r>
            <a:r>
              <a:rPr lang="en-IN" baseline="30000" dirty="0"/>
              <a:t>nd</a:t>
            </a:r>
            <a:r>
              <a:rPr lang="en-IN" dirty="0"/>
              <a:t> spot, followed by the Pharmaceutical industry.</a:t>
            </a:r>
          </a:p>
        </p:txBody>
      </p:sp>
    </p:spTree>
    <p:extLst>
      <p:ext uri="{BB962C8B-B14F-4D97-AF65-F5344CB8AC3E}">
        <p14:creationId xmlns:p14="http://schemas.microsoft.com/office/powerpoint/2010/main" val="3866943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B7512-58D5-4A1C-EA3B-827CF8AE093B}"/>
              </a:ext>
            </a:extLst>
          </p:cNvPr>
          <p:cNvSpPr>
            <a:spLocks noGrp="1"/>
          </p:cNvSpPr>
          <p:nvPr>
            <p:ph type="title"/>
          </p:nvPr>
        </p:nvSpPr>
        <p:spPr>
          <a:xfrm>
            <a:off x="768096" y="832104"/>
            <a:ext cx="10671048" cy="869374"/>
          </a:xfrm>
        </p:spPr>
        <p:txBody>
          <a:bodyPr/>
          <a:lstStyle/>
          <a:p>
            <a:r>
              <a:rPr lang="en-US" sz="4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Top 10 Industry in terms of no. applicants</a:t>
            </a:r>
            <a:endParaRPr lang="en-IN" sz="4000" dirty="0"/>
          </a:p>
        </p:txBody>
      </p:sp>
      <p:sp>
        <p:nvSpPr>
          <p:cNvPr id="5" name="Slide Number Placeholder 4">
            <a:extLst>
              <a:ext uri="{FF2B5EF4-FFF2-40B4-BE49-F238E27FC236}">
                <a16:creationId xmlns:a16="http://schemas.microsoft.com/office/drawing/2014/main" id="{DFBCE134-470A-C157-2CE7-45A0DF37AC79}"/>
              </a:ext>
            </a:extLst>
          </p:cNvPr>
          <p:cNvSpPr>
            <a:spLocks noGrp="1"/>
          </p:cNvSpPr>
          <p:nvPr>
            <p:ph type="sldNum" sz="quarter" idx="12"/>
          </p:nvPr>
        </p:nvSpPr>
        <p:spPr/>
        <p:txBody>
          <a:bodyPr/>
          <a:lstStyle/>
          <a:p>
            <a:fld id="{48F63A3B-78C7-47BE-AE5E-E10140E04643}" type="slidenum">
              <a:rPr lang="en-US" smtClean="0"/>
              <a:t>14</a:t>
            </a:fld>
            <a:endParaRPr lang="en-US" dirty="0"/>
          </a:p>
        </p:txBody>
      </p:sp>
      <p:graphicFrame>
        <p:nvGraphicFramePr>
          <p:cNvPr id="10" name="Table 9">
            <a:extLst>
              <a:ext uri="{FF2B5EF4-FFF2-40B4-BE49-F238E27FC236}">
                <a16:creationId xmlns:a16="http://schemas.microsoft.com/office/drawing/2014/main" id="{8C28137A-1552-63C0-E481-68DDEA3A583C}"/>
              </a:ext>
            </a:extLst>
          </p:cNvPr>
          <p:cNvGraphicFramePr>
            <a:graphicFrameLocks noGrp="1"/>
          </p:cNvGraphicFramePr>
          <p:nvPr>
            <p:extLst>
              <p:ext uri="{D42A27DB-BD31-4B8C-83A1-F6EECF244321}">
                <p14:modId xmlns:p14="http://schemas.microsoft.com/office/powerpoint/2010/main" val="1868740723"/>
              </p:ext>
            </p:extLst>
          </p:nvPr>
        </p:nvGraphicFramePr>
        <p:xfrm>
          <a:off x="361115" y="1802062"/>
          <a:ext cx="4991878" cy="2845836"/>
        </p:xfrm>
        <a:graphic>
          <a:graphicData uri="http://schemas.openxmlformats.org/drawingml/2006/table">
            <a:tbl>
              <a:tblPr firstRow="1" firstCol="1" bandRow="1">
                <a:tableStyleId>{5C22544A-7EE6-4342-B048-85BDC9FD1C3A}</a:tableStyleId>
              </a:tblPr>
              <a:tblGrid>
                <a:gridCol w="2623167">
                  <a:extLst>
                    <a:ext uri="{9D8B030D-6E8A-4147-A177-3AD203B41FA5}">
                      <a16:colId xmlns:a16="http://schemas.microsoft.com/office/drawing/2014/main" val="2366227393"/>
                    </a:ext>
                  </a:extLst>
                </a:gridCol>
                <a:gridCol w="1582754">
                  <a:extLst>
                    <a:ext uri="{9D8B030D-6E8A-4147-A177-3AD203B41FA5}">
                      <a16:colId xmlns:a16="http://schemas.microsoft.com/office/drawing/2014/main" val="1842874128"/>
                    </a:ext>
                  </a:extLst>
                </a:gridCol>
                <a:gridCol w="785957">
                  <a:extLst>
                    <a:ext uri="{9D8B030D-6E8A-4147-A177-3AD203B41FA5}">
                      <a16:colId xmlns:a16="http://schemas.microsoft.com/office/drawing/2014/main" val="239487697"/>
                    </a:ext>
                  </a:extLst>
                </a:gridCol>
              </a:tblGrid>
              <a:tr h="252467">
                <a:tc>
                  <a:txBody>
                    <a:bodyPr/>
                    <a:lstStyle/>
                    <a:p>
                      <a:pPr>
                        <a:lnSpc>
                          <a:spcPct val="107000"/>
                        </a:lnSpc>
                        <a:spcAft>
                          <a:spcPts val="800"/>
                        </a:spcAft>
                      </a:pPr>
                      <a:r>
                        <a:rPr lang="en-IN" sz="1100">
                          <a:effectLst/>
                        </a:rPr>
                        <a:t>Industry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rPr>
                        <a:t>Total_applicants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Ranking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10550633"/>
                  </a:ext>
                </a:extLst>
              </a:tr>
              <a:tr h="252467">
                <a:tc>
                  <a:txBody>
                    <a:bodyPr/>
                    <a:lstStyle/>
                    <a:p>
                      <a:pPr>
                        <a:lnSpc>
                          <a:spcPct val="107000"/>
                        </a:lnSpc>
                        <a:spcAft>
                          <a:spcPts val="800"/>
                        </a:spcAft>
                      </a:pPr>
                      <a:r>
                        <a:rPr lang="en-IN" sz="1100">
                          <a:effectLst/>
                        </a:rPr>
                        <a:t>IT Services and IT Consulting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1186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38015061"/>
                  </a:ext>
                </a:extLst>
              </a:tr>
              <a:tr h="252467">
                <a:tc>
                  <a:txBody>
                    <a:bodyPr/>
                    <a:lstStyle/>
                    <a:p>
                      <a:pPr>
                        <a:lnSpc>
                          <a:spcPct val="107000"/>
                        </a:lnSpc>
                        <a:spcAft>
                          <a:spcPts val="800"/>
                        </a:spcAft>
                      </a:pPr>
                      <a:r>
                        <a:rPr lang="en-IN" sz="1100">
                          <a:effectLst/>
                        </a:rPr>
                        <a:t>Manufacturing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609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42752266"/>
                  </a:ext>
                </a:extLst>
              </a:tr>
              <a:tr h="321166">
                <a:tc>
                  <a:txBody>
                    <a:bodyPr/>
                    <a:lstStyle/>
                    <a:p>
                      <a:pPr>
                        <a:lnSpc>
                          <a:spcPct val="107000"/>
                        </a:lnSpc>
                        <a:spcAft>
                          <a:spcPts val="800"/>
                        </a:spcAft>
                      </a:pPr>
                      <a:r>
                        <a:rPr lang="en-IN" sz="1100" dirty="0">
                          <a:effectLst/>
                        </a:rPr>
                        <a:t>Technology, Information and Internet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591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7107884"/>
                  </a:ext>
                </a:extLst>
              </a:tr>
              <a:tr h="252467">
                <a:tc>
                  <a:txBody>
                    <a:bodyPr/>
                    <a:lstStyle/>
                    <a:p>
                      <a:pPr>
                        <a:lnSpc>
                          <a:spcPct val="107000"/>
                        </a:lnSpc>
                        <a:spcAft>
                          <a:spcPts val="800"/>
                        </a:spcAft>
                      </a:pPr>
                      <a:r>
                        <a:rPr lang="en-IN" sz="1100" dirty="0">
                          <a:effectLst/>
                        </a:rPr>
                        <a:t>Financial Services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461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07289575"/>
                  </a:ext>
                </a:extLst>
              </a:tr>
              <a:tr h="252467">
                <a:tc>
                  <a:txBody>
                    <a:bodyPr/>
                    <a:lstStyle/>
                    <a:p>
                      <a:pPr>
                        <a:lnSpc>
                          <a:spcPct val="107000"/>
                        </a:lnSpc>
                        <a:spcAft>
                          <a:spcPts val="800"/>
                        </a:spcAft>
                      </a:pPr>
                      <a:r>
                        <a:rPr lang="en-IN" sz="1100">
                          <a:effectLst/>
                        </a:rPr>
                        <a:t>Human Resources Services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416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82981772"/>
                  </a:ext>
                </a:extLst>
              </a:tr>
              <a:tr h="252467">
                <a:tc>
                  <a:txBody>
                    <a:bodyPr/>
                    <a:lstStyle/>
                    <a:p>
                      <a:pPr>
                        <a:lnSpc>
                          <a:spcPct val="107000"/>
                        </a:lnSpc>
                        <a:spcAft>
                          <a:spcPts val="800"/>
                        </a:spcAft>
                      </a:pPr>
                      <a:r>
                        <a:rPr lang="en-IN" sz="1100">
                          <a:effectLst/>
                        </a:rPr>
                        <a:t>Airlines and Aviation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dirty="0">
                          <a:effectLst/>
                        </a:rPr>
                        <a:t>316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23910359"/>
                  </a:ext>
                </a:extLst>
              </a:tr>
              <a:tr h="252467">
                <a:tc>
                  <a:txBody>
                    <a:bodyPr/>
                    <a:lstStyle/>
                    <a:p>
                      <a:pPr>
                        <a:lnSpc>
                          <a:spcPct val="107000"/>
                        </a:lnSpc>
                        <a:spcAft>
                          <a:spcPts val="800"/>
                        </a:spcAft>
                      </a:pPr>
                      <a:r>
                        <a:rPr lang="en-IN" sz="1100" dirty="0">
                          <a:effectLst/>
                        </a:rPr>
                        <a:t>Business Consulting and Services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270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03422621"/>
                  </a:ext>
                </a:extLst>
              </a:tr>
              <a:tr h="252467">
                <a:tc>
                  <a:txBody>
                    <a:bodyPr/>
                    <a:lstStyle/>
                    <a:p>
                      <a:pPr>
                        <a:lnSpc>
                          <a:spcPct val="107000"/>
                        </a:lnSpc>
                        <a:spcAft>
                          <a:spcPts val="800"/>
                        </a:spcAft>
                      </a:pPr>
                      <a:r>
                        <a:rPr lang="en-IN" sz="1100">
                          <a:effectLst/>
                        </a:rPr>
                        <a:t>Software Development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267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16132649"/>
                  </a:ext>
                </a:extLst>
              </a:tr>
              <a:tr h="252467">
                <a:tc>
                  <a:txBody>
                    <a:bodyPr/>
                    <a:lstStyle/>
                    <a:p>
                      <a:pPr>
                        <a:lnSpc>
                          <a:spcPct val="107000"/>
                        </a:lnSpc>
                        <a:spcAft>
                          <a:spcPts val="800"/>
                        </a:spcAft>
                      </a:pPr>
                      <a:r>
                        <a:rPr lang="en-IN" sz="1100">
                          <a:effectLst/>
                        </a:rPr>
                        <a:t>Newspaper Publishing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dirty="0">
                          <a:effectLst/>
                        </a:rPr>
                        <a:t>192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03117092"/>
                  </a:ext>
                </a:extLst>
              </a:tr>
              <a:tr h="252467">
                <a:tc>
                  <a:txBody>
                    <a:bodyPr/>
                    <a:lstStyle/>
                    <a:p>
                      <a:pPr>
                        <a:lnSpc>
                          <a:spcPct val="107000"/>
                        </a:lnSpc>
                        <a:spcAft>
                          <a:spcPts val="800"/>
                        </a:spcAft>
                      </a:pPr>
                      <a:r>
                        <a:rPr lang="en-IN" sz="1100" dirty="0">
                          <a:effectLst/>
                        </a:rPr>
                        <a:t>Technology, Information and Media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191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00775110"/>
                  </a:ext>
                </a:extLst>
              </a:tr>
            </a:tbl>
          </a:graphicData>
        </a:graphic>
      </p:graphicFrame>
      <p:graphicFrame>
        <p:nvGraphicFramePr>
          <p:cNvPr id="11" name="Content Placeholder 3">
            <a:extLst>
              <a:ext uri="{FF2B5EF4-FFF2-40B4-BE49-F238E27FC236}">
                <a16:creationId xmlns:a16="http://schemas.microsoft.com/office/drawing/2014/main" id="{CD1F3F04-8C97-E6A9-C71B-9A5CE3C7EAA5}"/>
              </a:ext>
            </a:extLst>
          </p:cNvPr>
          <p:cNvGraphicFramePr>
            <a:graphicFrameLocks noGrp="1"/>
          </p:cNvGraphicFramePr>
          <p:nvPr>
            <p:ph sz="half" idx="1"/>
            <p:extLst>
              <p:ext uri="{D42A27DB-BD31-4B8C-83A1-F6EECF244321}">
                <p14:modId xmlns:p14="http://schemas.microsoft.com/office/powerpoint/2010/main" val="3314669623"/>
              </p:ext>
            </p:extLst>
          </p:nvPr>
        </p:nvGraphicFramePr>
        <p:xfrm>
          <a:off x="5787342" y="1802062"/>
          <a:ext cx="5871258" cy="4598739"/>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DB335326-2BCB-355D-27E1-9C0E7E50E4C2}"/>
              </a:ext>
            </a:extLst>
          </p:cNvPr>
          <p:cNvSpPr txBox="1"/>
          <p:nvPr/>
        </p:nvSpPr>
        <p:spPr>
          <a:xfrm>
            <a:off x="505838" y="5068111"/>
            <a:ext cx="4669277" cy="1754326"/>
          </a:xfrm>
          <a:prstGeom prst="rect">
            <a:avLst/>
          </a:prstGeom>
          <a:noFill/>
        </p:spPr>
        <p:txBody>
          <a:bodyPr wrap="square" rtlCol="0">
            <a:spAutoFit/>
          </a:bodyPr>
          <a:lstStyle/>
          <a:p>
            <a:r>
              <a:rPr lang="en-IN" dirty="0"/>
              <a:t>No. of applicants in IT services is highest followed by Manufacturing &amp; Financial Services Industry.</a:t>
            </a:r>
          </a:p>
          <a:p>
            <a:endParaRPr lang="en-IN" dirty="0"/>
          </a:p>
          <a:p>
            <a:r>
              <a:rPr lang="en-IN" dirty="0"/>
              <a:t>This shows the interest of applicants in IT companies.</a:t>
            </a:r>
          </a:p>
        </p:txBody>
      </p:sp>
    </p:spTree>
    <p:extLst>
      <p:ext uri="{BB962C8B-B14F-4D97-AF65-F5344CB8AC3E}">
        <p14:creationId xmlns:p14="http://schemas.microsoft.com/office/powerpoint/2010/main" val="2393153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C83D4-9D01-8636-1D61-F0439EAE7BF8}"/>
              </a:ext>
            </a:extLst>
          </p:cNvPr>
          <p:cNvSpPr>
            <a:spLocks noGrp="1"/>
          </p:cNvSpPr>
          <p:nvPr>
            <p:ph type="title"/>
          </p:nvPr>
        </p:nvSpPr>
        <p:spPr>
          <a:xfrm>
            <a:off x="621792" y="803116"/>
            <a:ext cx="10671048" cy="768096"/>
          </a:xfrm>
        </p:spPr>
        <p:txBody>
          <a:bodyPr/>
          <a:lstStyle/>
          <a:p>
            <a:r>
              <a:rPr lang="en-US" b="1" dirty="0"/>
              <a:t>EMPLOYEES INVOLVEMENT</a:t>
            </a:r>
            <a:endParaRPr lang="en-IN" dirty="0"/>
          </a:p>
        </p:txBody>
      </p:sp>
      <p:sp>
        <p:nvSpPr>
          <p:cNvPr id="5" name="Slide Number Placeholder 4">
            <a:extLst>
              <a:ext uri="{FF2B5EF4-FFF2-40B4-BE49-F238E27FC236}">
                <a16:creationId xmlns:a16="http://schemas.microsoft.com/office/drawing/2014/main" id="{7B471005-6D53-00A0-CDD4-179F8922545E}"/>
              </a:ext>
            </a:extLst>
          </p:cNvPr>
          <p:cNvSpPr>
            <a:spLocks noGrp="1"/>
          </p:cNvSpPr>
          <p:nvPr>
            <p:ph type="sldNum" sz="quarter" idx="12"/>
          </p:nvPr>
        </p:nvSpPr>
        <p:spPr/>
        <p:txBody>
          <a:bodyPr/>
          <a:lstStyle/>
          <a:p>
            <a:fld id="{48F63A3B-78C7-47BE-AE5E-E10140E04643}" type="slidenum">
              <a:rPr lang="en-US" smtClean="0"/>
              <a:t>15</a:t>
            </a:fld>
            <a:endParaRPr lang="en-US" dirty="0"/>
          </a:p>
        </p:txBody>
      </p:sp>
      <p:graphicFrame>
        <p:nvGraphicFramePr>
          <p:cNvPr id="6" name="Content Placeholder 3">
            <a:extLst>
              <a:ext uri="{FF2B5EF4-FFF2-40B4-BE49-F238E27FC236}">
                <a16:creationId xmlns:a16="http://schemas.microsoft.com/office/drawing/2014/main" id="{CE85EAF7-4312-51CC-D059-43ACA01F0A92}"/>
              </a:ext>
            </a:extLst>
          </p:cNvPr>
          <p:cNvGraphicFramePr>
            <a:graphicFrameLocks noGrp="1"/>
          </p:cNvGraphicFramePr>
          <p:nvPr>
            <p:ph sz="half" idx="1"/>
            <p:extLst>
              <p:ext uri="{D42A27DB-BD31-4B8C-83A1-F6EECF244321}">
                <p14:modId xmlns:p14="http://schemas.microsoft.com/office/powerpoint/2010/main" val="2485275679"/>
              </p:ext>
            </p:extLst>
          </p:nvPr>
        </p:nvGraphicFramePr>
        <p:xfrm>
          <a:off x="3183309" y="1625616"/>
          <a:ext cx="5287118" cy="443388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1C3E5B48-48CF-04D5-7D2D-1B4BA05ACAE2}"/>
              </a:ext>
            </a:extLst>
          </p:cNvPr>
          <p:cNvSpPr txBox="1"/>
          <p:nvPr/>
        </p:nvSpPr>
        <p:spPr>
          <a:xfrm>
            <a:off x="1174128" y="6260326"/>
            <a:ext cx="10758792" cy="923330"/>
          </a:xfrm>
          <a:prstGeom prst="rect">
            <a:avLst/>
          </a:prstGeom>
          <a:noFill/>
        </p:spPr>
        <p:txBody>
          <a:bodyPr wrap="square" rtlCol="0">
            <a:spAutoFit/>
          </a:bodyPr>
          <a:lstStyle/>
          <a:p>
            <a:r>
              <a:rPr lang="en-IN" dirty="0"/>
              <a:t>Full-Time job involvement is the highest. Around 93% of jobs role are of Full-Time involvement.</a:t>
            </a:r>
          </a:p>
          <a:p>
            <a:endParaRPr lang="en-IN" dirty="0"/>
          </a:p>
          <a:p>
            <a:endParaRPr lang="en-IN" dirty="0"/>
          </a:p>
        </p:txBody>
      </p:sp>
    </p:spTree>
    <p:extLst>
      <p:ext uri="{BB962C8B-B14F-4D97-AF65-F5344CB8AC3E}">
        <p14:creationId xmlns:p14="http://schemas.microsoft.com/office/powerpoint/2010/main" val="2726239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B193EE2-FF31-A1E3-74C8-8B9EE90DD384}"/>
              </a:ext>
            </a:extLst>
          </p:cNvPr>
          <p:cNvSpPr>
            <a:spLocks noGrp="1"/>
          </p:cNvSpPr>
          <p:nvPr>
            <p:ph type="sldNum" sz="quarter" idx="12"/>
          </p:nvPr>
        </p:nvSpPr>
        <p:spPr/>
        <p:txBody>
          <a:bodyPr/>
          <a:lstStyle/>
          <a:p>
            <a:fld id="{48F63A3B-78C7-47BE-AE5E-E10140E04643}" type="slidenum">
              <a:rPr lang="en-US" smtClean="0"/>
              <a:t>16</a:t>
            </a:fld>
            <a:endParaRPr lang="en-US" dirty="0"/>
          </a:p>
        </p:txBody>
      </p:sp>
      <p:graphicFrame>
        <p:nvGraphicFramePr>
          <p:cNvPr id="6" name="Content Placeholder 5">
            <a:extLst>
              <a:ext uri="{FF2B5EF4-FFF2-40B4-BE49-F238E27FC236}">
                <a16:creationId xmlns:a16="http://schemas.microsoft.com/office/drawing/2014/main" id="{CC5CC488-3C6E-D63B-1B4D-3DDC9169EE07}"/>
              </a:ext>
            </a:extLst>
          </p:cNvPr>
          <p:cNvGraphicFramePr>
            <a:graphicFrameLocks noGrp="1"/>
          </p:cNvGraphicFramePr>
          <p:nvPr>
            <p:ph sz="half" idx="1"/>
            <p:extLst>
              <p:ext uri="{D42A27DB-BD31-4B8C-83A1-F6EECF244321}">
                <p14:modId xmlns:p14="http://schemas.microsoft.com/office/powerpoint/2010/main" val="3277794501"/>
              </p:ext>
            </p:extLst>
          </p:nvPr>
        </p:nvGraphicFramePr>
        <p:xfrm>
          <a:off x="4621612" y="1920349"/>
          <a:ext cx="7174148" cy="519262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B6EF8366-7452-7D30-536E-B6600472F625}"/>
              </a:ext>
            </a:extLst>
          </p:cNvPr>
          <p:cNvSpPr txBox="1"/>
          <p:nvPr/>
        </p:nvSpPr>
        <p:spPr>
          <a:xfrm>
            <a:off x="486383" y="2393004"/>
            <a:ext cx="3414408" cy="4247317"/>
          </a:xfrm>
          <a:prstGeom prst="rect">
            <a:avLst/>
          </a:prstGeom>
          <a:noFill/>
        </p:spPr>
        <p:txBody>
          <a:bodyPr wrap="square" rtlCol="0">
            <a:spAutoFit/>
          </a:bodyPr>
          <a:lstStyle/>
          <a:p>
            <a:pPr marL="285750" indent="-285750">
              <a:buFont typeface="Arial" panose="020B0604020202020204" pitchFamily="34" charset="0"/>
              <a:buChar char="•"/>
            </a:pPr>
            <a:r>
              <a:rPr lang="en-IN" dirty="0"/>
              <a:t> Companies with more than 1000 Employees are contributing 64% in terms of Jobs opening.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Companies with  100 - 1000 Employees range are contributing 19% in terms of Job openings.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Companies with more than 100 Employees are contributing 17% in terms of Jobs opening.</a:t>
            </a:r>
          </a:p>
          <a:p>
            <a:pPr marL="285750" indent="-285750">
              <a:buFont typeface="Arial" panose="020B0604020202020204" pitchFamily="34" charset="0"/>
              <a:buChar char="•"/>
            </a:pPr>
            <a:endParaRPr lang="en-IN" dirty="0"/>
          </a:p>
        </p:txBody>
      </p:sp>
      <p:sp>
        <p:nvSpPr>
          <p:cNvPr id="8" name="TextBox 7">
            <a:extLst>
              <a:ext uri="{FF2B5EF4-FFF2-40B4-BE49-F238E27FC236}">
                <a16:creationId xmlns:a16="http://schemas.microsoft.com/office/drawing/2014/main" id="{1C7820B1-0DA7-EADA-43C6-E25ED3401348}"/>
              </a:ext>
            </a:extLst>
          </p:cNvPr>
          <p:cNvSpPr txBox="1"/>
          <p:nvPr/>
        </p:nvSpPr>
        <p:spPr>
          <a:xfrm>
            <a:off x="982495" y="301557"/>
            <a:ext cx="10175132" cy="584775"/>
          </a:xfrm>
          <a:prstGeom prst="rect">
            <a:avLst/>
          </a:prstGeom>
          <a:noFill/>
        </p:spPr>
        <p:txBody>
          <a:bodyPr wrap="square" rtlCol="0">
            <a:spAutoFit/>
          </a:bodyPr>
          <a:lstStyle/>
          <a:p>
            <a:r>
              <a:rPr lang="en-IN" sz="3200" b="1" dirty="0">
                <a:solidFill>
                  <a:schemeClr val="accent1"/>
                </a:solidFill>
                <a:latin typeface="+mj-lt"/>
              </a:rPr>
              <a:t>Jobs Openings on the basis of company size.</a:t>
            </a:r>
          </a:p>
        </p:txBody>
      </p:sp>
    </p:spTree>
    <p:extLst>
      <p:ext uri="{BB962C8B-B14F-4D97-AF65-F5344CB8AC3E}">
        <p14:creationId xmlns:p14="http://schemas.microsoft.com/office/powerpoint/2010/main" val="1366244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DA56A-2CCA-543D-58D2-459C9823FE2D}"/>
              </a:ext>
            </a:extLst>
          </p:cNvPr>
          <p:cNvSpPr>
            <a:spLocks noGrp="1"/>
          </p:cNvSpPr>
          <p:nvPr>
            <p:ph type="title"/>
          </p:nvPr>
        </p:nvSpPr>
        <p:spPr>
          <a:xfrm>
            <a:off x="4737369" y="320040"/>
            <a:ext cx="6832839" cy="1178021"/>
          </a:xfrm>
        </p:spPr>
        <p:txBody>
          <a:bodyPr/>
          <a:lstStyle/>
          <a:p>
            <a:r>
              <a:rPr lang="en-IN" sz="32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List of cities that are leading in various industry </a:t>
            </a:r>
            <a:r>
              <a:rPr lang="en-IN" sz="32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Industries</a:t>
            </a:r>
            <a:r>
              <a:rPr lang="en-IN" sz="36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D0738818-A62E-26AA-A963-5C27772F7CB4}"/>
              </a:ext>
            </a:extLst>
          </p:cNvPr>
          <p:cNvSpPr>
            <a:spLocks noGrp="1"/>
          </p:cNvSpPr>
          <p:nvPr>
            <p:ph sz="half" idx="1"/>
          </p:nvPr>
        </p:nvSpPr>
        <p:spPr>
          <a:xfrm>
            <a:off x="4902740" y="2295728"/>
            <a:ext cx="6755860" cy="4242232"/>
          </a:xfrm>
        </p:spPr>
        <p:txBody>
          <a:bodyPr/>
          <a:lstStyle/>
          <a:p>
            <a:endParaRPr lang="en-IN" dirty="0"/>
          </a:p>
          <a:p>
            <a:r>
              <a:rPr lang="en-IN" dirty="0"/>
              <a:t>North:- Aviation, Manufacturing, Automobile, Civil Engineering, Computer &amp; Electronics Manufacturing, Pharmaceutical, and Transportation Equipment.</a:t>
            </a:r>
          </a:p>
          <a:p>
            <a:endParaRPr lang="en-IN" dirty="0"/>
          </a:p>
          <a:p>
            <a:endParaRPr lang="en-IN" dirty="0"/>
          </a:p>
          <a:p>
            <a:r>
              <a:rPr lang="en-IN" dirty="0"/>
              <a:t>Central:- Music &amp; Entertainment, Newspaper, Semiconductor, FMCG, Mining, Electrical &amp; Electronics Manufacturing, Food.</a:t>
            </a:r>
          </a:p>
          <a:p>
            <a:endParaRPr lang="en-IN" dirty="0"/>
          </a:p>
          <a:p>
            <a:r>
              <a:rPr lang="en-IN" dirty="0"/>
              <a:t>South:- Information services, Telecom, Machinery Manufacturing, Biotechnology Research, E-Learning, Professional Services, Accounting.</a:t>
            </a:r>
          </a:p>
          <a:p>
            <a:endParaRPr lang="en-IN" dirty="0"/>
          </a:p>
          <a:p>
            <a:endParaRPr lang="en-IN" dirty="0"/>
          </a:p>
          <a:p>
            <a:endParaRPr lang="en-IN" dirty="0"/>
          </a:p>
          <a:p>
            <a:endParaRPr lang="en-IN" dirty="0"/>
          </a:p>
          <a:p>
            <a:endParaRPr lang="en-IN" dirty="0"/>
          </a:p>
          <a:p>
            <a:endParaRPr lang="en-IN" dirty="0"/>
          </a:p>
        </p:txBody>
      </p:sp>
      <p:sp>
        <p:nvSpPr>
          <p:cNvPr id="4" name="Footer Placeholder 3">
            <a:extLst>
              <a:ext uri="{FF2B5EF4-FFF2-40B4-BE49-F238E27FC236}">
                <a16:creationId xmlns:a16="http://schemas.microsoft.com/office/drawing/2014/main" id="{40D12F49-944C-99F7-056D-C78C1FE1E6F3}"/>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AB6E1E7-4D24-E092-6D12-86712EC87695}"/>
              </a:ext>
            </a:extLst>
          </p:cNvPr>
          <p:cNvSpPr>
            <a:spLocks noGrp="1"/>
          </p:cNvSpPr>
          <p:nvPr>
            <p:ph type="sldNum" sz="quarter" idx="12"/>
          </p:nvPr>
        </p:nvSpPr>
        <p:spPr/>
        <p:txBody>
          <a:bodyPr/>
          <a:lstStyle/>
          <a:p>
            <a:fld id="{48F63A3B-78C7-47BE-AE5E-E10140E04643}" type="slidenum">
              <a:rPr lang="en-US" smtClean="0"/>
              <a:t>17</a:t>
            </a:fld>
            <a:endParaRPr lang="en-US" dirty="0"/>
          </a:p>
        </p:txBody>
      </p:sp>
      <p:graphicFrame>
        <p:nvGraphicFramePr>
          <p:cNvPr id="6" name="Content Placeholder 6">
            <a:extLst>
              <a:ext uri="{FF2B5EF4-FFF2-40B4-BE49-F238E27FC236}">
                <a16:creationId xmlns:a16="http://schemas.microsoft.com/office/drawing/2014/main" id="{BDBBA8A7-1158-E888-31DA-5645E971238D}"/>
              </a:ext>
            </a:extLst>
          </p:cNvPr>
          <p:cNvGraphicFramePr>
            <a:graphicFrameLocks/>
          </p:cNvGraphicFramePr>
          <p:nvPr>
            <p:extLst>
              <p:ext uri="{D42A27DB-BD31-4B8C-83A1-F6EECF244321}">
                <p14:modId xmlns:p14="http://schemas.microsoft.com/office/powerpoint/2010/main" val="1369710836"/>
              </p:ext>
            </p:extLst>
          </p:nvPr>
        </p:nvGraphicFramePr>
        <p:xfrm>
          <a:off x="0" y="-36528"/>
          <a:ext cx="4737369" cy="6894518"/>
        </p:xfrm>
        <a:graphic>
          <a:graphicData uri="http://schemas.openxmlformats.org/drawingml/2006/table">
            <a:tbl>
              <a:tblPr firstRow="1" firstCol="1" bandRow="1">
                <a:tableStyleId>{5C22544A-7EE6-4342-B048-85BDC9FD1C3A}</a:tableStyleId>
              </a:tblPr>
              <a:tblGrid>
                <a:gridCol w="2706381">
                  <a:extLst>
                    <a:ext uri="{9D8B030D-6E8A-4147-A177-3AD203B41FA5}">
                      <a16:colId xmlns:a16="http://schemas.microsoft.com/office/drawing/2014/main" val="1636511999"/>
                    </a:ext>
                  </a:extLst>
                </a:gridCol>
                <a:gridCol w="2030988">
                  <a:extLst>
                    <a:ext uri="{9D8B030D-6E8A-4147-A177-3AD203B41FA5}">
                      <a16:colId xmlns:a16="http://schemas.microsoft.com/office/drawing/2014/main" val="3117800969"/>
                    </a:ext>
                  </a:extLst>
                </a:gridCol>
              </a:tblGrid>
              <a:tr h="174976">
                <a:tc>
                  <a:txBody>
                    <a:bodyPr/>
                    <a:lstStyle/>
                    <a:p>
                      <a:pPr algn="ctr">
                        <a:lnSpc>
                          <a:spcPct val="107000"/>
                        </a:lnSpc>
                        <a:spcAft>
                          <a:spcPts val="800"/>
                        </a:spcAft>
                      </a:pPr>
                      <a:r>
                        <a:rPr lang="en-IN" sz="1000" dirty="0">
                          <a:effectLst/>
                        </a:rPr>
                        <a:t>Industry</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City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295873839"/>
                  </a:ext>
                </a:extLst>
              </a:tr>
              <a:tr h="320876">
                <a:tc>
                  <a:txBody>
                    <a:bodyPr/>
                    <a:lstStyle/>
                    <a:p>
                      <a:pPr>
                        <a:lnSpc>
                          <a:spcPct val="107000"/>
                        </a:lnSpc>
                        <a:spcAft>
                          <a:spcPts val="800"/>
                        </a:spcAft>
                      </a:pPr>
                      <a:r>
                        <a:rPr lang="en-IN" sz="1000">
                          <a:effectLst/>
                        </a:rPr>
                        <a:t> Appliances, Electrical, and Electronics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Pune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941613559"/>
                  </a:ext>
                </a:extLst>
              </a:tr>
              <a:tr h="320876">
                <a:tc>
                  <a:txBody>
                    <a:bodyPr/>
                    <a:lstStyle/>
                    <a:p>
                      <a:pPr>
                        <a:lnSpc>
                          <a:spcPct val="107000"/>
                        </a:lnSpc>
                        <a:spcAft>
                          <a:spcPts val="800"/>
                        </a:spcAft>
                      </a:pPr>
                      <a:r>
                        <a:rPr lang="en-IN" sz="1000" dirty="0">
                          <a:effectLst/>
                        </a:rPr>
                        <a:t> Transportation, Logistics, Supply Chain and Storage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Bangalore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3997431986"/>
                  </a:ext>
                </a:extLst>
              </a:tr>
              <a:tr h="174976">
                <a:tc>
                  <a:txBody>
                    <a:bodyPr/>
                    <a:lstStyle/>
                    <a:p>
                      <a:pPr>
                        <a:lnSpc>
                          <a:spcPct val="107000"/>
                        </a:lnSpc>
                        <a:spcAft>
                          <a:spcPts val="800"/>
                        </a:spcAft>
                      </a:pPr>
                      <a:r>
                        <a:rPr lang="en-IN" sz="1000">
                          <a:effectLst/>
                        </a:rPr>
                        <a:t>Accounting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3091488182"/>
                  </a:ext>
                </a:extLst>
              </a:tr>
              <a:tr h="174976">
                <a:tc>
                  <a:txBody>
                    <a:bodyPr/>
                    <a:lstStyle/>
                    <a:p>
                      <a:pPr>
                        <a:lnSpc>
                          <a:spcPct val="107000"/>
                        </a:lnSpc>
                        <a:spcAft>
                          <a:spcPts val="800"/>
                        </a:spcAft>
                      </a:pPr>
                      <a:r>
                        <a:rPr lang="en-IN" sz="1000" dirty="0">
                          <a:effectLst/>
                        </a:rPr>
                        <a:t>Airlines and Aviation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Delhi</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677688625"/>
                  </a:ext>
                </a:extLst>
              </a:tr>
              <a:tr h="174976">
                <a:tc>
                  <a:txBody>
                    <a:bodyPr/>
                    <a:lstStyle/>
                    <a:p>
                      <a:pPr>
                        <a:lnSpc>
                          <a:spcPct val="107000"/>
                        </a:lnSpc>
                        <a:spcAft>
                          <a:spcPts val="800"/>
                        </a:spcAft>
                      </a:pPr>
                      <a:r>
                        <a:rPr lang="en-IN" sz="1000">
                          <a:effectLst/>
                        </a:rPr>
                        <a:t>Automation Machinery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886395352"/>
                  </a:ext>
                </a:extLst>
              </a:tr>
              <a:tr h="320876">
                <a:tc>
                  <a:txBody>
                    <a:bodyPr/>
                    <a:lstStyle/>
                    <a:p>
                      <a:pPr>
                        <a:lnSpc>
                          <a:spcPct val="107000"/>
                        </a:lnSpc>
                        <a:spcAft>
                          <a:spcPts val="800"/>
                        </a:spcAft>
                      </a:pPr>
                      <a:r>
                        <a:rPr lang="en-IN" sz="1000" dirty="0">
                          <a:effectLst/>
                        </a:rPr>
                        <a:t>Aviation and Aerospace Component Manufacturing</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New Delhi</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340132786"/>
                  </a:ext>
                </a:extLst>
              </a:tr>
              <a:tr h="174976">
                <a:tc>
                  <a:txBody>
                    <a:bodyPr/>
                    <a:lstStyle/>
                    <a:p>
                      <a:pPr>
                        <a:lnSpc>
                          <a:spcPct val="107000"/>
                        </a:lnSpc>
                        <a:spcAft>
                          <a:spcPts val="800"/>
                        </a:spcAft>
                      </a:pPr>
                      <a:r>
                        <a:rPr lang="en-IN" sz="1000">
                          <a:effectLst/>
                        </a:rPr>
                        <a:t>Banking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Chennai</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164431841"/>
                  </a:ext>
                </a:extLst>
              </a:tr>
              <a:tr h="174976">
                <a:tc>
                  <a:txBody>
                    <a:bodyPr/>
                    <a:lstStyle/>
                    <a:p>
                      <a:pPr>
                        <a:lnSpc>
                          <a:spcPct val="107000"/>
                        </a:lnSpc>
                        <a:spcAft>
                          <a:spcPts val="800"/>
                        </a:spcAft>
                      </a:pPr>
                      <a:r>
                        <a:rPr lang="en-IN" sz="1000" dirty="0">
                          <a:effectLst/>
                        </a:rPr>
                        <a:t>Biotechnology Research</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227842775"/>
                  </a:ext>
                </a:extLst>
              </a:tr>
              <a:tr h="174976">
                <a:tc>
                  <a:txBody>
                    <a:bodyPr/>
                    <a:lstStyle/>
                    <a:p>
                      <a:pPr>
                        <a:lnSpc>
                          <a:spcPct val="107000"/>
                        </a:lnSpc>
                        <a:spcAft>
                          <a:spcPts val="800"/>
                        </a:spcAft>
                      </a:pPr>
                      <a:r>
                        <a:rPr lang="en-IN" sz="1000">
                          <a:effectLst/>
                        </a:rPr>
                        <a:t>Chemical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939628893"/>
                  </a:ext>
                </a:extLst>
              </a:tr>
              <a:tr h="174976">
                <a:tc>
                  <a:txBody>
                    <a:bodyPr/>
                    <a:lstStyle/>
                    <a:p>
                      <a:pPr>
                        <a:lnSpc>
                          <a:spcPct val="107000"/>
                        </a:lnSpc>
                        <a:spcAft>
                          <a:spcPts val="800"/>
                        </a:spcAft>
                      </a:pPr>
                      <a:r>
                        <a:rPr lang="en-IN" sz="1000">
                          <a:effectLst/>
                        </a:rPr>
                        <a:t>Civil Engineering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Gurgaon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3571013101"/>
                  </a:ext>
                </a:extLst>
              </a:tr>
              <a:tr h="174976">
                <a:tc>
                  <a:txBody>
                    <a:bodyPr/>
                    <a:lstStyle/>
                    <a:p>
                      <a:pPr>
                        <a:lnSpc>
                          <a:spcPct val="107000"/>
                        </a:lnSpc>
                        <a:spcAft>
                          <a:spcPts val="800"/>
                        </a:spcAft>
                      </a:pPr>
                      <a:r>
                        <a:rPr lang="en-IN" sz="1000">
                          <a:effectLst/>
                        </a:rPr>
                        <a:t>Computers and Electronics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Gurgaon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3186504986"/>
                  </a:ext>
                </a:extLst>
              </a:tr>
              <a:tr h="174976">
                <a:tc>
                  <a:txBody>
                    <a:bodyPr/>
                    <a:lstStyle/>
                    <a:p>
                      <a:pPr>
                        <a:lnSpc>
                          <a:spcPct val="107000"/>
                        </a:lnSpc>
                        <a:spcAft>
                          <a:spcPts val="800"/>
                        </a:spcAft>
                      </a:pPr>
                      <a:r>
                        <a:rPr lang="en-IN" sz="1000">
                          <a:effectLst/>
                        </a:rPr>
                        <a:t>E-Learning Providers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993003496"/>
                  </a:ext>
                </a:extLst>
              </a:tr>
              <a:tr h="174976">
                <a:tc>
                  <a:txBody>
                    <a:bodyPr/>
                    <a:lstStyle/>
                    <a:p>
                      <a:pPr>
                        <a:lnSpc>
                          <a:spcPct val="107000"/>
                        </a:lnSpc>
                        <a:spcAft>
                          <a:spcPts val="800"/>
                        </a:spcAft>
                      </a:pPr>
                      <a:r>
                        <a:rPr lang="en-IN" sz="1000">
                          <a:effectLst/>
                        </a:rPr>
                        <a:t>Executive Offices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Hyderabad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648800787"/>
                  </a:ext>
                </a:extLst>
              </a:tr>
              <a:tr h="174976">
                <a:tc>
                  <a:txBody>
                    <a:bodyPr/>
                    <a:lstStyle/>
                    <a:p>
                      <a:pPr>
                        <a:lnSpc>
                          <a:spcPct val="107000"/>
                        </a:lnSpc>
                        <a:spcAft>
                          <a:spcPts val="800"/>
                        </a:spcAft>
                      </a:pPr>
                      <a:r>
                        <a:rPr lang="en-IN" sz="1000">
                          <a:effectLst/>
                        </a:rPr>
                        <a:t>Food and Beverage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Imamganj</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247837269"/>
                  </a:ext>
                </a:extLst>
              </a:tr>
              <a:tr h="174976">
                <a:tc>
                  <a:txBody>
                    <a:bodyPr/>
                    <a:lstStyle/>
                    <a:p>
                      <a:pPr>
                        <a:lnSpc>
                          <a:spcPct val="107000"/>
                        </a:lnSpc>
                        <a:spcAft>
                          <a:spcPts val="800"/>
                        </a:spcAft>
                      </a:pPr>
                      <a:r>
                        <a:rPr lang="en-IN" sz="1000">
                          <a:effectLst/>
                        </a:rPr>
                        <a:t>Food and Beverage Services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Bangalore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3185412128"/>
                  </a:ext>
                </a:extLst>
              </a:tr>
              <a:tr h="174976">
                <a:tc>
                  <a:txBody>
                    <a:bodyPr/>
                    <a:lstStyle/>
                    <a:p>
                      <a:pPr>
                        <a:lnSpc>
                          <a:spcPct val="107000"/>
                        </a:lnSpc>
                        <a:spcAft>
                          <a:spcPts val="800"/>
                        </a:spcAft>
                      </a:pPr>
                      <a:r>
                        <a:rPr lang="en-IN" sz="1000">
                          <a:effectLst/>
                        </a:rPr>
                        <a:t>Hospitality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Gurgaon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770426119"/>
                  </a:ext>
                </a:extLst>
              </a:tr>
              <a:tr h="174976">
                <a:tc>
                  <a:txBody>
                    <a:bodyPr/>
                    <a:lstStyle/>
                    <a:p>
                      <a:pPr>
                        <a:lnSpc>
                          <a:spcPct val="107000"/>
                        </a:lnSpc>
                        <a:spcAft>
                          <a:spcPts val="800"/>
                        </a:spcAft>
                      </a:pPr>
                      <a:r>
                        <a:rPr lang="en-IN" sz="1000">
                          <a:effectLst/>
                        </a:rPr>
                        <a:t>Hospitals and Health Care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Gurgaon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667478013"/>
                  </a:ext>
                </a:extLst>
              </a:tr>
              <a:tr h="174976">
                <a:tc>
                  <a:txBody>
                    <a:bodyPr/>
                    <a:lstStyle/>
                    <a:p>
                      <a:pPr>
                        <a:lnSpc>
                          <a:spcPct val="107000"/>
                        </a:lnSpc>
                        <a:spcAft>
                          <a:spcPts val="800"/>
                        </a:spcAft>
                      </a:pPr>
                      <a:r>
                        <a:rPr lang="en-IN" sz="1000">
                          <a:effectLst/>
                        </a:rPr>
                        <a:t>Industrial Machinery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547762638"/>
                  </a:ext>
                </a:extLst>
              </a:tr>
              <a:tr h="174976">
                <a:tc>
                  <a:txBody>
                    <a:bodyPr/>
                    <a:lstStyle/>
                    <a:p>
                      <a:pPr>
                        <a:lnSpc>
                          <a:spcPct val="107000"/>
                        </a:lnSpc>
                        <a:spcAft>
                          <a:spcPts val="800"/>
                        </a:spcAft>
                      </a:pPr>
                      <a:r>
                        <a:rPr lang="en-IN" sz="1000">
                          <a:effectLst/>
                        </a:rPr>
                        <a:t>Information Services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955376363"/>
                  </a:ext>
                </a:extLst>
              </a:tr>
              <a:tr h="174976">
                <a:tc>
                  <a:txBody>
                    <a:bodyPr/>
                    <a:lstStyle/>
                    <a:p>
                      <a:pPr>
                        <a:lnSpc>
                          <a:spcPct val="107000"/>
                        </a:lnSpc>
                        <a:spcAft>
                          <a:spcPts val="800"/>
                        </a:spcAft>
                      </a:pPr>
                      <a:r>
                        <a:rPr lang="en-IN" sz="1000">
                          <a:effectLst/>
                        </a:rPr>
                        <a:t>Insurance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3097759268"/>
                  </a:ext>
                </a:extLst>
              </a:tr>
              <a:tr h="174976">
                <a:tc>
                  <a:txBody>
                    <a:bodyPr/>
                    <a:lstStyle/>
                    <a:p>
                      <a:pPr>
                        <a:lnSpc>
                          <a:spcPct val="107000"/>
                        </a:lnSpc>
                        <a:spcAft>
                          <a:spcPts val="800"/>
                        </a:spcAft>
                      </a:pPr>
                      <a:r>
                        <a:rPr lang="en-IN" sz="1000">
                          <a:effectLst/>
                        </a:rPr>
                        <a:t>Machinery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1388056289"/>
                  </a:ext>
                </a:extLst>
              </a:tr>
              <a:tr h="174976">
                <a:tc>
                  <a:txBody>
                    <a:bodyPr/>
                    <a:lstStyle/>
                    <a:p>
                      <a:pPr>
                        <a:lnSpc>
                          <a:spcPct val="107000"/>
                        </a:lnSpc>
                        <a:spcAft>
                          <a:spcPts val="800"/>
                        </a:spcAft>
                      </a:pPr>
                      <a:r>
                        <a:rPr lang="en-IN" sz="1000">
                          <a:effectLst/>
                        </a:rPr>
                        <a:t>Market Research</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442653977"/>
                  </a:ext>
                </a:extLst>
              </a:tr>
              <a:tr h="174976">
                <a:tc>
                  <a:txBody>
                    <a:bodyPr/>
                    <a:lstStyle/>
                    <a:p>
                      <a:pPr>
                        <a:lnSpc>
                          <a:spcPct val="107000"/>
                        </a:lnSpc>
                        <a:spcAft>
                          <a:spcPts val="800"/>
                        </a:spcAft>
                      </a:pPr>
                      <a:r>
                        <a:rPr lang="en-IN" sz="1000">
                          <a:effectLst/>
                        </a:rPr>
                        <a:t>Mining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Kolkata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233552184"/>
                  </a:ext>
                </a:extLst>
              </a:tr>
              <a:tr h="174976">
                <a:tc>
                  <a:txBody>
                    <a:bodyPr/>
                    <a:lstStyle/>
                    <a:p>
                      <a:pPr>
                        <a:lnSpc>
                          <a:spcPct val="107000"/>
                        </a:lnSpc>
                        <a:spcAft>
                          <a:spcPts val="800"/>
                        </a:spcAft>
                      </a:pPr>
                      <a:r>
                        <a:rPr lang="en-IN" sz="1000">
                          <a:effectLst/>
                        </a:rPr>
                        <a:t>Musicians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Mumbai</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910639304"/>
                  </a:ext>
                </a:extLst>
              </a:tr>
              <a:tr h="174976">
                <a:tc>
                  <a:txBody>
                    <a:bodyPr/>
                    <a:lstStyle/>
                    <a:p>
                      <a:pPr>
                        <a:lnSpc>
                          <a:spcPct val="107000"/>
                        </a:lnSpc>
                        <a:spcAft>
                          <a:spcPts val="800"/>
                        </a:spcAft>
                      </a:pPr>
                      <a:r>
                        <a:rPr lang="en-IN" sz="1000">
                          <a:effectLst/>
                        </a:rPr>
                        <a:t>Newspaper Publishing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Nagpur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319980840"/>
                  </a:ext>
                </a:extLst>
              </a:tr>
              <a:tr h="174976">
                <a:tc>
                  <a:txBody>
                    <a:bodyPr/>
                    <a:lstStyle/>
                    <a:p>
                      <a:pPr>
                        <a:lnSpc>
                          <a:spcPct val="107000"/>
                        </a:lnSpc>
                        <a:spcAft>
                          <a:spcPts val="800"/>
                        </a:spcAft>
                      </a:pPr>
                      <a:r>
                        <a:rPr lang="en-IN" sz="1000" dirty="0">
                          <a:effectLst/>
                        </a:rPr>
                        <a:t>Pharmaceutical Manufacturing</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Gurgaon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3878530597"/>
                  </a:ext>
                </a:extLst>
              </a:tr>
              <a:tr h="174976">
                <a:tc>
                  <a:txBody>
                    <a:bodyPr/>
                    <a:lstStyle/>
                    <a:p>
                      <a:pPr>
                        <a:lnSpc>
                          <a:spcPct val="107000"/>
                        </a:lnSpc>
                        <a:spcAft>
                          <a:spcPts val="800"/>
                        </a:spcAft>
                      </a:pPr>
                      <a:r>
                        <a:rPr lang="en-IN" sz="1000">
                          <a:effectLst/>
                        </a:rPr>
                        <a:t>Professional Services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Bangalore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95989860"/>
                  </a:ext>
                </a:extLst>
              </a:tr>
              <a:tr h="174976">
                <a:tc>
                  <a:txBody>
                    <a:bodyPr/>
                    <a:lstStyle/>
                    <a:p>
                      <a:pPr>
                        <a:lnSpc>
                          <a:spcPct val="107000"/>
                        </a:lnSpc>
                        <a:spcAft>
                          <a:spcPts val="800"/>
                        </a:spcAft>
                      </a:pPr>
                      <a:r>
                        <a:rPr lang="en-IN" sz="1000">
                          <a:effectLst/>
                        </a:rPr>
                        <a:t>Rail Transportation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1797040106"/>
                  </a:ext>
                </a:extLst>
              </a:tr>
              <a:tr h="174976">
                <a:tc>
                  <a:txBody>
                    <a:bodyPr/>
                    <a:lstStyle/>
                    <a:p>
                      <a:pPr>
                        <a:lnSpc>
                          <a:spcPct val="107000"/>
                        </a:lnSpc>
                        <a:spcAft>
                          <a:spcPts val="800"/>
                        </a:spcAft>
                      </a:pPr>
                      <a:r>
                        <a:rPr lang="en-IN" sz="1000">
                          <a:effectLst/>
                        </a:rPr>
                        <a:t>Retail Luxury Goods and Jewelry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325838345"/>
                  </a:ext>
                </a:extLst>
              </a:tr>
              <a:tr h="174976">
                <a:tc>
                  <a:txBody>
                    <a:bodyPr/>
                    <a:lstStyle/>
                    <a:p>
                      <a:pPr>
                        <a:lnSpc>
                          <a:spcPct val="107000"/>
                        </a:lnSpc>
                        <a:spcAft>
                          <a:spcPts val="800"/>
                        </a:spcAft>
                      </a:pPr>
                      <a:r>
                        <a:rPr lang="en-IN" sz="1000">
                          <a:effectLst/>
                        </a:rPr>
                        <a:t>Semiconductor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Hyderabad</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3711364974"/>
                  </a:ext>
                </a:extLst>
              </a:tr>
              <a:tr h="174976">
                <a:tc>
                  <a:txBody>
                    <a:bodyPr/>
                    <a:lstStyle/>
                    <a:p>
                      <a:pPr>
                        <a:lnSpc>
                          <a:spcPct val="107000"/>
                        </a:lnSpc>
                        <a:spcAft>
                          <a:spcPts val="800"/>
                        </a:spcAft>
                      </a:pPr>
                      <a:r>
                        <a:rPr lang="en-IN" sz="1000">
                          <a:effectLst/>
                        </a:rPr>
                        <a:t>Telecommunications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1230339365"/>
                  </a:ext>
                </a:extLst>
              </a:tr>
              <a:tr h="174976">
                <a:tc>
                  <a:txBody>
                    <a:bodyPr/>
                    <a:lstStyle/>
                    <a:p>
                      <a:pPr>
                        <a:lnSpc>
                          <a:spcPct val="107000"/>
                        </a:lnSpc>
                        <a:spcAft>
                          <a:spcPts val="800"/>
                        </a:spcAft>
                      </a:pPr>
                      <a:r>
                        <a:rPr lang="en-IN" sz="1000">
                          <a:effectLst/>
                        </a:rPr>
                        <a:t>Textile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Kalyanpur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998384585"/>
                  </a:ext>
                </a:extLst>
              </a:tr>
              <a:tr h="174976">
                <a:tc>
                  <a:txBody>
                    <a:bodyPr/>
                    <a:lstStyle/>
                    <a:p>
                      <a:pPr>
                        <a:lnSpc>
                          <a:spcPct val="107000"/>
                        </a:lnSpc>
                        <a:spcAft>
                          <a:spcPts val="800"/>
                        </a:spcAft>
                      </a:pPr>
                      <a:r>
                        <a:rPr lang="en-IN" sz="1000">
                          <a:effectLst/>
                        </a:rPr>
                        <a:t>Tobacco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New Delhi</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1679284331"/>
                  </a:ext>
                </a:extLst>
              </a:tr>
              <a:tr h="174976">
                <a:tc>
                  <a:txBody>
                    <a:bodyPr/>
                    <a:lstStyle/>
                    <a:p>
                      <a:pPr>
                        <a:lnSpc>
                          <a:spcPct val="107000"/>
                        </a:lnSpc>
                        <a:spcAft>
                          <a:spcPts val="800"/>
                        </a:spcAft>
                      </a:pPr>
                      <a:r>
                        <a:rPr lang="en-IN" sz="1000">
                          <a:effectLst/>
                        </a:rPr>
                        <a:t>Transportation Equipment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Gurgaon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988936391"/>
                  </a:ext>
                </a:extLst>
              </a:tr>
              <a:tr h="174976">
                <a:tc>
                  <a:txBody>
                    <a:bodyPr/>
                    <a:lstStyle/>
                    <a:p>
                      <a:pPr>
                        <a:lnSpc>
                          <a:spcPct val="107000"/>
                        </a:lnSpc>
                        <a:spcAft>
                          <a:spcPts val="800"/>
                        </a:spcAft>
                      </a:pPr>
                      <a:r>
                        <a:rPr lang="en-IN" sz="1000">
                          <a:effectLst/>
                        </a:rPr>
                        <a:t>Truck Transportation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err="1">
                          <a:effectLst/>
                        </a:rPr>
                        <a:t>Kalyanpur</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359194907"/>
                  </a:ext>
                </a:extLst>
              </a:tr>
              <a:tr h="157682">
                <a:tc>
                  <a:txBody>
                    <a:bodyPr/>
                    <a:lstStyle/>
                    <a:p>
                      <a:pPr>
                        <a:lnSpc>
                          <a:spcPct val="107000"/>
                        </a:lnSpc>
                        <a:spcAft>
                          <a:spcPts val="800"/>
                        </a:spcAft>
                      </a:pPr>
                      <a:r>
                        <a:rPr lang="en-IN" sz="1000">
                          <a:effectLst/>
                        </a:rPr>
                        <a:t>Wholesale Building Materials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err="1">
                          <a:effectLst/>
                        </a:rPr>
                        <a:t>Imamganj</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3449116904"/>
                  </a:ext>
                </a:extLst>
              </a:tr>
            </a:tbl>
          </a:graphicData>
        </a:graphic>
      </p:graphicFrame>
    </p:spTree>
    <p:extLst>
      <p:ext uri="{BB962C8B-B14F-4D97-AF65-F5344CB8AC3E}">
        <p14:creationId xmlns:p14="http://schemas.microsoft.com/office/powerpoint/2010/main" val="4187423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11F2-7BC2-DC09-7878-0ECE042A5FD9}"/>
              </a:ext>
            </a:extLst>
          </p:cNvPr>
          <p:cNvSpPr>
            <a:spLocks noGrp="1"/>
          </p:cNvSpPr>
          <p:nvPr>
            <p:ph type="title"/>
          </p:nvPr>
        </p:nvSpPr>
        <p:spPr/>
        <p:txBody>
          <a:bodyPr/>
          <a:lstStyle/>
          <a:p>
            <a:r>
              <a:rPr lang="en-IN" dirty="0"/>
              <a:t>INSIGHTS AND FINDINGS</a:t>
            </a:r>
          </a:p>
        </p:txBody>
      </p:sp>
      <p:sp>
        <p:nvSpPr>
          <p:cNvPr id="3" name="Content Placeholder 2">
            <a:extLst>
              <a:ext uri="{FF2B5EF4-FFF2-40B4-BE49-F238E27FC236}">
                <a16:creationId xmlns:a16="http://schemas.microsoft.com/office/drawing/2014/main" id="{E872F99B-DC68-CEB4-6484-3EF403D858E5}"/>
              </a:ext>
            </a:extLst>
          </p:cNvPr>
          <p:cNvSpPr>
            <a:spLocks noGrp="1"/>
          </p:cNvSpPr>
          <p:nvPr>
            <p:ph sz="half" idx="1"/>
          </p:nvPr>
        </p:nvSpPr>
        <p:spPr/>
        <p:txBody>
          <a:bodyPr/>
          <a:lstStyle/>
          <a:p>
            <a:r>
              <a:rPr lang="en-US" dirty="0"/>
              <a:t>1. No. of jobs in different industries - IT services and consulting has more number of jobs as compared to marketing</a:t>
            </a:r>
          </a:p>
          <a:p>
            <a:r>
              <a:rPr lang="en-US" dirty="0"/>
              <a:t>2. No. of jobs in different locations – Karnataka, Maharashtra, and Haryana has more jobs as compared to other locations </a:t>
            </a:r>
          </a:p>
          <a:p>
            <a:r>
              <a:rPr lang="en-US" dirty="0"/>
              <a:t>3. Number of jobs across the different industries across different locations – Bangalore, has the most number of jobs in IT consulting and services</a:t>
            </a:r>
          </a:p>
          <a:p>
            <a:r>
              <a:rPr lang="en-US" dirty="0"/>
              <a:t>4. Top 10 companies with max no of applicants – Appen, American Express, Amazon, Motorola Solutions, </a:t>
            </a:r>
            <a:r>
              <a:rPr lang="en-US" dirty="0" err="1"/>
              <a:t>nanosystems</a:t>
            </a:r>
            <a:r>
              <a:rPr lang="en-US" dirty="0"/>
              <a:t> consulting Pvt ltd, </a:t>
            </a:r>
            <a:r>
              <a:rPr lang="en-US" dirty="0" err="1"/>
              <a:t>Procol</a:t>
            </a:r>
            <a:r>
              <a:rPr lang="en-US" dirty="0"/>
              <a:t>, TransPerfect, amazon web services.</a:t>
            </a:r>
          </a:p>
          <a:p>
            <a:r>
              <a:rPr lang="en-US" dirty="0"/>
              <a:t>5. Company has more no. of followers – Amazon has the most number of followers </a:t>
            </a:r>
          </a:p>
          <a:p>
            <a:r>
              <a:rPr lang="en-US" dirty="0"/>
              <a:t>6. Comparison between the office and remote jobs – Office has 90 % of jobs and remote has only 10 % of jobs. </a:t>
            </a:r>
          </a:p>
          <a:p>
            <a:r>
              <a:rPr lang="en-US" dirty="0"/>
              <a:t>7. Top 10 demanding jobs – Data Analyst, Search Analyst, Software Development Engineer, Voice Analyst, Social Media Analyst, Solutions </a:t>
            </a:r>
            <a:r>
              <a:rPr lang="en-US" dirty="0" err="1"/>
              <a:t>ConsultantUS</a:t>
            </a:r>
            <a:r>
              <a:rPr lang="en-US" dirty="0"/>
              <a:t> Region, Software Engineer I, Trainee Software Engineer, Social Media Analyst, Marketing Executive. </a:t>
            </a:r>
            <a:endParaRPr lang="en-IN" dirty="0"/>
          </a:p>
        </p:txBody>
      </p:sp>
      <p:sp>
        <p:nvSpPr>
          <p:cNvPr id="5" name="Slide Number Placeholder 4">
            <a:extLst>
              <a:ext uri="{FF2B5EF4-FFF2-40B4-BE49-F238E27FC236}">
                <a16:creationId xmlns:a16="http://schemas.microsoft.com/office/drawing/2014/main" id="{B9139F3E-6B02-84F4-C9A8-E47BF29D348B}"/>
              </a:ext>
            </a:extLst>
          </p:cNvPr>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2693385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dirty="0">
                <a:latin typeface="Arial Black" panose="020B0604020202020204" pitchFamily="34" charset="0"/>
                <a:cs typeface="Arial Black" panose="020B0604020202020204" pitchFamily="34" charset="0"/>
              </a:rPr>
              <a:t>Learning</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4" name="Content Placeholder 3">
            <a:extLst>
              <a:ext uri="{FF2B5EF4-FFF2-40B4-BE49-F238E27FC236}">
                <a16:creationId xmlns:a16="http://schemas.microsoft.com/office/drawing/2014/main" id="{6DD754C5-4579-DBF5-C67A-FBF227CF9BC1}"/>
              </a:ext>
            </a:extLst>
          </p:cNvPr>
          <p:cNvSpPr>
            <a:spLocks noGrp="1"/>
          </p:cNvSpPr>
          <p:nvPr>
            <p:ph sz="half" idx="1"/>
          </p:nvPr>
        </p:nvSpPr>
        <p:spPr/>
        <p:txBody>
          <a:bodyPr/>
          <a:lstStyle/>
          <a:p>
            <a:r>
              <a:rPr lang="en-IN" dirty="0"/>
              <a:t>How to scrap data from a web page.</a:t>
            </a:r>
          </a:p>
          <a:p>
            <a:r>
              <a:rPr lang="en-IN" dirty="0"/>
              <a:t>Use of python libraries like </a:t>
            </a:r>
            <a:r>
              <a:rPr lang="en-IN" dirty="0" err="1"/>
              <a:t>BuiterfulSoup</a:t>
            </a:r>
            <a:r>
              <a:rPr lang="en-IN" dirty="0"/>
              <a:t>, and Selenium.</a:t>
            </a:r>
          </a:p>
          <a:p>
            <a:r>
              <a:rPr lang="en-IN" dirty="0"/>
              <a:t>Data Cleaning.</a:t>
            </a:r>
          </a:p>
          <a:p>
            <a:r>
              <a:rPr lang="en-IN" dirty="0"/>
              <a:t>Arranging the data for finding out the insights.</a:t>
            </a:r>
          </a:p>
          <a:p>
            <a:r>
              <a:rPr lang="en-IN" dirty="0"/>
              <a:t>How to work in a team.</a:t>
            </a:r>
          </a:p>
          <a:p>
            <a:r>
              <a:rPr lang="en-IN" dirty="0"/>
              <a:t>Time management.</a:t>
            </a:r>
          </a:p>
        </p:txBody>
      </p:sp>
    </p:spTree>
    <p:extLst>
      <p:ext uri="{BB962C8B-B14F-4D97-AF65-F5344CB8AC3E}">
        <p14:creationId xmlns:p14="http://schemas.microsoft.com/office/powerpoint/2010/main" val="2886474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sz="1600" b="1" dirty="0"/>
              <a:t>Scrape data from the professional networking platform </a:t>
            </a:r>
            <a:r>
              <a:rPr lang="en-US" sz="1600" b="1" dirty="0">
                <a:solidFill>
                  <a:srgbClr val="EB5757"/>
                </a:solidFill>
                <a:effectLst/>
                <a:latin typeface="SFMono-Regular"/>
              </a:rPr>
              <a:t>LinkedIn</a:t>
            </a:r>
            <a:r>
              <a:rPr lang="en-US" sz="1600" b="1" dirty="0"/>
              <a:t> using a python library called Beautiful soup (or similar), collate information in the given format, and make 3 tables using the data. We have to scrap the data from the website after that we have to analyze the data that we scrap out of the LinkedIn webpage and make the insights out of the data in the form of visuals and graphs.</a:t>
            </a: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Job Analytics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296460" y="2650965"/>
            <a:ext cx="4568952" cy="1906232"/>
          </a:xfrm>
        </p:spPr>
        <p:txBody>
          <a:bodyPr/>
          <a:lstStyle/>
          <a:p>
            <a:r>
              <a:rPr lang="en-US" sz="4800" dirty="0"/>
              <a:t>THANK YOU</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0CC49-B5D7-4832-7EFB-35E0C9E7A076}"/>
              </a:ext>
            </a:extLst>
          </p:cNvPr>
          <p:cNvSpPr>
            <a:spLocks noGrp="1"/>
          </p:cNvSpPr>
          <p:nvPr>
            <p:ph type="title"/>
          </p:nvPr>
        </p:nvSpPr>
        <p:spPr>
          <a:xfrm>
            <a:off x="3628179" y="1099342"/>
            <a:ext cx="7853503" cy="768096"/>
          </a:xfrm>
        </p:spPr>
        <p:txBody>
          <a:bodyPr/>
          <a:lstStyle/>
          <a:p>
            <a:r>
              <a:rPr lang="en-IN" dirty="0"/>
              <a:t>Problem statement</a:t>
            </a:r>
          </a:p>
        </p:txBody>
      </p:sp>
      <p:sp>
        <p:nvSpPr>
          <p:cNvPr id="5" name="Slide Number Placeholder 4">
            <a:extLst>
              <a:ext uri="{FF2B5EF4-FFF2-40B4-BE49-F238E27FC236}">
                <a16:creationId xmlns:a16="http://schemas.microsoft.com/office/drawing/2014/main" id="{B24AB552-F9F8-4DE8-9DC1-57A42210339E}"/>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6" name="Rectangle 1">
            <a:extLst>
              <a:ext uri="{FF2B5EF4-FFF2-40B4-BE49-F238E27FC236}">
                <a16:creationId xmlns:a16="http://schemas.microsoft.com/office/drawing/2014/main" id="{C4263732-82EE-C6E5-E700-8CF368BE57F4}"/>
              </a:ext>
            </a:extLst>
          </p:cNvPr>
          <p:cNvSpPr>
            <a:spLocks noGrp="1" noChangeArrowheads="1"/>
          </p:cNvSpPr>
          <p:nvPr>
            <p:ph idx="1"/>
          </p:nvPr>
        </p:nvSpPr>
        <p:spPr bwMode="auto">
          <a:xfrm>
            <a:off x="3628180" y="2103948"/>
            <a:ext cx="736290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accent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1"/>
                </a:solidFill>
                <a:effectLst/>
                <a:latin typeface="Arial" panose="020B0604020202020204" pitchFamily="34" charset="0"/>
              </a:rPr>
              <a:t>Comparison of the number of jobs across different cities for different levels.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accent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1"/>
                </a:solidFill>
                <a:effectLst/>
                <a:latin typeface="Arial" panose="020B0604020202020204" pitchFamily="34" charset="0"/>
              </a:rPr>
              <a:t>Generate some insight with respect to the number of jobs distribution across various industries.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accent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1"/>
                </a:solidFill>
                <a:effectLst/>
                <a:latin typeface="Arial" panose="020B0604020202020204" pitchFamily="34" charset="0"/>
              </a:rPr>
              <a:t>Generate insights into the number of openings with respect to the current employee count - Number of openings in a company with more than 1000 employees in comparison to the number of openings in a company with 100 employees.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accent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1"/>
                </a:solidFill>
                <a:effectLst/>
                <a:latin typeface="Arial" panose="020B0604020202020204" pitchFamily="34" charset="0"/>
              </a:rPr>
              <a:t>Generate an interesting insight from the data.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709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32DAC-37E9-5F98-3364-F896430B5161}"/>
              </a:ext>
            </a:extLst>
          </p:cNvPr>
          <p:cNvSpPr>
            <a:spLocks noGrp="1"/>
          </p:cNvSpPr>
          <p:nvPr>
            <p:ph type="title"/>
          </p:nvPr>
        </p:nvSpPr>
        <p:spPr/>
        <p:txBody>
          <a:bodyPr/>
          <a:lstStyle/>
          <a:p>
            <a:r>
              <a:rPr lang="en-IN" dirty="0"/>
              <a:t>TOOLS USED</a:t>
            </a:r>
          </a:p>
        </p:txBody>
      </p:sp>
      <p:sp>
        <p:nvSpPr>
          <p:cNvPr id="3" name="Content Placeholder 2">
            <a:extLst>
              <a:ext uri="{FF2B5EF4-FFF2-40B4-BE49-F238E27FC236}">
                <a16:creationId xmlns:a16="http://schemas.microsoft.com/office/drawing/2014/main" id="{1BA89C37-7423-C719-78B3-780260A5AA5C}"/>
              </a:ext>
            </a:extLst>
          </p:cNvPr>
          <p:cNvSpPr>
            <a:spLocks noGrp="1"/>
          </p:cNvSpPr>
          <p:nvPr>
            <p:ph idx="1"/>
          </p:nvPr>
        </p:nvSpPr>
        <p:spPr/>
        <p:txBody>
          <a:bodyPr/>
          <a:lstStyle/>
          <a:p>
            <a:r>
              <a:rPr lang="en-IN" dirty="0"/>
              <a:t>● PYTHON </a:t>
            </a:r>
          </a:p>
          <a:p>
            <a:r>
              <a:rPr lang="en-IN" dirty="0"/>
              <a:t>● Selenium </a:t>
            </a:r>
          </a:p>
          <a:p>
            <a:r>
              <a:rPr lang="en-IN" dirty="0"/>
              <a:t>● EXCEL</a:t>
            </a:r>
          </a:p>
          <a:p>
            <a:r>
              <a:rPr lang="en-IN" dirty="0"/>
              <a:t>● Tableau</a:t>
            </a:r>
          </a:p>
        </p:txBody>
      </p:sp>
    </p:spTree>
    <p:extLst>
      <p:ext uri="{BB962C8B-B14F-4D97-AF65-F5344CB8AC3E}">
        <p14:creationId xmlns:p14="http://schemas.microsoft.com/office/powerpoint/2010/main" val="1830514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Execution of project PLAN </a:t>
            </a:r>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dirty="0"/>
              <a:t>Data scraping</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solidFill>
                  <a:schemeClr val="tx1"/>
                </a:solidFill>
              </a:rPr>
              <a:t>Scraping of data from LinkedIn by using python Library</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a:t>Data cleaning</a:t>
            </a:r>
          </a:p>
          <a:p>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solidFill>
                  <a:schemeClr val="tx1"/>
                </a:solidFill>
              </a:rPr>
              <a:t>Removal of NAN values &amp; Noise cleaning</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t>SQL </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solidFill>
                  <a:schemeClr val="tx1"/>
                </a:solidFill>
              </a:rPr>
              <a:t>Use SQL to find out the insights of the data.</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IN" dirty="0"/>
              <a:t> Use excel.</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solidFill>
                  <a:schemeClr val="tx1"/>
                </a:solidFill>
              </a:rPr>
              <a:t>Using of excel pivot table for finding out the insights.</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a:xfrm>
            <a:off x="9547628" y="2491684"/>
            <a:ext cx="2271477" cy="2825173"/>
          </a:xfrm>
        </p:spPr>
        <p:txBody>
          <a:bodyPr/>
          <a:lstStyle/>
          <a:p>
            <a:r>
              <a:rPr lang="en-US" dirty="0"/>
              <a:t>Graphical</a:t>
            </a:r>
          </a:p>
          <a:p>
            <a:r>
              <a:rPr lang="en-US" dirty="0"/>
              <a:t>representation</a:t>
            </a:r>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a:xfrm>
            <a:off x="9593349" y="3888404"/>
            <a:ext cx="1975799" cy="1371600"/>
          </a:xfrm>
        </p:spPr>
        <p:txBody>
          <a:bodyPr/>
          <a:lstStyle/>
          <a:p>
            <a:pPr lvl="0"/>
            <a:r>
              <a:rPr lang="en-US" dirty="0">
                <a:solidFill>
                  <a:schemeClr val="tx1"/>
                </a:solidFill>
              </a:rPr>
              <a:t>Making of graphical representation to find out the insights of the Data.</a:t>
            </a:r>
          </a:p>
        </p:txBody>
      </p:sp>
    </p:spTree>
    <p:extLst>
      <p:ext uri="{BB962C8B-B14F-4D97-AF65-F5344CB8AC3E}">
        <p14:creationId xmlns:p14="http://schemas.microsoft.com/office/powerpoint/2010/main" val="1600494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283E3-5499-12A6-29D1-FAE7EBB49255}"/>
              </a:ext>
            </a:extLst>
          </p:cNvPr>
          <p:cNvSpPr>
            <a:spLocks noGrp="1"/>
          </p:cNvSpPr>
          <p:nvPr>
            <p:ph type="title"/>
          </p:nvPr>
        </p:nvSpPr>
        <p:spPr>
          <a:xfrm>
            <a:off x="445008" y="270256"/>
            <a:ext cx="11301984" cy="768096"/>
          </a:xfrm>
        </p:spPr>
        <p:txBody>
          <a:bodyPr/>
          <a:lstStyle/>
          <a:p>
            <a:r>
              <a:rPr lang="en-IN" sz="4400" b="1" dirty="0"/>
              <a:t>data we scrap out from LinkedIn?</a:t>
            </a:r>
            <a:endParaRPr lang="en-IN" dirty="0"/>
          </a:p>
        </p:txBody>
      </p:sp>
      <p:sp>
        <p:nvSpPr>
          <p:cNvPr id="3" name="Content Placeholder 2">
            <a:extLst>
              <a:ext uri="{FF2B5EF4-FFF2-40B4-BE49-F238E27FC236}">
                <a16:creationId xmlns:a16="http://schemas.microsoft.com/office/drawing/2014/main" id="{A9C07F86-7668-F3AC-524B-2C733A6B3E07}"/>
              </a:ext>
            </a:extLst>
          </p:cNvPr>
          <p:cNvSpPr>
            <a:spLocks noGrp="1"/>
          </p:cNvSpPr>
          <p:nvPr>
            <p:ph idx="1"/>
          </p:nvPr>
        </p:nvSpPr>
        <p:spPr>
          <a:xfrm>
            <a:off x="445008" y="1828799"/>
            <a:ext cx="9437913" cy="3802743"/>
          </a:xfrm>
        </p:spPr>
        <p:txBody>
          <a:bodyPr/>
          <a:lstStyle/>
          <a:p>
            <a:r>
              <a:rPr lang="en-IN" sz="2000" b="1" dirty="0">
                <a:solidFill>
                  <a:schemeClr val="accent1">
                    <a:lumMod val="50000"/>
                  </a:schemeClr>
                </a:solidFill>
              </a:rPr>
              <a:t>Job designation, Company, Location, No. of applicants, Involvement, Level of Job, </a:t>
            </a:r>
          </a:p>
          <a:p>
            <a:r>
              <a:rPr lang="en-IN" sz="2000" b="1" dirty="0">
                <a:solidFill>
                  <a:schemeClr val="accent1">
                    <a:lumMod val="50000"/>
                  </a:schemeClr>
                </a:solidFill>
              </a:rPr>
              <a:t>No. of Employees, Industry.</a:t>
            </a:r>
          </a:p>
          <a:p>
            <a:endParaRPr lang="en-IN" dirty="0"/>
          </a:p>
        </p:txBody>
      </p:sp>
      <p:pic>
        <p:nvPicPr>
          <p:cNvPr id="4" name="Picture 3">
            <a:extLst>
              <a:ext uri="{FF2B5EF4-FFF2-40B4-BE49-F238E27FC236}">
                <a16:creationId xmlns:a16="http://schemas.microsoft.com/office/drawing/2014/main" id="{7148A65A-F9F1-5B08-89F5-866516F051DE}"/>
              </a:ext>
            </a:extLst>
          </p:cNvPr>
          <p:cNvPicPr>
            <a:picLocks noChangeAspect="1"/>
          </p:cNvPicPr>
          <p:nvPr/>
        </p:nvPicPr>
        <p:blipFill>
          <a:blip r:embed="rId2" cstate="print"/>
          <a:stretch>
            <a:fillRect/>
          </a:stretch>
        </p:blipFill>
        <p:spPr>
          <a:xfrm>
            <a:off x="590452" y="3082409"/>
            <a:ext cx="9437913" cy="3608614"/>
          </a:xfrm>
          <a:prstGeom prst="rect">
            <a:avLst/>
          </a:prstGeom>
        </p:spPr>
      </p:pic>
    </p:spTree>
    <p:extLst>
      <p:ext uri="{BB962C8B-B14F-4D97-AF65-F5344CB8AC3E}">
        <p14:creationId xmlns:p14="http://schemas.microsoft.com/office/powerpoint/2010/main" val="3022236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6C7640-69B5-B9C0-9FFC-7A29B9021E5B}"/>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6" name="Google Shape;323;p7">
            <a:extLst>
              <a:ext uri="{FF2B5EF4-FFF2-40B4-BE49-F238E27FC236}">
                <a16:creationId xmlns:a16="http://schemas.microsoft.com/office/drawing/2014/main" id="{E9A63BFB-3B22-5F0B-769D-2AA991B5CB21}"/>
              </a:ext>
            </a:extLst>
          </p:cNvPr>
          <p:cNvPicPr preferRelativeResize="0">
            <a:picLocks noGrp="1"/>
          </p:cNvPicPr>
          <p:nvPr>
            <p:ph idx="1"/>
          </p:nvPr>
        </p:nvPicPr>
        <p:blipFill rotWithShape="1">
          <a:blip r:embed="rId2" cstate="print">
            <a:alphaModFix/>
          </a:blip>
          <a:srcRect l="1002" t="29803" r="78858" b="7485"/>
          <a:stretch/>
        </p:blipFill>
        <p:spPr>
          <a:xfrm>
            <a:off x="8413778" y="2091448"/>
            <a:ext cx="3365984" cy="4313688"/>
          </a:xfrm>
          <a:prstGeom prst="rect">
            <a:avLst/>
          </a:prstGeom>
          <a:noFill/>
          <a:ln>
            <a:noFill/>
          </a:ln>
        </p:spPr>
      </p:pic>
      <p:pic>
        <p:nvPicPr>
          <p:cNvPr id="7" name="Content Placeholder 4">
            <a:extLst>
              <a:ext uri="{FF2B5EF4-FFF2-40B4-BE49-F238E27FC236}">
                <a16:creationId xmlns:a16="http://schemas.microsoft.com/office/drawing/2014/main" id="{4CAACF5A-AB98-645D-3DFC-ACC15E558D01}"/>
              </a:ext>
            </a:extLst>
          </p:cNvPr>
          <p:cNvPicPr>
            <a:picLocks noChangeAspect="1"/>
          </p:cNvPicPr>
          <p:nvPr/>
        </p:nvPicPr>
        <p:blipFill rotWithShape="1">
          <a:blip r:embed="rId3" cstate="print"/>
          <a:srcRect l="753" t="30024" r="46209" b="9811"/>
          <a:stretch/>
        </p:blipFill>
        <p:spPr>
          <a:xfrm>
            <a:off x="4048479" y="2091448"/>
            <a:ext cx="4139010" cy="4313688"/>
          </a:xfrm>
          <a:prstGeom prst="rect">
            <a:avLst/>
          </a:prstGeom>
        </p:spPr>
      </p:pic>
      <p:pic>
        <p:nvPicPr>
          <p:cNvPr id="8" name="Content Placeholder 4">
            <a:extLst>
              <a:ext uri="{FF2B5EF4-FFF2-40B4-BE49-F238E27FC236}">
                <a16:creationId xmlns:a16="http://schemas.microsoft.com/office/drawing/2014/main" id="{2A3D0B18-A9C2-D303-AB01-AD62623828A5}"/>
              </a:ext>
            </a:extLst>
          </p:cNvPr>
          <p:cNvPicPr>
            <a:picLocks noChangeAspect="1"/>
          </p:cNvPicPr>
          <p:nvPr/>
        </p:nvPicPr>
        <p:blipFill rotWithShape="1">
          <a:blip r:embed="rId4" cstate="print"/>
          <a:srcRect l="127" t="30913" r="48586" b="7931"/>
          <a:stretch/>
        </p:blipFill>
        <p:spPr>
          <a:xfrm>
            <a:off x="117938" y="2091448"/>
            <a:ext cx="3704253" cy="4389454"/>
          </a:xfrm>
          <a:prstGeom prst="rect">
            <a:avLst/>
          </a:prstGeom>
        </p:spPr>
      </p:pic>
      <p:sp>
        <p:nvSpPr>
          <p:cNvPr id="11" name="TextBox 10">
            <a:extLst>
              <a:ext uri="{FF2B5EF4-FFF2-40B4-BE49-F238E27FC236}">
                <a16:creationId xmlns:a16="http://schemas.microsoft.com/office/drawing/2014/main" id="{E7C2B9A0-4029-0CD2-B603-CBE305B69C7F}"/>
              </a:ext>
            </a:extLst>
          </p:cNvPr>
          <p:cNvSpPr txBox="1"/>
          <p:nvPr/>
        </p:nvSpPr>
        <p:spPr>
          <a:xfrm>
            <a:off x="9240693" y="1515405"/>
            <a:ext cx="2198451" cy="369332"/>
          </a:xfrm>
          <a:prstGeom prst="rect">
            <a:avLst/>
          </a:prstGeom>
          <a:noFill/>
        </p:spPr>
        <p:txBody>
          <a:bodyPr wrap="square" rtlCol="0">
            <a:spAutoFit/>
          </a:bodyPr>
          <a:lstStyle/>
          <a:p>
            <a:r>
              <a:rPr lang="en-IN" dirty="0"/>
              <a:t>DETAILS TABLE</a:t>
            </a:r>
          </a:p>
        </p:txBody>
      </p:sp>
      <p:sp>
        <p:nvSpPr>
          <p:cNvPr id="12" name="TextBox 11">
            <a:extLst>
              <a:ext uri="{FF2B5EF4-FFF2-40B4-BE49-F238E27FC236}">
                <a16:creationId xmlns:a16="http://schemas.microsoft.com/office/drawing/2014/main" id="{C97ECBEC-A615-303F-D1BF-48C679A30D95}"/>
              </a:ext>
            </a:extLst>
          </p:cNvPr>
          <p:cNvSpPr txBox="1"/>
          <p:nvPr/>
        </p:nvSpPr>
        <p:spPr>
          <a:xfrm>
            <a:off x="870838" y="1513783"/>
            <a:ext cx="2198451" cy="369332"/>
          </a:xfrm>
          <a:prstGeom prst="rect">
            <a:avLst/>
          </a:prstGeom>
          <a:noFill/>
        </p:spPr>
        <p:txBody>
          <a:bodyPr wrap="square" rtlCol="0">
            <a:spAutoFit/>
          </a:bodyPr>
          <a:lstStyle/>
          <a:p>
            <a:r>
              <a:rPr lang="en-IN" dirty="0"/>
              <a:t>JOBS TABLE</a:t>
            </a:r>
          </a:p>
        </p:txBody>
      </p:sp>
      <p:sp>
        <p:nvSpPr>
          <p:cNvPr id="13" name="TextBox 12">
            <a:extLst>
              <a:ext uri="{FF2B5EF4-FFF2-40B4-BE49-F238E27FC236}">
                <a16:creationId xmlns:a16="http://schemas.microsoft.com/office/drawing/2014/main" id="{52968D18-F0D6-E777-23F2-9E6ADE4C5CB0}"/>
              </a:ext>
            </a:extLst>
          </p:cNvPr>
          <p:cNvSpPr txBox="1"/>
          <p:nvPr/>
        </p:nvSpPr>
        <p:spPr>
          <a:xfrm>
            <a:off x="5363182" y="1506165"/>
            <a:ext cx="2198451" cy="369332"/>
          </a:xfrm>
          <a:prstGeom prst="rect">
            <a:avLst/>
          </a:prstGeom>
          <a:noFill/>
        </p:spPr>
        <p:txBody>
          <a:bodyPr wrap="square" rtlCol="0">
            <a:spAutoFit/>
          </a:bodyPr>
          <a:lstStyle/>
          <a:p>
            <a:r>
              <a:rPr lang="en-IN" dirty="0"/>
              <a:t>COMPANY TABLE</a:t>
            </a:r>
          </a:p>
        </p:txBody>
      </p:sp>
    </p:spTree>
    <p:extLst>
      <p:ext uri="{BB962C8B-B14F-4D97-AF65-F5344CB8AC3E}">
        <p14:creationId xmlns:p14="http://schemas.microsoft.com/office/powerpoint/2010/main" val="172603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941804D-5F61-5915-A13A-B4B613E10FCC}"/>
              </a:ext>
            </a:extLst>
          </p:cNvPr>
          <p:cNvSpPr>
            <a:spLocks noGrp="1"/>
          </p:cNvSpPr>
          <p:nvPr>
            <p:ph type="ftr" sz="quarter" idx="11"/>
          </p:nvPr>
        </p:nvSpPr>
        <p:spPr>
          <a:xfrm>
            <a:off x="1416606" y="146523"/>
            <a:ext cx="9358788" cy="739302"/>
          </a:xfrm>
        </p:spPr>
        <p:txBody>
          <a:bodyPr/>
          <a:lstStyle/>
          <a:p>
            <a:r>
              <a:rPr lang="en-US" sz="2800" dirty="0"/>
              <a:t>Indian States Shaded On The Bases Of Job Production.</a:t>
            </a:r>
          </a:p>
        </p:txBody>
      </p:sp>
      <p:sp>
        <p:nvSpPr>
          <p:cNvPr id="5" name="Slide Number Placeholder 4">
            <a:extLst>
              <a:ext uri="{FF2B5EF4-FFF2-40B4-BE49-F238E27FC236}">
                <a16:creationId xmlns:a16="http://schemas.microsoft.com/office/drawing/2014/main" id="{517E25EA-0876-681B-A18D-0C87050952E4}"/>
              </a:ext>
            </a:extLst>
          </p:cNvPr>
          <p:cNvSpPr>
            <a:spLocks noGrp="1"/>
          </p:cNvSpPr>
          <p:nvPr>
            <p:ph type="sldNum" sz="quarter" idx="12"/>
          </p:nvPr>
        </p:nvSpPr>
        <p:spPr/>
        <p:txBody>
          <a:bodyPr/>
          <a:lstStyle/>
          <a:p>
            <a:fld id="{48F63A3B-78C7-47BE-AE5E-E10140E04643}" type="slidenum">
              <a:rPr lang="en-US" smtClean="0"/>
              <a:t>8</a:t>
            </a:fld>
            <a:endParaRPr lang="en-US" dirty="0"/>
          </a:p>
        </p:txBody>
      </p:sp>
      <mc:AlternateContent xmlns:mc="http://schemas.openxmlformats.org/markup-compatibility/2006" xmlns:cx4="http://schemas.microsoft.com/office/drawing/2016/5/10/chartex">
        <mc:Choice Requires="cx4">
          <p:graphicFrame>
            <p:nvGraphicFramePr>
              <p:cNvPr id="6" name="Content Placeholder 3">
                <a:extLst>
                  <a:ext uri="{FF2B5EF4-FFF2-40B4-BE49-F238E27FC236}">
                    <a16:creationId xmlns:a16="http://schemas.microsoft.com/office/drawing/2014/main" id="{A8B76C76-83FB-E043-99D0-F765B8BF4617}"/>
                  </a:ext>
                </a:extLst>
              </p:cNvPr>
              <p:cNvGraphicFramePr>
                <a:graphicFrameLocks noGrp="1"/>
              </p:cNvGraphicFramePr>
              <p:nvPr>
                <p:ph idx="1"/>
                <p:extLst>
                  <p:ext uri="{D42A27DB-BD31-4B8C-83A1-F6EECF244321}">
                    <p14:modId xmlns:p14="http://schemas.microsoft.com/office/powerpoint/2010/main" val="898150172"/>
                  </p:ext>
                </p:extLst>
              </p:nvPr>
            </p:nvGraphicFramePr>
            <p:xfrm>
              <a:off x="204281" y="885825"/>
              <a:ext cx="6536208" cy="597217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ontent Placeholder 3">
                <a:extLst>
                  <a:ext uri="{FF2B5EF4-FFF2-40B4-BE49-F238E27FC236}">
                    <a16:creationId xmlns:a16="http://schemas.microsoft.com/office/drawing/2014/main" id="{A8B76C76-83FB-E043-99D0-F765B8BF4617}"/>
                  </a:ext>
                </a:extLst>
              </p:cNvPr>
              <p:cNvPicPr>
                <a:picLocks noGrp="1" noRot="1" noChangeAspect="1" noMove="1" noResize="1" noEditPoints="1" noAdjustHandles="1" noChangeArrowheads="1" noChangeShapeType="1"/>
              </p:cNvPicPr>
              <p:nvPr/>
            </p:nvPicPr>
            <p:blipFill>
              <a:blip r:embed="rId3"/>
              <a:stretch>
                <a:fillRect/>
              </a:stretch>
            </p:blipFill>
            <p:spPr>
              <a:xfrm>
                <a:off x="204281" y="885825"/>
                <a:ext cx="6536208" cy="5972175"/>
              </a:xfrm>
              <a:prstGeom prst="rect">
                <a:avLst/>
              </a:prstGeom>
            </p:spPr>
          </p:pic>
        </mc:Fallback>
      </mc:AlternateContent>
      <p:sp>
        <p:nvSpPr>
          <p:cNvPr id="7" name="TextBox 6">
            <a:extLst>
              <a:ext uri="{FF2B5EF4-FFF2-40B4-BE49-F238E27FC236}">
                <a16:creationId xmlns:a16="http://schemas.microsoft.com/office/drawing/2014/main" id="{7C81DA9F-961E-1332-7235-D27C0115C624}"/>
              </a:ext>
            </a:extLst>
          </p:cNvPr>
          <p:cNvSpPr txBox="1"/>
          <p:nvPr/>
        </p:nvSpPr>
        <p:spPr>
          <a:xfrm>
            <a:off x="7354111" y="2649909"/>
            <a:ext cx="4578809" cy="2308324"/>
          </a:xfrm>
          <a:prstGeom prst="rect">
            <a:avLst/>
          </a:prstGeom>
          <a:noFill/>
        </p:spPr>
        <p:txBody>
          <a:bodyPr wrap="square" rtlCol="0">
            <a:spAutoFit/>
          </a:bodyPr>
          <a:lstStyle/>
          <a:p>
            <a:r>
              <a:rPr lang="en-IN" dirty="0"/>
              <a:t>In North India, Haryana is the highest job-providing state.</a:t>
            </a:r>
          </a:p>
          <a:p>
            <a:endParaRPr lang="en-IN" dirty="0"/>
          </a:p>
          <a:p>
            <a:r>
              <a:rPr lang="en-IN" dirty="0"/>
              <a:t>In Central India, Maharashtra highest job-providing state.</a:t>
            </a:r>
          </a:p>
          <a:p>
            <a:endParaRPr lang="en-IN" dirty="0"/>
          </a:p>
          <a:p>
            <a:r>
              <a:rPr lang="en-IN" dirty="0"/>
              <a:t>In the South, Karnataka highest job providing state. </a:t>
            </a:r>
          </a:p>
        </p:txBody>
      </p:sp>
    </p:spTree>
    <p:extLst>
      <p:ext uri="{BB962C8B-B14F-4D97-AF65-F5344CB8AC3E}">
        <p14:creationId xmlns:p14="http://schemas.microsoft.com/office/powerpoint/2010/main" val="714141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526D5-7A8E-6F8A-0C0A-64283A2E1275}"/>
              </a:ext>
            </a:extLst>
          </p:cNvPr>
          <p:cNvSpPr>
            <a:spLocks noGrp="1"/>
          </p:cNvSpPr>
          <p:nvPr>
            <p:ph type="title"/>
          </p:nvPr>
        </p:nvSpPr>
        <p:spPr>
          <a:xfrm>
            <a:off x="768096" y="419068"/>
            <a:ext cx="10671048" cy="768096"/>
          </a:xfrm>
        </p:spPr>
        <p:txBody>
          <a:bodyPr/>
          <a:lstStyle/>
          <a:p>
            <a:r>
              <a:rPr lang="en-US" sz="3600" b="1" dirty="0"/>
              <a:t>TOP</a:t>
            </a:r>
            <a:r>
              <a:rPr lang="en-US" sz="3600" b="1" baseline="0" dirty="0"/>
              <a:t> 10 EMPLOYMENT LOCATION </a:t>
            </a:r>
            <a:br>
              <a:rPr lang="en-US" sz="3600" b="1" dirty="0"/>
            </a:br>
            <a:r>
              <a:rPr lang="en-US" sz="3600" b="1" dirty="0"/>
              <a:t>BASED ON THE NUMBER OF EMPLOYEES</a:t>
            </a:r>
            <a:endParaRPr lang="en-IN" sz="3600" dirty="0"/>
          </a:p>
        </p:txBody>
      </p:sp>
      <p:sp>
        <p:nvSpPr>
          <p:cNvPr id="5" name="Slide Number Placeholder 4">
            <a:extLst>
              <a:ext uri="{FF2B5EF4-FFF2-40B4-BE49-F238E27FC236}">
                <a16:creationId xmlns:a16="http://schemas.microsoft.com/office/drawing/2014/main" id="{705FCA77-AD37-BAFB-8E77-5AE33E4A002B}"/>
              </a:ext>
            </a:extLst>
          </p:cNvPr>
          <p:cNvSpPr>
            <a:spLocks noGrp="1"/>
          </p:cNvSpPr>
          <p:nvPr>
            <p:ph type="sldNum" sz="quarter" idx="12"/>
          </p:nvPr>
        </p:nvSpPr>
        <p:spPr/>
        <p:txBody>
          <a:bodyPr/>
          <a:lstStyle/>
          <a:p>
            <a:fld id="{48F63A3B-78C7-47BE-AE5E-E10140E04643}" type="slidenum">
              <a:rPr lang="en-US" smtClean="0"/>
              <a:t>9</a:t>
            </a:fld>
            <a:endParaRPr lang="en-US" dirty="0"/>
          </a:p>
        </p:txBody>
      </p:sp>
      <p:graphicFrame>
        <p:nvGraphicFramePr>
          <p:cNvPr id="6" name="Table 5">
            <a:extLst>
              <a:ext uri="{FF2B5EF4-FFF2-40B4-BE49-F238E27FC236}">
                <a16:creationId xmlns:a16="http://schemas.microsoft.com/office/drawing/2014/main" id="{6CE0B8B3-9971-07A4-C9A1-56EF41A6EF6C}"/>
              </a:ext>
            </a:extLst>
          </p:cNvPr>
          <p:cNvGraphicFramePr>
            <a:graphicFrameLocks noGrp="1"/>
          </p:cNvGraphicFramePr>
          <p:nvPr>
            <p:extLst>
              <p:ext uri="{D42A27DB-BD31-4B8C-83A1-F6EECF244321}">
                <p14:modId xmlns:p14="http://schemas.microsoft.com/office/powerpoint/2010/main" val="162736930"/>
              </p:ext>
            </p:extLst>
          </p:nvPr>
        </p:nvGraphicFramePr>
        <p:xfrm>
          <a:off x="472752" y="2052638"/>
          <a:ext cx="5237384" cy="3258668"/>
        </p:xfrm>
        <a:graphic>
          <a:graphicData uri="http://schemas.openxmlformats.org/drawingml/2006/table">
            <a:tbl>
              <a:tblPr>
                <a:tableStyleId>{5C22544A-7EE6-4342-B048-85BDC9FD1C3A}</a:tableStyleId>
              </a:tblPr>
              <a:tblGrid>
                <a:gridCol w="1864618">
                  <a:extLst>
                    <a:ext uri="{9D8B030D-6E8A-4147-A177-3AD203B41FA5}">
                      <a16:colId xmlns:a16="http://schemas.microsoft.com/office/drawing/2014/main" val="2801864170"/>
                    </a:ext>
                  </a:extLst>
                </a:gridCol>
                <a:gridCol w="3372766">
                  <a:extLst>
                    <a:ext uri="{9D8B030D-6E8A-4147-A177-3AD203B41FA5}">
                      <a16:colId xmlns:a16="http://schemas.microsoft.com/office/drawing/2014/main" val="139683182"/>
                    </a:ext>
                  </a:extLst>
                </a:gridCol>
              </a:tblGrid>
              <a:tr h="310538">
                <a:tc>
                  <a:txBody>
                    <a:bodyPr/>
                    <a:lstStyle/>
                    <a:p>
                      <a:pPr algn="ctr" fontAlgn="b"/>
                      <a:r>
                        <a:rPr lang="en-US" sz="1100" b="1" i="0" u="none" strike="noStrike" dirty="0">
                          <a:solidFill>
                            <a:srgbClr val="000000"/>
                          </a:solidFill>
                          <a:effectLst/>
                          <a:highlight>
                            <a:srgbClr val="00FF00"/>
                          </a:highlight>
                          <a:latin typeface="Calibri" panose="020F0502020204030204" pitchFamily="34" charset="0"/>
                        </a:rPr>
                        <a:t>L</a:t>
                      </a:r>
                      <a:r>
                        <a:rPr lang="en-IN" sz="1100" b="1" i="0" u="none" strike="noStrike" dirty="0">
                          <a:solidFill>
                            <a:srgbClr val="000000"/>
                          </a:solidFill>
                          <a:effectLst/>
                          <a:highlight>
                            <a:srgbClr val="00FF00"/>
                          </a:highlight>
                          <a:latin typeface="Calibri" panose="020F0502020204030204" pitchFamily="34" charset="0"/>
                        </a:rPr>
                        <a:t>OCATION</a:t>
                      </a:r>
                    </a:p>
                  </a:txBody>
                  <a:tcPr marL="7620" marR="7620" marT="7620" marB="0" anchor="b"/>
                </a:tc>
                <a:tc>
                  <a:txBody>
                    <a:bodyPr/>
                    <a:lstStyle/>
                    <a:p>
                      <a:pPr algn="ctr" fontAlgn="b"/>
                      <a:r>
                        <a:rPr lang="en-IN" sz="1100" b="1" u="none" strike="noStrike" dirty="0">
                          <a:effectLst/>
                          <a:highlight>
                            <a:srgbClr val="00FF00"/>
                          </a:highlight>
                        </a:rPr>
                        <a:t>Sum of </a:t>
                      </a:r>
                      <a:r>
                        <a:rPr lang="en-IN" sz="1100" b="1" u="none" strike="noStrike" dirty="0" err="1">
                          <a:effectLst/>
                          <a:highlight>
                            <a:srgbClr val="00FF00"/>
                          </a:highlight>
                        </a:rPr>
                        <a:t>Employees_count</a:t>
                      </a:r>
                      <a:endParaRPr lang="en-IN" sz="1100" b="1" i="0" u="none" strike="noStrike" dirty="0">
                        <a:solidFill>
                          <a:srgbClr val="000000"/>
                        </a:solidFill>
                        <a:effectLst/>
                        <a:highlight>
                          <a:srgbClr val="00FF00"/>
                        </a:highlight>
                        <a:latin typeface="Calibri" panose="020F0502020204030204" pitchFamily="34" charset="0"/>
                      </a:endParaRPr>
                    </a:p>
                  </a:txBody>
                  <a:tcPr marL="7620" marR="7620" marT="7620" marB="0" anchor="b"/>
                </a:tc>
                <a:extLst>
                  <a:ext uri="{0D108BD9-81ED-4DB2-BD59-A6C34878D82A}">
                    <a16:rowId xmlns:a16="http://schemas.microsoft.com/office/drawing/2014/main" val="2460768880"/>
                  </a:ext>
                </a:extLst>
              </a:tr>
              <a:tr h="294813">
                <a:tc>
                  <a:txBody>
                    <a:bodyPr/>
                    <a:lstStyle/>
                    <a:p>
                      <a:pPr algn="ctr" fontAlgn="b"/>
                      <a:r>
                        <a:rPr lang="en-IN" sz="1100" b="1" u="none" strike="noStrike" dirty="0">
                          <a:effectLst/>
                        </a:rPr>
                        <a:t>Bangalore</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698462</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34404988"/>
                  </a:ext>
                </a:extLst>
              </a:tr>
              <a:tr h="294813">
                <a:tc>
                  <a:txBody>
                    <a:bodyPr/>
                    <a:lstStyle/>
                    <a:p>
                      <a:pPr algn="ctr" fontAlgn="b"/>
                      <a:r>
                        <a:rPr lang="en-IN" sz="1100" b="1" u="none" strike="noStrike" dirty="0">
                          <a:effectLst/>
                        </a:rPr>
                        <a:t>Gurgaon</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a:effectLst/>
                        </a:rPr>
                        <a:t>420961</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52233799"/>
                  </a:ext>
                </a:extLst>
              </a:tr>
              <a:tr h="294813">
                <a:tc>
                  <a:txBody>
                    <a:bodyPr/>
                    <a:lstStyle/>
                    <a:p>
                      <a:pPr algn="ctr" fontAlgn="b"/>
                      <a:r>
                        <a:rPr lang="en-IN" sz="1100" b="1" u="none" strike="noStrike" dirty="0">
                          <a:effectLst/>
                        </a:rPr>
                        <a:t>Mumbai</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220437</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28136909"/>
                  </a:ext>
                </a:extLst>
              </a:tr>
              <a:tr h="294813">
                <a:tc>
                  <a:txBody>
                    <a:bodyPr/>
                    <a:lstStyle/>
                    <a:p>
                      <a:pPr algn="ctr" fontAlgn="b"/>
                      <a:r>
                        <a:rPr lang="en-IN" sz="1100" b="1" u="none" strike="noStrike" dirty="0">
                          <a:effectLst/>
                        </a:rPr>
                        <a:t>Pune</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96661</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68705867"/>
                  </a:ext>
                </a:extLst>
              </a:tr>
              <a:tr h="294813">
                <a:tc>
                  <a:txBody>
                    <a:bodyPr/>
                    <a:lstStyle/>
                    <a:p>
                      <a:pPr algn="ctr" fontAlgn="b"/>
                      <a:r>
                        <a:rPr lang="en-IN" sz="1100" b="1" u="none" strike="noStrike">
                          <a:effectLst/>
                        </a:rPr>
                        <a:t>Hyderabad</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90258</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7302867"/>
                  </a:ext>
                </a:extLst>
              </a:tr>
              <a:tr h="294813">
                <a:tc>
                  <a:txBody>
                    <a:bodyPr/>
                    <a:lstStyle/>
                    <a:p>
                      <a:pPr algn="ctr" fontAlgn="b"/>
                      <a:r>
                        <a:rPr lang="en-IN" sz="1100" b="1" u="none" strike="noStrike">
                          <a:effectLst/>
                        </a:rPr>
                        <a:t>Kalyanpur</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75701</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55234882"/>
                  </a:ext>
                </a:extLst>
              </a:tr>
              <a:tr h="294813">
                <a:tc>
                  <a:txBody>
                    <a:bodyPr/>
                    <a:lstStyle/>
                    <a:p>
                      <a:pPr algn="ctr" fontAlgn="b"/>
                      <a:r>
                        <a:rPr lang="en-IN" sz="1100" b="1" u="none" strike="noStrike">
                          <a:effectLst/>
                        </a:rPr>
                        <a:t>Imamganj</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52067</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76744822"/>
                  </a:ext>
                </a:extLst>
              </a:tr>
              <a:tr h="294813">
                <a:tc>
                  <a:txBody>
                    <a:bodyPr/>
                    <a:lstStyle/>
                    <a:p>
                      <a:pPr algn="ctr" fontAlgn="b"/>
                      <a:r>
                        <a:rPr lang="en-IN" sz="1100" b="1" u="none" strike="noStrike">
                          <a:effectLst/>
                        </a:rPr>
                        <a:t>Delhi</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42023</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29498167"/>
                  </a:ext>
                </a:extLst>
              </a:tr>
              <a:tr h="294813">
                <a:tc>
                  <a:txBody>
                    <a:bodyPr/>
                    <a:lstStyle/>
                    <a:p>
                      <a:pPr algn="ctr" fontAlgn="b"/>
                      <a:r>
                        <a:rPr lang="en-IN" sz="1100" b="1" u="none" strike="noStrike">
                          <a:effectLst/>
                        </a:rPr>
                        <a:t>Mumbai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41005</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9948434"/>
                  </a:ext>
                </a:extLst>
              </a:tr>
              <a:tr h="294813">
                <a:tc>
                  <a:txBody>
                    <a:bodyPr/>
                    <a:lstStyle/>
                    <a:p>
                      <a:pPr algn="ctr" fontAlgn="b"/>
                      <a:r>
                        <a:rPr lang="en-IN" sz="1100" b="1" u="none" strike="noStrike">
                          <a:effectLst/>
                        </a:rPr>
                        <a:t>Noida</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40704</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5502905"/>
                  </a:ext>
                </a:extLst>
              </a:tr>
            </a:tbl>
          </a:graphicData>
        </a:graphic>
      </p:graphicFrame>
      <p:graphicFrame>
        <p:nvGraphicFramePr>
          <p:cNvPr id="7" name="Content Placeholder 3">
            <a:extLst>
              <a:ext uri="{FF2B5EF4-FFF2-40B4-BE49-F238E27FC236}">
                <a16:creationId xmlns:a16="http://schemas.microsoft.com/office/drawing/2014/main" id="{00B22D00-9945-86E2-3FD8-DEEB112C0963}"/>
              </a:ext>
            </a:extLst>
          </p:cNvPr>
          <p:cNvGraphicFramePr>
            <a:graphicFrameLocks noGrp="1"/>
          </p:cNvGraphicFramePr>
          <p:nvPr>
            <p:ph sz="half" idx="1"/>
            <p:extLst>
              <p:ext uri="{D42A27DB-BD31-4B8C-83A1-F6EECF244321}">
                <p14:modId xmlns:p14="http://schemas.microsoft.com/office/powerpoint/2010/main" val="2121252011"/>
              </p:ext>
            </p:extLst>
          </p:nvPr>
        </p:nvGraphicFramePr>
        <p:xfrm>
          <a:off x="6400800" y="1868895"/>
          <a:ext cx="5532120" cy="36261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17865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{236DF5D5-CEFF-45C3-9AF4-41B7CC23628F}tf78438558_win32</Template>
  <TotalTime>3415</TotalTime>
  <Words>1352</Words>
  <Application>Microsoft Office PowerPoint</Application>
  <PresentationFormat>Widescreen</PresentationFormat>
  <Paragraphs>349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Calibri</vt:lpstr>
      <vt:lpstr>Sabon Next LT</vt:lpstr>
      <vt:lpstr>SFMono-Regular</vt:lpstr>
      <vt:lpstr>Office Theme</vt:lpstr>
      <vt:lpstr>JOB ANALYTICS  </vt:lpstr>
      <vt:lpstr>Introduction</vt:lpstr>
      <vt:lpstr>Problem statement</vt:lpstr>
      <vt:lpstr>TOOLS USED</vt:lpstr>
      <vt:lpstr>Execution of project PLAN </vt:lpstr>
      <vt:lpstr>data we scrap out from LinkedIn?</vt:lpstr>
      <vt:lpstr>PowerPoint Presentation</vt:lpstr>
      <vt:lpstr>PowerPoint Presentation</vt:lpstr>
      <vt:lpstr>TOP 10 EMPLOYMENT LOCATION  BASED ON THE NUMBER OF EMPLOYEES</vt:lpstr>
      <vt:lpstr>TOP 10 INDUSTRIES BASED ON EMPLOYEES COUNT</vt:lpstr>
      <vt:lpstr>Comparison of the number of jobs across different cities for different level jobs</vt:lpstr>
      <vt:lpstr>Jobs Openings at Different Job Levels</vt:lpstr>
      <vt:lpstr>Popular company among LinkedIn Users</vt:lpstr>
      <vt:lpstr>Top 10 Industry in terms of no. applicants</vt:lpstr>
      <vt:lpstr>EMPLOYEES INVOLVEMENT</vt:lpstr>
      <vt:lpstr>PowerPoint Presentation</vt:lpstr>
      <vt:lpstr>List of cities that are leading in various industry Industries.</vt:lpstr>
      <vt:lpstr>INSIGHTS AND FINDINGS</vt:lpstr>
      <vt:lpstr>Learning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LinkedIn JOB ANALYTICS  </dc:title>
  <dc:subject/>
  <dc:creator>Samrudh Samarth</dc:creator>
  <cp:lastModifiedBy>Samrudh Samarth</cp:lastModifiedBy>
  <cp:revision>5</cp:revision>
  <dcterms:created xsi:type="dcterms:W3CDTF">2022-12-15T10:27:59Z</dcterms:created>
  <dcterms:modified xsi:type="dcterms:W3CDTF">2022-12-18T19:29:14Z</dcterms:modified>
</cp:coreProperties>
</file>