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F1D86-51E8-49DD-B7EC-6FD9B016378A}" v="2" dt="2021-03-29T13:04:47.924"/>
  </p1510:revLst>
</p1510:revInfo>
</file>

<file path=ppt/tableStyles.xml><?xml version="1.0" encoding="utf-8"?>
<a:tblStyleLst xmlns:a="http://schemas.openxmlformats.org/drawingml/2006/main" def="{96E04142-0BD7-4994-AD2A-831C2C91AEBC}">
  <a:tblStyle styleId="{96E04142-0BD7-4994-AD2A-831C2C91AEB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Chenyu" userId="S::yang.chenyu@ufl.edu::40d49957-6c16-4e37-9a2d-5a67ce60a670" providerId="AD" clId="Web-{1F2F1D86-51E8-49DD-B7EC-6FD9B016378A}"/>
    <pc:docChg chg="modSld">
      <pc:chgData name="Yang, Chenyu" userId="S::yang.chenyu@ufl.edu::40d49957-6c16-4e37-9a2d-5a67ce60a670" providerId="AD" clId="Web-{1F2F1D86-51E8-49DD-B7EC-6FD9B016378A}" dt="2021-03-29T13:04:47.924" v="1" actId="1076"/>
      <pc:docMkLst>
        <pc:docMk/>
      </pc:docMkLst>
      <pc:sldChg chg="modSp">
        <pc:chgData name="Yang, Chenyu" userId="S::yang.chenyu@ufl.edu::40d49957-6c16-4e37-9a2d-5a67ce60a670" providerId="AD" clId="Web-{1F2F1D86-51E8-49DD-B7EC-6FD9B016378A}" dt="2021-03-29T13:04:47.924" v="1" actId="1076"/>
        <pc:sldMkLst>
          <pc:docMk/>
          <pc:sldMk cId="0" sldId="256"/>
        </pc:sldMkLst>
        <pc:picChg chg="mod">
          <ac:chgData name="Yang, Chenyu" userId="S::yang.chenyu@ufl.edu::40d49957-6c16-4e37-9a2d-5a67ce60a670" providerId="AD" clId="Web-{1F2F1D86-51E8-49DD-B7EC-6FD9B016378A}" dt="2021-03-29T13:04:47.924" v="1" actId="1076"/>
          <ac:picMkLst>
            <pc:docMk/>
            <pc:sldMk cId="0" sldId="256"/>
            <ac:picMk id="5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e244ef0c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e244ef0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e244ef0c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e244ef0c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house of quality that we have come up with. The black solid circles show strong relationships, while the Moderate relationships are outlined by a transparent circle. The weak relationships are shown by a delta symbol. The customer requirements are taken mostly from our survey that was completed last week. Our engineering requirements were then defined by our customer requirements. The main body shows the relationship between customer needs and the product requirements. A nonlinear scale was used to weight the relationships of the House of quality.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e244ef0c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e244ef0c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e244ef0c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e244ef0c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5235d50f08e09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5235d50f08e09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e192c9eaa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e192c9ea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e192c9e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e192c9e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244ef0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244ef0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e192c9e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e192c9e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e192c9ea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e192c9ea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e192c9ea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e192c9e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e192c9ea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e192c9ea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696138" y="661263"/>
            <a:ext cx="3751731" cy="3820974"/>
          </a:xfrm>
          <a:prstGeom prst="rect">
            <a:avLst/>
          </a:prstGeom>
          <a:noFill/>
          <a:ln>
            <a:noFill/>
          </a:ln>
        </p:spPr>
      </p:pic>
      <p:sp>
        <p:nvSpPr>
          <p:cNvPr id="55" name="Google Shape;55;p13"/>
          <p:cNvSpPr txBox="1"/>
          <p:nvPr/>
        </p:nvSpPr>
        <p:spPr>
          <a:xfrm>
            <a:off x="5716225" y="1960475"/>
            <a:ext cx="6344100" cy="7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6" name="Google Shape;56;p13"/>
          <p:cNvSpPr txBox="1"/>
          <p:nvPr/>
        </p:nvSpPr>
        <p:spPr>
          <a:xfrm>
            <a:off x="2373313" y="255225"/>
            <a:ext cx="4397400" cy="8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FF00FF"/>
                </a:solidFill>
                <a:latin typeface="Montserrat"/>
                <a:ea typeface="Montserrat"/>
                <a:cs typeface="Montserrat"/>
                <a:sym typeface="Montserrat"/>
              </a:rPr>
              <a:t>HOUSE OF QUALITY</a:t>
            </a:r>
            <a:endParaRPr sz="3100" b="1">
              <a:solidFill>
                <a:srgbClr val="FF00FF"/>
              </a:solidFill>
              <a:latin typeface="Montserrat"/>
              <a:ea typeface="Montserrat"/>
              <a:cs typeface="Montserrat"/>
              <a:sym typeface="Montserrat"/>
            </a:endParaRPr>
          </a:p>
        </p:txBody>
      </p:sp>
      <p:sp>
        <p:nvSpPr>
          <p:cNvPr id="57" name="Google Shape;57;p13"/>
          <p:cNvSpPr txBox="1"/>
          <p:nvPr/>
        </p:nvSpPr>
        <p:spPr>
          <a:xfrm>
            <a:off x="753625" y="3867425"/>
            <a:ext cx="7636800" cy="95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FF"/>
                </a:solidFill>
              </a:rPr>
              <a:t>EIN6510 - Principles of Manufacturing Systems Engineering</a:t>
            </a:r>
            <a:endParaRPr>
              <a:solidFill>
                <a:srgbClr val="FF00FF"/>
              </a:solidFill>
            </a:endParaRPr>
          </a:p>
          <a:p>
            <a:pPr marL="0" lvl="0" indent="0" algn="ctr" rtl="0">
              <a:spcBef>
                <a:spcPts val="0"/>
              </a:spcBef>
              <a:spcAft>
                <a:spcPts val="0"/>
              </a:spcAft>
              <a:buNone/>
            </a:pPr>
            <a:r>
              <a:rPr lang="en">
                <a:solidFill>
                  <a:srgbClr val="FF00FF"/>
                </a:solidFill>
              </a:rPr>
              <a:t>Team 2 - G²</a:t>
            </a:r>
            <a:endParaRPr>
              <a:solidFill>
                <a:srgbClr val="FF00FF"/>
              </a:solidFill>
            </a:endParaRPr>
          </a:p>
          <a:p>
            <a:pPr marL="0" lvl="0" indent="0" algn="ctr" rtl="0">
              <a:spcBef>
                <a:spcPts val="0"/>
              </a:spcBef>
              <a:spcAft>
                <a:spcPts val="0"/>
              </a:spcAft>
              <a:buNone/>
            </a:pPr>
            <a:r>
              <a:rPr lang="en">
                <a:solidFill>
                  <a:srgbClr val="FF00FF"/>
                </a:solidFill>
              </a:rPr>
              <a:t>Chenchu Sakthi Charan Kondugari, Sameer Pawar, Chad Tucker, Samrudh U P, Chenyu Yang</a:t>
            </a:r>
            <a:endParaRPr>
              <a:solidFill>
                <a:srgbClr val="FF00FF"/>
              </a:solidFill>
            </a:endParaRPr>
          </a:p>
        </p:txBody>
      </p:sp>
      <p:sp>
        <p:nvSpPr>
          <p:cNvPr id="58" name="Google Shape;58;p13"/>
          <p:cNvSpPr txBox="1"/>
          <p:nvPr/>
        </p:nvSpPr>
        <p:spPr>
          <a:xfrm>
            <a:off x="0" y="4774200"/>
            <a:ext cx="1295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FF"/>
                </a:solidFill>
              </a:rPr>
              <a:t>Feb 15th</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l="5408" t="5731" r="1186"/>
          <a:stretch/>
        </p:blipFill>
        <p:spPr>
          <a:xfrm>
            <a:off x="2948275" y="-72212"/>
            <a:ext cx="5963325" cy="5215724"/>
          </a:xfrm>
          <a:prstGeom prst="rect">
            <a:avLst/>
          </a:prstGeom>
          <a:noFill/>
          <a:ln>
            <a:noFill/>
          </a:ln>
        </p:spPr>
      </p:pic>
      <p:sp>
        <p:nvSpPr>
          <p:cNvPr id="118" name="Google Shape;118;p22"/>
          <p:cNvSpPr txBox="1"/>
          <p:nvPr/>
        </p:nvSpPr>
        <p:spPr>
          <a:xfrm>
            <a:off x="165925" y="355275"/>
            <a:ext cx="2527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u="sng"/>
              <a:t>Initial House of Quality</a:t>
            </a:r>
            <a:r>
              <a:rPr lang="en" b="1"/>
              <a:t>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Product Specifications</a:t>
            </a:r>
            <a:endParaRPr/>
          </a:p>
        </p:txBody>
      </p:sp>
      <p:sp>
        <p:nvSpPr>
          <p:cNvPr id="124" name="Google Shape;124;p23"/>
          <p:cNvSpPr txBox="1"/>
          <p:nvPr/>
        </p:nvSpPr>
        <p:spPr>
          <a:xfrm>
            <a:off x="311700" y="1017725"/>
            <a:ext cx="6936900" cy="264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Compact size of glue gun.</a:t>
            </a:r>
            <a:endParaRPr sz="1600"/>
          </a:p>
          <a:p>
            <a:pPr marL="457200" lvl="0" indent="-330200" algn="l" rtl="0">
              <a:spcBef>
                <a:spcPts val="0"/>
              </a:spcBef>
              <a:spcAft>
                <a:spcPts val="0"/>
              </a:spcAft>
              <a:buSzPts val="1600"/>
              <a:buChar char="●"/>
            </a:pPr>
            <a:r>
              <a:rPr lang="en" sz="1600"/>
              <a:t>Weight.</a:t>
            </a:r>
            <a:endParaRPr sz="1600"/>
          </a:p>
          <a:p>
            <a:pPr marL="457200" lvl="0" indent="-330200" algn="l" rtl="0">
              <a:spcBef>
                <a:spcPts val="0"/>
              </a:spcBef>
              <a:spcAft>
                <a:spcPts val="0"/>
              </a:spcAft>
              <a:buSzPts val="1600"/>
              <a:buChar char="●"/>
            </a:pPr>
            <a:r>
              <a:rPr lang="en" sz="1600"/>
              <a:t>Battery Life of 3 hours.</a:t>
            </a:r>
            <a:endParaRPr sz="1600"/>
          </a:p>
          <a:p>
            <a:pPr marL="457200" lvl="0" indent="-330200" algn="l" rtl="0">
              <a:spcBef>
                <a:spcPts val="0"/>
              </a:spcBef>
              <a:spcAft>
                <a:spcPts val="0"/>
              </a:spcAft>
              <a:buSzPts val="1600"/>
              <a:buChar char="●"/>
            </a:pPr>
            <a:r>
              <a:rPr lang="en" sz="1600"/>
              <a:t>Insulation for product</a:t>
            </a:r>
            <a:endParaRPr sz="1600"/>
          </a:p>
          <a:p>
            <a:pPr marL="457200" lvl="0" indent="-330200" algn="l" rtl="0">
              <a:spcBef>
                <a:spcPts val="0"/>
              </a:spcBef>
              <a:spcAft>
                <a:spcPts val="0"/>
              </a:spcAft>
              <a:buSzPts val="1600"/>
              <a:buChar char="●"/>
            </a:pPr>
            <a:r>
              <a:rPr lang="en" sz="1600"/>
              <a:t>Plastic and metal combination for the body with a rubber grip</a:t>
            </a:r>
            <a:endParaRPr sz="1600"/>
          </a:p>
          <a:p>
            <a:pPr marL="457200" lvl="0" indent="-330200" algn="l" rtl="0">
              <a:spcBef>
                <a:spcPts val="0"/>
              </a:spcBef>
              <a:spcAft>
                <a:spcPts val="0"/>
              </a:spcAft>
              <a:buSzPts val="1600"/>
              <a:buChar char="●"/>
            </a:pPr>
            <a:r>
              <a:rPr lang="en" sz="1600"/>
              <a:t>Modular and easy to clean.</a:t>
            </a:r>
            <a:endParaRPr sz="1600"/>
          </a:p>
          <a:p>
            <a:pPr marL="457200" lvl="0" indent="-330200" algn="l" rtl="0">
              <a:spcBef>
                <a:spcPts val="0"/>
              </a:spcBef>
              <a:spcAft>
                <a:spcPts val="0"/>
              </a:spcAft>
              <a:buSzPts val="1600"/>
              <a:buChar char="●"/>
            </a:pPr>
            <a:r>
              <a:rPr lang="en" sz="1600"/>
              <a:t>Temperature the coil can reach to melt the glue stick.</a:t>
            </a:r>
            <a:endParaRPr sz="1600"/>
          </a:p>
          <a:p>
            <a:pPr marL="457200" lvl="0" indent="-330200" algn="l" rtl="0">
              <a:spcBef>
                <a:spcPts val="0"/>
              </a:spcBef>
              <a:spcAft>
                <a:spcPts val="0"/>
              </a:spcAft>
              <a:buSzPts val="1600"/>
              <a:buChar char="●"/>
            </a:pPr>
            <a:r>
              <a:rPr lang="en" sz="1600"/>
              <a:t>Battery charging speed.</a:t>
            </a:r>
            <a:endParaRPr sz="1600"/>
          </a:p>
          <a:p>
            <a:pPr marL="457200" lvl="0" indent="-330200" algn="l" rtl="0">
              <a:spcBef>
                <a:spcPts val="0"/>
              </a:spcBef>
              <a:spcAft>
                <a:spcPts val="0"/>
              </a:spcAft>
              <a:buSzPts val="1600"/>
              <a:buChar char="●"/>
            </a:pPr>
            <a:r>
              <a:rPr lang="en" sz="1600"/>
              <a:t>Size of glue sticks used should be industry standard.</a:t>
            </a:r>
            <a:endParaRPr sz="1600"/>
          </a:p>
          <a:p>
            <a:pPr marL="457200" lvl="0" indent="-330200" algn="l" rtl="0">
              <a:spcBef>
                <a:spcPts val="0"/>
              </a:spcBef>
              <a:spcAft>
                <a:spcPts val="0"/>
              </a:spcAft>
              <a:buSzPts val="1600"/>
              <a:buChar char="●"/>
            </a:pPr>
            <a:r>
              <a:rPr lang="en" sz="1600"/>
              <a:t>Supports different sizes of nozzles for varying glue dispense.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Metrics &amp; Target Values</a:t>
            </a:r>
            <a:endParaRPr/>
          </a:p>
        </p:txBody>
      </p:sp>
      <p:sp>
        <p:nvSpPr>
          <p:cNvPr id="130" name="Google Shape;130;p24"/>
          <p:cNvSpPr txBox="1"/>
          <p:nvPr/>
        </p:nvSpPr>
        <p:spPr>
          <a:xfrm>
            <a:off x="493350" y="1196650"/>
            <a:ext cx="6046200" cy="3386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The products Cost should be between $20-$40.</a:t>
            </a:r>
            <a:endParaRPr sz="1600"/>
          </a:p>
          <a:p>
            <a:pPr marL="457200" lvl="0" indent="-330200" algn="l" rtl="0">
              <a:spcBef>
                <a:spcPts val="0"/>
              </a:spcBef>
              <a:spcAft>
                <a:spcPts val="0"/>
              </a:spcAft>
              <a:buSzPts val="1600"/>
              <a:buChar char="●"/>
            </a:pPr>
            <a:r>
              <a:rPr lang="en" sz="1600"/>
              <a:t>The product has to be wirelessly operated.</a:t>
            </a:r>
            <a:endParaRPr sz="1600"/>
          </a:p>
          <a:p>
            <a:pPr marL="457200" lvl="0" indent="-330200" algn="l" rtl="0">
              <a:spcBef>
                <a:spcPts val="0"/>
              </a:spcBef>
              <a:spcAft>
                <a:spcPts val="0"/>
              </a:spcAft>
              <a:buSzPts val="1600"/>
              <a:buChar char="●"/>
            </a:pPr>
            <a:r>
              <a:rPr lang="en" sz="1600"/>
              <a:t>There is a definite need for such a product.</a:t>
            </a:r>
            <a:endParaRPr sz="1600"/>
          </a:p>
          <a:p>
            <a:pPr marL="457200" lvl="0" indent="-330200" algn="l" rtl="0">
              <a:spcBef>
                <a:spcPts val="0"/>
              </a:spcBef>
              <a:spcAft>
                <a:spcPts val="0"/>
              </a:spcAft>
              <a:buSzPts val="1600"/>
              <a:buChar char="●"/>
            </a:pPr>
            <a:r>
              <a:rPr lang="en" sz="1600"/>
              <a:t>The product has to be easy to use.</a:t>
            </a:r>
            <a:endParaRPr sz="1600"/>
          </a:p>
          <a:p>
            <a:pPr marL="457200" lvl="0" indent="-330200" algn="l" rtl="0">
              <a:spcBef>
                <a:spcPts val="0"/>
              </a:spcBef>
              <a:spcAft>
                <a:spcPts val="0"/>
              </a:spcAft>
              <a:buSzPts val="1600"/>
              <a:buChar char="●"/>
            </a:pPr>
            <a:r>
              <a:rPr lang="en" sz="1600"/>
              <a:t>The product has to be easy to control.</a:t>
            </a:r>
            <a:endParaRPr sz="1600"/>
          </a:p>
          <a:p>
            <a:pPr marL="457200" lvl="0" indent="-330200" algn="l" rtl="0">
              <a:spcBef>
                <a:spcPts val="0"/>
              </a:spcBef>
              <a:spcAft>
                <a:spcPts val="0"/>
              </a:spcAft>
              <a:buSzPts val="1600"/>
              <a:buChar char="●"/>
            </a:pPr>
            <a:r>
              <a:rPr lang="en" sz="1600"/>
              <a:t>The product should have a good battery life.</a:t>
            </a:r>
            <a:endParaRPr sz="1600"/>
          </a:p>
          <a:p>
            <a:pPr marL="457200" lvl="0" indent="-330200" algn="l" rtl="0">
              <a:spcBef>
                <a:spcPts val="0"/>
              </a:spcBef>
              <a:spcAft>
                <a:spcPts val="0"/>
              </a:spcAft>
              <a:buSzPts val="1600"/>
              <a:buChar char="●"/>
            </a:pPr>
            <a:r>
              <a:rPr lang="en" sz="1600"/>
              <a:t>The product should be fairly decent aesthetics.</a:t>
            </a:r>
            <a:endParaRPr sz="1600"/>
          </a:p>
          <a:p>
            <a:pPr marL="457200" lvl="0" indent="-330200" algn="l" rtl="0">
              <a:spcBef>
                <a:spcPts val="0"/>
              </a:spcBef>
              <a:spcAft>
                <a:spcPts val="0"/>
              </a:spcAft>
              <a:buSzPts val="1600"/>
              <a:buChar char="●"/>
            </a:pPr>
            <a:r>
              <a:rPr lang="en" sz="1600"/>
              <a:t>The product has to be lightweight.</a:t>
            </a:r>
            <a:endParaRPr sz="1600"/>
          </a:p>
          <a:p>
            <a:pPr marL="457200" lvl="0" indent="-330200" algn="l" rtl="0">
              <a:spcBef>
                <a:spcPts val="0"/>
              </a:spcBef>
              <a:spcAft>
                <a:spcPts val="0"/>
              </a:spcAft>
              <a:buSzPts val="1600"/>
              <a:buChar char="●"/>
            </a:pPr>
            <a:r>
              <a:rPr lang="en" sz="1600"/>
              <a:t>The product should have high temperature tolerance and durability.</a:t>
            </a:r>
            <a:endParaRPr sz="1600"/>
          </a:p>
          <a:p>
            <a:pPr marL="457200" lvl="0" indent="-330200" algn="l" rtl="0">
              <a:spcBef>
                <a:spcPts val="0"/>
              </a:spcBef>
              <a:spcAft>
                <a:spcPts val="0"/>
              </a:spcAft>
              <a:buSzPts val="1600"/>
              <a:buChar char="●"/>
            </a:pPr>
            <a:r>
              <a:rPr lang="en" sz="1600"/>
              <a:t>It is very important for it to be child safe.</a:t>
            </a:r>
            <a:endParaRPr sz="1600"/>
          </a:p>
          <a:p>
            <a:pPr marL="457200" lvl="0" indent="-330200" algn="l" rtl="0">
              <a:spcBef>
                <a:spcPts val="0"/>
              </a:spcBef>
              <a:spcAft>
                <a:spcPts val="0"/>
              </a:spcAft>
              <a:buSzPts val="1600"/>
              <a:buChar char="●"/>
            </a:pPr>
            <a:r>
              <a:rPr lang="en" sz="1600"/>
              <a:t>The product is not used extensively by many users.</a:t>
            </a:r>
            <a:endParaRPr sz="1600"/>
          </a:p>
          <a:p>
            <a:pPr marL="457200" lvl="0" indent="0" algn="l" rtl="0">
              <a:spcBef>
                <a:spcPts val="0"/>
              </a:spcBef>
              <a:spcAft>
                <a:spcPts val="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3672800" y="181400"/>
            <a:ext cx="4962100" cy="4962100"/>
          </a:xfrm>
          <a:prstGeom prst="rect">
            <a:avLst/>
          </a:prstGeom>
          <a:noFill/>
          <a:ln>
            <a:noFill/>
          </a:ln>
        </p:spPr>
      </p:pic>
      <p:sp>
        <p:nvSpPr>
          <p:cNvPr id="64" name="Google Shape;64;p14"/>
          <p:cNvSpPr txBox="1">
            <a:spLocks noGrp="1"/>
          </p:cNvSpPr>
          <p:nvPr>
            <p:ph type="title"/>
          </p:nvPr>
        </p:nvSpPr>
        <p:spPr>
          <a:xfrm>
            <a:off x="311700" y="290850"/>
            <a:ext cx="8520600" cy="1350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FF"/>
                </a:solidFill>
              </a:rPr>
              <a:t>Team 2 Product</a:t>
            </a:r>
            <a:endParaRPr>
              <a:solidFill>
                <a:srgbClr val="FF00FF"/>
              </a:solidFill>
            </a:endParaRPr>
          </a:p>
          <a:p>
            <a:pPr marL="0" lvl="0" indent="0" algn="l" rtl="0">
              <a:spcBef>
                <a:spcPts val="0"/>
              </a:spcBef>
              <a:spcAft>
                <a:spcPts val="0"/>
              </a:spcAft>
              <a:buNone/>
            </a:pPr>
            <a:r>
              <a:rPr lang="en" sz="3444" u="sng">
                <a:solidFill>
                  <a:srgbClr val="FF00FF"/>
                </a:solidFill>
              </a:rPr>
              <a:t>Cordless Glue Gun</a:t>
            </a:r>
            <a:endParaRPr sz="3444" u="sng">
              <a:solidFill>
                <a:srgbClr val="FF00FF"/>
              </a:solidFill>
            </a:endParaRPr>
          </a:p>
        </p:txBody>
      </p:sp>
      <p:pic>
        <p:nvPicPr>
          <p:cNvPr id="65" name="Google Shape;65;p14"/>
          <p:cNvPicPr preferRelativeResize="0"/>
          <p:nvPr/>
        </p:nvPicPr>
        <p:blipFill>
          <a:blip r:embed="rId4">
            <a:alphaModFix/>
          </a:blip>
          <a:stretch>
            <a:fillRect/>
          </a:stretch>
        </p:blipFill>
        <p:spPr>
          <a:xfrm>
            <a:off x="8150300" y="0"/>
            <a:ext cx="575769" cy="572700"/>
          </a:xfrm>
          <a:prstGeom prst="rect">
            <a:avLst/>
          </a:prstGeom>
          <a:noFill/>
          <a:ln>
            <a:noFill/>
          </a:ln>
        </p:spPr>
      </p:pic>
      <p:pic>
        <p:nvPicPr>
          <p:cNvPr id="66" name="Google Shape;66;p14"/>
          <p:cNvPicPr preferRelativeResize="0"/>
          <p:nvPr/>
        </p:nvPicPr>
        <p:blipFill>
          <a:blip r:embed="rId5">
            <a:alphaModFix/>
          </a:blip>
          <a:stretch>
            <a:fillRect/>
          </a:stretch>
        </p:blipFill>
        <p:spPr>
          <a:xfrm>
            <a:off x="679275" y="1720850"/>
            <a:ext cx="2883400" cy="2333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37075" y="356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u="sng">
                <a:solidFill>
                  <a:srgbClr val="5B0F00"/>
                </a:solidFill>
              </a:rPr>
              <a:t>Customer Survey</a:t>
            </a:r>
            <a:endParaRPr sz="2720" b="1" u="sng">
              <a:solidFill>
                <a:srgbClr val="5B0F00"/>
              </a:solidFill>
            </a:endParaRPr>
          </a:p>
        </p:txBody>
      </p:sp>
      <p:sp>
        <p:nvSpPr>
          <p:cNvPr id="72" name="Google Shape;72;p15"/>
          <p:cNvSpPr txBox="1"/>
          <p:nvPr/>
        </p:nvSpPr>
        <p:spPr>
          <a:xfrm>
            <a:off x="274850" y="804900"/>
            <a:ext cx="893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73" name="Google Shape;73;p15"/>
          <p:cNvSpPr txBox="1"/>
          <p:nvPr/>
        </p:nvSpPr>
        <p:spPr>
          <a:xfrm>
            <a:off x="274850" y="2071175"/>
            <a:ext cx="893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74" name="Google Shape;74;p15"/>
          <p:cNvSpPr txBox="1"/>
          <p:nvPr/>
        </p:nvSpPr>
        <p:spPr>
          <a:xfrm>
            <a:off x="451375" y="1070700"/>
            <a:ext cx="6046200" cy="5141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a:t>Personal Information.</a:t>
            </a:r>
            <a:br>
              <a:rPr lang="en"/>
            </a:br>
            <a:r>
              <a:rPr lang="en"/>
              <a:t>- Age.</a:t>
            </a:r>
            <a:br>
              <a:rPr lang="en"/>
            </a:br>
            <a:r>
              <a:rPr lang="en"/>
              <a:t>- Income.</a:t>
            </a:r>
            <a:br>
              <a:rPr lang="en"/>
            </a:br>
            <a:r>
              <a:rPr lang="en"/>
              <a:t>-Spending capacity.</a:t>
            </a:r>
            <a:endParaRPr/>
          </a:p>
          <a:p>
            <a:pPr marL="457200" lvl="0" indent="-317500" algn="l" rtl="0">
              <a:spcBef>
                <a:spcPts val="0"/>
              </a:spcBef>
              <a:spcAft>
                <a:spcPts val="0"/>
              </a:spcAft>
              <a:buSzPts val="1400"/>
              <a:buAutoNum type="arabicPeriod"/>
            </a:pPr>
            <a:r>
              <a:rPr lang="en"/>
              <a:t>Customer needs.</a:t>
            </a:r>
            <a:br>
              <a:rPr lang="en"/>
            </a:br>
            <a:r>
              <a:rPr lang="en"/>
              <a:t>- Do they really need it?</a:t>
            </a:r>
            <a:br>
              <a:rPr lang="en"/>
            </a:br>
            <a:r>
              <a:rPr lang="en"/>
              <a:t>- Personal preferences.</a:t>
            </a:r>
            <a:endParaRPr/>
          </a:p>
          <a:p>
            <a:pPr marL="457200" lvl="0" indent="-317500" algn="l" rtl="0">
              <a:spcBef>
                <a:spcPts val="0"/>
              </a:spcBef>
              <a:spcAft>
                <a:spcPts val="0"/>
              </a:spcAft>
              <a:buSzPts val="1400"/>
              <a:buAutoNum type="arabicPeriod"/>
            </a:pPr>
            <a:r>
              <a:rPr lang="en"/>
              <a:t>Questionnaire.</a:t>
            </a:r>
            <a:br>
              <a:rPr lang="en"/>
            </a:br>
            <a:r>
              <a:rPr lang="en"/>
              <a:t>- Does size matter?</a:t>
            </a:r>
            <a:br>
              <a:rPr lang="en"/>
            </a:br>
            <a:r>
              <a:rPr lang="en"/>
              <a:t>- Does shape matter?</a:t>
            </a:r>
            <a:br>
              <a:rPr lang="en"/>
            </a:br>
            <a:r>
              <a:rPr lang="en"/>
              <a:t>- Does weight matter?</a:t>
            </a:r>
            <a:br>
              <a:rPr lang="en"/>
            </a:br>
            <a:r>
              <a:rPr lang="en"/>
              <a:t>- How important is it for it to be easy to use?</a:t>
            </a:r>
            <a:endParaRPr/>
          </a:p>
          <a:p>
            <a:pPr marL="457200" lvl="0" indent="0" algn="l" rtl="0">
              <a:spcBef>
                <a:spcPts val="0"/>
              </a:spcBef>
              <a:spcAft>
                <a:spcPts val="0"/>
              </a:spcAft>
              <a:buNone/>
            </a:pPr>
            <a:r>
              <a:rPr lang="en"/>
              <a:t>- Does it have to have a good battery life?</a:t>
            </a:r>
            <a:br>
              <a:rPr lang="en"/>
            </a:br>
            <a:r>
              <a:rPr lang="en"/>
              <a:t>- How important is it be child safe?</a:t>
            </a:r>
            <a:br>
              <a:rPr lang="en"/>
            </a:br>
            <a:r>
              <a:rPr lang="en"/>
              <a:t>- Does it have to be aesthetically good?</a:t>
            </a:r>
            <a:endParaRPr/>
          </a:p>
          <a:p>
            <a:pPr marL="457200" lvl="0" indent="0" algn="l" rtl="0">
              <a:spcBef>
                <a:spcPts val="0"/>
              </a:spcBef>
              <a:spcAft>
                <a:spcPts val="0"/>
              </a:spcAft>
              <a:buNone/>
            </a:pPr>
            <a:r>
              <a:rPr lang="en"/>
              <a:t>- What should be the specifications on the refill?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37075" y="356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u="sng">
                <a:solidFill>
                  <a:srgbClr val="5B0F00"/>
                </a:solidFill>
              </a:rPr>
              <a:t>Customer Survey</a:t>
            </a:r>
            <a:endParaRPr sz="2720" b="1" u="sng">
              <a:solidFill>
                <a:srgbClr val="5B0F00"/>
              </a:solidFill>
            </a:endParaRPr>
          </a:p>
        </p:txBody>
      </p:sp>
      <p:graphicFrame>
        <p:nvGraphicFramePr>
          <p:cNvPr id="80" name="Google Shape;80;p16"/>
          <p:cNvGraphicFramePr/>
          <p:nvPr/>
        </p:nvGraphicFramePr>
        <p:xfrm>
          <a:off x="625750" y="1022625"/>
          <a:ext cx="8034825" cy="3857190"/>
        </p:xfrm>
        <a:graphic>
          <a:graphicData uri="http://schemas.openxmlformats.org/drawingml/2006/table">
            <a:tbl>
              <a:tblPr>
                <a:noFill/>
                <a:tableStyleId>{96E04142-0BD7-4994-AD2A-831C2C91AEBC}</a:tableStyleId>
              </a:tblPr>
              <a:tblGrid>
                <a:gridCol w="3883500">
                  <a:extLst>
                    <a:ext uri="{9D8B030D-6E8A-4147-A177-3AD203B41FA5}">
                      <a16:colId xmlns:a16="http://schemas.microsoft.com/office/drawing/2014/main" val="20000"/>
                    </a:ext>
                  </a:extLst>
                </a:gridCol>
                <a:gridCol w="4151325">
                  <a:extLst>
                    <a:ext uri="{9D8B030D-6E8A-4147-A177-3AD203B41FA5}">
                      <a16:colId xmlns:a16="http://schemas.microsoft.com/office/drawing/2014/main" val="20001"/>
                    </a:ext>
                  </a:extLst>
                </a:gridCol>
              </a:tblGrid>
              <a:tr h="377425">
                <a:tc>
                  <a:txBody>
                    <a:bodyPr/>
                    <a:lstStyle/>
                    <a:p>
                      <a:pPr marL="0" lvl="0" indent="0" algn="l" rtl="0">
                        <a:lnSpc>
                          <a:spcPct val="115000"/>
                        </a:lnSpc>
                        <a:spcBef>
                          <a:spcPts val="0"/>
                        </a:spcBef>
                        <a:spcAft>
                          <a:spcPts val="0"/>
                        </a:spcAft>
                        <a:buNone/>
                      </a:pPr>
                      <a:r>
                        <a:rPr lang="en" sz="900">
                          <a:solidFill>
                            <a:srgbClr val="262626"/>
                          </a:solidFill>
                        </a:rPr>
                        <a:t>How often do you routinely make crafts as a hobby or for fun?</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the product minimizes risk of burns?</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0"/>
                  </a:ext>
                </a:extLst>
              </a:tr>
              <a:tr h="377425">
                <a:tc>
                  <a:txBody>
                    <a:bodyPr/>
                    <a:lstStyle/>
                    <a:p>
                      <a:pPr marL="0" lvl="0" indent="0" algn="l" rtl="0">
                        <a:lnSpc>
                          <a:spcPct val="115000"/>
                        </a:lnSpc>
                        <a:spcBef>
                          <a:spcPts val="0"/>
                        </a:spcBef>
                        <a:spcAft>
                          <a:spcPts val="0"/>
                        </a:spcAft>
                        <a:buNone/>
                      </a:pPr>
                      <a:r>
                        <a:rPr lang="en" sz="900">
                          <a:solidFill>
                            <a:srgbClr val="262626"/>
                          </a:solidFill>
                        </a:rPr>
                        <a:t>How often do you find yourself needing to repair or fix broken items made of wood, glass, plastic, or metal?</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the product can withstand high temperatures?</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1"/>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is easy to use?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the product has a child protective lock?</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2"/>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is easy to control?</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the after-sales service is quick-responded?</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3"/>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has a long battery life?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this product uses industry standard glue sticks rather than its own brand?</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4"/>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has an attractive and appealing appearance?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often do you find yourself having to glue something in a week?</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5"/>
                  </a:ext>
                </a:extLst>
              </a:tr>
              <a:tr h="235150">
                <a:tc>
                  <a:txBody>
                    <a:bodyPr/>
                    <a:lstStyle/>
                    <a:p>
                      <a:pPr marL="0" lvl="0" indent="0" algn="l" rtl="0">
                        <a:lnSpc>
                          <a:spcPct val="115000"/>
                        </a:lnSpc>
                        <a:spcBef>
                          <a:spcPts val="0"/>
                        </a:spcBef>
                        <a:spcAft>
                          <a:spcPts val="0"/>
                        </a:spcAft>
                        <a:buNone/>
                      </a:pPr>
                      <a:r>
                        <a:rPr lang="en" sz="900">
                          <a:solidFill>
                            <a:srgbClr val="262626"/>
                          </a:solidFill>
                        </a:rPr>
                        <a:t>How important is it if the product is lightweight?</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for the product to be child safe?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6"/>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is easy to plug in and charge?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to be able to refile easily?</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7"/>
                  </a:ext>
                </a:extLst>
              </a:tr>
              <a:tr h="235150">
                <a:tc>
                  <a:txBody>
                    <a:bodyPr/>
                    <a:lstStyle/>
                    <a:p>
                      <a:pPr marL="0" lvl="0" indent="0" algn="l" rtl="0">
                        <a:lnSpc>
                          <a:spcPct val="115000"/>
                        </a:lnSpc>
                        <a:spcBef>
                          <a:spcPts val="0"/>
                        </a:spcBef>
                        <a:spcAft>
                          <a:spcPts val="0"/>
                        </a:spcAft>
                        <a:buNone/>
                      </a:pPr>
                      <a:r>
                        <a:rPr lang="en" sz="900">
                          <a:solidFill>
                            <a:srgbClr val="262626"/>
                          </a:solidFill>
                        </a:rPr>
                        <a:t>How important is it if the product is durable?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for the product to be leak proof?</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8"/>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uses industry standard glue sticks rather than its own brand and size?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important is the products small size for handling?</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9"/>
                  </a:ext>
                </a:extLst>
              </a:tr>
              <a:tr h="235150">
                <a:tc>
                  <a:txBody>
                    <a:bodyPr/>
                    <a:lstStyle/>
                    <a:p>
                      <a:pPr marL="0" lvl="0" indent="0" algn="l" rtl="0">
                        <a:lnSpc>
                          <a:spcPct val="115000"/>
                        </a:lnSpc>
                        <a:spcBef>
                          <a:spcPts val="0"/>
                        </a:spcBef>
                        <a:spcAft>
                          <a:spcPts val="0"/>
                        </a:spcAft>
                        <a:buNone/>
                      </a:pPr>
                      <a:r>
                        <a:rPr lang="en" sz="900">
                          <a:solidFill>
                            <a:srgbClr val="262626"/>
                          </a:solidFill>
                        </a:rPr>
                        <a:t>How important is it if the product is relatively quiet?</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for the product to be easy to clean?</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0" y="0"/>
            <a:ext cx="914399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0"/>
            <a:ext cx="914398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0" y="0"/>
            <a:ext cx="9143990" cy="5143500"/>
          </a:xfrm>
          <a:prstGeom prst="rect">
            <a:avLst/>
          </a:prstGeom>
          <a:noFill/>
          <a:ln>
            <a:noFill/>
          </a:ln>
        </p:spPr>
      </p:pic>
      <p:pic>
        <p:nvPicPr>
          <p:cNvPr id="101" name="Google Shape;101;p20"/>
          <p:cNvPicPr preferRelativeResize="0"/>
          <p:nvPr/>
        </p:nvPicPr>
        <p:blipFill>
          <a:blip r:embed="rId4">
            <a:alphaModFix/>
          </a:blip>
          <a:stretch>
            <a:fillRect/>
          </a:stretch>
        </p:blipFill>
        <p:spPr>
          <a:xfrm>
            <a:off x="218376" y="191201"/>
            <a:ext cx="4444374" cy="2380550"/>
          </a:xfrm>
          <a:prstGeom prst="rect">
            <a:avLst/>
          </a:prstGeom>
          <a:noFill/>
          <a:ln>
            <a:noFill/>
          </a:ln>
        </p:spPr>
      </p:pic>
      <p:pic>
        <p:nvPicPr>
          <p:cNvPr id="102" name="Google Shape;102;p20"/>
          <p:cNvPicPr preferRelativeResize="0"/>
          <p:nvPr/>
        </p:nvPicPr>
        <p:blipFill>
          <a:blip r:embed="rId5">
            <a:alphaModFix/>
          </a:blip>
          <a:stretch>
            <a:fillRect/>
          </a:stretch>
        </p:blipFill>
        <p:spPr>
          <a:xfrm>
            <a:off x="4961025" y="395638"/>
            <a:ext cx="3924300" cy="1971675"/>
          </a:xfrm>
          <a:prstGeom prst="rect">
            <a:avLst/>
          </a:prstGeom>
          <a:noFill/>
          <a:ln>
            <a:noFill/>
          </a:ln>
        </p:spPr>
      </p:pic>
      <p:pic>
        <p:nvPicPr>
          <p:cNvPr id="103" name="Google Shape;103;p20"/>
          <p:cNvPicPr preferRelativeResize="0"/>
          <p:nvPr/>
        </p:nvPicPr>
        <p:blipFill>
          <a:blip r:embed="rId6">
            <a:alphaModFix/>
          </a:blip>
          <a:stretch>
            <a:fillRect/>
          </a:stretch>
        </p:blipFill>
        <p:spPr>
          <a:xfrm>
            <a:off x="1978075" y="2522675"/>
            <a:ext cx="5619750" cy="125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0" y="0"/>
            <a:ext cx="9143990" cy="5143500"/>
          </a:xfrm>
          <a:prstGeom prst="rect">
            <a:avLst/>
          </a:prstGeom>
          <a:noFill/>
          <a:ln>
            <a:noFill/>
          </a:ln>
        </p:spPr>
      </p:pic>
      <p:pic>
        <p:nvPicPr>
          <p:cNvPr id="109" name="Google Shape;109;p21"/>
          <p:cNvPicPr preferRelativeResize="0"/>
          <p:nvPr/>
        </p:nvPicPr>
        <p:blipFill>
          <a:blip r:embed="rId4">
            <a:alphaModFix/>
          </a:blip>
          <a:stretch>
            <a:fillRect/>
          </a:stretch>
        </p:blipFill>
        <p:spPr>
          <a:xfrm>
            <a:off x="98151" y="142050"/>
            <a:ext cx="5116900" cy="3411275"/>
          </a:xfrm>
          <a:prstGeom prst="rect">
            <a:avLst/>
          </a:prstGeom>
          <a:noFill/>
          <a:ln>
            <a:noFill/>
          </a:ln>
        </p:spPr>
      </p:pic>
      <p:pic>
        <p:nvPicPr>
          <p:cNvPr id="110" name="Google Shape;110;p21"/>
          <p:cNvPicPr preferRelativeResize="0"/>
          <p:nvPr/>
        </p:nvPicPr>
        <p:blipFill>
          <a:blip r:embed="rId5">
            <a:alphaModFix/>
          </a:blip>
          <a:stretch>
            <a:fillRect/>
          </a:stretch>
        </p:blipFill>
        <p:spPr>
          <a:xfrm>
            <a:off x="5409100" y="313375"/>
            <a:ext cx="1771650" cy="1543050"/>
          </a:xfrm>
          <a:prstGeom prst="rect">
            <a:avLst/>
          </a:prstGeom>
          <a:noFill/>
          <a:ln>
            <a:noFill/>
          </a:ln>
        </p:spPr>
      </p:pic>
      <p:pic>
        <p:nvPicPr>
          <p:cNvPr id="111" name="Google Shape;111;p21"/>
          <p:cNvPicPr preferRelativeResize="0"/>
          <p:nvPr/>
        </p:nvPicPr>
        <p:blipFill>
          <a:blip r:embed="rId6">
            <a:alphaModFix/>
          </a:blip>
          <a:stretch>
            <a:fillRect/>
          </a:stretch>
        </p:blipFill>
        <p:spPr>
          <a:xfrm>
            <a:off x="6747925" y="946775"/>
            <a:ext cx="2667000" cy="1238250"/>
          </a:xfrm>
          <a:prstGeom prst="rect">
            <a:avLst/>
          </a:prstGeom>
          <a:noFill/>
          <a:ln>
            <a:noFill/>
          </a:ln>
        </p:spPr>
      </p:pic>
      <p:pic>
        <p:nvPicPr>
          <p:cNvPr id="112" name="Google Shape;112;p21"/>
          <p:cNvPicPr preferRelativeResize="0"/>
          <p:nvPr/>
        </p:nvPicPr>
        <p:blipFill>
          <a:blip r:embed="rId7">
            <a:alphaModFix/>
          </a:blip>
          <a:stretch>
            <a:fillRect/>
          </a:stretch>
        </p:blipFill>
        <p:spPr>
          <a:xfrm>
            <a:off x="5097263" y="1989763"/>
            <a:ext cx="3971925" cy="1724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E0CC79AABB2943ABC93445601C896D" ma:contentTypeVersion="10" ma:contentTypeDescription="Create a new document." ma:contentTypeScope="" ma:versionID="03a2967fb1bd173013b7c508839230f9">
  <xsd:schema xmlns:xsd="http://www.w3.org/2001/XMLSchema" xmlns:xs="http://www.w3.org/2001/XMLSchema" xmlns:p="http://schemas.microsoft.com/office/2006/metadata/properties" xmlns:ns2="02753373-39da-411a-86b6-e733c69d77c4" xmlns:ns3="35f62e7b-f4e1-4ed9-8f68-5f5733ecda25" targetNamespace="http://schemas.microsoft.com/office/2006/metadata/properties" ma:root="true" ma:fieldsID="9a6f63008f875b15c90ab28f2a9007ac" ns2:_="" ns3:_="">
    <xsd:import namespace="02753373-39da-411a-86b6-e733c69d77c4"/>
    <xsd:import namespace="35f62e7b-f4e1-4ed9-8f68-5f5733ecda2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53373-39da-411a-86b6-e733c69d77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f62e7b-f4e1-4ed9-8f68-5f5733ecda2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A4ADC4-E35F-499B-B6AE-7CB29E706C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CFA0A97-0436-42FA-928B-1BD1C78E95FA}">
  <ds:schemaRefs>
    <ds:schemaRef ds:uri="http://schemas.microsoft.com/sharepoint/v3/contenttype/forms"/>
  </ds:schemaRefs>
</ds:datastoreItem>
</file>

<file path=customXml/itemProps3.xml><?xml version="1.0" encoding="utf-8"?>
<ds:datastoreItem xmlns:ds="http://schemas.openxmlformats.org/officeDocument/2006/customXml" ds:itemID="{B9C5DACA-2D78-46AA-808C-4E9E1615D465}"/>
</file>

<file path=docProps/app.xml><?xml version="1.0" encoding="utf-8"?>
<Properties xmlns="http://schemas.openxmlformats.org/officeDocument/2006/extended-properties" xmlns:vt="http://schemas.openxmlformats.org/officeDocument/2006/docPropsVTypes">
  <Application>Microsoft Office PowerPoint</Application>
  <PresentationFormat>全屏显示(16:9)</PresentationFormat>
  <Slides>12</Slides>
  <Notes>12</Notes>
  <HiddenSlides>0</HiddenSlide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Simple Light</vt:lpstr>
      <vt:lpstr>PowerPoint 演示文稿</vt:lpstr>
      <vt:lpstr>Team 2 Product Cordless Glue Gun</vt:lpstr>
      <vt:lpstr>Customer Survey</vt:lpstr>
      <vt:lpstr>Customer Survey</vt:lpstr>
      <vt:lpstr>PowerPoint 演示文稿</vt:lpstr>
      <vt:lpstr>PowerPoint 演示文稿</vt:lpstr>
      <vt:lpstr>PowerPoint 演示文稿</vt:lpstr>
      <vt:lpstr>PowerPoint 演示文稿</vt:lpstr>
      <vt:lpstr>PowerPoint 演示文稿</vt:lpstr>
      <vt:lpstr>PowerPoint 演示文稿</vt:lpstr>
      <vt:lpstr>Product Specifications</vt:lpstr>
      <vt:lpstr>Metrics &amp; Target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revision>2</cp:revision>
  <dcterms:modified xsi:type="dcterms:W3CDTF">2021-03-29T13:04:54Z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0x010100D0E0CC79AABB2943ABC93445601C896D</vt:lpwstr>
  </property>
</Properties>
</file>