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type="screen16x9"/>
  <p:notesSz cx="6858000" cy="9144000"/>
  <p:embeddedFontLst>
    <p:embeddedFont>
      <p:font typeface="Montserra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E9DFF4-9355-4C15-A925-95BF363E045C}" v="432" dt="2021-02-26T18:24:51.686"/>
  </p1510:revLst>
</p1510:revInfo>
</file>

<file path=ppt/tableStyles.xml><?xml version="1.0" encoding="utf-8"?>
<a:tblStyleLst xmlns:a="http://schemas.openxmlformats.org/drawingml/2006/main" def="{96E04142-0BD7-4994-AD2A-831C2C91AEBC}">
  <a:tblStyle styleId="{96E04142-0BD7-4994-AD2A-831C2C91AEB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ntgod Preetham, Samrudh" userId="S::samrudh.untgodpr@ufl.edu::52756e16-304e-4673-904e-941de3ab3c48" providerId="AD" clId="Web-{29E9DFF4-9355-4C15-A925-95BF363E045C}"/>
    <pc:docChg chg="modSld">
      <pc:chgData name="Untgod Preetham, Samrudh" userId="S::samrudh.untgodpr@ufl.edu::52756e16-304e-4673-904e-941de3ab3c48" providerId="AD" clId="Web-{29E9DFF4-9355-4C15-A925-95BF363E045C}" dt="2021-02-26T18:24:51.686" v="217" actId="20577"/>
      <pc:docMkLst>
        <pc:docMk/>
      </pc:docMkLst>
      <pc:sldChg chg="modSp">
        <pc:chgData name="Untgod Preetham, Samrudh" userId="S::samrudh.untgodpr@ufl.edu::52756e16-304e-4673-904e-941de3ab3c48" providerId="AD" clId="Web-{29E9DFF4-9355-4C15-A925-95BF363E045C}" dt="2021-02-26T18:24:51.686" v="217" actId="20577"/>
        <pc:sldMkLst>
          <pc:docMk/>
          <pc:sldMk cId="0" sldId="267"/>
        </pc:sldMkLst>
        <pc:spChg chg="mod">
          <ac:chgData name="Untgod Preetham, Samrudh" userId="S::samrudh.untgodpr@ufl.edu::52756e16-304e-4673-904e-941de3ab3c48" providerId="AD" clId="Web-{29E9DFF4-9355-4C15-A925-95BF363E045C}" dt="2021-02-26T18:24:51.686" v="217" actId="20577"/>
          <ac:spMkLst>
            <pc:docMk/>
            <pc:sldMk cId="0" sldId="267"/>
            <ac:spMk id="13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e244ef0c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e244ef0c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e244ef0c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e244ef0c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the house of quality that we have come up with. The black solid circles show strong relationships, while the Moderate relationships are outlined by a transparent circle. The weak relationships are shown by a delta symbol. The customer requirements are taken mostly from our survey that was completed last week. Our engineering requirements were then defined by our customer requirements. The main body shows the relationship between customer needs and the product requirements. A nonlinear scale was used to weight the relationships of the House of quality.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e244ef0c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e244ef0c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e244ef0c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be244ef0c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5235d50f08e09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5235d50f08e09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e192c9eaa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e192c9ea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e192c9e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e192c9ea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e244ef0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e244ef0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e192c9e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e192c9e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e192c9ea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e192c9ea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e192c9ea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e192c9ea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e192c9ea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e192c9ea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696138" y="661263"/>
            <a:ext cx="3751731" cy="3820974"/>
          </a:xfrm>
          <a:prstGeom prst="rect">
            <a:avLst/>
          </a:prstGeom>
          <a:noFill/>
          <a:ln>
            <a:noFill/>
          </a:ln>
        </p:spPr>
      </p:pic>
      <p:sp>
        <p:nvSpPr>
          <p:cNvPr id="55" name="Google Shape;55;p13"/>
          <p:cNvSpPr txBox="1"/>
          <p:nvPr/>
        </p:nvSpPr>
        <p:spPr>
          <a:xfrm>
            <a:off x="5716225" y="1960475"/>
            <a:ext cx="6344100" cy="7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6" name="Google Shape;56;p13"/>
          <p:cNvSpPr txBox="1"/>
          <p:nvPr/>
        </p:nvSpPr>
        <p:spPr>
          <a:xfrm>
            <a:off x="2373313" y="255225"/>
            <a:ext cx="4397400" cy="8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rgbClr val="FF00FF"/>
                </a:solidFill>
                <a:latin typeface="Montserrat"/>
                <a:ea typeface="Montserrat"/>
                <a:cs typeface="Montserrat"/>
                <a:sym typeface="Montserrat"/>
              </a:rPr>
              <a:t>HOUSE OF QUALITY</a:t>
            </a:r>
            <a:endParaRPr sz="3100" b="1">
              <a:solidFill>
                <a:srgbClr val="FF00FF"/>
              </a:solidFill>
              <a:latin typeface="Montserrat"/>
              <a:ea typeface="Montserrat"/>
              <a:cs typeface="Montserrat"/>
              <a:sym typeface="Montserrat"/>
            </a:endParaRPr>
          </a:p>
        </p:txBody>
      </p:sp>
      <p:sp>
        <p:nvSpPr>
          <p:cNvPr id="57" name="Google Shape;57;p13"/>
          <p:cNvSpPr txBox="1"/>
          <p:nvPr/>
        </p:nvSpPr>
        <p:spPr>
          <a:xfrm>
            <a:off x="753625" y="3867425"/>
            <a:ext cx="7636800" cy="95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FF"/>
                </a:solidFill>
              </a:rPr>
              <a:t>EIN6510 - Principles of Manufacturing Systems Engineering</a:t>
            </a:r>
            <a:endParaRPr>
              <a:solidFill>
                <a:srgbClr val="FF00FF"/>
              </a:solidFill>
            </a:endParaRPr>
          </a:p>
          <a:p>
            <a:pPr marL="0" lvl="0" indent="0" algn="ctr" rtl="0">
              <a:spcBef>
                <a:spcPts val="0"/>
              </a:spcBef>
              <a:spcAft>
                <a:spcPts val="0"/>
              </a:spcAft>
              <a:buNone/>
            </a:pPr>
            <a:r>
              <a:rPr lang="en">
                <a:solidFill>
                  <a:srgbClr val="FF00FF"/>
                </a:solidFill>
              </a:rPr>
              <a:t>Team 2 - G²</a:t>
            </a:r>
            <a:endParaRPr>
              <a:solidFill>
                <a:srgbClr val="FF00FF"/>
              </a:solidFill>
            </a:endParaRPr>
          </a:p>
          <a:p>
            <a:pPr marL="0" lvl="0" indent="0" algn="ctr" rtl="0">
              <a:spcBef>
                <a:spcPts val="0"/>
              </a:spcBef>
              <a:spcAft>
                <a:spcPts val="0"/>
              </a:spcAft>
              <a:buNone/>
            </a:pPr>
            <a:r>
              <a:rPr lang="en">
                <a:solidFill>
                  <a:srgbClr val="FF00FF"/>
                </a:solidFill>
              </a:rPr>
              <a:t>Chenchu Sakthi Charan Kondugari, Sameer Pawar, Chad Tucker, Samrudh U P, Chenyu Yang</a:t>
            </a:r>
            <a:endParaRPr>
              <a:solidFill>
                <a:srgbClr val="FF00FF"/>
              </a:solidFill>
            </a:endParaRPr>
          </a:p>
        </p:txBody>
      </p:sp>
      <p:sp>
        <p:nvSpPr>
          <p:cNvPr id="58" name="Google Shape;58;p13"/>
          <p:cNvSpPr txBox="1"/>
          <p:nvPr/>
        </p:nvSpPr>
        <p:spPr>
          <a:xfrm>
            <a:off x="0" y="4774200"/>
            <a:ext cx="1295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FF"/>
                </a:solidFill>
              </a:rPr>
              <a:t>Feb 15th</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2"/>
          <p:cNvPicPr preferRelativeResize="0"/>
          <p:nvPr/>
        </p:nvPicPr>
        <p:blipFill rotWithShape="1">
          <a:blip r:embed="rId3">
            <a:alphaModFix/>
          </a:blip>
          <a:srcRect l="5408" t="5731" r="1186"/>
          <a:stretch/>
        </p:blipFill>
        <p:spPr>
          <a:xfrm>
            <a:off x="2948275" y="-72212"/>
            <a:ext cx="5963325" cy="5215724"/>
          </a:xfrm>
          <a:prstGeom prst="rect">
            <a:avLst/>
          </a:prstGeom>
          <a:noFill/>
          <a:ln>
            <a:noFill/>
          </a:ln>
        </p:spPr>
      </p:pic>
      <p:sp>
        <p:nvSpPr>
          <p:cNvPr id="118" name="Google Shape;118;p22"/>
          <p:cNvSpPr txBox="1"/>
          <p:nvPr/>
        </p:nvSpPr>
        <p:spPr>
          <a:xfrm>
            <a:off x="165925" y="355275"/>
            <a:ext cx="2527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u="sng"/>
              <a:t>Initial House of Quality</a:t>
            </a:r>
            <a:r>
              <a:rPr lang="en" b="1"/>
              <a:t>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Product Specifications</a:t>
            </a:r>
            <a:endParaRPr/>
          </a:p>
        </p:txBody>
      </p:sp>
      <p:sp>
        <p:nvSpPr>
          <p:cNvPr id="124" name="Google Shape;124;p23"/>
          <p:cNvSpPr txBox="1"/>
          <p:nvPr/>
        </p:nvSpPr>
        <p:spPr>
          <a:xfrm>
            <a:off x="311700" y="1017725"/>
            <a:ext cx="6936900" cy="2647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Compact size of glue gun.</a:t>
            </a:r>
            <a:endParaRPr sz="1600"/>
          </a:p>
          <a:p>
            <a:pPr marL="457200" lvl="0" indent="-330200" algn="l" rtl="0">
              <a:spcBef>
                <a:spcPts val="0"/>
              </a:spcBef>
              <a:spcAft>
                <a:spcPts val="0"/>
              </a:spcAft>
              <a:buSzPts val="1600"/>
              <a:buChar char="●"/>
            </a:pPr>
            <a:r>
              <a:rPr lang="en" sz="1600"/>
              <a:t>Weight.</a:t>
            </a:r>
            <a:endParaRPr sz="1600"/>
          </a:p>
          <a:p>
            <a:pPr marL="457200" lvl="0" indent="-330200" algn="l" rtl="0">
              <a:spcBef>
                <a:spcPts val="0"/>
              </a:spcBef>
              <a:spcAft>
                <a:spcPts val="0"/>
              </a:spcAft>
              <a:buSzPts val="1600"/>
              <a:buChar char="●"/>
            </a:pPr>
            <a:r>
              <a:rPr lang="en" sz="1600"/>
              <a:t>Battery Life of 3 hours.</a:t>
            </a:r>
            <a:endParaRPr sz="1600"/>
          </a:p>
          <a:p>
            <a:pPr marL="457200" lvl="0" indent="-330200" algn="l" rtl="0">
              <a:spcBef>
                <a:spcPts val="0"/>
              </a:spcBef>
              <a:spcAft>
                <a:spcPts val="0"/>
              </a:spcAft>
              <a:buSzPts val="1600"/>
              <a:buChar char="●"/>
            </a:pPr>
            <a:r>
              <a:rPr lang="en" sz="1600"/>
              <a:t>Insulation for product</a:t>
            </a:r>
            <a:endParaRPr sz="1600"/>
          </a:p>
          <a:p>
            <a:pPr marL="457200" lvl="0" indent="-330200" algn="l" rtl="0">
              <a:spcBef>
                <a:spcPts val="0"/>
              </a:spcBef>
              <a:spcAft>
                <a:spcPts val="0"/>
              </a:spcAft>
              <a:buSzPts val="1600"/>
              <a:buChar char="●"/>
            </a:pPr>
            <a:r>
              <a:rPr lang="en" sz="1600"/>
              <a:t>Plastic and metal combination for the body with a rubber grip</a:t>
            </a:r>
            <a:endParaRPr sz="1600"/>
          </a:p>
          <a:p>
            <a:pPr marL="457200" lvl="0" indent="-330200" algn="l" rtl="0">
              <a:spcBef>
                <a:spcPts val="0"/>
              </a:spcBef>
              <a:spcAft>
                <a:spcPts val="0"/>
              </a:spcAft>
              <a:buSzPts val="1600"/>
              <a:buChar char="●"/>
            </a:pPr>
            <a:r>
              <a:rPr lang="en" sz="1600"/>
              <a:t>Modular and easy to clean.</a:t>
            </a:r>
            <a:endParaRPr sz="1600"/>
          </a:p>
          <a:p>
            <a:pPr marL="457200" lvl="0" indent="-330200" algn="l" rtl="0">
              <a:spcBef>
                <a:spcPts val="0"/>
              </a:spcBef>
              <a:spcAft>
                <a:spcPts val="0"/>
              </a:spcAft>
              <a:buSzPts val="1600"/>
              <a:buChar char="●"/>
            </a:pPr>
            <a:r>
              <a:rPr lang="en" sz="1600"/>
              <a:t>Temperature the coil can reach to melt the glue stick.</a:t>
            </a:r>
            <a:endParaRPr sz="1600"/>
          </a:p>
          <a:p>
            <a:pPr marL="457200" lvl="0" indent="-330200" algn="l" rtl="0">
              <a:spcBef>
                <a:spcPts val="0"/>
              </a:spcBef>
              <a:spcAft>
                <a:spcPts val="0"/>
              </a:spcAft>
              <a:buSzPts val="1600"/>
              <a:buChar char="●"/>
            </a:pPr>
            <a:r>
              <a:rPr lang="en" sz="1600"/>
              <a:t>Battery charging speed.</a:t>
            </a:r>
            <a:endParaRPr sz="1600"/>
          </a:p>
          <a:p>
            <a:pPr marL="457200" lvl="0" indent="-330200" algn="l" rtl="0">
              <a:spcBef>
                <a:spcPts val="0"/>
              </a:spcBef>
              <a:spcAft>
                <a:spcPts val="0"/>
              </a:spcAft>
              <a:buSzPts val="1600"/>
              <a:buChar char="●"/>
            </a:pPr>
            <a:r>
              <a:rPr lang="en" sz="1600"/>
              <a:t>Size of glue sticks used should be industry standard.</a:t>
            </a:r>
            <a:endParaRPr sz="1600"/>
          </a:p>
          <a:p>
            <a:pPr marL="457200" lvl="0" indent="-330200" algn="l" rtl="0">
              <a:spcBef>
                <a:spcPts val="0"/>
              </a:spcBef>
              <a:spcAft>
                <a:spcPts val="0"/>
              </a:spcAft>
              <a:buSzPts val="1600"/>
              <a:buChar char="●"/>
            </a:pPr>
            <a:r>
              <a:rPr lang="en" sz="1600"/>
              <a:t>Supports different sizes of nozzles for varying glue dispense.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Metrics &amp; Target Values</a:t>
            </a:r>
            <a:endParaRPr/>
          </a:p>
        </p:txBody>
      </p:sp>
      <p:sp>
        <p:nvSpPr>
          <p:cNvPr id="130" name="Google Shape;130;p24"/>
          <p:cNvSpPr txBox="1"/>
          <p:nvPr/>
        </p:nvSpPr>
        <p:spPr>
          <a:xfrm>
            <a:off x="493350" y="1196650"/>
            <a:ext cx="6046200" cy="4124176"/>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dirty="0"/>
              <a:t>The products Cost should be between $20-$40.</a:t>
            </a:r>
            <a:endParaRPr sz="1600" dirty="0"/>
          </a:p>
          <a:p>
            <a:pPr marL="457200" lvl="0" indent="-330200" algn="l" rtl="0">
              <a:spcBef>
                <a:spcPts val="0"/>
              </a:spcBef>
              <a:spcAft>
                <a:spcPts val="0"/>
              </a:spcAft>
              <a:buSzPts val="1600"/>
              <a:buChar char="●"/>
            </a:pPr>
            <a:r>
              <a:rPr lang="en" sz="1600" dirty="0"/>
              <a:t>The product has to be wirelessly operated.</a:t>
            </a:r>
            <a:endParaRPr sz="1600" dirty="0"/>
          </a:p>
          <a:p>
            <a:pPr marL="457200" lvl="0" indent="-330200" algn="l" rtl="0">
              <a:spcBef>
                <a:spcPts val="0"/>
              </a:spcBef>
              <a:spcAft>
                <a:spcPts val="0"/>
              </a:spcAft>
              <a:buSzPts val="1600"/>
              <a:buChar char="●"/>
            </a:pPr>
            <a:r>
              <a:rPr lang="en" sz="1600" dirty="0"/>
              <a:t>There is a definite need for such a product.</a:t>
            </a:r>
            <a:endParaRPr sz="1600" dirty="0"/>
          </a:p>
          <a:p>
            <a:pPr marL="457200" indent="-330200">
              <a:buSzPts val="1600"/>
              <a:buChar char="●"/>
            </a:pPr>
            <a:r>
              <a:rPr lang="en" sz="1600" dirty="0"/>
              <a:t>The product has to be easy to use.(the product should weigh less that 2kgs in total)</a:t>
            </a:r>
            <a:endParaRPr sz="1600" dirty="0"/>
          </a:p>
          <a:p>
            <a:pPr marL="457200" indent="-330200">
              <a:buSzPts val="1600"/>
              <a:buChar char="●"/>
            </a:pPr>
            <a:r>
              <a:rPr lang="en" sz="1600" dirty="0"/>
              <a:t>The product has to be easy to control. (should have a handle and liftable with one hand)</a:t>
            </a:r>
          </a:p>
          <a:p>
            <a:pPr marL="457200" indent="-330200">
              <a:buSzPts val="1600"/>
              <a:buChar char="●"/>
            </a:pPr>
            <a:r>
              <a:rPr lang="en" sz="1600" dirty="0"/>
              <a:t>The product should have a good battery life.(a battery life of at least 2 hours per charge)</a:t>
            </a:r>
            <a:endParaRPr sz="1600" dirty="0"/>
          </a:p>
          <a:p>
            <a:pPr marL="457200" lvl="0" indent="-330200" algn="l" rtl="0">
              <a:spcBef>
                <a:spcPts val="0"/>
              </a:spcBef>
              <a:spcAft>
                <a:spcPts val="0"/>
              </a:spcAft>
              <a:buSzPts val="1600"/>
              <a:buChar char="●"/>
            </a:pPr>
            <a:r>
              <a:rPr lang="en" sz="1600" dirty="0"/>
              <a:t>The product should be fairly decent aesthetics.</a:t>
            </a:r>
            <a:endParaRPr sz="1600" dirty="0"/>
          </a:p>
          <a:p>
            <a:pPr marL="457200" indent="-330200">
              <a:buSzPts val="1600"/>
              <a:buChar char="●"/>
            </a:pPr>
            <a:r>
              <a:rPr lang="en" sz="1600" dirty="0"/>
              <a:t>The product has to be lightweight.(weight&lt;2kg)</a:t>
            </a:r>
            <a:endParaRPr sz="1600" dirty="0"/>
          </a:p>
          <a:p>
            <a:pPr marL="457200" indent="-330200">
              <a:buSzPts val="1600"/>
              <a:buChar char="●"/>
            </a:pPr>
            <a:r>
              <a:rPr lang="en" sz="1600" dirty="0"/>
              <a:t>The product should have high temperature tolerance and durability.(The materials used should have a temp tolerance of 100+_20*c)</a:t>
            </a:r>
            <a:endParaRPr sz="1600" dirty="0"/>
          </a:p>
          <a:p>
            <a:pPr marL="457200" indent="-330200">
              <a:buSzPts val="1600"/>
              <a:buChar char="●"/>
            </a:pPr>
            <a:r>
              <a:rPr lang="en" sz="1600"/>
              <a:t>It is very important for it to be child safe.(Child lock)</a:t>
            </a:r>
            <a:endParaRPr sz="1600"/>
          </a:p>
          <a:p>
            <a:pPr marL="457200" lvl="0" algn="l" rtl="0">
              <a:spcBef>
                <a:spcPts val="0"/>
              </a:spcBef>
              <a:spcAft>
                <a:spcPts val="0"/>
              </a:spcAft>
            </a:pPr>
            <a:endParaRPr lang="en"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3672800" y="181400"/>
            <a:ext cx="4962100" cy="4962100"/>
          </a:xfrm>
          <a:prstGeom prst="rect">
            <a:avLst/>
          </a:prstGeom>
          <a:noFill/>
          <a:ln>
            <a:noFill/>
          </a:ln>
        </p:spPr>
      </p:pic>
      <p:sp>
        <p:nvSpPr>
          <p:cNvPr id="64" name="Google Shape;64;p14"/>
          <p:cNvSpPr txBox="1">
            <a:spLocks noGrp="1"/>
          </p:cNvSpPr>
          <p:nvPr>
            <p:ph type="title"/>
          </p:nvPr>
        </p:nvSpPr>
        <p:spPr>
          <a:xfrm>
            <a:off x="311700" y="290850"/>
            <a:ext cx="8520600" cy="1350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FF00FF"/>
                </a:solidFill>
              </a:rPr>
              <a:t>Team 2 Product</a:t>
            </a:r>
            <a:endParaRPr>
              <a:solidFill>
                <a:srgbClr val="FF00FF"/>
              </a:solidFill>
            </a:endParaRPr>
          </a:p>
          <a:p>
            <a:pPr marL="0" lvl="0" indent="0" algn="l" rtl="0">
              <a:spcBef>
                <a:spcPts val="0"/>
              </a:spcBef>
              <a:spcAft>
                <a:spcPts val="0"/>
              </a:spcAft>
              <a:buNone/>
            </a:pPr>
            <a:r>
              <a:rPr lang="en" sz="3444" u="sng">
                <a:solidFill>
                  <a:srgbClr val="FF00FF"/>
                </a:solidFill>
              </a:rPr>
              <a:t>Cordless Glue Gun</a:t>
            </a:r>
            <a:endParaRPr sz="3444" u="sng">
              <a:solidFill>
                <a:srgbClr val="FF00FF"/>
              </a:solidFill>
            </a:endParaRPr>
          </a:p>
        </p:txBody>
      </p:sp>
      <p:pic>
        <p:nvPicPr>
          <p:cNvPr id="65" name="Google Shape;65;p14"/>
          <p:cNvPicPr preferRelativeResize="0"/>
          <p:nvPr/>
        </p:nvPicPr>
        <p:blipFill>
          <a:blip r:embed="rId4">
            <a:alphaModFix/>
          </a:blip>
          <a:stretch>
            <a:fillRect/>
          </a:stretch>
        </p:blipFill>
        <p:spPr>
          <a:xfrm>
            <a:off x="8150300" y="0"/>
            <a:ext cx="575769" cy="572700"/>
          </a:xfrm>
          <a:prstGeom prst="rect">
            <a:avLst/>
          </a:prstGeom>
          <a:noFill/>
          <a:ln>
            <a:noFill/>
          </a:ln>
        </p:spPr>
      </p:pic>
      <p:pic>
        <p:nvPicPr>
          <p:cNvPr id="66" name="Google Shape;66;p14"/>
          <p:cNvPicPr preferRelativeResize="0"/>
          <p:nvPr/>
        </p:nvPicPr>
        <p:blipFill>
          <a:blip r:embed="rId5">
            <a:alphaModFix/>
          </a:blip>
          <a:stretch>
            <a:fillRect/>
          </a:stretch>
        </p:blipFill>
        <p:spPr>
          <a:xfrm>
            <a:off x="679275" y="1720850"/>
            <a:ext cx="2883400" cy="2333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37075" y="356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b="1" u="sng">
                <a:solidFill>
                  <a:srgbClr val="5B0F00"/>
                </a:solidFill>
              </a:rPr>
              <a:t>Customer Survey</a:t>
            </a:r>
            <a:endParaRPr sz="2720" b="1" u="sng">
              <a:solidFill>
                <a:srgbClr val="5B0F00"/>
              </a:solidFill>
            </a:endParaRPr>
          </a:p>
        </p:txBody>
      </p:sp>
      <p:sp>
        <p:nvSpPr>
          <p:cNvPr id="72" name="Google Shape;72;p15"/>
          <p:cNvSpPr txBox="1"/>
          <p:nvPr/>
        </p:nvSpPr>
        <p:spPr>
          <a:xfrm>
            <a:off x="274850" y="804900"/>
            <a:ext cx="893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p>
        </p:txBody>
      </p:sp>
      <p:sp>
        <p:nvSpPr>
          <p:cNvPr id="73" name="Google Shape;73;p15"/>
          <p:cNvSpPr txBox="1"/>
          <p:nvPr/>
        </p:nvSpPr>
        <p:spPr>
          <a:xfrm>
            <a:off x="274850" y="2071175"/>
            <a:ext cx="893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p>
        </p:txBody>
      </p:sp>
      <p:sp>
        <p:nvSpPr>
          <p:cNvPr id="74" name="Google Shape;74;p15"/>
          <p:cNvSpPr txBox="1"/>
          <p:nvPr/>
        </p:nvSpPr>
        <p:spPr>
          <a:xfrm>
            <a:off x="451375" y="1070700"/>
            <a:ext cx="6046200" cy="5141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rabicPeriod"/>
            </a:pPr>
            <a:r>
              <a:rPr lang="en"/>
              <a:t>Personal Information.</a:t>
            </a:r>
            <a:br>
              <a:rPr lang="en"/>
            </a:br>
            <a:r>
              <a:rPr lang="en"/>
              <a:t>- Age.</a:t>
            </a:r>
            <a:br>
              <a:rPr lang="en"/>
            </a:br>
            <a:r>
              <a:rPr lang="en"/>
              <a:t>- Income.</a:t>
            </a:r>
            <a:br>
              <a:rPr lang="en"/>
            </a:br>
            <a:r>
              <a:rPr lang="en"/>
              <a:t>-Spending capacity.</a:t>
            </a:r>
            <a:endParaRPr/>
          </a:p>
          <a:p>
            <a:pPr marL="457200" lvl="0" indent="-317500" algn="l" rtl="0">
              <a:spcBef>
                <a:spcPts val="0"/>
              </a:spcBef>
              <a:spcAft>
                <a:spcPts val="0"/>
              </a:spcAft>
              <a:buSzPts val="1400"/>
              <a:buAutoNum type="arabicPeriod"/>
            </a:pPr>
            <a:r>
              <a:rPr lang="en"/>
              <a:t>Customer needs.</a:t>
            </a:r>
            <a:br>
              <a:rPr lang="en"/>
            </a:br>
            <a:r>
              <a:rPr lang="en"/>
              <a:t>- Do they really need it?</a:t>
            </a:r>
            <a:br>
              <a:rPr lang="en"/>
            </a:br>
            <a:r>
              <a:rPr lang="en"/>
              <a:t>- Personal preferences.</a:t>
            </a:r>
            <a:endParaRPr/>
          </a:p>
          <a:p>
            <a:pPr marL="457200" lvl="0" indent="-317500" algn="l" rtl="0">
              <a:spcBef>
                <a:spcPts val="0"/>
              </a:spcBef>
              <a:spcAft>
                <a:spcPts val="0"/>
              </a:spcAft>
              <a:buSzPts val="1400"/>
              <a:buAutoNum type="arabicPeriod"/>
            </a:pPr>
            <a:r>
              <a:rPr lang="en"/>
              <a:t>Questionnaire.</a:t>
            </a:r>
            <a:br>
              <a:rPr lang="en"/>
            </a:br>
            <a:r>
              <a:rPr lang="en"/>
              <a:t>- Does size matter?</a:t>
            </a:r>
            <a:br>
              <a:rPr lang="en"/>
            </a:br>
            <a:r>
              <a:rPr lang="en"/>
              <a:t>- Does shape matter?</a:t>
            </a:r>
            <a:br>
              <a:rPr lang="en"/>
            </a:br>
            <a:r>
              <a:rPr lang="en"/>
              <a:t>- Does weight matter?</a:t>
            </a:r>
            <a:br>
              <a:rPr lang="en"/>
            </a:br>
            <a:r>
              <a:rPr lang="en"/>
              <a:t>- How important is it for it to be easy to use?</a:t>
            </a:r>
            <a:endParaRPr/>
          </a:p>
          <a:p>
            <a:pPr marL="457200" lvl="0" indent="0" algn="l" rtl="0">
              <a:spcBef>
                <a:spcPts val="0"/>
              </a:spcBef>
              <a:spcAft>
                <a:spcPts val="0"/>
              </a:spcAft>
              <a:buNone/>
            </a:pPr>
            <a:r>
              <a:rPr lang="en"/>
              <a:t>- Does it have to have a good battery life?</a:t>
            </a:r>
            <a:br>
              <a:rPr lang="en"/>
            </a:br>
            <a:r>
              <a:rPr lang="en"/>
              <a:t>- How important is it be child safe?</a:t>
            </a:r>
            <a:br>
              <a:rPr lang="en"/>
            </a:br>
            <a:r>
              <a:rPr lang="en"/>
              <a:t>- Does it have to be aesthetically good?</a:t>
            </a:r>
            <a:endParaRPr/>
          </a:p>
          <a:p>
            <a:pPr marL="457200" lvl="0" indent="0" algn="l" rtl="0">
              <a:spcBef>
                <a:spcPts val="0"/>
              </a:spcBef>
              <a:spcAft>
                <a:spcPts val="0"/>
              </a:spcAft>
              <a:buNone/>
            </a:pPr>
            <a:r>
              <a:rPr lang="en"/>
              <a:t>- What should be the specifications on the refill?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37075" y="356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b="1" u="sng">
                <a:solidFill>
                  <a:srgbClr val="5B0F00"/>
                </a:solidFill>
              </a:rPr>
              <a:t>Customer Survey</a:t>
            </a:r>
            <a:endParaRPr sz="2720" b="1" u="sng">
              <a:solidFill>
                <a:srgbClr val="5B0F00"/>
              </a:solidFill>
            </a:endParaRPr>
          </a:p>
        </p:txBody>
      </p:sp>
      <p:graphicFrame>
        <p:nvGraphicFramePr>
          <p:cNvPr id="80" name="Google Shape;80;p16"/>
          <p:cNvGraphicFramePr/>
          <p:nvPr/>
        </p:nvGraphicFramePr>
        <p:xfrm>
          <a:off x="625750" y="1022625"/>
          <a:ext cx="8034825" cy="3857190"/>
        </p:xfrm>
        <a:graphic>
          <a:graphicData uri="http://schemas.openxmlformats.org/drawingml/2006/table">
            <a:tbl>
              <a:tblPr>
                <a:noFill/>
                <a:tableStyleId>{96E04142-0BD7-4994-AD2A-831C2C91AEBC}</a:tableStyleId>
              </a:tblPr>
              <a:tblGrid>
                <a:gridCol w="3883500">
                  <a:extLst>
                    <a:ext uri="{9D8B030D-6E8A-4147-A177-3AD203B41FA5}">
                      <a16:colId xmlns:a16="http://schemas.microsoft.com/office/drawing/2014/main" val="20000"/>
                    </a:ext>
                  </a:extLst>
                </a:gridCol>
                <a:gridCol w="4151325">
                  <a:extLst>
                    <a:ext uri="{9D8B030D-6E8A-4147-A177-3AD203B41FA5}">
                      <a16:colId xmlns:a16="http://schemas.microsoft.com/office/drawing/2014/main" val="20001"/>
                    </a:ext>
                  </a:extLst>
                </a:gridCol>
              </a:tblGrid>
              <a:tr h="377425">
                <a:tc>
                  <a:txBody>
                    <a:bodyPr/>
                    <a:lstStyle/>
                    <a:p>
                      <a:pPr marL="0" lvl="0" indent="0" algn="l" rtl="0">
                        <a:lnSpc>
                          <a:spcPct val="115000"/>
                        </a:lnSpc>
                        <a:spcBef>
                          <a:spcPts val="0"/>
                        </a:spcBef>
                        <a:spcAft>
                          <a:spcPts val="0"/>
                        </a:spcAft>
                        <a:buNone/>
                      </a:pPr>
                      <a:r>
                        <a:rPr lang="en" sz="900">
                          <a:solidFill>
                            <a:srgbClr val="262626"/>
                          </a:solidFill>
                        </a:rPr>
                        <a:t>How often do you routinely make crafts as a hobby or for fun?</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if the product minimizes risk of burns?</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extLst>
                  <a:ext uri="{0D108BD9-81ED-4DB2-BD59-A6C34878D82A}">
                    <a16:rowId xmlns:a16="http://schemas.microsoft.com/office/drawing/2014/main" val="10000"/>
                  </a:ext>
                </a:extLst>
              </a:tr>
              <a:tr h="377425">
                <a:tc>
                  <a:txBody>
                    <a:bodyPr/>
                    <a:lstStyle/>
                    <a:p>
                      <a:pPr marL="0" lvl="0" indent="0" algn="l" rtl="0">
                        <a:lnSpc>
                          <a:spcPct val="115000"/>
                        </a:lnSpc>
                        <a:spcBef>
                          <a:spcPts val="0"/>
                        </a:spcBef>
                        <a:spcAft>
                          <a:spcPts val="0"/>
                        </a:spcAft>
                        <a:buNone/>
                      </a:pPr>
                      <a:r>
                        <a:rPr lang="en" sz="900">
                          <a:solidFill>
                            <a:srgbClr val="262626"/>
                          </a:solidFill>
                        </a:rPr>
                        <a:t>How often do you find yourself needing to repair or fix broken items made of wood, glass, plastic, or metal?</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if the product can withstand high temperatures?</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extLst>
                  <a:ext uri="{0D108BD9-81ED-4DB2-BD59-A6C34878D82A}">
                    <a16:rowId xmlns:a16="http://schemas.microsoft.com/office/drawing/2014/main" val="10001"/>
                  </a:ext>
                </a:extLst>
              </a:tr>
              <a:tr h="377425">
                <a:tc>
                  <a:txBody>
                    <a:bodyPr/>
                    <a:lstStyle/>
                    <a:p>
                      <a:pPr marL="0" lvl="0" indent="0" algn="l" rtl="0">
                        <a:lnSpc>
                          <a:spcPct val="115000"/>
                        </a:lnSpc>
                        <a:spcBef>
                          <a:spcPts val="0"/>
                        </a:spcBef>
                        <a:spcAft>
                          <a:spcPts val="0"/>
                        </a:spcAft>
                        <a:buNone/>
                      </a:pPr>
                      <a:r>
                        <a:rPr lang="en" sz="900">
                          <a:solidFill>
                            <a:srgbClr val="262626"/>
                          </a:solidFill>
                        </a:rPr>
                        <a:t>How important is it if the product is easy to use?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if the product has a child protective lock?</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extLst>
                  <a:ext uri="{0D108BD9-81ED-4DB2-BD59-A6C34878D82A}">
                    <a16:rowId xmlns:a16="http://schemas.microsoft.com/office/drawing/2014/main" val="10002"/>
                  </a:ext>
                </a:extLst>
              </a:tr>
              <a:tr h="377425">
                <a:tc>
                  <a:txBody>
                    <a:bodyPr/>
                    <a:lstStyle/>
                    <a:p>
                      <a:pPr marL="0" lvl="0" indent="0" algn="l" rtl="0">
                        <a:lnSpc>
                          <a:spcPct val="115000"/>
                        </a:lnSpc>
                        <a:spcBef>
                          <a:spcPts val="0"/>
                        </a:spcBef>
                        <a:spcAft>
                          <a:spcPts val="0"/>
                        </a:spcAft>
                        <a:buNone/>
                      </a:pPr>
                      <a:r>
                        <a:rPr lang="en" sz="900">
                          <a:solidFill>
                            <a:srgbClr val="262626"/>
                          </a:solidFill>
                        </a:rPr>
                        <a:t>How important is it if the product is easy to control?</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if the after-sales service is quick-responded?</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extLst>
                  <a:ext uri="{0D108BD9-81ED-4DB2-BD59-A6C34878D82A}">
                    <a16:rowId xmlns:a16="http://schemas.microsoft.com/office/drawing/2014/main" val="10003"/>
                  </a:ext>
                </a:extLst>
              </a:tr>
              <a:tr h="377425">
                <a:tc>
                  <a:txBody>
                    <a:bodyPr/>
                    <a:lstStyle/>
                    <a:p>
                      <a:pPr marL="0" lvl="0" indent="0" algn="l" rtl="0">
                        <a:lnSpc>
                          <a:spcPct val="115000"/>
                        </a:lnSpc>
                        <a:spcBef>
                          <a:spcPts val="0"/>
                        </a:spcBef>
                        <a:spcAft>
                          <a:spcPts val="0"/>
                        </a:spcAft>
                        <a:buNone/>
                      </a:pPr>
                      <a:r>
                        <a:rPr lang="en" sz="900">
                          <a:solidFill>
                            <a:srgbClr val="262626"/>
                          </a:solidFill>
                        </a:rPr>
                        <a:t>How important is it if the product has a long battery life?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if this product uses industry standard glue sticks rather than its own brand?</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extLst>
                  <a:ext uri="{0D108BD9-81ED-4DB2-BD59-A6C34878D82A}">
                    <a16:rowId xmlns:a16="http://schemas.microsoft.com/office/drawing/2014/main" val="10004"/>
                  </a:ext>
                </a:extLst>
              </a:tr>
              <a:tr h="377425">
                <a:tc>
                  <a:txBody>
                    <a:bodyPr/>
                    <a:lstStyle/>
                    <a:p>
                      <a:pPr marL="0" lvl="0" indent="0" algn="l" rtl="0">
                        <a:lnSpc>
                          <a:spcPct val="115000"/>
                        </a:lnSpc>
                        <a:spcBef>
                          <a:spcPts val="0"/>
                        </a:spcBef>
                        <a:spcAft>
                          <a:spcPts val="0"/>
                        </a:spcAft>
                        <a:buNone/>
                      </a:pPr>
                      <a:r>
                        <a:rPr lang="en" sz="900">
                          <a:solidFill>
                            <a:srgbClr val="262626"/>
                          </a:solidFill>
                        </a:rPr>
                        <a:t>How important is it if the product has an attractive and appealing appearance?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tc>
                  <a:txBody>
                    <a:bodyPr/>
                    <a:lstStyle/>
                    <a:p>
                      <a:pPr marL="0" lvl="0" indent="0" algn="l" rtl="0">
                        <a:lnSpc>
                          <a:spcPct val="115000"/>
                        </a:lnSpc>
                        <a:spcBef>
                          <a:spcPts val="0"/>
                        </a:spcBef>
                        <a:spcAft>
                          <a:spcPts val="0"/>
                        </a:spcAft>
                        <a:buNone/>
                      </a:pPr>
                      <a:r>
                        <a:rPr lang="en" sz="900">
                          <a:solidFill>
                            <a:srgbClr val="262626"/>
                          </a:solidFill>
                        </a:rPr>
                        <a:t>How often do you find yourself having to glue something in a week?</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extLst>
                  <a:ext uri="{0D108BD9-81ED-4DB2-BD59-A6C34878D82A}">
                    <a16:rowId xmlns:a16="http://schemas.microsoft.com/office/drawing/2014/main" val="10005"/>
                  </a:ext>
                </a:extLst>
              </a:tr>
              <a:tr h="235150">
                <a:tc>
                  <a:txBody>
                    <a:bodyPr/>
                    <a:lstStyle/>
                    <a:p>
                      <a:pPr marL="0" lvl="0" indent="0" algn="l" rtl="0">
                        <a:lnSpc>
                          <a:spcPct val="115000"/>
                        </a:lnSpc>
                        <a:spcBef>
                          <a:spcPts val="0"/>
                        </a:spcBef>
                        <a:spcAft>
                          <a:spcPts val="0"/>
                        </a:spcAft>
                        <a:buNone/>
                      </a:pPr>
                      <a:r>
                        <a:rPr lang="en" sz="900">
                          <a:solidFill>
                            <a:srgbClr val="262626"/>
                          </a:solidFill>
                        </a:rPr>
                        <a:t>How important is it if the product is lightweight?</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for the product to be child safe?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extLst>
                  <a:ext uri="{0D108BD9-81ED-4DB2-BD59-A6C34878D82A}">
                    <a16:rowId xmlns:a16="http://schemas.microsoft.com/office/drawing/2014/main" val="10006"/>
                  </a:ext>
                </a:extLst>
              </a:tr>
              <a:tr h="377425">
                <a:tc>
                  <a:txBody>
                    <a:bodyPr/>
                    <a:lstStyle/>
                    <a:p>
                      <a:pPr marL="0" lvl="0" indent="0" algn="l" rtl="0">
                        <a:lnSpc>
                          <a:spcPct val="115000"/>
                        </a:lnSpc>
                        <a:spcBef>
                          <a:spcPts val="0"/>
                        </a:spcBef>
                        <a:spcAft>
                          <a:spcPts val="0"/>
                        </a:spcAft>
                        <a:buNone/>
                      </a:pPr>
                      <a:r>
                        <a:rPr lang="en" sz="900">
                          <a:solidFill>
                            <a:srgbClr val="262626"/>
                          </a:solidFill>
                        </a:rPr>
                        <a:t>How important is it if the product is easy to plug in and charge?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to be able to refile easily?</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extLst>
                  <a:ext uri="{0D108BD9-81ED-4DB2-BD59-A6C34878D82A}">
                    <a16:rowId xmlns:a16="http://schemas.microsoft.com/office/drawing/2014/main" val="10007"/>
                  </a:ext>
                </a:extLst>
              </a:tr>
              <a:tr h="235150">
                <a:tc>
                  <a:txBody>
                    <a:bodyPr/>
                    <a:lstStyle/>
                    <a:p>
                      <a:pPr marL="0" lvl="0" indent="0" algn="l" rtl="0">
                        <a:lnSpc>
                          <a:spcPct val="115000"/>
                        </a:lnSpc>
                        <a:spcBef>
                          <a:spcPts val="0"/>
                        </a:spcBef>
                        <a:spcAft>
                          <a:spcPts val="0"/>
                        </a:spcAft>
                        <a:buNone/>
                      </a:pPr>
                      <a:r>
                        <a:rPr lang="en" sz="900">
                          <a:solidFill>
                            <a:srgbClr val="262626"/>
                          </a:solidFill>
                        </a:rPr>
                        <a:t>How important is it if the product is durable?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for the product to be leak proof?</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extLst>
                  <a:ext uri="{0D108BD9-81ED-4DB2-BD59-A6C34878D82A}">
                    <a16:rowId xmlns:a16="http://schemas.microsoft.com/office/drawing/2014/main" val="10008"/>
                  </a:ext>
                </a:extLst>
              </a:tr>
              <a:tr h="377425">
                <a:tc>
                  <a:txBody>
                    <a:bodyPr/>
                    <a:lstStyle/>
                    <a:p>
                      <a:pPr marL="0" lvl="0" indent="0" algn="l" rtl="0">
                        <a:lnSpc>
                          <a:spcPct val="115000"/>
                        </a:lnSpc>
                        <a:spcBef>
                          <a:spcPts val="0"/>
                        </a:spcBef>
                        <a:spcAft>
                          <a:spcPts val="0"/>
                        </a:spcAft>
                        <a:buNone/>
                      </a:pPr>
                      <a:r>
                        <a:rPr lang="en" sz="900">
                          <a:solidFill>
                            <a:srgbClr val="262626"/>
                          </a:solidFill>
                        </a:rPr>
                        <a:t>How important is it if the product uses industry standard glue sticks rather than its own brand and size?</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tc>
                  <a:txBody>
                    <a:bodyPr/>
                    <a:lstStyle/>
                    <a:p>
                      <a:pPr marL="0" lvl="0" indent="0" algn="l" rtl="0">
                        <a:lnSpc>
                          <a:spcPct val="115000"/>
                        </a:lnSpc>
                        <a:spcBef>
                          <a:spcPts val="0"/>
                        </a:spcBef>
                        <a:spcAft>
                          <a:spcPts val="0"/>
                        </a:spcAft>
                        <a:buNone/>
                      </a:pPr>
                      <a:r>
                        <a:rPr lang="en" sz="900">
                          <a:solidFill>
                            <a:srgbClr val="262626"/>
                          </a:solidFill>
                        </a:rPr>
                        <a:t>How important is the products small size for handling?</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8D7CD"/>
                    </a:solidFill>
                  </a:tcPr>
                </a:tc>
                <a:extLst>
                  <a:ext uri="{0D108BD9-81ED-4DB2-BD59-A6C34878D82A}">
                    <a16:rowId xmlns:a16="http://schemas.microsoft.com/office/drawing/2014/main" val="10009"/>
                  </a:ext>
                </a:extLst>
              </a:tr>
              <a:tr h="235150">
                <a:tc>
                  <a:txBody>
                    <a:bodyPr/>
                    <a:lstStyle/>
                    <a:p>
                      <a:pPr marL="0" lvl="0" indent="0" algn="l" rtl="0">
                        <a:lnSpc>
                          <a:spcPct val="115000"/>
                        </a:lnSpc>
                        <a:spcBef>
                          <a:spcPts val="0"/>
                        </a:spcBef>
                        <a:spcAft>
                          <a:spcPts val="0"/>
                        </a:spcAft>
                        <a:buNone/>
                      </a:pPr>
                      <a:r>
                        <a:rPr lang="en" sz="900">
                          <a:solidFill>
                            <a:srgbClr val="262626"/>
                          </a:solidFill>
                        </a:rPr>
                        <a:t>How important is it if the product is relatively quiet?</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tc>
                  <a:txBody>
                    <a:bodyPr/>
                    <a:lstStyle/>
                    <a:p>
                      <a:pPr marL="0" lvl="0" indent="0" algn="l" rtl="0">
                        <a:lnSpc>
                          <a:spcPct val="115000"/>
                        </a:lnSpc>
                        <a:spcBef>
                          <a:spcPts val="0"/>
                        </a:spcBef>
                        <a:spcAft>
                          <a:spcPts val="0"/>
                        </a:spcAft>
                        <a:buNone/>
                      </a:pPr>
                      <a:r>
                        <a:rPr lang="en" sz="900">
                          <a:solidFill>
                            <a:srgbClr val="262626"/>
                          </a:solidFill>
                        </a:rPr>
                        <a:t>How important is it for the product to be easy to clean?</a:t>
                      </a:r>
                      <a:endParaRPr sz="900">
                        <a:solidFill>
                          <a:srgbClr val="262626"/>
                        </a:solidFill>
                      </a:endParaRPr>
                    </a:p>
                  </a:txBody>
                  <a:tcPr marL="9525" marR="9525" marT="9525" marB="91425" anchor="b">
                    <a:lnL w="12650" cap="flat" cmpd="sng">
                      <a:solidFill>
                        <a:srgbClr val="ED7D31"/>
                      </a:solidFill>
                      <a:prstDash val="solid"/>
                      <a:round/>
                      <a:headEnd type="none" w="sm" len="sm"/>
                      <a:tailEnd type="none" w="sm" len="sm"/>
                    </a:lnL>
                    <a:lnR w="12650" cap="flat" cmpd="sng">
                      <a:solidFill>
                        <a:srgbClr val="ED7D31"/>
                      </a:solidFill>
                      <a:prstDash val="solid"/>
                      <a:round/>
                      <a:headEnd type="none" w="sm" len="sm"/>
                      <a:tailEnd type="none" w="sm" len="sm"/>
                    </a:lnR>
                    <a:lnT w="12650" cap="flat" cmpd="sng">
                      <a:solidFill>
                        <a:srgbClr val="ED7D31"/>
                      </a:solidFill>
                      <a:prstDash val="solid"/>
                      <a:round/>
                      <a:headEnd type="none" w="sm" len="sm"/>
                      <a:tailEnd type="none" w="sm" len="sm"/>
                    </a:lnT>
                    <a:lnB w="12650" cap="flat" cmpd="sng">
                      <a:solidFill>
                        <a:srgbClr val="ED7D31"/>
                      </a:solidFill>
                      <a:prstDash val="solid"/>
                      <a:round/>
                      <a:headEnd type="none" w="sm" len="sm"/>
                      <a:tailEnd type="none" w="sm" len="sm"/>
                    </a:lnB>
                    <a:solidFill>
                      <a:srgbClr val="FCECE8"/>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0" y="0"/>
            <a:ext cx="9143993"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0" y="0"/>
            <a:ext cx="9143986"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0" y="0"/>
            <a:ext cx="9143990" cy="5143500"/>
          </a:xfrm>
          <a:prstGeom prst="rect">
            <a:avLst/>
          </a:prstGeom>
          <a:noFill/>
          <a:ln>
            <a:noFill/>
          </a:ln>
        </p:spPr>
      </p:pic>
      <p:pic>
        <p:nvPicPr>
          <p:cNvPr id="101" name="Google Shape;101;p20"/>
          <p:cNvPicPr preferRelativeResize="0"/>
          <p:nvPr/>
        </p:nvPicPr>
        <p:blipFill>
          <a:blip r:embed="rId4">
            <a:alphaModFix/>
          </a:blip>
          <a:stretch>
            <a:fillRect/>
          </a:stretch>
        </p:blipFill>
        <p:spPr>
          <a:xfrm>
            <a:off x="218376" y="191201"/>
            <a:ext cx="4444374" cy="2380550"/>
          </a:xfrm>
          <a:prstGeom prst="rect">
            <a:avLst/>
          </a:prstGeom>
          <a:noFill/>
          <a:ln>
            <a:noFill/>
          </a:ln>
        </p:spPr>
      </p:pic>
      <p:pic>
        <p:nvPicPr>
          <p:cNvPr id="102" name="Google Shape;102;p20"/>
          <p:cNvPicPr preferRelativeResize="0"/>
          <p:nvPr/>
        </p:nvPicPr>
        <p:blipFill>
          <a:blip r:embed="rId5">
            <a:alphaModFix/>
          </a:blip>
          <a:stretch>
            <a:fillRect/>
          </a:stretch>
        </p:blipFill>
        <p:spPr>
          <a:xfrm>
            <a:off x="4961025" y="395638"/>
            <a:ext cx="3924300" cy="1971675"/>
          </a:xfrm>
          <a:prstGeom prst="rect">
            <a:avLst/>
          </a:prstGeom>
          <a:noFill/>
          <a:ln>
            <a:noFill/>
          </a:ln>
        </p:spPr>
      </p:pic>
      <p:pic>
        <p:nvPicPr>
          <p:cNvPr id="103" name="Google Shape;103;p20"/>
          <p:cNvPicPr preferRelativeResize="0"/>
          <p:nvPr/>
        </p:nvPicPr>
        <p:blipFill>
          <a:blip r:embed="rId6">
            <a:alphaModFix/>
          </a:blip>
          <a:stretch>
            <a:fillRect/>
          </a:stretch>
        </p:blipFill>
        <p:spPr>
          <a:xfrm>
            <a:off x="1978075" y="2522675"/>
            <a:ext cx="5619750" cy="125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0" y="0"/>
            <a:ext cx="9143990" cy="5143500"/>
          </a:xfrm>
          <a:prstGeom prst="rect">
            <a:avLst/>
          </a:prstGeom>
          <a:noFill/>
          <a:ln>
            <a:noFill/>
          </a:ln>
        </p:spPr>
      </p:pic>
      <p:pic>
        <p:nvPicPr>
          <p:cNvPr id="109" name="Google Shape;109;p21"/>
          <p:cNvPicPr preferRelativeResize="0"/>
          <p:nvPr/>
        </p:nvPicPr>
        <p:blipFill>
          <a:blip r:embed="rId4">
            <a:alphaModFix/>
          </a:blip>
          <a:stretch>
            <a:fillRect/>
          </a:stretch>
        </p:blipFill>
        <p:spPr>
          <a:xfrm>
            <a:off x="98151" y="142050"/>
            <a:ext cx="5116900" cy="3411275"/>
          </a:xfrm>
          <a:prstGeom prst="rect">
            <a:avLst/>
          </a:prstGeom>
          <a:noFill/>
          <a:ln>
            <a:noFill/>
          </a:ln>
        </p:spPr>
      </p:pic>
      <p:pic>
        <p:nvPicPr>
          <p:cNvPr id="110" name="Google Shape;110;p21"/>
          <p:cNvPicPr preferRelativeResize="0"/>
          <p:nvPr/>
        </p:nvPicPr>
        <p:blipFill>
          <a:blip r:embed="rId5">
            <a:alphaModFix/>
          </a:blip>
          <a:stretch>
            <a:fillRect/>
          </a:stretch>
        </p:blipFill>
        <p:spPr>
          <a:xfrm>
            <a:off x="5409100" y="313375"/>
            <a:ext cx="1771650" cy="1543050"/>
          </a:xfrm>
          <a:prstGeom prst="rect">
            <a:avLst/>
          </a:prstGeom>
          <a:noFill/>
          <a:ln>
            <a:noFill/>
          </a:ln>
        </p:spPr>
      </p:pic>
      <p:pic>
        <p:nvPicPr>
          <p:cNvPr id="111" name="Google Shape;111;p21"/>
          <p:cNvPicPr preferRelativeResize="0"/>
          <p:nvPr/>
        </p:nvPicPr>
        <p:blipFill>
          <a:blip r:embed="rId6">
            <a:alphaModFix/>
          </a:blip>
          <a:stretch>
            <a:fillRect/>
          </a:stretch>
        </p:blipFill>
        <p:spPr>
          <a:xfrm>
            <a:off x="6747925" y="946775"/>
            <a:ext cx="2667000" cy="1238250"/>
          </a:xfrm>
          <a:prstGeom prst="rect">
            <a:avLst/>
          </a:prstGeom>
          <a:noFill/>
          <a:ln>
            <a:noFill/>
          </a:ln>
        </p:spPr>
      </p:pic>
      <p:pic>
        <p:nvPicPr>
          <p:cNvPr id="112" name="Google Shape;112;p21"/>
          <p:cNvPicPr preferRelativeResize="0"/>
          <p:nvPr/>
        </p:nvPicPr>
        <p:blipFill>
          <a:blip r:embed="rId7">
            <a:alphaModFix/>
          </a:blip>
          <a:stretch>
            <a:fillRect/>
          </a:stretch>
        </p:blipFill>
        <p:spPr>
          <a:xfrm>
            <a:off x="5097263" y="1989763"/>
            <a:ext cx="3971925" cy="1724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E0CC79AABB2943ABC93445601C896D" ma:contentTypeVersion="10" ma:contentTypeDescription="Create a new document." ma:contentTypeScope="" ma:versionID="03a2967fb1bd173013b7c508839230f9">
  <xsd:schema xmlns:xsd="http://www.w3.org/2001/XMLSchema" xmlns:xs="http://www.w3.org/2001/XMLSchema" xmlns:p="http://schemas.microsoft.com/office/2006/metadata/properties" xmlns:ns2="02753373-39da-411a-86b6-e733c69d77c4" xmlns:ns3="35f62e7b-f4e1-4ed9-8f68-5f5733ecda25" targetNamespace="http://schemas.microsoft.com/office/2006/metadata/properties" ma:root="true" ma:fieldsID="9a6f63008f875b15c90ab28f2a9007ac" ns2:_="" ns3:_="">
    <xsd:import namespace="02753373-39da-411a-86b6-e733c69d77c4"/>
    <xsd:import namespace="35f62e7b-f4e1-4ed9-8f68-5f5733ecda2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53373-39da-411a-86b6-e733c69d77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f62e7b-f4e1-4ed9-8f68-5f5733ecda2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1175A6-C526-4653-8DD4-98CC37292606}"/>
</file>

<file path=customXml/itemProps2.xml><?xml version="1.0" encoding="utf-8"?>
<ds:datastoreItem xmlns:ds="http://schemas.openxmlformats.org/officeDocument/2006/customXml" ds:itemID="{CCFA0A97-0436-42FA-928B-1BD1C78E95FA}">
  <ds:schemaRefs>
    <ds:schemaRef ds:uri="http://schemas.microsoft.com/sharepoint/v3/contenttype/forms"/>
  </ds:schemaRefs>
</ds:datastoreItem>
</file>

<file path=customXml/itemProps3.xml><?xml version="1.0" encoding="utf-8"?>
<ds:datastoreItem xmlns:ds="http://schemas.openxmlformats.org/officeDocument/2006/customXml" ds:itemID="{DBA4ADC4-E35F-499B-B6AE-7CB29E706C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 Light</vt:lpstr>
      <vt:lpstr>PowerPoint Presentation</vt:lpstr>
      <vt:lpstr>Team 2 Product Cordless Glue Gun</vt:lpstr>
      <vt:lpstr>Customer Survey</vt:lpstr>
      <vt:lpstr>Customer Survey</vt:lpstr>
      <vt:lpstr>PowerPoint Presentation</vt:lpstr>
      <vt:lpstr>PowerPoint Presentation</vt:lpstr>
      <vt:lpstr>PowerPoint Presentation</vt:lpstr>
      <vt:lpstr>PowerPoint Presentation</vt:lpstr>
      <vt:lpstr>PowerPoint Presentation</vt:lpstr>
      <vt:lpstr>PowerPoint Presentation</vt:lpstr>
      <vt:lpstr>Product Specifications</vt:lpstr>
      <vt:lpstr>Metrics &amp; Target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32</cp:revision>
  <dcterms:modified xsi:type="dcterms:W3CDTF">2021-02-26T18:24:51Z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0x010100D0E0CC79AABB2943ABC93445601C896D</vt:lpwstr>
  </property>
</Properties>
</file>