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8321050" cx="12801600"/>
  <p:notesSz cx="6858000" cy="9144000"/>
  <p:embeddedFontLst>
    <p:embeddedFont>
      <p:font typeface="Montserrat"/>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21">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21" orient="horz"/>
        <p:guide pos="40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c287be7b_0_12: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7c287be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b0f0e297_0_135: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b0f0e29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c287be7b_0_18: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c287be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c287be7b_0_23: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7c287be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7c287be7b_0_33: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7c287be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c287be7b_0_42: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7c287be7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c287be7b_0_50: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c287be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b0f0e297_0_145: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7b0f0e29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7c2e696ac_0_0: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7c2e69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7c2e696ac_0_10: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7c2e696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b0f0e297_0_125: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b0f0e29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7c2e696ac_0_18: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7c2e696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7c2e696ac_0_26: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7c2e696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7cc3015bc_0_2: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7cc3015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cc3015bc_0_9: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7cc3015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7cc3015bc_0_16: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7cc3015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7cc3015bc_0_23: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7cc3015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7b0f0e297_0_150: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7b0f0e2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7cc3015bc_0_29: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7cc3015b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7cc3015bc_0_42: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7cc3015b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7cc3015bc_0_35: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7cc3015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b0f0e297_2_3: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b0f0e29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7b0f0e297_0_155: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7b0f0e29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8951b6170_0_1: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8951b61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8951b6170_0_7: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8951b61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7b0f0e297_0_140: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7b0f0e29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8951b6170_0_16: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8951b61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7b0f0e297_0_160: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7b0f0e2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7e8b7ea9e_0_0: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e7e8b7ea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7e8b7ea9e_0_11: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7e8b7ea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7e8b7ea9e_0_18: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7e8b7ea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7b0f0e297_0_165: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7b0f0e29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51e54d9c_0_8: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51e54d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7c287be7b_0_57: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7c287be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7c287be7b_0_63: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7c287be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7c287be7b_0_69: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7c287be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7c287be7b_0_75: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7c287be7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7c287be7b_0_81: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7c287be7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7b0f0e297_0_170: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7b0f0e29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7c287be7b_0_86: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7c287be7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7c287be7b_0_98: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7c287be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7c287be7b_0_105: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7c287be7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7c287be7b_0_92: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7c287be7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7b0f0e297_0_130:notes"/>
          <p:cNvSpPr/>
          <p:nvPr>
            <p:ph idx="2" type="sldImg"/>
          </p:nvPr>
        </p:nvSpPr>
        <p:spPr>
          <a:xfrm>
            <a:off x="791611"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7b0f0e2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7c287be7b_0_111: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7c287be7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7c287be7b_0_117: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e7c287be7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51e54d9c_0_3: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51e54d9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51e54d9c_0_17: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51e54d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51e54d9c_0_26: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51e54d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7c287be7b_0_1:notes"/>
          <p:cNvSpPr/>
          <p:nvPr>
            <p:ph idx="2" type="sldImg"/>
          </p:nvPr>
        </p:nvSpPr>
        <p:spPr>
          <a:xfrm>
            <a:off x="791616" y="685800"/>
            <a:ext cx="52755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7c287be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321350" y="179767"/>
            <a:ext cx="2659200" cy="2301300"/>
          </a:xfrm>
          <a:prstGeom prst="diagStripe">
            <a:avLst>
              <a:gd fmla="val 0" name="adj"/>
            </a:avLst>
          </a:prstGeom>
          <a:solidFill>
            <a:schemeClr val="lt1">
              <a:alpha val="303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793"/>
            <a:ext cx="7215187" cy="8306555"/>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952010" y="2553504"/>
            <a:ext cx="7024500" cy="2554200"/>
          </a:xfrm>
          <a:prstGeom prst="rect">
            <a:avLst/>
          </a:prstGeom>
        </p:spPr>
        <p:txBody>
          <a:bodyPr anchorCtr="0" anchor="t" bIns="134625" lIns="134625" spcFirstLastPara="1" rIns="134625" wrap="square" tIns="134625">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17" name="Google Shape;17;p2"/>
          <p:cNvSpPr txBox="1"/>
          <p:nvPr>
            <p:ph idx="1" type="subTitle"/>
          </p:nvPr>
        </p:nvSpPr>
        <p:spPr>
          <a:xfrm>
            <a:off x="7117530" y="6349664"/>
            <a:ext cx="4859100" cy="818700"/>
          </a:xfrm>
          <a:prstGeom prst="rect">
            <a:avLst/>
          </a:prstGeom>
        </p:spPr>
        <p:txBody>
          <a:bodyPr anchorCtr="0" anchor="t" bIns="134625" lIns="134625" spcFirstLastPara="1" rIns="134625" wrap="square" tIns="134625">
            <a:norm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p:txBody>
      </p:sp>
      <p:sp>
        <p:nvSpPr>
          <p:cNvPr id="18" name="Google Shape;18;p2"/>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6168960" y="0"/>
            <a:ext cx="6632640" cy="8320450"/>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153390" y="2078321"/>
            <a:ext cx="6686400" cy="2104500"/>
          </a:xfrm>
          <a:prstGeom prst="rect">
            <a:avLst/>
          </a:prstGeom>
        </p:spPr>
        <p:txBody>
          <a:bodyPr anchorCtr="0" anchor="t" bIns="134625" lIns="134625" spcFirstLastPara="1" rIns="134625" wrap="square" tIns="134625">
            <a:normAutofit/>
          </a:bodyPr>
          <a:lstStyle>
            <a:lvl1pPr lvl="0">
              <a:spcBef>
                <a:spcPts val="0"/>
              </a:spcBef>
              <a:spcAft>
                <a:spcPts val="0"/>
              </a:spcAft>
              <a:buSzPts val="11800"/>
              <a:buNone/>
              <a:defRPr sz="11800"/>
            </a:lvl1pPr>
            <a:lvl2pPr lvl="1">
              <a:spcBef>
                <a:spcPts val="0"/>
              </a:spcBef>
              <a:spcAft>
                <a:spcPts val="0"/>
              </a:spcAft>
              <a:buSzPts val="11800"/>
              <a:buNone/>
              <a:defRPr sz="11800"/>
            </a:lvl2pPr>
            <a:lvl3pPr lvl="2">
              <a:spcBef>
                <a:spcPts val="0"/>
              </a:spcBef>
              <a:spcAft>
                <a:spcPts val="0"/>
              </a:spcAft>
              <a:buSzPts val="11800"/>
              <a:buNone/>
              <a:defRPr sz="11800"/>
            </a:lvl3pPr>
            <a:lvl4pPr lvl="3">
              <a:spcBef>
                <a:spcPts val="0"/>
              </a:spcBef>
              <a:spcAft>
                <a:spcPts val="0"/>
              </a:spcAft>
              <a:buSzPts val="11800"/>
              <a:buNone/>
              <a:defRPr sz="11800"/>
            </a:lvl4pPr>
            <a:lvl5pPr lvl="4">
              <a:spcBef>
                <a:spcPts val="0"/>
              </a:spcBef>
              <a:spcAft>
                <a:spcPts val="0"/>
              </a:spcAft>
              <a:buSzPts val="11800"/>
              <a:buNone/>
              <a:defRPr sz="11800"/>
            </a:lvl5pPr>
            <a:lvl6pPr lvl="5">
              <a:spcBef>
                <a:spcPts val="0"/>
              </a:spcBef>
              <a:spcAft>
                <a:spcPts val="0"/>
              </a:spcAft>
              <a:buSzPts val="11800"/>
              <a:buNone/>
              <a:defRPr sz="11800"/>
            </a:lvl6pPr>
            <a:lvl7pPr lvl="6">
              <a:spcBef>
                <a:spcPts val="0"/>
              </a:spcBef>
              <a:spcAft>
                <a:spcPts val="0"/>
              </a:spcAft>
              <a:buSzPts val="11800"/>
              <a:buNone/>
              <a:defRPr sz="11800"/>
            </a:lvl7pPr>
            <a:lvl8pPr lvl="7">
              <a:spcBef>
                <a:spcPts val="0"/>
              </a:spcBef>
              <a:spcAft>
                <a:spcPts val="0"/>
              </a:spcAft>
              <a:buSzPts val="11800"/>
              <a:buNone/>
              <a:defRPr sz="11800"/>
            </a:lvl8pPr>
            <a:lvl9pPr lvl="8">
              <a:spcBef>
                <a:spcPts val="0"/>
              </a:spcBef>
              <a:spcAft>
                <a:spcPts val="0"/>
              </a:spcAft>
              <a:buSzPts val="11800"/>
              <a:buNone/>
              <a:defRPr sz="11800"/>
            </a:lvl9pPr>
          </a:lstStyle>
          <a:p>
            <a:r>
              <a:t>xx%</a:t>
            </a:r>
          </a:p>
        </p:txBody>
      </p:sp>
      <p:sp>
        <p:nvSpPr>
          <p:cNvPr id="126" name="Google Shape;126;p11"/>
          <p:cNvSpPr txBox="1"/>
          <p:nvPr>
            <p:ph idx="1" type="body"/>
          </p:nvPr>
        </p:nvSpPr>
        <p:spPr>
          <a:xfrm>
            <a:off x="1153390" y="4275993"/>
            <a:ext cx="6686400" cy="19719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7" name="Google Shape;127;p11"/>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168960" y="0"/>
            <a:ext cx="6632640" cy="8320450"/>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153390" y="3321302"/>
            <a:ext cx="6421800" cy="1858200"/>
          </a:xfrm>
          <a:prstGeom prst="rect">
            <a:avLst/>
          </a:prstGeom>
        </p:spPr>
        <p:txBody>
          <a:bodyPr anchorCtr="0" anchor="ctr" bIns="134625" lIns="134625" spcFirstLastPara="1" rIns="134625" wrap="square" tIns="134625">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40" name="Google Shape;40;p3"/>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616384"/>
            <a:ext cx="1452990" cy="1644150"/>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4"/>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7" name="Google Shape;47;p4"/>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616384"/>
            <a:ext cx="1452990" cy="1644150"/>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5"/>
          <p:cNvSpPr txBox="1"/>
          <p:nvPr>
            <p:ph idx="1" type="body"/>
          </p:nvPr>
        </p:nvSpPr>
        <p:spPr>
          <a:xfrm>
            <a:off x="1816500" y="2535951"/>
            <a:ext cx="4764600" cy="47097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4" name="Google Shape;54;p5"/>
          <p:cNvSpPr txBox="1"/>
          <p:nvPr>
            <p:ph idx="2" type="body"/>
          </p:nvPr>
        </p:nvSpPr>
        <p:spPr>
          <a:xfrm>
            <a:off x="6906510" y="2535951"/>
            <a:ext cx="4764600" cy="47097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5" name="Google Shape;55;p5"/>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616384"/>
            <a:ext cx="1452990" cy="1644150"/>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1" name="Google Shape;61;p6"/>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616384"/>
            <a:ext cx="1452990" cy="1644150"/>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816500" y="637001"/>
            <a:ext cx="5318400" cy="2415600"/>
          </a:xfrm>
          <a:prstGeom prst="rect">
            <a:avLst/>
          </a:prstGeom>
        </p:spPr>
        <p:txBody>
          <a:bodyPr anchorCtr="0" anchor="t" bIns="134625" lIns="134625" spcFirstLastPara="1" rIns="134625" wrap="square" tIns="134625">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7"/>
          <p:cNvSpPr txBox="1"/>
          <p:nvPr>
            <p:ph idx="1" type="body"/>
          </p:nvPr>
        </p:nvSpPr>
        <p:spPr>
          <a:xfrm>
            <a:off x="1816500" y="3191151"/>
            <a:ext cx="5318400" cy="39084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68" name="Google Shape;68;p7"/>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6168960" y="0"/>
            <a:ext cx="6632640" cy="8321154"/>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153390" y="1402251"/>
            <a:ext cx="6421800" cy="5696400"/>
          </a:xfrm>
          <a:prstGeom prst="rect">
            <a:avLst/>
          </a:prstGeom>
        </p:spPr>
        <p:txBody>
          <a:bodyPr anchorCtr="0" anchor="ctr" bIns="134625" lIns="134625" spcFirstLastPara="1" rIns="134625" wrap="square" tIns="134625">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90" name="Google Shape;90;p8"/>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616384"/>
            <a:ext cx="1452990" cy="1644150"/>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816500" y="2682805"/>
            <a:ext cx="4250700" cy="2833800"/>
          </a:xfrm>
          <a:prstGeom prst="rect">
            <a:avLst/>
          </a:prstGeom>
        </p:spPr>
        <p:txBody>
          <a:bodyPr anchorCtr="0" anchor="t" bIns="134625" lIns="134625" spcFirstLastPara="1" rIns="134625" wrap="square" tIns="134625">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96" name="Google Shape;96;p9"/>
          <p:cNvSpPr txBox="1"/>
          <p:nvPr>
            <p:ph idx="1" type="subTitle"/>
          </p:nvPr>
        </p:nvSpPr>
        <p:spPr>
          <a:xfrm>
            <a:off x="1816500" y="5723705"/>
            <a:ext cx="4250700" cy="818700"/>
          </a:xfrm>
          <a:prstGeom prst="rect">
            <a:avLst/>
          </a:prstGeom>
        </p:spPr>
        <p:txBody>
          <a:bodyPr anchorCtr="0" anchor="t" bIns="134625" lIns="134625" spcFirstLastPara="1" rIns="134625" wrap="square" tIns="134625">
            <a:norm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p:txBody>
      </p:sp>
      <p:sp>
        <p:nvSpPr>
          <p:cNvPr id="97" name="Google Shape;97;p9"/>
          <p:cNvSpPr txBox="1"/>
          <p:nvPr>
            <p:ph idx="2" type="body"/>
          </p:nvPr>
        </p:nvSpPr>
        <p:spPr>
          <a:xfrm>
            <a:off x="6507480" y="2744725"/>
            <a:ext cx="5147400" cy="3797700"/>
          </a:xfrm>
          <a:prstGeom prst="rect">
            <a:avLst/>
          </a:prstGeom>
        </p:spPr>
        <p:txBody>
          <a:bodyPr anchorCtr="0" anchor="t" bIns="134625" lIns="134625" spcFirstLastPara="1" rIns="134625" wrap="square" tIns="134625">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8" name="Google Shape;98;p9"/>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6679197"/>
            <a:ext cx="978495" cy="1107638"/>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34625" lIns="134625" spcFirstLastPara="1" rIns="134625" wrap="square" tIns="1346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137815" y="6965148"/>
            <a:ext cx="9710400" cy="847500"/>
          </a:xfrm>
          <a:prstGeom prst="rect">
            <a:avLst/>
          </a:prstGeom>
        </p:spPr>
        <p:txBody>
          <a:bodyPr anchorCtr="0" anchor="ctr" bIns="134625" lIns="134625" spcFirstLastPara="1" rIns="134625" wrap="square" tIns="134625">
            <a:normAutofit/>
          </a:bodyPr>
          <a:lstStyle>
            <a:lvl1pPr indent="-228600" lvl="0" marL="457200">
              <a:lnSpc>
                <a:spcPct val="100000"/>
              </a:lnSpc>
              <a:spcBef>
                <a:spcPts val="0"/>
              </a:spcBef>
              <a:spcAft>
                <a:spcPts val="0"/>
              </a:spcAft>
              <a:buSzPts val="1900"/>
              <a:buNone/>
              <a:defRPr/>
            </a:lvl1pPr>
          </a:lstStyle>
          <a:p/>
        </p:txBody>
      </p:sp>
      <p:sp>
        <p:nvSpPr>
          <p:cNvPr id="104" name="Google Shape;104;p10"/>
          <p:cNvSpPr txBox="1"/>
          <p:nvPr>
            <p:ph idx="12" type="sldNum"/>
          </p:nvPr>
        </p:nvSpPr>
        <p:spPr>
          <a:xfrm>
            <a:off x="11861441" y="7544058"/>
            <a:ext cx="768300" cy="636900"/>
          </a:xfrm>
          <a:prstGeom prst="rect">
            <a:avLst/>
          </a:prstGeom>
        </p:spPr>
        <p:txBody>
          <a:bodyPr anchorCtr="0" anchor="ctr" bIns="134625" lIns="134625" spcFirstLastPara="1" rIns="134625" wrap="square" tIns="1346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6380" y="719952"/>
            <a:ext cx="11928900" cy="926400"/>
          </a:xfrm>
          <a:prstGeom prst="rect">
            <a:avLst/>
          </a:prstGeom>
          <a:noFill/>
          <a:ln>
            <a:noFill/>
          </a:ln>
        </p:spPr>
        <p:txBody>
          <a:bodyPr anchorCtr="0" anchor="t" bIns="134625" lIns="134625" spcFirstLastPara="1" rIns="134625" wrap="square" tIns="134625">
            <a:normAutofit/>
          </a:bodyPr>
          <a:lstStyle>
            <a:lvl1pPr lvl="0">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1pPr>
            <a:lvl2pPr lvl="1">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2pPr>
            <a:lvl3pPr lvl="2">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3pPr>
            <a:lvl4pPr lvl="3">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4pPr>
            <a:lvl5pPr lvl="4">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5pPr>
            <a:lvl6pPr lvl="5">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6pPr>
            <a:lvl7pPr lvl="6">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7pPr>
            <a:lvl8pPr lvl="7">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8pPr>
            <a:lvl9pPr lvl="8">
              <a:spcBef>
                <a:spcPts val="0"/>
              </a:spcBef>
              <a:spcAft>
                <a:spcPts val="0"/>
              </a:spcAft>
              <a:buClr>
                <a:schemeClr val="lt1"/>
              </a:buClr>
              <a:buSzPts val="4100"/>
              <a:buFont typeface="Montserrat"/>
              <a:buNone/>
              <a:defRPr sz="41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36380" y="1864451"/>
            <a:ext cx="11928900" cy="5526900"/>
          </a:xfrm>
          <a:prstGeom prst="rect">
            <a:avLst/>
          </a:prstGeom>
          <a:noFill/>
          <a:ln>
            <a:noFill/>
          </a:ln>
        </p:spPr>
        <p:txBody>
          <a:bodyPr anchorCtr="0" anchor="t" bIns="134625" lIns="134625" spcFirstLastPara="1" rIns="134625" wrap="square" tIns="134625">
            <a:normAutofit/>
          </a:bodyPr>
          <a:lstStyle>
            <a:lvl1pPr indent="-349250" lvl="0" marL="457200">
              <a:lnSpc>
                <a:spcPct val="115000"/>
              </a:lnSpc>
              <a:spcBef>
                <a:spcPts val="0"/>
              </a:spcBef>
              <a:spcAft>
                <a:spcPts val="0"/>
              </a:spcAft>
              <a:buClr>
                <a:schemeClr val="lt1"/>
              </a:buClr>
              <a:buSzPts val="1900"/>
              <a:buFont typeface="Lato"/>
              <a:buChar char="●"/>
              <a:defRPr sz="1900">
                <a:solidFill>
                  <a:schemeClr val="lt1"/>
                </a:solidFill>
                <a:latin typeface="Lato"/>
                <a:ea typeface="Lato"/>
                <a:cs typeface="Lato"/>
                <a:sym typeface="Lato"/>
              </a:defRPr>
            </a:lvl1pPr>
            <a:lvl2pPr indent="-330200" lvl="1" marL="9144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indent="-330200" lvl="2" marL="13716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indent="-330200" lvl="3" marL="18288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indent="-330200" lvl="4" marL="22860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indent="-330200" lvl="5" marL="27432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indent="-330200" lvl="6" marL="32004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indent="-330200" lvl="7" marL="36576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indent="-330200" lvl="8" marL="4114800">
              <a:lnSpc>
                <a:spcPct val="115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p:txBody>
      </p:sp>
      <p:sp>
        <p:nvSpPr>
          <p:cNvPr id="8" name="Google Shape;8;p1"/>
          <p:cNvSpPr txBox="1"/>
          <p:nvPr>
            <p:ph idx="12" type="sldNum"/>
          </p:nvPr>
        </p:nvSpPr>
        <p:spPr>
          <a:xfrm>
            <a:off x="11861441" y="7544058"/>
            <a:ext cx="768300" cy="636900"/>
          </a:xfrm>
          <a:prstGeom prst="rect">
            <a:avLst/>
          </a:prstGeom>
          <a:noFill/>
          <a:ln>
            <a:noFill/>
          </a:ln>
        </p:spPr>
        <p:txBody>
          <a:bodyPr anchorCtr="0" anchor="ctr" bIns="134625" lIns="134625" spcFirstLastPara="1" rIns="134625" wrap="square" tIns="134625">
            <a:normAutofit/>
          </a:bodyPr>
          <a:lstStyle>
            <a:lvl1pPr lvl="0" algn="r">
              <a:buNone/>
              <a:defRPr sz="1500">
                <a:solidFill>
                  <a:schemeClr val="lt1"/>
                </a:solidFill>
                <a:latin typeface="Lato"/>
                <a:ea typeface="Lato"/>
                <a:cs typeface="Lato"/>
                <a:sym typeface="Lato"/>
              </a:defRPr>
            </a:lvl1pPr>
            <a:lvl2pPr lvl="1" algn="r">
              <a:buNone/>
              <a:defRPr sz="1500">
                <a:solidFill>
                  <a:schemeClr val="lt1"/>
                </a:solidFill>
                <a:latin typeface="Lato"/>
                <a:ea typeface="Lato"/>
                <a:cs typeface="Lato"/>
                <a:sym typeface="Lato"/>
              </a:defRPr>
            </a:lvl2pPr>
            <a:lvl3pPr lvl="2" algn="r">
              <a:buNone/>
              <a:defRPr sz="1500">
                <a:solidFill>
                  <a:schemeClr val="lt1"/>
                </a:solidFill>
                <a:latin typeface="Lato"/>
                <a:ea typeface="Lato"/>
                <a:cs typeface="Lato"/>
                <a:sym typeface="Lato"/>
              </a:defRPr>
            </a:lvl3pPr>
            <a:lvl4pPr lvl="3" algn="r">
              <a:buNone/>
              <a:defRPr sz="1500">
                <a:solidFill>
                  <a:schemeClr val="lt1"/>
                </a:solidFill>
                <a:latin typeface="Lato"/>
                <a:ea typeface="Lato"/>
                <a:cs typeface="Lato"/>
                <a:sym typeface="Lato"/>
              </a:defRPr>
            </a:lvl4pPr>
            <a:lvl5pPr lvl="4" algn="r">
              <a:buNone/>
              <a:defRPr sz="1500">
                <a:solidFill>
                  <a:schemeClr val="lt1"/>
                </a:solidFill>
                <a:latin typeface="Lato"/>
                <a:ea typeface="Lato"/>
                <a:cs typeface="Lato"/>
                <a:sym typeface="Lato"/>
              </a:defRPr>
            </a:lvl5pPr>
            <a:lvl6pPr lvl="5" algn="r">
              <a:buNone/>
              <a:defRPr sz="1500">
                <a:solidFill>
                  <a:schemeClr val="lt1"/>
                </a:solidFill>
                <a:latin typeface="Lato"/>
                <a:ea typeface="Lato"/>
                <a:cs typeface="Lato"/>
                <a:sym typeface="Lato"/>
              </a:defRPr>
            </a:lvl6pPr>
            <a:lvl7pPr lvl="6" algn="r">
              <a:buNone/>
              <a:defRPr sz="1500">
                <a:solidFill>
                  <a:schemeClr val="lt1"/>
                </a:solidFill>
                <a:latin typeface="Lato"/>
                <a:ea typeface="Lato"/>
                <a:cs typeface="Lato"/>
                <a:sym typeface="Lato"/>
              </a:defRPr>
            </a:lvl7pPr>
            <a:lvl8pPr lvl="7" algn="r">
              <a:buNone/>
              <a:defRPr sz="1500">
                <a:solidFill>
                  <a:schemeClr val="lt1"/>
                </a:solidFill>
                <a:latin typeface="Lato"/>
                <a:ea typeface="Lato"/>
                <a:cs typeface="Lato"/>
                <a:sym typeface="Lato"/>
              </a:defRPr>
            </a:lvl8pPr>
            <a:lvl9pPr lvl="8" algn="r">
              <a:buNone/>
              <a:defRPr sz="15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h_W8ztbawauAQnh6bwk1csJeOGbqie-_/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z91y7iTPXfz74lDSVKiIBdx0PAHOJB80/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drive.google.com/file/d/13uMlkfEPtnqy3UGzzjOYAtEN7vU4N-RM/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5.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hyperlink" Target="http://drive.google.com/file/d/13ZPr07C_1b9XyI_9O0pSY5QoLWZWPTHd/view" TargetMode="External"/><Relationship Id="rId8"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24.png"/><Relationship Id="rId5" Type="http://schemas.openxmlformats.org/officeDocument/2006/relationships/image" Target="../media/image31.png"/><Relationship Id="rId6" Type="http://schemas.openxmlformats.org/officeDocument/2006/relationships/image" Target="../media/image26.png"/><Relationship Id="rId7" Type="http://schemas.openxmlformats.org/officeDocument/2006/relationships/hyperlink" Target="http://drive.google.com/file/d/1MZWyl_Kt2b_bqll4P6zizPErwpZ28F3t/view" TargetMode="External"/><Relationship Id="rId8"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hyperlink" Target="http://drive.google.com/file/d/1jInJdmYGM8hgHkZ8V7zYzi3K0464fqHy/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qM--j44XkrGPFCHhwPJR9IXchhzTDGmj/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hyperlink" Target="http://drive.google.com/file/d/1aEll_phb2FIC2UAow0BgTNXGSSWzSF4Y/view" TargetMode="External"/><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hyperlink" Target="http://drive.google.com/file/d/1pkp7b4Y6OeIGPenqe-TQYxhtBNi10RXf/view" TargetMode="External"/><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v9HlnZcUVYi9EBIq_Nw1P4s0RgKAzUXh/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36.png"/><Relationship Id="rId6" Type="http://schemas.openxmlformats.org/officeDocument/2006/relationships/hyperlink" Target="http://drive.google.com/file/d/1X3XzD8_Gn1QU_eaU15q1uxqnFo7E209K/view" TargetMode="External"/><Relationship Id="rId7"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kRxRqzqmdvYqj7kWqsoL9UIFbviwgeO3/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0.png"/><Relationship Id="rId4" Type="http://schemas.openxmlformats.org/officeDocument/2006/relationships/hyperlink" Target="http://drive.google.com/file/d/17YoCkKwrrjT79V-bS-CJauNOcCkvilzc/view"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37.png"/><Relationship Id="rId5" Type="http://schemas.openxmlformats.org/officeDocument/2006/relationships/hyperlink" Target="http://drive.google.com/file/d/18jekeBdt1EWq00qnqIjEaBsa9QCBDd_O/view" TargetMode="External"/><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hyperlink" Target="http://drive.google.com/file/d/1sLl5iZkjMrVPrFUzxDgdvyVvmkzJ379k/view" TargetMode="External"/><Relationship Id="rId6"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EL5bD8mFKBD52JPlRXIYTqYTvi3ztVei/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_WQ-7Co44eBaKhmqmlHYRaMY1K-PgaOU/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hyperlink" Target="http://drive.google.com/file/d/1_-wjc8NYMRCg4Tq447XVsf7M2g0ZbTNl/view" TargetMode="External"/><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1.png"/><Relationship Id="rId4" Type="http://schemas.openxmlformats.org/officeDocument/2006/relationships/hyperlink" Target="http://drive.google.com/file/d/1a0ax-nIZCyJPuB80OmF1Nbyi80uyjA9C/view" TargetMode="External"/><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puaambgydX-ctxi_EV3Dlwmd1HaoRbP/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hyperlink" Target="http://drive.google.com/file/d/1uVObbMwcnX-Ig1OljWIkwoKi3iUQqCay/view" TargetMode="External"/><Relationship Id="rId8"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hyperlink" Target="http://drive.google.com/file/d/16omW7f3Iv4JpINgYSqZjPxNC9YxpUXSQ/view" TargetMode="External"/><Relationship Id="rId5"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hyperlink" Target="http://drive.google.com/file/d/1xMf43HCAnnIb6YKLdL-Ti5qDlCMKjpvw/view" TargetMode="External"/><Relationship Id="rId6"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8.png"/><Relationship Id="rId4" Type="http://schemas.openxmlformats.org/officeDocument/2006/relationships/image" Target="../media/image52.png"/><Relationship Id="rId5" Type="http://schemas.openxmlformats.org/officeDocument/2006/relationships/image" Target="../media/image46.png"/><Relationship Id="rId6" Type="http://schemas.openxmlformats.org/officeDocument/2006/relationships/image" Target="../media/image49.png"/><Relationship Id="rId7" Type="http://schemas.openxmlformats.org/officeDocument/2006/relationships/hyperlink" Target="http://drive.google.com/file/d/1vWB_Mc-Y0O8f_JXJe9QtMO7RRy_bTeFQ/view" TargetMode="External"/><Relationship Id="rId8"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9FumqPh2ngLhDIeyrn6GR2FCshyqB5Bf/view" TargetMode="Externa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3.png"/><Relationship Id="rId4" Type="http://schemas.openxmlformats.org/officeDocument/2006/relationships/image" Target="../media/image56.png"/><Relationship Id="rId5" Type="http://schemas.openxmlformats.org/officeDocument/2006/relationships/image" Target="../media/image54.png"/><Relationship Id="rId6" Type="http://schemas.openxmlformats.org/officeDocument/2006/relationships/hyperlink" Target="http://drive.google.com/file/d/17sqc5byyfXiFSy-4VAhK-rOJkJH0IcKW/view" TargetMode="External"/><Relationship Id="rId7"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drive.google.com/file/d/1XigrmMvRJG94Az1g9cGixbz-CrvwbqsR/view" TargetMode="Externa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0.png"/><Relationship Id="rId4" Type="http://schemas.openxmlformats.org/officeDocument/2006/relationships/image" Target="../media/image63.png"/><Relationship Id="rId9" Type="http://schemas.openxmlformats.org/officeDocument/2006/relationships/image" Target="../media/image1.png"/><Relationship Id="rId5" Type="http://schemas.openxmlformats.org/officeDocument/2006/relationships/image" Target="../media/image61.png"/><Relationship Id="rId6" Type="http://schemas.openxmlformats.org/officeDocument/2006/relationships/image" Target="../media/image55.png"/><Relationship Id="rId7" Type="http://schemas.openxmlformats.org/officeDocument/2006/relationships/image" Target="../media/image59.png"/><Relationship Id="rId8" Type="http://schemas.openxmlformats.org/officeDocument/2006/relationships/hyperlink" Target="http://drive.google.com/file/d/1ejvE6pgdKjUZuZARd7_84rnvel3wAOqS/view"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7.png"/><Relationship Id="rId4" Type="http://schemas.openxmlformats.org/officeDocument/2006/relationships/hyperlink" Target="http://drive.google.com/file/d/11hfh-UxIqj2DmNkx5a_ix1jh7vmI3drU/view" TargetMode="External"/><Relationship Id="rId5"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8.png"/><Relationship Id="rId4" Type="http://schemas.openxmlformats.org/officeDocument/2006/relationships/image" Target="../media/image65.png"/><Relationship Id="rId5" Type="http://schemas.openxmlformats.org/officeDocument/2006/relationships/hyperlink" Target="http://drive.google.com/file/d/1OKVFNlQlRzbpQheiQQy3ih9zrOM80-0P/view" TargetMode="External"/><Relationship Id="rId6"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drive.google.com/file/d/12_K8wJTRqVhbF8sOSRtj-krGl0sJEMem/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8t3veNTX6PotXyowBIj0DmLQdHpKN7PV/view"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0.png"/><Relationship Id="rId4" Type="http://schemas.openxmlformats.org/officeDocument/2006/relationships/hyperlink" Target="http://drive.google.com/file/d/1gRZ5WmWg7BusxJGfu08VVUgjstqqQT_A/view" TargetMode="External"/><Relationship Id="rId5"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0.png"/><Relationship Id="rId4" Type="http://schemas.openxmlformats.org/officeDocument/2006/relationships/hyperlink" Target="http://drive.google.com/file/d/1E33PHv8L3TBHvWrwNw-fdm6WOFN6LTiI/view" TargetMode="External"/><Relationship Id="rId5"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4.png"/><Relationship Id="rId4" Type="http://schemas.openxmlformats.org/officeDocument/2006/relationships/hyperlink" Target="http://drive.google.com/file/d/1DqvKAKIDw_rWC2hgjrKvtIqRmrH6lDee/view" TargetMode="External"/><Relationship Id="rId5"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drive.google.com/file/d/17SKwP5Ktnu-A6K1vMeglkxMIKtVQ-xnR/view" TargetMode="Externa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PvgjQGAMICrJS-bx6Bhr4fzi70a90Ziu/view" TargetMode="Externa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7.png"/><Relationship Id="rId4" Type="http://schemas.openxmlformats.org/officeDocument/2006/relationships/hyperlink" Target="http://drive.google.com/file/d/10mfhC0zdMJNH5FULTWocqRPqA3K2Uv64/view" TargetMode="External"/><Relationship Id="rId5"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drive.google.com/file/d/10SnXWhnKiwzg40AKfZTcpUJ_iU5MG-Xk/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hyperlink" Target="http://drive.google.com/file/d/1P9rSefhLOaxS0XIEkV6SORWgYCdkGpkW/view" TargetMode="External"/><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drive.google.com/file/d/1LHQzNz6K44Ko2J3ADKXxf7b7SCzLtV-5/view" TargetMode="External"/><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hyperlink" Target="http://drive.google.com/file/d/1OsOkBgZcUjI7cDTnsrfMWBG_I2N8JMWd/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hyperlink" Target="http://drive.google.com/file/d/1JxdtwcgzbQrLkuQKFcuGT_qSOi088B9g/view" TargetMode="External"/><Relationship Id="rId5" Type="http://schemas.openxmlformats.org/officeDocument/2006/relationships/image" Target="../media/image20.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952010" y="2553504"/>
            <a:ext cx="7024500" cy="25542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MA 541 Final Project</a:t>
            </a:r>
            <a:endParaRPr/>
          </a:p>
        </p:txBody>
      </p:sp>
      <p:sp>
        <p:nvSpPr>
          <p:cNvPr id="135" name="Google Shape;135;p13"/>
          <p:cNvSpPr txBox="1"/>
          <p:nvPr>
            <p:ph idx="1" type="subTitle"/>
          </p:nvPr>
        </p:nvSpPr>
        <p:spPr>
          <a:xfrm>
            <a:off x="7117530" y="6349664"/>
            <a:ext cx="4859100" cy="818700"/>
          </a:xfrm>
          <a:prstGeom prst="rect">
            <a:avLst/>
          </a:prstGeom>
        </p:spPr>
        <p:txBody>
          <a:bodyPr anchorCtr="0" anchor="t" bIns="134625" lIns="134625" spcFirstLastPara="1" rIns="134625" wrap="square" tIns="134625">
            <a:normAutofit lnSpcReduction="10000"/>
          </a:bodyPr>
          <a:lstStyle/>
          <a:p>
            <a:pPr indent="0" lvl="0" marL="0" rtl="0" algn="l">
              <a:spcBef>
                <a:spcPts val="0"/>
              </a:spcBef>
              <a:spcAft>
                <a:spcPts val="0"/>
              </a:spcAft>
              <a:buNone/>
            </a:pPr>
            <a:r>
              <a:rPr lang="en"/>
              <a:t>By Gokul Kumar, Samruth Vennapusala, Aakil Kadali, &amp; Nick Benelli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Summary:</a:t>
            </a:r>
            <a:endParaRPr/>
          </a:p>
        </p:txBody>
      </p:sp>
      <p:sp>
        <p:nvSpPr>
          <p:cNvPr id="215" name="Google Shape;215;p22"/>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The main takeaway is that the histograms show the data can follow a bell-curve normal distribution.  The main takeaway is from the time series plots. First, it can easily be seen how much greater Close ETF is than oil, gold, and JPM. Close ETF tends to grow steadily over time, while the other categories tend to fluctuate over time. There is no relationship between each category in the scatter plot.</a:t>
            </a:r>
            <a:endParaRPr/>
          </a:p>
        </p:txBody>
      </p:sp>
      <p:pic>
        <p:nvPicPr>
          <p:cNvPr id="216" name="Google Shape;216;p22" title="Part2_Summary.mp3">
            <a:hlinkClick r:id="rId3"/>
          </p:cNvPr>
          <p:cNvPicPr preferRelativeResize="0"/>
          <p:nvPr/>
        </p:nvPicPr>
        <p:blipFill>
          <a:blip r:embed="rId4">
            <a:alphaModFix/>
          </a:blip>
          <a:stretch>
            <a:fillRect/>
          </a:stretch>
        </p:blipFill>
        <p:spPr>
          <a:xfrm>
            <a:off x="5496825" y="82892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3</a:t>
            </a:r>
            <a:r>
              <a:rPr lang="en"/>
              <a:t>: Instructions</a:t>
            </a:r>
            <a:endParaRPr/>
          </a:p>
          <a:p>
            <a:pPr indent="0" lvl="0" marL="0" rtl="0" algn="l">
              <a:spcBef>
                <a:spcPts val="0"/>
              </a:spcBef>
              <a:spcAft>
                <a:spcPts val="0"/>
              </a:spcAft>
              <a:buNone/>
            </a:pPr>
            <a:r>
              <a:t/>
            </a:r>
            <a:endParaRPr/>
          </a:p>
        </p:txBody>
      </p:sp>
      <p:sp>
        <p:nvSpPr>
          <p:cNvPr id="222" name="Google Shape;222;p23"/>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Requirements – Propose an assumption/a hypothesis regarding the type of distribution each column of the data set may follow (i.e., the ETF, OIL, GOLD, and JPM column), based on the plots from Part 2. Then verify or object that assumption/hypothesis with appropriate tests (for example, normality test). You may use any software to perform those tests.</a:t>
            </a:r>
            <a:endParaRPr/>
          </a:p>
        </p:txBody>
      </p:sp>
      <p:pic>
        <p:nvPicPr>
          <p:cNvPr id="223" name="Google Shape;223;p23" title="Part 3- slide 1 copy.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Code</a:t>
            </a:r>
            <a:endParaRPr/>
          </a:p>
        </p:txBody>
      </p:sp>
      <p:sp>
        <p:nvSpPr>
          <p:cNvPr id="229" name="Google Shape;229;p24"/>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30" name="Google Shape;230;p24"/>
          <p:cNvPicPr preferRelativeResize="0"/>
          <p:nvPr/>
        </p:nvPicPr>
        <p:blipFill>
          <a:blip r:embed="rId3">
            <a:alphaModFix/>
          </a:blip>
          <a:stretch>
            <a:fillRect/>
          </a:stretch>
        </p:blipFill>
        <p:spPr>
          <a:xfrm>
            <a:off x="1863450" y="1796150"/>
            <a:ext cx="9760500" cy="6189299"/>
          </a:xfrm>
          <a:prstGeom prst="rect">
            <a:avLst/>
          </a:prstGeom>
          <a:noFill/>
          <a:ln>
            <a:noFill/>
          </a:ln>
        </p:spPr>
      </p:pic>
      <p:pic>
        <p:nvPicPr>
          <p:cNvPr id="231" name="Google Shape;231;p24" title="Part 3-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Histograms with Best Fit</a:t>
            </a:r>
            <a:endParaRPr/>
          </a:p>
        </p:txBody>
      </p:sp>
      <p:sp>
        <p:nvSpPr>
          <p:cNvPr id="237" name="Google Shape;237;p25"/>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38" name="Google Shape;238;p25"/>
          <p:cNvPicPr preferRelativeResize="0"/>
          <p:nvPr/>
        </p:nvPicPr>
        <p:blipFill>
          <a:blip r:embed="rId3">
            <a:alphaModFix/>
          </a:blip>
          <a:stretch>
            <a:fillRect/>
          </a:stretch>
        </p:blipFill>
        <p:spPr>
          <a:xfrm>
            <a:off x="6178951" y="4732225"/>
            <a:ext cx="4659400" cy="3314308"/>
          </a:xfrm>
          <a:prstGeom prst="rect">
            <a:avLst/>
          </a:prstGeom>
          <a:noFill/>
          <a:ln>
            <a:noFill/>
          </a:ln>
        </p:spPr>
      </p:pic>
      <p:pic>
        <p:nvPicPr>
          <p:cNvPr id="239" name="Google Shape;239;p25"/>
          <p:cNvPicPr preferRelativeResize="0"/>
          <p:nvPr/>
        </p:nvPicPr>
        <p:blipFill>
          <a:blip r:embed="rId4">
            <a:alphaModFix/>
          </a:blip>
          <a:stretch>
            <a:fillRect/>
          </a:stretch>
        </p:blipFill>
        <p:spPr>
          <a:xfrm>
            <a:off x="6178951" y="1417925"/>
            <a:ext cx="4659390" cy="3314300"/>
          </a:xfrm>
          <a:prstGeom prst="rect">
            <a:avLst/>
          </a:prstGeom>
          <a:noFill/>
          <a:ln>
            <a:noFill/>
          </a:ln>
        </p:spPr>
      </p:pic>
      <p:pic>
        <p:nvPicPr>
          <p:cNvPr id="240" name="Google Shape;240;p25"/>
          <p:cNvPicPr preferRelativeResize="0"/>
          <p:nvPr/>
        </p:nvPicPr>
        <p:blipFill>
          <a:blip r:embed="rId5">
            <a:alphaModFix/>
          </a:blip>
          <a:stretch>
            <a:fillRect/>
          </a:stretch>
        </p:blipFill>
        <p:spPr>
          <a:xfrm>
            <a:off x="1250550" y="4732225"/>
            <a:ext cx="4928400" cy="3314300"/>
          </a:xfrm>
          <a:prstGeom prst="rect">
            <a:avLst/>
          </a:prstGeom>
          <a:noFill/>
          <a:ln>
            <a:noFill/>
          </a:ln>
        </p:spPr>
      </p:pic>
      <p:pic>
        <p:nvPicPr>
          <p:cNvPr id="241" name="Google Shape;241;p25"/>
          <p:cNvPicPr preferRelativeResize="0"/>
          <p:nvPr/>
        </p:nvPicPr>
        <p:blipFill>
          <a:blip r:embed="rId6">
            <a:alphaModFix/>
          </a:blip>
          <a:stretch>
            <a:fillRect/>
          </a:stretch>
        </p:blipFill>
        <p:spPr>
          <a:xfrm>
            <a:off x="1250550" y="1417925"/>
            <a:ext cx="4928399" cy="3314300"/>
          </a:xfrm>
          <a:prstGeom prst="rect">
            <a:avLst/>
          </a:prstGeom>
          <a:noFill/>
          <a:ln>
            <a:noFill/>
          </a:ln>
        </p:spPr>
      </p:pic>
      <p:pic>
        <p:nvPicPr>
          <p:cNvPr id="242" name="Google Shape;242;p25" title="Part 3 Slid 3.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1026150" y="637000"/>
            <a:ext cx="10644900" cy="931800"/>
          </a:xfrm>
          <a:prstGeom prst="rect">
            <a:avLst/>
          </a:prstGeom>
        </p:spPr>
        <p:txBody>
          <a:bodyPr anchorCtr="0" anchor="t" bIns="134625" lIns="134625" spcFirstLastPara="1" rIns="134625" wrap="square" tIns="134625">
            <a:normAutofit fontScale="90000"/>
          </a:bodyPr>
          <a:lstStyle/>
          <a:p>
            <a:pPr indent="0" lvl="0" marL="0" rtl="0" algn="l">
              <a:spcBef>
                <a:spcPts val="0"/>
              </a:spcBef>
              <a:spcAft>
                <a:spcPts val="0"/>
              </a:spcAft>
              <a:buNone/>
            </a:pPr>
            <a:r>
              <a:rPr lang="en"/>
              <a:t>Normalized Histograms with Selected Distributions</a:t>
            </a:r>
            <a:endParaRPr/>
          </a:p>
        </p:txBody>
      </p:sp>
      <p:pic>
        <p:nvPicPr>
          <p:cNvPr id="248" name="Google Shape;248;p26"/>
          <p:cNvPicPr preferRelativeResize="0"/>
          <p:nvPr/>
        </p:nvPicPr>
        <p:blipFill>
          <a:blip r:embed="rId3">
            <a:alphaModFix/>
          </a:blip>
          <a:stretch>
            <a:fillRect/>
          </a:stretch>
        </p:blipFill>
        <p:spPr>
          <a:xfrm>
            <a:off x="6306075" y="1346550"/>
            <a:ext cx="5551950" cy="3274750"/>
          </a:xfrm>
          <a:prstGeom prst="rect">
            <a:avLst/>
          </a:prstGeom>
          <a:noFill/>
          <a:ln>
            <a:noFill/>
          </a:ln>
        </p:spPr>
      </p:pic>
      <p:pic>
        <p:nvPicPr>
          <p:cNvPr id="249" name="Google Shape;249;p26"/>
          <p:cNvPicPr preferRelativeResize="0"/>
          <p:nvPr/>
        </p:nvPicPr>
        <p:blipFill>
          <a:blip r:embed="rId4">
            <a:alphaModFix/>
          </a:blip>
          <a:stretch>
            <a:fillRect/>
          </a:stretch>
        </p:blipFill>
        <p:spPr>
          <a:xfrm>
            <a:off x="1026149" y="1346550"/>
            <a:ext cx="5279926" cy="3274750"/>
          </a:xfrm>
          <a:prstGeom prst="rect">
            <a:avLst/>
          </a:prstGeom>
          <a:noFill/>
          <a:ln>
            <a:noFill/>
          </a:ln>
        </p:spPr>
      </p:pic>
      <p:pic>
        <p:nvPicPr>
          <p:cNvPr id="250" name="Google Shape;250;p26"/>
          <p:cNvPicPr preferRelativeResize="0"/>
          <p:nvPr/>
        </p:nvPicPr>
        <p:blipFill>
          <a:blip r:embed="rId5">
            <a:alphaModFix/>
          </a:blip>
          <a:stretch>
            <a:fillRect/>
          </a:stretch>
        </p:blipFill>
        <p:spPr>
          <a:xfrm>
            <a:off x="1026150" y="4621300"/>
            <a:ext cx="5279924" cy="3274750"/>
          </a:xfrm>
          <a:prstGeom prst="rect">
            <a:avLst/>
          </a:prstGeom>
          <a:noFill/>
          <a:ln>
            <a:noFill/>
          </a:ln>
        </p:spPr>
      </p:pic>
      <p:pic>
        <p:nvPicPr>
          <p:cNvPr id="251" name="Google Shape;251;p26"/>
          <p:cNvPicPr preferRelativeResize="0"/>
          <p:nvPr/>
        </p:nvPicPr>
        <p:blipFill>
          <a:blip r:embed="rId6">
            <a:alphaModFix/>
          </a:blip>
          <a:stretch>
            <a:fillRect/>
          </a:stretch>
        </p:blipFill>
        <p:spPr>
          <a:xfrm>
            <a:off x="6306075" y="4621300"/>
            <a:ext cx="5551951" cy="3274750"/>
          </a:xfrm>
          <a:prstGeom prst="rect">
            <a:avLst/>
          </a:prstGeom>
          <a:noFill/>
          <a:ln>
            <a:noFill/>
          </a:ln>
        </p:spPr>
      </p:pic>
      <p:pic>
        <p:nvPicPr>
          <p:cNvPr id="252" name="Google Shape;252;p26" title="Part 3-Slide 4.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Distribution Parameter Data Frame</a:t>
            </a:r>
            <a:endParaRPr/>
          </a:p>
        </p:txBody>
      </p:sp>
      <p:sp>
        <p:nvSpPr>
          <p:cNvPr id="258" name="Google Shape;258;p27"/>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59" name="Google Shape;259;p27"/>
          <p:cNvPicPr preferRelativeResize="0"/>
          <p:nvPr/>
        </p:nvPicPr>
        <p:blipFill>
          <a:blip r:embed="rId3">
            <a:alphaModFix/>
          </a:blip>
          <a:stretch>
            <a:fillRect/>
          </a:stretch>
        </p:blipFill>
        <p:spPr>
          <a:xfrm>
            <a:off x="3009900" y="2223800"/>
            <a:ext cx="6781800" cy="5334000"/>
          </a:xfrm>
          <a:prstGeom prst="rect">
            <a:avLst/>
          </a:prstGeom>
          <a:noFill/>
          <a:ln>
            <a:noFill/>
          </a:ln>
        </p:spPr>
      </p:pic>
      <p:pic>
        <p:nvPicPr>
          <p:cNvPr id="260" name="Google Shape;260;p27" title="Part 3-Slide 5.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Summary</a:t>
            </a:r>
            <a:endParaRPr/>
          </a:p>
        </p:txBody>
      </p:sp>
      <p:sp>
        <p:nvSpPr>
          <p:cNvPr id="266" name="Google Shape;266;p28"/>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fontScale="77500" lnSpcReduction="10000"/>
          </a:bodyPr>
          <a:lstStyle/>
          <a:p>
            <a:pPr indent="0" lvl="0" marL="0" rtl="0" algn="l">
              <a:spcBef>
                <a:spcPts val="0"/>
              </a:spcBef>
              <a:spcAft>
                <a:spcPts val="0"/>
              </a:spcAft>
              <a:buNone/>
            </a:pPr>
            <a:r>
              <a:rPr lang="en"/>
              <a:t>The original hypothesis is that each category followed a normal distribution, with gold being right-skewed. The best_fit_distribution function will compare the data to 86 distributions in the scipy python package. The function will return the best fitting distribution with the appropriate parameters.  The function assumes a normal distribution and compares each distribution. If a distribution fits better than the current distribution, then the distribution is replaced.</a:t>
            </a:r>
            <a:endParaRPr/>
          </a:p>
          <a:p>
            <a:pPr indent="0" lvl="0" marL="0" rtl="0" algn="l">
              <a:spcBef>
                <a:spcPts val="1800"/>
              </a:spcBef>
              <a:spcAft>
                <a:spcPts val="0"/>
              </a:spcAft>
              <a:buNone/>
            </a:pPr>
            <a:r>
              <a:t/>
            </a:r>
            <a:endParaRPr/>
          </a:p>
          <a:p>
            <a:pPr indent="0" lvl="0" marL="0" rtl="0" algn="l">
              <a:spcBef>
                <a:spcPts val="1800"/>
              </a:spcBef>
              <a:spcAft>
                <a:spcPts val="0"/>
              </a:spcAft>
              <a:buNone/>
            </a:pPr>
            <a:r>
              <a:rPr lang="en"/>
              <a:t>Close ETF best follows a Mielke Beta-Kappa / Dagum continuous random variable distribution with the parameters k = 21.7  and s = 15.029.  Oil follows a t distribution. The loc and scale parameters are 0.00108 and 0.018 respectively. Gold follows a Tukey lambda distribution. The lambda parameter is -0.097. Finally, JPM is a Johnson SU continuous random variable with parameters a=-0.045 and b=1.62.</a:t>
            </a:r>
            <a:endParaRPr/>
          </a:p>
          <a:p>
            <a:pPr indent="0" lvl="0" marL="0" rtl="0" algn="l">
              <a:spcBef>
                <a:spcPts val="1800"/>
              </a:spcBef>
              <a:spcAft>
                <a:spcPts val="0"/>
              </a:spcAft>
              <a:buNone/>
            </a:pPr>
            <a:r>
              <a:t/>
            </a:r>
            <a:endParaRPr/>
          </a:p>
          <a:p>
            <a:pPr indent="0" lvl="0" marL="0" rtl="0" algn="l">
              <a:spcBef>
                <a:spcPts val="1800"/>
              </a:spcBef>
              <a:spcAft>
                <a:spcPts val="0"/>
              </a:spcAft>
              <a:buNone/>
            </a:pPr>
            <a:r>
              <a:rPr lang="en"/>
              <a:t>You can see from the normalized histogram plots how well each distribution fits.  The probability density function is the bell curve while the data is the bar graphs in the histogram plot. The Close-ETF might have the worst fit of all the distributions.</a:t>
            </a:r>
            <a:endParaRPr/>
          </a:p>
          <a:p>
            <a:pPr indent="0" lvl="0" marL="0" rtl="0" algn="l">
              <a:spcBef>
                <a:spcPts val="1800"/>
              </a:spcBef>
              <a:spcAft>
                <a:spcPts val="18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Instructions</a:t>
            </a:r>
            <a:endParaRPr/>
          </a:p>
          <a:p>
            <a:pPr indent="0" lvl="0" marL="0" rtl="0" algn="l">
              <a:spcBef>
                <a:spcPts val="0"/>
              </a:spcBef>
              <a:spcAft>
                <a:spcPts val="0"/>
              </a:spcAft>
              <a:buNone/>
            </a:pPr>
            <a:r>
              <a:t/>
            </a:r>
            <a:endParaRPr/>
          </a:p>
        </p:txBody>
      </p:sp>
      <p:sp>
        <p:nvSpPr>
          <p:cNvPr id="272" name="Google Shape;272;p29"/>
          <p:cNvSpPr txBox="1"/>
          <p:nvPr>
            <p:ph idx="1" type="body"/>
          </p:nvPr>
        </p:nvSpPr>
        <p:spPr>
          <a:xfrm>
            <a:off x="1393375" y="1977300"/>
            <a:ext cx="10488900" cy="5682600"/>
          </a:xfrm>
          <a:prstGeom prst="rect">
            <a:avLst/>
          </a:prstGeom>
        </p:spPr>
        <p:txBody>
          <a:bodyPr anchorCtr="0" anchor="t" bIns="134625" lIns="134625" spcFirstLastPara="1" rIns="134625" wrap="square" tIns="134625">
            <a:normAutofit fontScale="55000" lnSpcReduction="10000"/>
          </a:bodyPr>
          <a:lstStyle/>
          <a:p>
            <a:pPr indent="0" lvl="0" marL="0" rtl="0" algn="l">
              <a:spcBef>
                <a:spcPts val="0"/>
              </a:spcBef>
              <a:spcAft>
                <a:spcPts val="0"/>
              </a:spcAft>
              <a:buNone/>
            </a:pPr>
            <a:r>
              <a:rPr lang="en"/>
              <a:t>Requirements – Consider the ETF column (1000 values) as the population (x), and do the follows. Any software may be used. Statistical Methods 1) Calculate the mean  and the standard deviation  of the population. </a:t>
            </a:r>
            <a:endParaRPr/>
          </a:p>
          <a:p>
            <a:pPr indent="457200" lvl="0" marL="0" rtl="0" algn="l">
              <a:spcBef>
                <a:spcPts val="1800"/>
              </a:spcBef>
              <a:spcAft>
                <a:spcPts val="0"/>
              </a:spcAft>
              <a:buNone/>
            </a:pPr>
            <a:r>
              <a:rPr lang="en"/>
              <a:t>2) Break the population into 50 groups sequentially and each group includes 20 values.</a:t>
            </a:r>
            <a:endParaRPr/>
          </a:p>
          <a:p>
            <a:pPr indent="0" lvl="0" marL="457200" rtl="0" algn="l">
              <a:spcBef>
                <a:spcPts val="1800"/>
              </a:spcBef>
              <a:spcAft>
                <a:spcPts val="0"/>
              </a:spcAft>
              <a:buNone/>
            </a:pPr>
            <a:r>
              <a:rPr lang="en"/>
              <a:t> 3) Calculate the sample mean of each group. Draw a histogram of all the sample means. Comment on the distribution of these sample means, i.e., use the histogram to assess the normality of the data consisting of these sample means. </a:t>
            </a:r>
            <a:endParaRPr/>
          </a:p>
          <a:p>
            <a:pPr indent="0" lvl="0" marL="457200" rtl="0" algn="l">
              <a:spcBef>
                <a:spcPts val="1800"/>
              </a:spcBef>
              <a:spcAft>
                <a:spcPts val="0"/>
              </a:spcAft>
              <a:buNone/>
            </a:pPr>
            <a:r>
              <a:rPr lang="en"/>
              <a:t>4) Calculate the mean and the standard deviation of the data including these sample means. Make a comparison between �! and �! , between #! √% and �! . Here, � is the number of sample means calculated from Item 3) above. </a:t>
            </a:r>
            <a:endParaRPr/>
          </a:p>
          <a:p>
            <a:pPr indent="457200" lvl="0" marL="0" rtl="0" algn="l">
              <a:spcBef>
                <a:spcPts val="1800"/>
              </a:spcBef>
              <a:spcAft>
                <a:spcPts val="0"/>
              </a:spcAft>
              <a:buNone/>
            </a:pPr>
            <a:r>
              <a:rPr lang="en"/>
              <a:t>5) Are the results from Items 3) and 4) consistent with the Central Limit Theorem? Why? </a:t>
            </a:r>
            <a:endParaRPr/>
          </a:p>
          <a:p>
            <a:pPr indent="457200" lvl="0" marL="0" rtl="0" algn="l">
              <a:spcBef>
                <a:spcPts val="1800"/>
              </a:spcBef>
              <a:spcAft>
                <a:spcPts val="0"/>
              </a:spcAft>
              <a:buNone/>
            </a:pPr>
            <a:r>
              <a:rPr lang="en"/>
              <a:t>6) Break the population into 10 groups sequentially and each group includes 100 values. </a:t>
            </a:r>
            <a:endParaRPr/>
          </a:p>
          <a:p>
            <a:pPr indent="457200" lvl="0" marL="0" rtl="0" algn="l">
              <a:spcBef>
                <a:spcPts val="1800"/>
              </a:spcBef>
              <a:spcAft>
                <a:spcPts val="0"/>
              </a:spcAft>
              <a:buNone/>
            </a:pPr>
            <a:r>
              <a:rPr lang="en"/>
              <a:t>7) Repeat Items 3) ~ 5).</a:t>
            </a:r>
            <a:endParaRPr/>
          </a:p>
          <a:p>
            <a:pPr indent="0" lvl="0" marL="457200" rtl="0" algn="l">
              <a:spcBef>
                <a:spcPts val="1800"/>
              </a:spcBef>
              <a:spcAft>
                <a:spcPts val="0"/>
              </a:spcAft>
              <a:buNone/>
            </a:pPr>
            <a:r>
              <a:rPr lang="en"/>
              <a:t> 8) Generate 50 simple random samples or groups (with replacement) from the population. The size of each sample is 20, i.e., each group includes 20 values. </a:t>
            </a:r>
            <a:endParaRPr/>
          </a:p>
          <a:p>
            <a:pPr indent="457200" lvl="0" marL="0" rtl="0" algn="l">
              <a:spcBef>
                <a:spcPts val="1800"/>
              </a:spcBef>
              <a:spcAft>
                <a:spcPts val="0"/>
              </a:spcAft>
              <a:buNone/>
            </a:pPr>
            <a:r>
              <a:rPr lang="en"/>
              <a:t>9) Repeat Items 3) ~ 5). </a:t>
            </a:r>
            <a:endParaRPr/>
          </a:p>
          <a:p>
            <a:pPr indent="0" lvl="0" marL="457200" rtl="0" algn="l">
              <a:spcBef>
                <a:spcPts val="1800"/>
              </a:spcBef>
              <a:spcAft>
                <a:spcPts val="0"/>
              </a:spcAft>
              <a:buNone/>
            </a:pPr>
            <a:r>
              <a:rPr lang="en"/>
              <a:t>10) Generate 10 simple random samples or groups (with replacement) from the population. The size of each sample is 100, i.e., each group includes 100 values. </a:t>
            </a:r>
            <a:endParaRPr/>
          </a:p>
          <a:p>
            <a:pPr indent="0" lvl="0" marL="457200" rtl="0" algn="l">
              <a:spcBef>
                <a:spcPts val="1800"/>
              </a:spcBef>
              <a:spcAft>
                <a:spcPts val="0"/>
              </a:spcAft>
              <a:buNone/>
            </a:pPr>
            <a:r>
              <a:rPr lang="en"/>
              <a:t>11) Repeat Items 3) ~ 5). </a:t>
            </a:r>
            <a:endParaRPr/>
          </a:p>
          <a:p>
            <a:pPr indent="0" lvl="0" marL="457200" rtl="0" algn="l">
              <a:spcBef>
                <a:spcPts val="1800"/>
              </a:spcBef>
              <a:spcAft>
                <a:spcPts val="1800"/>
              </a:spcAft>
              <a:buNone/>
            </a:pPr>
            <a:r>
              <a:rPr lang="en"/>
              <a:t>12) In Part 3 of the project, you have figured out the distribution of the population (the entire ETF column). Does this information have any impact on the distribution of the sample mean(s)? Explain your answer.</a:t>
            </a:r>
            <a:endParaRPr/>
          </a:p>
        </p:txBody>
      </p:sp>
      <p:pic>
        <p:nvPicPr>
          <p:cNvPr id="273" name="Google Shape;273;p29" title="Part4_Instructions.mp3">
            <a:hlinkClick r:id="rId3"/>
          </p:cNvPr>
          <p:cNvPicPr preferRelativeResize="0"/>
          <p:nvPr/>
        </p:nvPicPr>
        <p:blipFill>
          <a:blip r:embed="rId4">
            <a:alphaModFix/>
          </a:blip>
          <a:stretch>
            <a:fillRect/>
          </a:stretch>
        </p:blipFill>
        <p:spPr>
          <a:xfrm>
            <a:off x="6342450" y="82045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Code: Numbers 1-2</a:t>
            </a:r>
            <a:endParaRPr/>
          </a:p>
        </p:txBody>
      </p:sp>
      <p:sp>
        <p:nvSpPr>
          <p:cNvPr id="279" name="Google Shape;279;p30"/>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80" name="Google Shape;280;p30"/>
          <p:cNvPicPr preferRelativeResize="0"/>
          <p:nvPr/>
        </p:nvPicPr>
        <p:blipFill>
          <a:blip r:embed="rId3">
            <a:alphaModFix/>
          </a:blip>
          <a:stretch>
            <a:fillRect/>
          </a:stretch>
        </p:blipFill>
        <p:spPr>
          <a:xfrm>
            <a:off x="496913" y="1738688"/>
            <a:ext cx="7191375" cy="3457575"/>
          </a:xfrm>
          <a:prstGeom prst="rect">
            <a:avLst/>
          </a:prstGeom>
          <a:noFill/>
          <a:ln>
            <a:noFill/>
          </a:ln>
        </p:spPr>
      </p:pic>
      <p:pic>
        <p:nvPicPr>
          <p:cNvPr id="281" name="Google Shape;281;p30"/>
          <p:cNvPicPr preferRelativeResize="0"/>
          <p:nvPr/>
        </p:nvPicPr>
        <p:blipFill>
          <a:blip r:embed="rId4">
            <a:alphaModFix/>
          </a:blip>
          <a:stretch>
            <a:fillRect/>
          </a:stretch>
        </p:blipFill>
        <p:spPr>
          <a:xfrm>
            <a:off x="9359200" y="564638"/>
            <a:ext cx="2647950" cy="1476375"/>
          </a:xfrm>
          <a:prstGeom prst="rect">
            <a:avLst/>
          </a:prstGeom>
          <a:noFill/>
          <a:ln>
            <a:noFill/>
          </a:ln>
        </p:spPr>
      </p:pic>
      <p:pic>
        <p:nvPicPr>
          <p:cNvPr id="282" name="Google Shape;282;p30"/>
          <p:cNvPicPr preferRelativeResize="0"/>
          <p:nvPr/>
        </p:nvPicPr>
        <p:blipFill>
          <a:blip r:embed="rId5">
            <a:alphaModFix/>
          </a:blip>
          <a:stretch>
            <a:fillRect/>
          </a:stretch>
        </p:blipFill>
        <p:spPr>
          <a:xfrm>
            <a:off x="4991725" y="4082923"/>
            <a:ext cx="7112750" cy="4190900"/>
          </a:xfrm>
          <a:prstGeom prst="rect">
            <a:avLst/>
          </a:prstGeom>
          <a:noFill/>
          <a:ln>
            <a:noFill/>
          </a:ln>
        </p:spPr>
      </p:pic>
      <p:pic>
        <p:nvPicPr>
          <p:cNvPr id="283" name="Google Shape;283;p30" title="Part4_CodePart1.mp3">
            <a:hlinkClick r:id="rId6"/>
          </p:cNvPr>
          <p:cNvPicPr preferRelativeResize="0"/>
          <p:nvPr/>
        </p:nvPicPr>
        <p:blipFill>
          <a:blip r:embed="rId7">
            <a:alphaModFix/>
          </a:blip>
          <a:stretch>
            <a:fillRect/>
          </a:stretch>
        </p:blipFill>
        <p:spPr>
          <a:xfrm>
            <a:off x="7688300" y="845850"/>
            <a:ext cx="395350" cy="39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Code: Numbers 3-4, 5-6</a:t>
            </a:r>
            <a:endParaRPr/>
          </a:p>
        </p:txBody>
      </p:sp>
      <p:sp>
        <p:nvSpPr>
          <p:cNvPr id="289" name="Google Shape;289;p31"/>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90" name="Google Shape;290;p31"/>
          <p:cNvPicPr preferRelativeResize="0"/>
          <p:nvPr/>
        </p:nvPicPr>
        <p:blipFill>
          <a:blip r:embed="rId3">
            <a:alphaModFix/>
          </a:blip>
          <a:stretch>
            <a:fillRect/>
          </a:stretch>
        </p:blipFill>
        <p:spPr>
          <a:xfrm>
            <a:off x="708088" y="1557563"/>
            <a:ext cx="8696325" cy="3648075"/>
          </a:xfrm>
          <a:prstGeom prst="rect">
            <a:avLst/>
          </a:prstGeom>
          <a:noFill/>
          <a:ln>
            <a:noFill/>
          </a:ln>
        </p:spPr>
      </p:pic>
      <p:pic>
        <p:nvPicPr>
          <p:cNvPr id="291" name="Google Shape;291;p31"/>
          <p:cNvPicPr preferRelativeResize="0"/>
          <p:nvPr/>
        </p:nvPicPr>
        <p:blipFill>
          <a:blip r:embed="rId4">
            <a:alphaModFix/>
          </a:blip>
          <a:stretch>
            <a:fillRect/>
          </a:stretch>
        </p:blipFill>
        <p:spPr>
          <a:xfrm>
            <a:off x="4065549" y="4943500"/>
            <a:ext cx="8283951" cy="3216000"/>
          </a:xfrm>
          <a:prstGeom prst="rect">
            <a:avLst/>
          </a:prstGeom>
          <a:noFill/>
          <a:ln>
            <a:noFill/>
          </a:ln>
        </p:spPr>
      </p:pic>
      <p:pic>
        <p:nvPicPr>
          <p:cNvPr id="292" name="Google Shape;292;p31" title="Part4_CodePart2.mp3">
            <a:hlinkClick r:id="rId5"/>
          </p:cNvPr>
          <p:cNvPicPr preferRelativeResize="0"/>
          <p:nvPr/>
        </p:nvPicPr>
        <p:blipFill>
          <a:blip r:embed="rId6">
            <a:alphaModFix/>
          </a:blip>
          <a:stretch>
            <a:fillRect/>
          </a:stretch>
        </p:blipFill>
        <p:spPr>
          <a:xfrm>
            <a:off x="8837050" y="854275"/>
            <a:ext cx="332201" cy="332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1: Instructions</a:t>
            </a:r>
            <a:endParaRPr/>
          </a:p>
        </p:txBody>
      </p:sp>
      <p:sp>
        <p:nvSpPr>
          <p:cNvPr id="141" name="Google Shape;141;p14"/>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Data description – This data includes four columns/random variables: the daily ETF return; the daily relative change in the price of the crude oil; the daily relative change in the gold price; and the daily return of the JPMorgan Chase &amp; Co stock. The sample size is 1000. </a:t>
            </a:r>
            <a:endParaRPr/>
          </a:p>
          <a:p>
            <a:pPr indent="0" lvl="0" marL="0" rtl="0" algn="l">
              <a:spcBef>
                <a:spcPts val="1800"/>
              </a:spcBef>
              <a:spcAft>
                <a:spcPts val="0"/>
              </a:spcAft>
              <a:buNone/>
            </a:pPr>
            <a:r>
              <a:t/>
            </a:r>
            <a:endParaRPr/>
          </a:p>
          <a:p>
            <a:pPr indent="0" lvl="0" marL="0" rtl="0" algn="l">
              <a:spcBef>
                <a:spcPts val="1800"/>
              </a:spcBef>
              <a:spcAft>
                <a:spcPts val="1800"/>
              </a:spcAft>
              <a:buNone/>
            </a:pPr>
            <a:r>
              <a:rPr lang="en"/>
              <a:t>Requirements – Use any software to obtain the sample mean and sample standard deviation for each random variable (column) of the data; the sample correlations among each pair of the four random variables (columns) of the data.</a:t>
            </a:r>
            <a:endParaRPr/>
          </a:p>
        </p:txBody>
      </p:sp>
      <p:pic>
        <p:nvPicPr>
          <p:cNvPr id="142" name="Google Shape;142;p14" title="Part 1 - Intro.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Results for 1,3,4,5,6</a:t>
            </a:r>
            <a:endParaRPr/>
          </a:p>
        </p:txBody>
      </p:sp>
      <p:sp>
        <p:nvSpPr>
          <p:cNvPr id="298" name="Google Shape;298;p32"/>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99" name="Google Shape;299;p32"/>
          <p:cNvPicPr preferRelativeResize="0"/>
          <p:nvPr/>
        </p:nvPicPr>
        <p:blipFill>
          <a:blip r:embed="rId3">
            <a:alphaModFix/>
          </a:blip>
          <a:stretch>
            <a:fillRect/>
          </a:stretch>
        </p:blipFill>
        <p:spPr>
          <a:xfrm>
            <a:off x="8665113" y="333088"/>
            <a:ext cx="2371725" cy="1628775"/>
          </a:xfrm>
          <a:prstGeom prst="rect">
            <a:avLst/>
          </a:prstGeom>
          <a:noFill/>
          <a:ln>
            <a:noFill/>
          </a:ln>
        </p:spPr>
      </p:pic>
      <p:pic>
        <p:nvPicPr>
          <p:cNvPr id="300" name="Google Shape;300;p32"/>
          <p:cNvPicPr preferRelativeResize="0"/>
          <p:nvPr/>
        </p:nvPicPr>
        <p:blipFill>
          <a:blip r:embed="rId4">
            <a:alphaModFix/>
          </a:blip>
          <a:stretch>
            <a:fillRect/>
          </a:stretch>
        </p:blipFill>
        <p:spPr>
          <a:xfrm>
            <a:off x="972150" y="2403213"/>
            <a:ext cx="4972050" cy="5133975"/>
          </a:xfrm>
          <a:prstGeom prst="rect">
            <a:avLst/>
          </a:prstGeom>
          <a:noFill/>
          <a:ln>
            <a:noFill/>
          </a:ln>
        </p:spPr>
      </p:pic>
      <p:pic>
        <p:nvPicPr>
          <p:cNvPr id="301" name="Google Shape;301;p32"/>
          <p:cNvPicPr preferRelativeResize="0"/>
          <p:nvPr/>
        </p:nvPicPr>
        <p:blipFill>
          <a:blip r:embed="rId5">
            <a:alphaModFix/>
          </a:blip>
          <a:stretch>
            <a:fillRect/>
          </a:stretch>
        </p:blipFill>
        <p:spPr>
          <a:xfrm>
            <a:off x="6504363" y="2412738"/>
            <a:ext cx="5019675" cy="5114925"/>
          </a:xfrm>
          <a:prstGeom prst="rect">
            <a:avLst/>
          </a:prstGeom>
          <a:noFill/>
          <a:ln>
            <a:noFill/>
          </a:ln>
        </p:spPr>
      </p:pic>
      <p:pic>
        <p:nvPicPr>
          <p:cNvPr id="302" name="Google Shape;302;p32" title="Part4_Results.mp3">
            <a:hlinkClick r:id="rId6"/>
          </p:cNvPr>
          <p:cNvPicPr preferRelativeResize="0"/>
          <p:nvPr/>
        </p:nvPicPr>
        <p:blipFill>
          <a:blip r:embed="rId7">
            <a:alphaModFix/>
          </a:blip>
          <a:stretch>
            <a:fillRect/>
          </a:stretch>
        </p:blipFill>
        <p:spPr>
          <a:xfrm>
            <a:off x="7796950" y="675028"/>
            <a:ext cx="457200" cy="55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Number 5 (Analysis)</a:t>
            </a:r>
            <a:endParaRPr/>
          </a:p>
        </p:txBody>
      </p:sp>
      <p:sp>
        <p:nvSpPr>
          <p:cNvPr id="308" name="Google Shape;308;p33"/>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Are the results from Items 3) and 4) consistent with the Central Limit Theorem? Why?</a:t>
            </a:r>
            <a:endParaRPr/>
          </a:p>
          <a:p>
            <a:pPr indent="0" lvl="0" marL="0" rtl="0" algn="l">
              <a:spcBef>
                <a:spcPts val="1800"/>
              </a:spcBef>
              <a:spcAft>
                <a:spcPts val="0"/>
              </a:spcAft>
              <a:buNone/>
            </a:pPr>
            <a:r>
              <a:t/>
            </a:r>
            <a:endParaRPr/>
          </a:p>
          <a:p>
            <a:pPr indent="0" lvl="0" marL="0" rtl="0" algn="l">
              <a:spcBef>
                <a:spcPts val="1800"/>
              </a:spcBef>
              <a:spcAft>
                <a:spcPts val="1800"/>
              </a:spcAft>
              <a:buNone/>
            </a:pPr>
            <a:r>
              <a:rPr lang="en"/>
              <a:t>They are since when we run the normality test on the 50 and 10 Group with the null hypothesis, we see that We cannot reject the hypothesis which means the distributions of sample means follow a normal </a:t>
            </a:r>
            <a:r>
              <a:rPr lang="en"/>
              <a:t>distribution</a:t>
            </a:r>
            <a:r>
              <a:rPr lang="en"/>
              <a:t> which by </a:t>
            </a:r>
            <a:r>
              <a:rPr lang="en"/>
              <a:t>definition</a:t>
            </a:r>
            <a:r>
              <a:rPr lang="en"/>
              <a:t> proves the Central Limit Theorem</a:t>
            </a:r>
            <a:endParaRPr/>
          </a:p>
        </p:txBody>
      </p:sp>
      <p:pic>
        <p:nvPicPr>
          <p:cNvPr id="309" name="Google Shape;309;p33" title="Part4_SummaryP1.mp3">
            <a:hlinkClick r:id="rId3"/>
          </p:cNvPr>
          <p:cNvPicPr preferRelativeResize="0"/>
          <p:nvPr/>
        </p:nvPicPr>
        <p:blipFill>
          <a:blip r:embed="rId4">
            <a:alphaModFix/>
          </a:blip>
          <a:stretch>
            <a:fillRect/>
          </a:stretch>
        </p:blipFill>
        <p:spPr>
          <a:xfrm>
            <a:off x="8202850" y="84582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Code: Numbers 8-11</a:t>
            </a:r>
            <a:endParaRPr/>
          </a:p>
        </p:txBody>
      </p:sp>
      <p:sp>
        <p:nvSpPr>
          <p:cNvPr id="315" name="Google Shape;315;p34"/>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16" name="Google Shape;316;p34"/>
          <p:cNvPicPr preferRelativeResize="0"/>
          <p:nvPr/>
        </p:nvPicPr>
        <p:blipFill>
          <a:blip r:embed="rId3">
            <a:alphaModFix/>
          </a:blip>
          <a:stretch>
            <a:fillRect/>
          </a:stretch>
        </p:blipFill>
        <p:spPr>
          <a:xfrm>
            <a:off x="1626625" y="2115700"/>
            <a:ext cx="10044275" cy="5402400"/>
          </a:xfrm>
          <a:prstGeom prst="rect">
            <a:avLst/>
          </a:prstGeom>
          <a:noFill/>
          <a:ln>
            <a:noFill/>
          </a:ln>
        </p:spPr>
      </p:pic>
      <p:pic>
        <p:nvPicPr>
          <p:cNvPr id="317" name="Google Shape;317;p34" title="Part4_CodePart3.mp3">
            <a:hlinkClick r:id="rId4"/>
          </p:cNvPr>
          <p:cNvPicPr preferRelativeResize="0"/>
          <p:nvPr/>
        </p:nvPicPr>
        <p:blipFill>
          <a:blip r:embed="rId5">
            <a:alphaModFix/>
          </a:blip>
          <a:stretch>
            <a:fillRect/>
          </a:stretch>
        </p:blipFill>
        <p:spPr>
          <a:xfrm>
            <a:off x="7940700" y="786625"/>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Code: Numbers 8-11 cont.</a:t>
            </a:r>
            <a:endParaRPr/>
          </a:p>
        </p:txBody>
      </p:sp>
      <p:sp>
        <p:nvSpPr>
          <p:cNvPr id="323" name="Google Shape;323;p35"/>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24" name="Google Shape;324;p35"/>
          <p:cNvPicPr preferRelativeResize="0"/>
          <p:nvPr/>
        </p:nvPicPr>
        <p:blipFill>
          <a:blip r:embed="rId3">
            <a:alphaModFix/>
          </a:blip>
          <a:stretch>
            <a:fillRect/>
          </a:stretch>
        </p:blipFill>
        <p:spPr>
          <a:xfrm>
            <a:off x="426838" y="1980050"/>
            <a:ext cx="7077075" cy="3143250"/>
          </a:xfrm>
          <a:prstGeom prst="rect">
            <a:avLst/>
          </a:prstGeom>
          <a:noFill/>
          <a:ln>
            <a:noFill/>
          </a:ln>
        </p:spPr>
      </p:pic>
      <p:pic>
        <p:nvPicPr>
          <p:cNvPr id="325" name="Google Shape;325;p35"/>
          <p:cNvPicPr preferRelativeResize="0"/>
          <p:nvPr/>
        </p:nvPicPr>
        <p:blipFill>
          <a:blip r:embed="rId4">
            <a:alphaModFix/>
          </a:blip>
          <a:stretch>
            <a:fillRect/>
          </a:stretch>
        </p:blipFill>
        <p:spPr>
          <a:xfrm>
            <a:off x="4367175" y="5070588"/>
            <a:ext cx="7010400" cy="3000375"/>
          </a:xfrm>
          <a:prstGeom prst="rect">
            <a:avLst/>
          </a:prstGeom>
          <a:noFill/>
          <a:ln>
            <a:noFill/>
          </a:ln>
        </p:spPr>
      </p:pic>
      <p:pic>
        <p:nvPicPr>
          <p:cNvPr id="326" name="Google Shape;326;p35" title="Part4_CodePart5.mp3">
            <a:hlinkClick r:id="rId5"/>
          </p:cNvPr>
          <p:cNvPicPr preferRelativeResize="0"/>
          <p:nvPr/>
        </p:nvPicPr>
        <p:blipFill>
          <a:blip r:embed="rId6">
            <a:alphaModFix/>
          </a:blip>
          <a:stretch>
            <a:fillRect/>
          </a:stretch>
        </p:blipFill>
        <p:spPr>
          <a:xfrm>
            <a:off x="9201850" y="778175"/>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Results for 8-11</a:t>
            </a:r>
            <a:endParaRPr/>
          </a:p>
        </p:txBody>
      </p:sp>
      <p:sp>
        <p:nvSpPr>
          <p:cNvPr id="332" name="Google Shape;332;p36"/>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33" name="Google Shape;333;p36"/>
          <p:cNvPicPr preferRelativeResize="0"/>
          <p:nvPr/>
        </p:nvPicPr>
        <p:blipFill>
          <a:blip r:embed="rId3">
            <a:alphaModFix/>
          </a:blip>
          <a:stretch>
            <a:fillRect/>
          </a:stretch>
        </p:blipFill>
        <p:spPr>
          <a:xfrm>
            <a:off x="744038" y="2333325"/>
            <a:ext cx="5191125" cy="5114925"/>
          </a:xfrm>
          <a:prstGeom prst="rect">
            <a:avLst/>
          </a:prstGeom>
          <a:noFill/>
          <a:ln>
            <a:noFill/>
          </a:ln>
        </p:spPr>
      </p:pic>
      <p:pic>
        <p:nvPicPr>
          <p:cNvPr id="334" name="Google Shape;334;p36"/>
          <p:cNvPicPr preferRelativeResize="0"/>
          <p:nvPr/>
        </p:nvPicPr>
        <p:blipFill>
          <a:blip r:embed="rId4">
            <a:alphaModFix/>
          </a:blip>
          <a:stretch>
            <a:fillRect/>
          </a:stretch>
        </p:blipFill>
        <p:spPr>
          <a:xfrm>
            <a:off x="6324700" y="2333325"/>
            <a:ext cx="5400675" cy="5114925"/>
          </a:xfrm>
          <a:prstGeom prst="rect">
            <a:avLst/>
          </a:prstGeom>
          <a:noFill/>
          <a:ln>
            <a:noFill/>
          </a:ln>
        </p:spPr>
      </p:pic>
      <p:pic>
        <p:nvPicPr>
          <p:cNvPr id="335" name="Google Shape;335;p36" title="Part4_ResultsPart2.mp3">
            <a:hlinkClick r:id="rId5"/>
          </p:cNvPr>
          <p:cNvPicPr preferRelativeResize="0"/>
          <p:nvPr/>
        </p:nvPicPr>
        <p:blipFill>
          <a:blip r:embed="rId6">
            <a:alphaModFix/>
          </a:blip>
          <a:stretch>
            <a:fillRect/>
          </a:stretch>
        </p:blipFill>
        <p:spPr>
          <a:xfrm>
            <a:off x="6883650" y="810200"/>
            <a:ext cx="45720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4 Summary: Question 12</a:t>
            </a:r>
            <a:endParaRPr/>
          </a:p>
        </p:txBody>
      </p:sp>
      <p:sp>
        <p:nvSpPr>
          <p:cNvPr id="341" name="Google Shape;341;p37"/>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12) In Part 3 of the project, you have figured out the distribution of the population (the entire ETF column). Does this information have any impact on the distribution of the sample mean(s)? Explain your answer.</a:t>
            </a:r>
            <a:endParaRPr/>
          </a:p>
          <a:p>
            <a:pPr indent="0" lvl="0" marL="0" rtl="0" algn="l">
              <a:spcBef>
                <a:spcPts val="1800"/>
              </a:spcBef>
              <a:spcAft>
                <a:spcPts val="0"/>
              </a:spcAft>
              <a:buNone/>
            </a:pPr>
            <a:r>
              <a:t/>
            </a:r>
            <a:endParaRPr/>
          </a:p>
          <a:p>
            <a:pPr indent="0" lvl="0" marL="0" rtl="0" algn="l">
              <a:spcBef>
                <a:spcPts val="1800"/>
              </a:spcBef>
              <a:spcAft>
                <a:spcPts val="0"/>
              </a:spcAft>
              <a:buNone/>
            </a:pPr>
            <a:r>
              <a:rPr lang="en"/>
              <a:t>No it the </a:t>
            </a:r>
            <a:r>
              <a:rPr lang="en"/>
              <a:t>distributions</a:t>
            </a:r>
            <a:r>
              <a:rPr lang="en"/>
              <a:t> should not affect the sample mean distribution. This is because it follows the central limit </a:t>
            </a:r>
            <a:r>
              <a:rPr lang="en"/>
              <a:t>theorem</a:t>
            </a:r>
            <a:r>
              <a:rPr lang="en"/>
              <a:t>. The central limit theorem states that if you have a population with mean μ and standard deviation σ and take sufficiently large random samples from the population with </a:t>
            </a:r>
            <a:r>
              <a:rPr lang="en"/>
              <a:t>replacement text</a:t>
            </a:r>
            <a:r>
              <a:rPr lang="en"/>
              <a:t> annotation indicator, then the distribution of the sample means will be approximately normally distributed.</a:t>
            </a:r>
            <a:endParaRPr/>
          </a:p>
          <a:p>
            <a:pPr indent="0" lvl="0" marL="0" rtl="0" algn="l">
              <a:spcBef>
                <a:spcPts val="1800"/>
              </a:spcBef>
              <a:spcAft>
                <a:spcPts val="1800"/>
              </a:spcAft>
              <a:buNone/>
            </a:pPr>
            <a:r>
              <a:t/>
            </a:r>
            <a:endParaRPr/>
          </a:p>
        </p:txBody>
      </p:sp>
      <p:pic>
        <p:nvPicPr>
          <p:cNvPr id="342" name="Google Shape;342;p37" title="Part4_SummaryP2.mp3">
            <a:hlinkClick r:id="rId3"/>
          </p:cNvPr>
          <p:cNvPicPr preferRelativeResize="0"/>
          <p:nvPr/>
        </p:nvPicPr>
        <p:blipFill>
          <a:blip r:embed="rId4">
            <a:alphaModFix/>
          </a:blip>
          <a:stretch>
            <a:fillRect/>
          </a:stretch>
        </p:blipFill>
        <p:spPr>
          <a:xfrm>
            <a:off x="8642575" y="820450"/>
            <a:ext cx="45720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5: Instructions</a:t>
            </a:r>
            <a:endParaRPr/>
          </a:p>
          <a:p>
            <a:pPr indent="0" lvl="0" marL="0" rtl="0" algn="l">
              <a:spcBef>
                <a:spcPts val="0"/>
              </a:spcBef>
              <a:spcAft>
                <a:spcPts val="0"/>
              </a:spcAft>
              <a:buNone/>
            </a:pPr>
            <a:r>
              <a:t/>
            </a:r>
            <a:endParaRPr/>
          </a:p>
        </p:txBody>
      </p:sp>
      <p:sp>
        <p:nvSpPr>
          <p:cNvPr id="348" name="Google Shape;348;p38"/>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1) Pick up one of the 10 simple random samples you generated in Step 10) of Part 4, construct an appropriate 95% confidence interval of the mean �. </a:t>
            </a:r>
            <a:endParaRPr/>
          </a:p>
          <a:p>
            <a:pPr indent="0" lvl="0" marL="0" rtl="0" algn="l">
              <a:spcBef>
                <a:spcPts val="1800"/>
              </a:spcBef>
              <a:spcAft>
                <a:spcPts val="0"/>
              </a:spcAft>
              <a:buNone/>
            </a:pPr>
            <a:r>
              <a:t/>
            </a:r>
            <a:endParaRPr/>
          </a:p>
          <a:p>
            <a:pPr indent="0" lvl="0" marL="0" rtl="0" algn="l">
              <a:spcBef>
                <a:spcPts val="1800"/>
              </a:spcBef>
              <a:spcAft>
                <a:spcPts val="0"/>
              </a:spcAft>
              <a:buNone/>
            </a:pPr>
            <a:r>
              <a:rPr lang="en"/>
              <a:t>2) Pick up one of the 50 simple random samples you generated in Step 8) of Part 4, construct an appropriate 95% confidence interval of the mean �. </a:t>
            </a:r>
            <a:endParaRPr/>
          </a:p>
          <a:p>
            <a:pPr indent="0" lvl="0" marL="0" rtl="0" algn="l">
              <a:spcBef>
                <a:spcPts val="1800"/>
              </a:spcBef>
              <a:spcAft>
                <a:spcPts val="0"/>
              </a:spcAft>
              <a:buNone/>
            </a:pPr>
            <a:r>
              <a:t/>
            </a:r>
            <a:endParaRPr/>
          </a:p>
          <a:p>
            <a:pPr indent="0" lvl="0" marL="0" rtl="0" algn="l">
              <a:spcBef>
                <a:spcPts val="1800"/>
              </a:spcBef>
              <a:spcAft>
                <a:spcPts val="1800"/>
              </a:spcAft>
              <a:buNone/>
            </a:pPr>
            <a:r>
              <a:rPr lang="en"/>
              <a:t>3) In Part 1, you have calculated the mean � of the population (the entire ETF column) using Excel function. Do the two intervals from 1) and 2) above include (the true value of) the mean �? Which one is more accurate? Why?</a:t>
            </a:r>
            <a:endParaRPr/>
          </a:p>
        </p:txBody>
      </p:sp>
      <p:pic>
        <p:nvPicPr>
          <p:cNvPr id="349" name="Google Shape;349;p38" title="Part5_Instructions.mp3">
            <a:hlinkClick r:id="rId3"/>
          </p:cNvPr>
          <p:cNvPicPr preferRelativeResize="0"/>
          <p:nvPr/>
        </p:nvPicPr>
        <p:blipFill>
          <a:blip r:embed="rId4">
            <a:alphaModFix/>
          </a:blip>
          <a:stretch>
            <a:fillRect/>
          </a:stretch>
        </p:blipFill>
        <p:spPr>
          <a:xfrm>
            <a:off x="6400800" y="778075"/>
            <a:ext cx="457200"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5: Code</a:t>
            </a:r>
            <a:endParaRPr/>
          </a:p>
        </p:txBody>
      </p:sp>
      <p:sp>
        <p:nvSpPr>
          <p:cNvPr id="355" name="Google Shape;355;p39"/>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56" name="Google Shape;356;p39"/>
          <p:cNvPicPr preferRelativeResize="0"/>
          <p:nvPr/>
        </p:nvPicPr>
        <p:blipFill>
          <a:blip r:embed="rId3">
            <a:alphaModFix/>
          </a:blip>
          <a:stretch>
            <a:fillRect/>
          </a:stretch>
        </p:blipFill>
        <p:spPr>
          <a:xfrm>
            <a:off x="744350" y="3728000"/>
            <a:ext cx="11312900" cy="1361250"/>
          </a:xfrm>
          <a:prstGeom prst="rect">
            <a:avLst/>
          </a:prstGeom>
          <a:noFill/>
          <a:ln>
            <a:noFill/>
          </a:ln>
        </p:spPr>
      </p:pic>
      <p:pic>
        <p:nvPicPr>
          <p:cNvPr id="357" name="Google Shape;357;p39" title="Part5_Code.mp3">
            <a:hlinkClick r:id="rId4"/>
          </p:cNvPr>
          <p:cNvPicPr preferRelativeResize="0"/>
          <p:nvPr/>
        </p:nvPicPr>
        <p:blipFill>
          <a:blip r:embed="rId5">
            <a:alphaModFix/>
          </a:blip>
          <a:stretch>
            <a:fillRect/>
          </a:stretch>
        </p:blipFill>
        <p:spPr>
          <a:xfrm>
            <a:off x="4803400" y="810551"/>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5 Results</a:t>
            </a:r>
            <a:endParaRPr/>
          </a:p>
        </p:txBody>
      </p:sp>
      <p:sp>
        <p:nvSpPr>
          <p:cNvPr id="363" name="Google Shape;363;p40"/>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64" name="Google Shape;364;p40"/>
          <p:cNvPicPr preferRelativeResize="0"/>
          <p:nvPr/>
        </p:nvPicPr>
        <p:blipFill>
          <a:blip r:embed="rId3">
            <a:alphaModFix/>
          </a:blip>
          <a:stretch>
            <a:fillRect/>
          </a:stretch>
        </p:blipFill>
        <p:spPr>
          <a:xfrm>
            <a:off x="2689300" y="3930949"/>
            <a:ext cx="7280075" cy="1082175"/>
          </a:xfrm>
          <a:prstGeom prst="rect">
            <a:avLst/>
          </a:prstGeom>
          <a:noFill/>
          <a:ln>
            <a:noFill/>
          </a:ln>
        </p:spPr>
      </p:pic>
      <p:pic>
        <p:nvPicPr>
          <p:cNvPr id="365" name="Google Shape;365;p40" title="Part5_Results.mp3">
            <a:hlinkClick r:id="rId4"/>
          </p:cNvPr>
          <p:cNvPicPr preferRelativeResize="0"/>
          <p:nvPr/>
        </p:nvPicPr>
        <p:blipFill>
          <a:blip r:embed="rId5">
            <a:alphaModFix/>
          </a:blip>
          <a:stretch>
            <a:fillRect/>
          </a:stretch>
        </p:blipFill>
        <p:spPr>
          <a:xfrm>
            <a:off x="5209300" y="795100"/>
            <a:ext cx="457200" cy="45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5 Summary: Question 3</a:t>
            </a:r>
            <a:endParaRPr/>
          </a:p>
        </p:txBody>
      </p:sp>
      <p:sp>
        <p:nvSpPr>
          <p:cNvPr id="371" name="Google Shape;371;p41"/>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3) In Part 1, you have calculated the mean 𝜇 of the population (the entire ETF column) using Excel function. Do the two intervals from 1) and 2) above include (the true value of) the mean 𝜇? Which one is more accurate? Why?</a:t>
            </a:r>
            <a:endParaRPr/>
          </a:p>
          <a:p>
            <a:pPr indent="0" lvl="0" marL="0" rtl="0" algn="l">
              <a:spcBef>
                <a:spcPts val="1800"/>
              </a:spcBef>
              <a:spcAft>
                <a:spcPts val="0"/>
              </a:spcAft>
              <a:buNone/>
            </a:pPr>
            <a:r>
              <a:t/>
            </a:r>
            <a:endParaRPr/>
          </a:p>
          <a:p>
            <a:pPr indent="0" lvl="0" marL="0" rtl="0" algn="l">
              <a:spcBef>
                <a:spcPts val="1800"/>
              </a:spcBef>
              <a:spcAft>
                <a:spcPts val="1800"/>
              </a:spcAft>
              <a:buNone/>
            </a:pPr>
            <a:r>
              <a:rPr lang="en"/>
              <a:t>121.152960 was the mean of the entire ETF data set. This value is </a:t>
            </a:r>
            <a:r>
              <a:rPr lang="en"/>
              <a:t>contained</a:t>
            </a:r>
            <a:r>
              <a:rPr lang="en"/>
              <a:t> within both our confidence intervals for the group of 10 and group of 50. I believe the 50 group would be more accurate as it contains more of the </a:t>
            </a:r>
            <a:r>
              <a:rPr lang="en"/>
              <a:t>initial</a:t>
            </a:r>
            <a:r>
              <a:rPr lang="en"/>
              <a:t> ETF data which allows the sample mean and std to be close to the actual mean and std</a:t>
            </a:r>
            <a:endParaRPr/>
          </a:p>
        </p:txBody>
      </p:sp>
      <p:pic>
        <p:nvPicPr>
          <p:cNvPr id="372" name="Google Shape;372;p41" title="Part5_Summary.mp3">
            <a:hlinkClick r:id="rId3"/>
          </p:cNvPr>
          <p:cNvPicPr preferRelativeResize="0"/>
          <p:nvPr/>
        </p:nvPicPr>
        <p:blipFill>
          <a:blip r:embed="rId4">
            <a:alphaModFix/>
          </a:blip>
          <a:stretch>
            <a:fillRect/>
          </a:stretch>
        </p:blipFill>
        <p:spPr>
          <a:xfrm>
            <a:off x="8422700" y="80352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1: Code and Results</a:t>
            </a:r>
            <a:endParaRPr/>
          </a:p>
        </p:txBody>
      </p:sp>
      <p:sp>
        <p:nvSpPr>
          <p:cNvPr id="148" name="Google Shape;148;p15"/>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149" name="Google Shape;149;p15"/>
          <p:cNvPicPr preferRelativeResize="0"/>
          <p:nvPr/>
        </p:nvPicPr>
        <p:blipFill>
          <a:blip r:embed="rId3">
            <a:alphaModFix/>
          </a:blip>
          <a:stretch>
            <a:fillRect/>
          </a:stretch>
        </p:blipFill>
        <p:spPr>
          <a:xfrm>
            <a:off x="593460" y="1568559"/>
            <a:ext cx="7325643" cy="5540045"/>
          </a:xfrm>
          <a:prstGeom prst="rect">
            <a:avLst/>
          </a:prstGeom>
          <a:noFill/>
          <a:ln>
            <a:noFill/>
          </a:ln>
        </p:spPr>
      </p:pic>
      <p:pic>
        <p:nvPicPr>
          <p:cNvPr id="150" name="Google Shape;150;p15"/>
          <p:cNvPicPr preferRelativeResize="0"/>
          <p:nvPr/>
        </p:nvPicPr>
        <p:blipFill>
          <a:blip r:embed="rId4">
            <a:alphaModFix/>
          </a:blip>
          <a:stretch>
            <a:fillRect/>
          </a:stretch>
        </p:blipFill>
        <p:spPr>
          <a:xfrm>
            <a:off x="7643900" y="334050"/>
            <a:ext cx="4191149" cy="2084600"/>
          </a:xfrm>
          <a:prstGeom prst="rect">
            <a:avLst/>
          </a:prstGeom>
          <a:noFill/>
          <a:ln>
            <a:noFill/>
          </a:ln>
        </p:spPr>
      </p:pic>
      <p:pic>
        <p:nvPicPr>
          <p:cNvPr id="151" name="Google Shape;151;p15"/>
          <p:cNvPicPr preferRelativeResize="0"/>
          <p:nvPr/>
        </p:nvPicPr>
        <p:blipFill>
          <a:blip r:embed="rId5">
            <a:alphaModFix/>
          </a:blip>
          <a:stretch>
            <a:fillRect/>
          </a:stretch>
        </p:blipFill>
        <p:spPr>
          <a:xfrm>
            <a:off x="6712775" y="2418649"/>
            <a:ext cx="5122275" cy="2625323"/>
          </a:xfrm>
          <a:prstGeom prst="rect">
            <a:avLst/>
          </a:prstGeom>
          <a:noFill/>
          <a:ln>
            <a:noFill/>
          </a:ln>
        </p:spPr>
      </p:pic>
      <p:pic>
        <p:nvPicPr>
          <p:cNvPr id="152" name="Google Shape;152;p15"/>
          <p:cNvPicPr preferRelativeResize="0"/>
          <p:nvPr/>
        </p:nvPicPr>
        <p:blipFill>
          <a:blip r:embed="rId6">
            <a:alphaModFix/>
          </a:blip>
          <a:stretch>
            <a:fillRect/>
          </a:stretch>
        </p:blipFill>
        <p:spPr>
          <a:xfrm>
            <a:off x="6712775" y="5043975"/>
            <a:ext cx="5122276" cy="2633474"/>
          </a:xfrm>
          <a:prstGeom prst="rect">
            <a:avLst/>
          </a:prstGeom>
          <a:noFill/>
          <a:ln>
            <a:noFill/>
          </a:ln>
        </p:spPr>
      </p:pic>
      <p:pic>
        <p:nvPicPr>
          <p:cNvPr id="153" name="Google Shape;153;p15" title="part 1 - code.wav">
            <a:hlinkClick r:id="rId7"/>
          </p:cNvPr>
          <p:cNvPicPr preferRelativeResize="0"/>
          <p:nvPr/>
        </p:nvPicPr>
        <p:blipFill>
          <a:blip r:embed="rId8">
            <a:alphaModFix/>
          </a:blip>
          <a:stretch>
            <a:fillRect/>
          </a:stretch>
        </p:blipFill>
        <p:spPr>
          <a:xfrm>
            <a:off x="152400" y="7829850"/>
            <a:ext cx="338800" cy="33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6: Instructions</a:t>
            </a:r>
            <a:endParaRPr/>
          </a:p>
          <a:p>
            <a:pPr indent="0" lvl="0" marL="0" rtl="0" algn="l">
              <a:spcBef>
                <a:spcPts val="0"/>
              </a:spcBef>
              <a:spcAft>
                <a:spcPts val="0"/>
              </a:spcAft>
              <a:buNone/>
            </a:pPr>
            <a:r>
              <a:t/>
            </a:r>
            <a:endParaRPr/>
          </a:p>
        </p:txBody>
      </p:sp>
      <p:sp>
        <p:nvSpPr>
          <p:cNvPr id="378" name="Google Shape;378;p42"/>
          <p:cNvSpPr txBox="1"/>
          <p:nvPr>
            <p:ph idx="1" type="body"/>
          </p:nvPr>
        </p:nvSpPr>
        <p:spPr>
          <a:xfrm>
            <a:off x="1816500" y="1929325"/>
            <a:ext cx="9854400" cy="3587400"/>
          </a:xfrm>
          <a:prstGeom prst="rect">
            <a:avLst/>
          </a:prstGeom>
        </p:spPr>
        <p:txBody>
          <a:bodyPr anchorCtr="0" anchor="t" bIns="134625" lIns="134625" spcFirstLastPara="1" rIns="134625" wrap="square" tIns="134625">
            <a:normAutofit fontScale="85000" lnSpcReduction="10000"/>
          </a:bodyPr>
          <a:lstStyle/>
          <a:p>
            <a:pPr indent="0" lvl="0" marL="0" rtl="0" algn="l">
              <a:spcBef>
                <a:spcPts val="0"/>
              </a:spcBef>
              <a:spcAft>
                <a:spcPts val="0"/>
              </a:spcAft>
              <a:buNone/>
            </a:pPr>
            <a:r>
              <a:rPr lang="en"/>
              <a:t>In this part we want to use different </a:t>
            </a:r>
            <a:r>
              <a:rPr lang="en"/>
              <a:t>hypothesis</a:t>
            </a:r>
            <a:r>
              <a:rPr lang="en"/>
              <a:t> tests to test the given hypotheses. We used the T test and the F test. </a:t>
            </a:r>
            <a:endParaRPr/>
          </a:p>
          <a:p>
            <a:pPr indent="0" lvl="0" marL="0" rtl="0" algn="l">
              <a:spcBef>
                <a:spcPts val="1800"/>
              </a:spcBef>
              <a:spcAft>
                <a:spcPts val="0"/>
              </a:spcAft>
              <a:buNone/>
            </a:pPr>
            <a:r>
              <a:rPr lang="en"/>
              <a:t>We used the T- test when we were testing the </a:t>
            </a:r>
            <a:r>
              <a:rPr lang="en"/>
              <a:t>hypothesis</a:t>
            </a:r>
            <a:r>
              <a:rPr lang="en"/>
              <a:t> for a mean value, to get the T-statistic and the P-value of the </a:t>
            </a:r>
            <a:r>
              <a:rPr lang="en"/>
              <a:t>distribution</a:t>
            </a:r>
            <a:r>
              <a:rPr lang="en"/>
              <a:t>. We used the F-test when we were testing the </a:t>
            </a:r>
            <a:r>
              <a:rPr lang="en"/>
              <a:t>hypothesis</a:t>
            </a:r>
            <a:r>
              <a:rPr lang="en"/>
              <a:t> for a given standard deviation. We get the F-statistic and the P-value of the </a:t>
            </a:r>
            <a:r>
              <a:rPr lang="en"/>
              <a:t>distribution</a:t>
            </a:r>
            <a:r>
              <a:rPr lang="en"/>
              <a:t>. We do a 2-sided test for all of the parts </a:t>
            </a:r>
            <a:r>
              <a:rPr lang="en"/>
              <a:t>except</a:t>
            </a:r>
            <a:r>
              <a:rPr lang="en"/>
              <a:t> for part 4 and we are only looking at standard deviation &lt; 15 in the alternative hypothesis.</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1800"/>
              </a:spcAft>
              <a:buNone/>
            </a:pPr>
            <a:r>
              <a:t/>
            </a:r>
            <a:endParaRPr/>
          </a:p>
        </p:txBody>
      </p:sp>
      <p:pic>
        <p:nvPicPr>
          <p:cNvPr id="379" name="Google Shape;379;p42"/>
          <p:cNvPicPr preferRelativeResize="0"/>
          <p:nvPr/>
        </p:nvPicPr>
        <p:blipFill>
          <a:blip r:embed="rId3">
            <a:alphaModFix/>
          </a:blip>
          <a:stretch>
            <a:fillRect/>
          </a:stretch>
        </p:blipFill>
        <p:spPr>
          <a:xfrm>
            <a:off x="949504" y="4441525"/>
            <a:ext cx="11085674" cy="1995175"/>
          </a:xfrm>
          <a:prstGeom prst="rect">
            <a:avLst/>
          </a:prstGeom>
          <a:noFill/>
          <a:ln>
            <a:noFill/>
          </a:ln>
        </p:spPr>
      </p:pic>
      <p:pic>
        <p:nvPicPr>
          <p:cNvPr id="380" name="Google Shape;380;p42" title="Part 6_ intro.mp3">
            <a:hlinkClick r:id="rId4"/>
          </p:cNvPr>
          <p:cNvPicPr preferRelativeResize="0"/>
          <p:nvPr/>
        </p:nvPicPr>
        <p:blipFill>
          <a:blip r:embed="rId5">
            <a:alphaModFix/>
          </a:blip>
          <a:stretch>
            <a:fillRect/>
          </a:stretch>
        </p:blipFill>
        <p:spPr>
          <a:xfrm>
            <a:off x="152400" y="6589100"/>
            <a:ext cx="457200" cy="45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6: Code</a:t>
            </a:r>
            <a:endParaRPr/>
          </a:p>
        </p:txBody>
      </p:sp>
      <p:sp>
        <p:nvSpPr>
          <p:cNvPr id="386" name="Google Shape;386;p43"/>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87" name="Google Shape;387;p43"/>
          <p:cNvPicPr preferRelativeResize="0"/>
          <p:nvPr/>
        </p:nvPicPr>
        <p:blipFill>
          <a:blip r:embed="rId3">
            <a:alphaModFix/>
          </a:blip>
          <a:stretch>
            <a:fillRect/>
          </a:stretch>
        </p:blipFill>
        <p:spPr>
          <a:xfrm>
            <a:off x="1617800" y="2175775"/>
            <a:ext cx="9924850" cy="2680125"/>
          </a:xfrm>
          <a:prstGeom prst="rect">
            <a:avLst/>
          </a:prstGeom>
          <a:noFill/>
          <a:ln>
            <a:noFill/>
          </a:ln>
        </p:spPr>
      </p:pic>
      <p:pic>
        <p:nvPicPr>
          <p:cNvPr id="388" name="Google Shape;388;p43"/>
          <p:cNvPicPr preferRelativeResize="0"/>
          <p:nvPr/>
        </p:nvPicPr>
        <p:blipFill>
          <a:blip r:embed="rId4">
            <a:alphaModFix/>
          </a:blip>
          <a:stretch>
            <a:fillRect/>
          </a:stretch>
        </p:blipFill>
        <p:spPr>
          <a:xfrm>
            <a:off x="2187651" y="5091875"/>
            <a:ext cx="9112099" cy="2806900"/>
          </a:xfrm>
          <a:prstGeom prst="rect">
            <a:avLst/>
          </a:prstGeom>
          <a:noFill/>
          <a:ln>
            <a:noFill/>
          </a:ln>
        </p:spPr>
      </p:pic>
      <p:pic>
        <p:nvPicPr>
          <p:cNvPr id="389" name="Google Shape;389;p43" title="Part 6 code.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6: Results</a:t>
            </a:r>
            <a:endParaRPr/>
          </a:p>
          <a:p>
            <a:pPr indent="0" lvl="0" marL="0" rtl="0" algn="l">
              <a:spcBef>
                <a:spcPts val="0"/>
              </a:spcBef>
              <a:spcAft>
                <a:spcPts val="0"/>
              </a:spcAft>
              <a:buNone/>
            </a:pPr>
            <a:r>
              <a:t/>
            </a:r>
            <a:endParaRPr/>
          </a:p>
        </p:txBody>
      </p:sp>
      <p:sp>
        <p:nvSpPr>
          <p:cNvPr id="395" name="Google Shape;395;p44"/>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396" name="Google Shape;396;p44"/>
          <p:cNvPicPr preferRelativeResize="0"/>
          <p:nvPr/>
        </p:nvPicPr>
        <p:blipFill>
          <a:blip r:embed="rId3">
            <a:alphaModFix/>
          </a:blip>
          <a:stretch>
            <a:fillRect/>
          </a:stretch>
        </p:blipFill>
        <p:spPr>
          <a:xfrm>
            <a:off x="632604" y="2079304"/>
            <a:ext cx="4832100" cy="2806975"/>
          </a:xfrm>
          <a:prstGeom prst="rect">
            <a:avLst/>
          </a:prstGeom>
          <a:noFill/>
          <a:ln>
            <a:noFill/>
          </a:ln>
        </p:spPr>
      </p:pic>
      <p:pic>
        <p:nvPicPr>
          <p:cNvPr id="397" name="Google Shape;397;p44"/>
          <p:cNvPicPr preferRelativeResize="0"/>
          <p:nvPr/>
        </p:nvPicPr>
        <p:blipFill>
          <a:blip r:embed="rId4">
            <a:alphaModFix/>
          </a:blip>
          <a:stretch>
            <a:fillRect/>
          </a:stretch>
        </p:blipFill>
        <p:spPr>
          <a:xfrm>
            <a:off x="6109625" y="1884825"/>
            <a:ext cx="4348049" cy="2806975"/>
          </a:xfrm>
          <a:prstGeom prst="rect">
            <a:avLst/>
          </a:prstGeom>
          <a:noFill/>
          <a:ln>
            <a:noFill/>
          </a:ln>
        </p:spPr>
      </p:pic>
      <p:pic>
        <p:nvPicPr>
          <p:cNvPr id="398" name="Google Shape;398;p44"/>
          <p:cNvPicPr preferRelativeResize="0"/>
          <p:nvPr/>
        </p:nvPicPr>
        <p:blipFill>
          <a:blip r:embed="rId5">
            <a:alphaModFix/>
          </a:blip>
          <a:stretch>
            <a:fillRect/>
          </a:stretch>
        </p:blipFill>
        <p:spPr>
          <a:xfrm>
            <a:off x="632600" y="5142225"/>
            <a:ext cx="5867400" cy="2857500"/>
          </a:xfrm>
          <a:prstGeom prst="rect">
            <a:avLst/>
          </a:prstGeom>
          <a:noFill/>
          <a:ln>
            <a:noFill/>
          </a:ln>
        </p:spPr>
      </p:pic>
      <p:pic>
        <p:nvPicPr>
          <p:cNvPr id="399" name="Google Shape;399;p44"/>
          <p:cNvPicPr preferRelativeResize="0"/>
          <p:nvPr/>
        </p:nvPicPr>
        <p:blipFill>
          <a:blip r:embed="rId6">
            <a:alphaModFix/>
          </a:blip>
          <a:stretch>
            <a:fillRect/>
          </a:stretch>
        </p:blipFill>
        <p:spPr>
          <a:xfrm>
            <a:off x="6744550" y="5457288"/>
            <a:ext cx="5791200" cy="2143125"/>
          </a:xfrm>
          <a:prstGeom prst="rect">
            <a:avLst/>
          </a:prstGeom>
          <a:noFill/>
          <a:ln>
            <a:noFill/>
          </a:ln>
        </p:spPr>
      </p:pic>
      <p:pic>
        <p:nvPicPr>
          <p:cNvPr id="400" name="Google Shape;400;p44" title="Part 6 conclusion.mp3">
            <a:hlinkClick r:id="rId7"/>
          </p:cNvPr>
          <p:cNvPicPr preferRelativeResize="0"/>
          <p:nvPr/>
        </p:nvPicPr>
        <p:blipFill>
          <a:blip r:embed="rId8">
            <a:alphaModFix/>
          </a:blip>
          <a:stretch>
            <a:fillRect/>
          </a:stretch>
        </p:blipFill>
        <p:spPr>
          <a:xfrm>
            <a:off x="152400" y="152400"/>
            <a:ext cx="332201" cy="3322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7</a:t>
            </a:r>
            <a:r>
              <a:rPr lang="en"/>
              <a:t>: Instructions</a:t>
            </a:r>
            <a:endParaRPr/>
          </a:p>
          <a:p>
            <a:pPr indent="0" lvl="0" marL="0" rtl="0" algn="l">
              <a:spcBef>
                <a:spcPts val="0"/>
              </a:spcBef>
              <a:spcAft>
                <a:spcPts val="0"/>
              </a:spcAft>
              <a:buNone/>
            </a:pPr>
            <a:r>
              <a:t/>
            </a:r>
            <a:endParaRPr/>
          </a:p>
        </p:txBody>
      </p:sp>
      <p:sp>
        <p:nvSpPr>
          <p:cNvPr id="406" name="Google Shape;406;p45"/>
          <p:cNvSpPr txBox="1"/>
          <p:nvPr>
            <p:ph idx="1" type="body"/>
          </p:nvPr>
        </p:nvSpPr>
        <p:spPr>
          <a:xfrm>
            <a:off x="1816500" y="2535950"/>
            <a:ext cx="9854400" cy="49041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1) Consider the entire Gold column as a random sample from the first population, and the entire Oil column as a random sample from the second population. Assuming these two samples be drawn independently, form a hypothesis and test it to see if the Gold and Oil have equal means in the significance level 0.05.</a:t>
            </a:r>
            <a:endParaRPr/>
          </a:p>
          <a:p>
            <a:pPr indent="0" lvl="0" marL="0" rtl="0" algn="l">
              <a:spcBef>
                <a:spcPts val="1800"/>
              </a:spcBef>
              <a:spcAft>
                <a:spcPts val="0"/>
              </a:spcAft>
              <a:buNone/>
            </a:pPr>
            <a:r>
              <a:rPr lang="en"/>
              <a:t> 2) Subtract the entire Gold column from the entire Oil column and generate a sample of differences. Consider this sample as a random sample from the target population of differences between Gold and Oil. Form a hypothesis and test it to see if the Gold and Oil have equal means in the significance level 0.05. </a:t>
            </a:r>
            <a:endParaRPr/>
          </a:p>
          <a:p>
            <a:pPr indent="0" lvl="0" marL="0" rtl="0" algn="l">
              <a:spcBef>
                <a:spcPts val="1800"/>
              </a:spcBef>
              <a:spcAft>
                <a:spcPts val="1800"/>
              </a:spcAft>
              <a:buNone/>
            </a:pPr>
            <a:r>
              <a:rPr lang="en"/>
              <a:t>3) Consider the entire Gold column as a random sample from the first population, and the entire Oil column as a random sample from the second population. Assuming these two samples be drawn independently, form a hypothesis and test it to see if the Gold and Oil have equal standard deviations in the significance level 0.05.</a:t>
            </a:r>
            <a:endParaRPr/>
          </a:p>
        </p:txBody>
      </p:sp>
      <p:pic>
        <p:nvPicPr>
          <p:cNvPr id="407" name="Google Shape;407;p45" title="Part 7 intro.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7: Code/Results</a:t>
            </a:r>
            <a:endParaRPr/>
          </a:p>
        </p:txBody>
      </p:sp>
      <p:sp>
        <p:nvSpPr>
          <p:cNvPr id="413" name="Google Shape;413;p46"/>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14" name="Google Shape;414;p46"/>
          <p:cNvPicPr preferRelativeResize="0"/>
          <p:nvPr/>
        </p:nvPicPr>
        <p:blipFill>
          <a:blip r:embed="rId3">
            <a:alphaModFix/>
          </a:blip>
          <a:stretch>
            <a:fillRect/>
          </a:stretch>
        </p:blipFill>
        <p:spPr>
          <a:xfrm>
            <a:off x="468625" y="1922825"/>
            <a:ext cx="6739474" cy="2058600"/>
          </a:xfrm>
          <a:prstGeom prst="rect">
            <a:avLst/>
          </a:prstGeom>
          <a:noFill/>
          <a:ln>
            <a:noFill/>
          </a:ln>
        </p:spPr>
      </p:pic>
      <p:pic>
        <p:nvPicPr>
          <p:cNvPr id="415" name="Google Shape;415;p46"/>
          <p:cNvPicPr preferRelativeResize="0"/>
          <p:nvPr/>
        </p:nvPicPr>
        <p:blipFill>
          <a:blip r:embed="rId4">
            <a:alphaModFix/>
          </a:blip>
          <a:stretch>
            <a:fillRect/>
          </a:stretch>
        </p:blipFill>
        <p:spPr>
          <a:xfrm>
            <a:off x="532063" y="4268813"/>
            <a:ext cx="5800725" cy="3876675"/>
          </a:xfrm>
          <a:prstGeom prst="rect">
            <a:avLst/>
          </a:prstGeom>
          <a:noFill/>
          <a:ln>
            <a:noFill/>
          </a:ln>
        </p:spPr>
      </p:pic>
      <p:pic>
        <p:nvPicPr>
          <p:cNvPr id="416" name="Google Shape;416;p46"/>
          <p:cNvPicPr preferRelativeResize="0"/>
          <p:nvPr/>
        </p:nvPicPr>
        <p:blipFill>
          <a:blip r:embed="rId5">
            <a:alphaModFix/>
          </a:blip>
          <a:stretch>
            <a:fillRect/>
          </a:stretch>
        </p:blipFill>
        <p:spPr>
          <a:xfrm>
            <a:off x="6680000" y="4729850"/>
            <a:ext cx="5800725" cy="1366041"/>
          </a:xfrm>
          <a:prstGeom prst="rect">
            <a:avLst/>
          </a:prstGeom>
          <a:noFill/>
          <a:ln>
            <a:noFill/>
          </a:ln>
        </p:spPr>
      </p:pic>
      <p:pic>
        <p:nvPicPr>
          <p:cNvPr id="417" name="Google Shape;417;p46" title="Part 7 code-results.mp3">
            <a:hlinkClick r:id="rId6"/>
          </p:cNvPr>
          <p:cNvPicPr preferRelativeResize="0"/>
          <p:nvPr/>
        </p:nvPicPr>
        <p:blipFill>
          <a:blip r:embed="rId7">
            <a:alphaModFix/>
          </a:blip>
          <a:stretch>
            <a:fillRect/>
          </a:stretch>
        </p:blipFill>
        <p:spPr>
          <a:xfrm>
            <a:off x="152400" y="152400"/>
            <a:ext cx="332201" cy="332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8: Instructions</a:t>
            </a:r>
            <a:endParaRPr/>
          </a:p>
          <a:p>
            <a:pPr indent="0" lvl="0" marL="0" rtl="0" algn="l">
              <a:spcBef>
                <a:spcPts val="0"/>
              </a:spcBef>
              <a:spcAft>
                <a:spcPts val="0"/>
              </a:spcAft>
              <a:buNone/>
            </a:pPr>
            <a:r>
              <a:t/>
            </a:r>
            <a:endParaRPr/>
          </a:p>
        </p:txBody>
      </p:sp>
      <p:sp>
        <p:nvSpPr>
          <p:cNvPr id="423" name="Google Shape;423;p47"/>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fontScale="77500" lnSpcReduction="20000"/>
          </a:bodyPr>
          <a:lstStyle/>
          <a:p>
            <a:pPr indent="0" lvl="0" marL="0" rtl="0" algn="l">
              <a:spcBef>
                <a:spcPts val="0"/>
              </a:spcBef>
              <a:spcAft>
                <a:spcPts val="0"/>
              </a:spcAft>
              <a:buNone/>
            </a:pPr>
            <a:r>
              <a:rPr lang="en"/>
              <a:t>Consider the data including the ETT column and Gold column only. Using any software,</a:t>
            </a:r>
            <a:endParaRPr/>
          </a:p>
          <a:p>
            <a:pPr indent="0" lvl="0" marL="457200" rtl="0" algn="l">
              <a:spcBef>
                <a:spcPts val="1800"/>
              </a:spcBef>
              <a:spcAft>
                <a:spcPts val="0"/>
              </a:spcAft>
              <a:buNone/>
            </a:pPr>
            <a:r>
              <a:rPr lang="en"/>
              <a:t> 1) Draw a scatter plot of ETF (Y) vs. Gold (X). Is there any linear relationship between them which can be observed from the scatter plot? </a:t>
            </a:r>
            <a:endParaRPr/>
          </a:p>
          <a:p>
            <a:pPr indent="457200" lvl="0" marL="0" rtl="0" algn="l">
              <a:spcBef>
                <a:spcPts val="1800"/>
              </a:spcBef>
              <a:spcAft>
                <a:spcPts val="0"/>
              </a:spcAft>
              <a:buNone/>
            </a:pPr>
            <a:r>
              <a:rPr lang="en"/>
              <a:t>2) Calculate the coefficient of correlation between ETF and Gold and interpret it. </a:t>
            </a:r>
            <a:endParaRPr/>
          </a:p>
          <a:p>
            <a:pPr indent="0" lvl="0" marL="457200" rtl="0" algn="l">
              <a:spcBef>
                <a:spcPts val="1800"/>
              </a:spcBef>
              <a:spcAft>
                <a:spcPts val="0"/>
              </a:spcAft>
              <a:buNone/>
            </a:pPr>
            <a:r>
              <a:rPr lang="en"/>
              <a:t>3) Fit a regression line (or least squares line, best fitting line) to the scatter plot. What are the intercept and slope of this line? How to interpret them? </a:t>
            </a:r>
            <a:endParaRPr/>
          </a:p>
          <a:p>
            <a:pPr indent="0" lvl="0" marL="457200" rtl="0" algn="l">
              <a:spcBef>
                <a:spcPts val="1800"/>
              </a:spcBef>
              <a:spcAft>
                <a:spcPts val="0"/>
              </a:spcAft>
              <a:buNone/>
            </a:pPr>
            <a:r>
              <a:rPr lang="en"/>
              <a:t>4) Conduct a two-tailed t-test with �(: �) = 0. What is the P-value of the test? Is the linear relationship between ETF (Y) and Gold (X) significant at the significance level 0.01? Why or why not? </a:t>
            </a:r>
            <a:endParaRPr/>
          </a:p>
          <a:p>
            <a:pPr indent="0" lvl="0" marL="457200" rtl="0" algn="l">
              <a:spcBef>
                <a:spcPts val="1800"/>
              </a:spcBef>
              <a:spcAft>
                <a:spcPts val="0"/>
              </a:spcAft>
              <a:buNone/>
            </a:pPr>
            <a:r>
              <a:rPr lang="en"/>
              <a:t>5) Suppose that you use the coefficient of determination to assess the quality of this fitting. Is it a good model? Why or why not? </a:t>
            </a:r>
            <a:endParaRPr/>
          </a:p>
          <a:p>
            <a:pPr indent="0" lvl="0" marL="457200" rtl="0" algn="l">
              <a:spcBef>
                <a:spcPts val="1800"/>
              </a:spcBef>
              <a:spcAft>
                <a:spcPts val="0"/>
              </a:spcAft>
              <a:buNone/>
            </a:pPr>
            <a:r>
              <a:rPr lang="en"/>
              <a:t>6) What are the assumptions you made for this model fitting?</a:t>
            </a:r>
            <a:endParaRPr/>
          </a:p>
          <a:p>
            <a:pPr indent="0" lvl="0" marL="457200" rtl="0" algn="l">
              <a:spcBef>
                <a:spcPts val="1800"/>
              </a:spcBef>
              <a:spcAft>
                <a:spcPts val="1800"/>
              </a:spcAft>
              <a:buNone/>
            </a:pPr>
            <a:r>
              <a:rPr lang="en"/>
              <a:t>7) Given the daily relative change in the gold price is 0.005127. Calculate the 99% confidence interval of the mean daily ETF return, and the 99% prediction interval of the individual daily ETF return.</a:t>
            </a:r>
            <a:endParaRPr/>
          </a:p>
        </p:txBody>
      </p:sp>
      <p:pic>
        <p:nvPicPr>
          <p:cNvPr id="424" name="Google Shape;424;p47" title="Part 8 Instructions.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8"/>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8: Code and Results Numbers 1-4</a:t>
            </a:r>
            <a:endParaRPr/>
          </a:p>
        </p:txBody>
      </p:sp>
      <p:sp>
        <p:nvSpPr>
          <p:cNvPr id="430" name="Google Shape;430;p48"/>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31" name="Google Shape;431;p48"/>
          <p:cNvPicPr preferRelativeResize="0"/>
          <p:nvPr/>
        </p:nvPicPr>
        <p:blipFill>
          <a:blip r:embed="rId3">
            <a:alphaModFix/>
          </a:blip>
          <a:stretch>
            <a:fillRect/>
          </a:stretch>
        </p:blipFill>
        <p:spPr>
          <a:xfrm>
            <a:off x="544250" y="1675463"/>
            <a:ext cx="4610100" cy="4581525"/>
          </a:xfrm>
          <a:prstGeom prst="rect">
            <a:avLst/>
          </a:prstGeom>
          <a:noFill/>
          <a:ln>
            <a:noFill/>
          </a:ln>
        </p:spPr>
      </p:pic>
      <p:pic>
        <p:nvPicPr>
          <p:cNvPr id="432" name="Google Shape;432;p48"/>
          <p:cNvPicPr preferRelativeResize="0"/>
          <p:nvPr/>
        </p:nvPicPr>
        <p:blipFill>
          <a:blip r:embed="rId4">
            <a:alphaModFix/>
          </a:blip>
          <a:stretch>
            <a:fillRect/>
          </a:stretch>
        </p:blipFill>
        <p:spPr>
          <a:xfrm>
            <a:off x="5309250" y="1789663"/>
            <a:ext cx="6953250" cy="1343025"/>
          </a:xfrm>
          <a:prstGeom prst="rect">
            <a:avLst/>
          </a:prstGeom>
          <a:noFill/>
          <a:ln>
            <a:noFill/>
          </a:ln>
        </p:spPr>
      </p:pic>
      <p:pic>
        <p:nvPicPr>
          <p:cNvPr id="433" name="Google Shape;433;p48"/>
          <p:cNvPicPr preferRelativeResize="0"/>
          <p:nvPr/>
        </p:nvPicPr>
        <p:blipFill>
          <a:blip r:embed="rId5">
            <a:alphaModFix/>
          </a:blip>
          <a:stretch>
            <a:fillRect/>
          </a:stretch>
        </p:blipFill>
        <p:spPr>
          <a:xfrm>
            <a:off x="6959775" y="3279826"/>
            <a:ext cx="4638675" cy="561975"/>
          </a:xfrm>
          <a:prstGeom prst="rect">
            <a:avLst/>
          </a:prstGeom>
          <a:noFill/>
          <a:ln>
            <a:noFill/>
          </a:ln>
        </p:spPr>
      </p:pic>
      <p:pic>
        <p:nvPicPr>
          <p:cNvPr id="434" name="Google Shape;434;p48"/>
          <p:cNvPicPr preferRelativeResize="0"/>
          <p:nvPr/>
        </p:nvPicPr>
        <p:blipFill>
          <a:blip r:embed="rId6">
            <a:alphaModFix/>
          </a:blip>
          <a:stretch>
            <a:fillRect/>
          </a:stretch>
        </p:blipFill>
        <p:spPr>
          <a:xfrm>
            <a:off x="6959763" y="3841800"/>
            <a:ext cx="4448175" cy="3124200"/>
          </a:xfrm>
          <a:prstGeom prst="rect">
            <a:avLst/>
          </a:prstGeom>
          <a:noFill/>
          <a:ln>
            <a:noFill/>
          </a:ln>
        </p:spPr>
      </p:pic>
      <p:pic>
        <p:nvPicPr>
          <p:cNvPr id="435" name="Google Shape;435;p48"/>
          <p:cNvPicPr preferRelativeResize="0"/>
          <p:nvPr/>
        </p:nvPicPr>
        <p:blipFill>
          <a:blip r:embed="rId7">
            <a:alphaModFix/>
          </a:blip>
          <a:stretch>
            <a:fillRect/>
          </a:stretch>
        </p:blipFill>
        <p:spPr>
          <a:xfrm>
            <a:off x="82174" y="6257000"/>
            <a:ext cx="7243906" cy="1859300"/>
          </a:xfrm>
          <a:prstGeom prst="rect">
            <a:avLst/>
          </a:prstGeom>
          <a:noFill/>
          <a:ln>
            <a:noFill/>
          </a:ln>
        </p:spPr>
      </p:pic>
      <p:pic>
        <p:nvPicPr>
          <p:cNvPr id="436" name="Google Shape;436;p48" title="Part 8 step 1 - step 4.wav">
            <a:hlinkClick r:id="rId8"/>
          </p:cNvPr>
          <p:cNvPicPr preferRelativeResize="0"/>
          <p:nvPr/>
        </p:nvPicPr>
        <p:blipFill>
          <a:blip r:embed="rId9">
            <a:alphaModFix/>
          </a:blip>
          <a:stretch>
            <a:fillRect/>
          </a:stretch>
        </p:blipFill>
        <p:spPr>
          <a:xfrm>
            <a:off x="152400" y="152400"/>
            <a:ext cx="332201" cy="3322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8: Code and Results Numbers 5-6</a:t>
            </a:r>
            <a:endParaRPr/>
          </a:p>
          <a:p>
            <a:pPr indent="0" lvl="0" marL="0" rtl="0" algn="l">
              <a:spcBef>
                <a:spcPts val="0"/>
              </a:spcBef>
              <a:spcAft>
                <a:spcPts val="0"/>
              </a:spcAft>
              <a:buNone/>
            </a:pPr>
            <a:r>
              <a:t/>
            </a:r>
            <a:endParaRPr/>
          </a:p>
        </p:txBody>
      </p:sp>
      <p:sp>
        <p:nvSpPr>
          <p:cNvPr id="442" name="Google Shape;442;p49"/>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43" name="Google Shape;443;p49"/>
          <p:cNvPicPr preferRelativeResize="0"/>
          <p:nvPr/>
        </p:nvPicPr>
        <p:blipFill>
          <a:blip r:embed="rId3">
            <a:alphaModFix/>
          </a:blip>
          <a:stretch>
            <a:fillRect/>
          </a:stretch>
        </p:blipFill>
        <p:spPr>
          <a:xfrm>
            <a:off x="1816488" y="3099575"/>
            <a:ext cx="9667875" cy="2933700"/>
          </a:xfrm>
          <a:prstGeom prst="rect">
            <a:avLst/>
          </a:prstGeom>
          <a:noFill/>
          <a:ln>
            <a:noFill/>
          </a:ln>
        </p:spPr>
      </p:pic>
      <p:pic>
        <p:nvPicPr>
          <p:cNvPr id="444" name="Google Shape;444;p49" title="Part 8 step 5+6.wav">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8: Code and Results Numbers 7</a:t>
            </a:r>
            <a:endParaRPr/>
          </a:p>
        </p:txBody>
      </p:sp>
      <p:sp>
        <p:nvSpPr>
          <p:cNvPr id="450" name="Google Shape;450;p50"/>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51" name="Google Shape;451;p50"/>
          <p:cNvPicPr preferRelativeResize="0"/>
          <p:nvPr/>
        </p:nvPicPr>
        <p:blipFill>
          <a:blip r:embed="rId3">
            <a:alphaModFix/>
          </a:blip>
          <a:stretch>
            <a:fillRect/>
          </a:stretch>
        </p:blipFill>
        <p:spPr>
          <a:xfrm>
            <a:off x="173124" y="2180249"/>
            <a:ext cx="8013250" cy="5659975"/>
          </a:xfrm>
          <a:prstGeom prst="rect">
            <a:avLst/>
          </a:prstGeom>
          <a:noFill/>
          <a:ln>
            <a:noFill/>
          </a:ln>
        </p:spPr>
      </p:pic>
      <p:pic>
        <p:nvPicPr>
          <p:cNvPr id="452" name="Google Shape;452;p50"/>
          <p:cNvPicPr preferRelativeResize="0"/>
          <p:nvPr/>
        </p:nvPicPr>
        <p:blipFill>
          <a:blip r:embed="rId4">
            <a:alphaModFix/>
          </a:blip>
          <a:stretch>
            <a:fillRect/>
          </a:stretch>
        </p:blipFill>
        <p:spPr>
          <a:xfrm>
            <a:off x="6341625" y="4760810"/>
            <a:ext cx="6346225" cy="2955290"/>
          </a:xfrm>
          <a:prstGeom prst="rect">
            <a:avLst/>
          </a:prstGeom>
          <a:noFill/>
          <a:ln>
            <a:noFill/>
          </a:ln>
        </p:spPr>
      </p:pic>
      <p:pic>
        <p:nvPicPr>
          <p:cNvPr id="453" name="Google Shape;453;p50" title="Part 8 - Part 7.wav">
            <a:hlinkClick r:id="rId5"/>
          </p:cNvPr>
          <p:cNvPicPr preferRelativeResize="0"/>
          <p:nvPr/>
        </p:nvPicPr>
        <p:blipFill>
          <a:blip r:embed="rId6">
            <a:alphaModFix/>
          </a:blip>
          <a:stretch>
            <a:fillRect/>
          </a:stretch>
        </p:blipFill>
        <p:spPr>
          <a:xfrm>
            <a:off x="152400" y="152400"/>
            <a:ext cx="332201" cy="3322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9: Instructions</a:t>
            </a:r>
            <a:endParaRPr/>
          </a:p>
          <a:p>
            <a:pPr indent="0" lvl="0" marL="0" rtl="0" algn="l">
              <a:spcBef>
                <a:spcPts val="0"/>
              </a:spcBef>
              <a:spcAft>
                <a:spcPts val="0"/>
              </a:spcAft>
              <a:buNone/>
            </a:pPr>
            <a:r>
              <a:t/>
            </a:r>
            <a:endParaRPr/>
          </a:p>
        </p:txBody>
      </p:sp>
      <p:sp>
        <p:nvSpPr>
          <p:cNvPr id="459" name="Google Shape;459;p51"/>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Consider the data including the ETF, Gold and Oil column. Using any software, fit a multiple linear regression model to the data with the ETF variable as the response. Evaluate your model with adjusted �*. </a:t>
            </a:r>
            <a:endParaRPr/>
          </a:p>
        </p:txBody>
      </p:sp>
      <p:pic>
        <p:nvPicPr>
          <p:cNvPr id="460" name="Google Shape;460;p51" title="Part 9 Slid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1 Summary:</a:t>
            </a:r>
            <a:endParaRPr/>
          </a:p>
        </p:txBody>
      </p:sp>
      <p:sp>
        <p:nvSpPr>
          <p:cNvPr id="159" name="Google Shape;159;p16"/>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The first observations can be made about this data. First, the Close_ETF has a much larger mean and standard deviation than any of the three categories. The means for the other 3 categories are below 1. Also, the Pearson correlation data shows that none of the data is highly correlated or correlated at all.</a:t>
            </a:r>
            <a:endParaRPr/>
          </a:p>
        </p:txBody>
      </p:sp>
      <p:pic>
        <p:nvPicPr>
          <p:cNvPr id="160" name="Google Shape;160;p16" title="Part 1 - Summary.wav">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Code</a:t>
            </a:r>
            <a:endParaRPr/>
          </a:p>
        </p:txBody>
      </p:sp>
      <p:sp>
        <p:nvSpPr>
          <p:cNvPr id="466" name="Google Shape;466;p52"/>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67" name="Google Shape;467;p52"/>
          <p:cNvPicPr preferRelativeResize="0"/>
          <p:nvPr/>
        </p:nvPicPr>
        <p:blipFill>
          <a:blip r:embed="rId3">
            <a:alphaModFix/>
          </a:blip>
          <a:stretch>
            <a:fillRect/>
          </a:stretch>
        </p:blipFill>
        <p:spPr>
          <a:xfrm>
            <a:off x="1012588" y="1840375"/>
            <a:ext cx="10776425" cy="6100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Singular Regression Correlation</a:t>
            </a:r>
            <a:endParaRPr/>
          </a:p>
        </p:txBody>
      </p:sp>
      <p:sp>
        <p:nvSpPr>
          <p:cNvPr id="473" name="Google Shape;473;p53"/>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74" name="Google Shape;474;p53"/>
          <p:cNvPicPr preferRelativeResize="0"/>
          <p:nvPr/>
        </p:nvPicPr>
        <p:blipFill>
          <a:blip r:embed="rId3">
            <a:alphaModFix/>
          </a:blip>
          <a:stretch>
            <a:fillRect/>
          </a:stretch>
        </p:blipFill>
        <p:spPr>
          <a:xfrm>
            <a:off x="1851852" y="2130763"/>
            <a:ext cx="9097875" cy="5520075"/>
          </a:xfrm>
          <a:prstGeom prst="rect">
            <a:avLst/>
          </a:prstGeom>
          <a:noFill/>
          <a:ln>
            <a:noFill/>
          </a:ln>
        </p:spPr>
      </p:pic>
      <p:pic>
        <p:nvPicPr>
          <p:cNvPr id="475" name="Google Shape;475;p53" title="Part 9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Linear Regression</a:t>
            </a:r>
            <a:endParaRPr/>
          </a:p>
        </p:txBody>
      </p:sp>
      <p:sp>
        <p:nvSpPr>
          <p:cNvPr id="481" name="Google Shape;481;p54"/>
          <p:cNvSpPr txBox="1"/>
          <p:nvPr>
            <p:ph idx="1" type="body"/>
          </p:nvPr>
        </p:nvSpPr>
        <p:spPr>
          <a:xfrm>
            <a:off x="522400" y="2535950"/>
            <a:ext cx="57567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Train R Squared: 0.000273</a:t>
            </a:r>
            <a:endParaRPr/>
          </a:p>
          <a:p>
            <a:pPr indent="0" lvl="0" marL="0" rtl="0" algn="l">
              <a:spcBef>
                <a:spcPts val="1800"/>
              </a:spcBef>
              <a:spcAft>
                <a:spcPts val="0"/>
              </a:spcAft>
              <a:buNone/>
            </a:pPr>
            <a:r>
              <a:rPr lang="en"/>
              <a:t>Test R Squared: -0.0043</a:t>
            </a:r>
            <a:endParaRPr/>
          </a:p>
          <a:p>
            <a:pPr indent="0" lvl="0" marL="0" rtl="0" algn="l">
              <a:spcBef>
                <a:spcPts val="1800"/>
              </a:spcBef>
              <a:spcAft>
                <a:spcPts val="1800"/>
              </a:spcAft>
              <a:buNone/>
            </a:pPr>
            <a:r>
              <a:t/>
            </a:r>
            <a:endParaRPr/>
          </a:p>
        </p:txBody>
      </p:sp>
      <p:pic>
        <p:nvPicPr>
          <p:cNvPr id="482" name="Google Shape;482;p54"/>
          <p:cNvPicPr preferRelativeResize="0"/>
          <p:nvPr/>
        </p:nvPicPr>
        <p:blipFill>
          <a:blip r:embed="rId3">
            <a:alphaModFix/>
          </a:blip>
          <a:stretch>
            <a:fillRect/>
          </a:stretch>
        </p:blipFill>
        <p:spPr>
          <a:xfrm>
            <a:off x="6505413" y="2535953"/>
            <a:ext cx="5165477" cy="4709700"/>
          </a:xfrm>
          <a:prstGeom prst="rect">
            <a:avLst/>
          </a:prstGeom>
          <a:noFill/>
          <a:ln>
            <a:noFill/>
          </a:ln>
        </p:spPr>
      </p:pic>
      <p:pic>
        <p:nvPicPr>
          <p:cNvPr id="483" name="Google Shape;483;p54" title="Part 9 Slide 3.mp3">
            <a:hlinkClick r:id="rId4"/>
          </p:cNvPr>
          <p:cNvPicPr preferRelativeResize="0"/>
          <p:nvPr/>
        </p:nvPicPr>
        <p:blipFill>
          <a:blip r:embed="rId5">
            <a:alphaModFix/>
          </a:blip>
          <a:stretch>
            <a:fillRect/>
          </a:stretch>
        </p:blipFill>
        <p:spPr>
          <a:xfrm>
            <a:off x="152400" y="7398050"/>
            <a:ext cx="457200" cy="457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Anova Table</a:t>
            </a:r>
            <a:endParaRPr/>
          </a:p>
        </p:txBody>
      </p:sp>
      <p:sp>
        <p:nvSpPr>
          <p:cNvPr id="489" name="Google Shape;489;p55"/>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490" name="Google Shape;490;p55"/>
          <p:cNvPicPr preferRelativeResize="0"/>
          <p:nvPr/>
        </p:nvPicPr>
        <p:blipFill>
          <a:blip r:embed="rId3">
            <a:alphaModFix/>
          </a:blip>
          <a:stretch>
            <a:fillRect/>
          </a:stretch>
        </p:blipFill>
        <p:spPr>
          <a:xfrm>
            <a:off x="1573175" y="3160400"/>
            <a:ext cx="9505950" cy="2000250"/>
          </a:xfrm>
          <a:prstGeom prst="rect">
            <a:avLst/>
          </a:prstGeom>
          <a:noFill/>
          <a:ln>
            <a:noFill/>
          </a:ln>
        </p:spPr>
      </p:pic>
      <p:pic>
        <p:nvPicPr>
          <p:cNvPr id="491" name="Google Shape;491;p55" title="Part 9 Slide 4.mp3">
            <a:hlinkClick r:id="rId4"/>
          </p:cNvPr>
          <p:cNvPicPr preferRelativeResize="0"/>
          <p:nvPr/>
        </p:nvPicPr>
        <p:blipFill>
          <a:blip r:embed="rId5">
            <a:alphaModFix/>
          </a:blip>
          <a:stretch>
            <a:fillRect/>
          </a:stretch>
        </p:blipFill>
        <p:spPr>
          <a:xfrm>
            <a:off x="152400" y="7398051"/>
            <a:ext cx="457200" cy="457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Summary</a:t>
            </a:r>
            <a:endParaRPr/>
          </a:p>
        </p:txBody>
      </p:sp>
      <p:sp>
        <p:nvSpPr>
          <p:cNvPr id="497" name="Google Shape;497;p56"/>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Ultimately</a:t>
            </a:r>
            <a:r>
              <a:rPr lang="en"/>
              <a:t> the model is not very predictive. This would make sense, because each independent variable does not have a strong correlation with the dependent variables.  Multi-variable linear regression models work best when all independent variables are </a:t>
            </a:r>
            <a:r>
              <a:rPr lang="en"/>
              <a:t>moderately</a:t>
            </a:r>
            <a:r>
              <a:rPr lang="en"/>
              <a:t> predictive. Together they can provide a strong correlation.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10</a:t>
            </a:r>
            <a:r>
              <a:rPr lang="en"/>
              <a:t>: Instructions</a:t>
            </a:r>
            <a:endParaRPr/>
          </a:p>
          <a:p>
            <a:pPr indent="0" lvl="0" marL="0" rtl="0" algn="l">
              <a:spcBef>
                <a:spcPts val="0"/>
              </a:spcBef>
              <a:spcAft>
                <a:spcPts val="0"/>
              </a:spcAft>
              <a:buNone/>
            </a:pPr>
            <a:r>
              <a:t/>
            </a:r>
            <a:endParaRPr/>
          </a:p>
        </p:txBody>
      </p:sp>
      <p:sp>
        <p:nvSpPr>
          <p:cNvPr id="503" name="Google Shape;503;p57"/>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rPr lang="en"/>
              <a:t>Calculate the residuals of the model fitting you did in Part 9. Check the four assumptions made for the error terms of the multiple regression model using these residuals (mean 0; constant variance; normality; and the independence). You may draw some plots over the residuals to check these assumptions. For example, draw a Normal Probability Plot to check the normality assumption; draw a scatter plot of Residuals vs. Fitted Values to check the constant variance assumption and the independence assumption; and so on. You may refer to the following link https://www.youtube.com/watch?v=4zQkJw73U6I for some hints. In your project report, all the relevant plots and at least one paragraph of summary of checking the four assumptions using those plots must be included. Discuss how you may improve the quality of your regression model according to the strategy of model selection.</a:t>
            </a:r>
            <a:endParaRPr/>
          </a:p>
        </p:txBody>
      </p:sp>
      <p:pic>
        <p:nvPicPr>
          <p:cNvPr id="504" name="Google Shape;504;p57" title="Part 10 Slid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Code</a:t>
            </a:r>
            <a:endParaRPr/>
          </a:p>
        </p:txBody>
      </p:sp>
      <p:sp>
        <p:nvSpPr>
          <p:cNvPr id="510" name="Google Shape;510;p58"/>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511" name="Google Shape;511;p58"/>
          <p:cNvPicPr preferRelativeResize="0"/>
          <p:nvPr/>
        </p:nvPicPr>
        <p:blipFill>
          <a:blip r:embed="rId3">
            <a:alphaModFix/>
          </a:blip>
          <a:stretch>
            <a:fillRect/>
          </a:stretch>
        </p:blipFill>
        <p:spPr>
          <a:xfrm>
            <a:off x="1001688" y="2267725"/>
            <a:ext cx="11484023" cy="5246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Residuals</a:t>
            </a:r>
            <a:endParaRPr/>
          </a:p>
        </p:txBody>
      </p:sp>
      <p:sp>
        <p:nvSpPr>
          <p:cNvPr id="517" name="Google Shape;517;p59"/>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518" name="Google Shape;518;p59"/>
          <p:cNvPicPr preferRelativeResize="0"/>
          <p:nvPr/>
        </p:nvPicPr>
        <p:blipFill>
          <a:blip r:embed="rId3">
            <a:alphaModFix/>
          </a:blip>
          <a:stretch>
            <a:fillRect/>
          </a:stretch>
        </p:blipFill>
        <p:spPr>
          <a:xfrm>
            <a:off x="2336949" y="2269849"/>
            <a:ext cx="8127725" cy="5241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OLS Regression</a:t>
            </a:r>
            <a:endParaRPr/>
          </a:p>
        </p:txBody>
      </p:sp>
      <p:sp>
        <p:nvSpPr>
          <p:cNvPr id="524" name="Google Shape;524;p60"/>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525" name="Google Shape;525;p60"/>
          <p:cNvPicPr preferRelativeResize="0"/>
          <p:nvPr/>
        </p:nvPicPr>
        <p:blipFill>
          <a:blip r:embed="rId3">
            <a:alphaModFix/>
          </a:blip>
          <a:stretch>
            <a:fillRect/>
          </a:stretch>
        </p:blipFill>
        <p:spPr>
          <a:xfrm>
            <a:off x="4067253" y="2115700"/>
            <a:ext cx="4500700" cy="5933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1"/>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t/>
            </a:r>
            <a:endParaRPr/>
          </a:p>
        </p:txBody>
      </p:sp>
      <p:sp>
        <p:nvSpPr>
          <p:cNvPr id="531" name="Google Shape;531;p61"/>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532" name="Google Shape;532;p61"/>
          <p:cNvPicPr preferRelativeResize="0"/>
          <p:nvPr/>
        </p:nvPicPr>
        <p:blipFill>
          <a:blip r:embed="rId3">
            <a:alphaModFix/>
          </a:blip>
          <a:stretch>
            <a:fillRect/>
          </a:stretch>
        </p:blipFill>
        <p:spPr>
          <a:xfrm>
            <a:off x="1044800" y="1584712"/>
            <a:ext cx="11159775" cy="6612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2: Instructions</a:t>
            </a:r>
            <a:endParaRPr/>
          </a:p>
        </p:txBody>
      </p:sp>
      <p:sp>
        <p:nvSpPr>
          <p:cNvPr id="166" name="Google Shape;166;p17"/>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Requirements – Use any software to draw the following plots: </a:t>
            </a:r>
            <a:endParaRPr/>
          </a:p>
          <a:p>
            <a:pPr indent="0" lvl="0" marL="0" rtl="0" algn="l">
              <a:spcBef>
                <a:spcPts val="1800"/>
              </a:spcBef>
              <a:spcAft>
                <a:spcPts val="0"/>
              </a:spcAft>
              <a:buNone/>
            </a:pPr>
            <a:r>
              <a:rPr lang="en"/>
              <a:t> 	1) A histogram for each column (hint: four histograms total) </a:t>
            </a:r>
            <a:endParaRPr/>
          </a:p>
          <a:p>
            <a:pPr indent="0" lvl="0" marL="673100" rtl="0" algn="l">
              <a:spcBef>
                <a:spcPts val="1800"/>
              </a:spcBef>
              <a:spcAft>
                <a:spcPts val="0"/>
              </a:spcAft>
              <a:buNone/>
            </a:pPr>
            <a:r>
              <a:rPr lang="en"/>
              <a:t>2) A time series plot for each column (hint: use the series “1, 2, 3, …, 1000” as the horizontal axis; four plots total) </a:t>
            </a:r>
            <a:endParaRPr/>
          </a:p>
          <a:p>
            <a:pPr indent="0" lvl="0" marL="673100" rtl="0" algn="l">
              <a:spcBef>
                <a:spcPts val="1800"/>
              </a:spcBef>
              <a:spcAft>
                <a:spcPts val="0"/>
              </a:spcAft>
              <a:buNone/>
            </a:pPr>
            <a:r>
              <a:rPr lang="en"/>
              <a:t>3) A time series plot for all four columns (hint: one plot including four “curves” and each “curve” describes one column)</a:t>
            </a:r>
            <a:endParaRPr/>
          </a:p>
          <a:p>
            <a:pPr indent="0" lvl="0" marL="673100" rtl="0" algn="l">
              <a:spcBef>
                <a:spcPts val="1800"/>
              </a:spcBef>
              <a:spcAft>
                <a:spcPts val="1800"/>
              </a:spcAft>
              <a:buNone/>
            </a:pPr>
            <a:r>
              <a:rPr lang="en"/>
              <a:t> 4) Three scatter plots to describe the relationships between the ETF column and the OIL column; between the ETF column and the GOLD column; between the ETF column and the JPM column, respectively</a:t>
            </a:r>
            <a:endParaRPr/>
          </a:p>
        </p:txBody>
      </p:sp>
      <p:pic>
        <p:nvPicPr>
          <p:cNvPr id="167" name="Google Shape;167;p17" title="Part 2_Instructions.mp3">
            <a:hlinkClick r:id="rId3"/>
          </p:cNvPr>
          <p:cNvPicPr preferRelativeResize="0"/>
          <p:nvPr/>
        </p:nvPicPr>
        <p:blipFill>
          <a:blip r:embed="rId4">
            <a:alphaModFix/>
          </a:blip>
          <a:stretch>
            <a:fillRect/>
          </a:stretch>
        </p:blipFill>
        <p:spPr>
          <a:xfrm>
            <a:off x="6240975" y="828925"/>
            <a:ext cx="457200" cy="457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2"/>
          <p:cNvSpPr txBox="1"/>
          <p:nvPr>
            <p:ph type="title"/>
          </p:nvPr>
        </p:nvSpPr>
        <p:spPr>
          <a:xfrm>
            <a:off x="1473600" y="39445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Q-Q Plot</a:t>
            </a:r>
            <a:endParaRPr/>
          </a:p>
        </p:txBody>
      </p:sp>
      <p:sp>
        <p:nvSpPr>
          <p:cNvPr id="538" name="Google Shape;538;p62"/>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539" name="Google Shape;539;p62"/>
          <p:cNvPicPr preferRelativeResize="0"/>
          <p:nvPr/>
        </p:nvPicPr>
        <p:blipFill>
          <a:blip r:embed="rId3">
            <a:alphaModFix/>
          </a:blip>
          <a:stretch>
            <a:fillRect/>
          </a:stretch>
        </p:blipFill>
        <p:spPr>
          <a:xfrm>
            <a:off x="1485527" y="1960298"/>
            <a:ext cx="9830548" cy="5861000"/>
          </a:xfrm>
          <a:prstGeom prst="rect">
            <a:avLst/>
          </a:prstGeom>
          <a:noFill/>
          <a:ln>
            <a:noFill/>
          </a:ln>
        </p:spPr>
      </p:pic>
      <p:pic>
        <p:nvPicPr>
          <p:cNvPr id="540" name="Google Shape;540;p62" title="Part 10 Slide 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Part Summary</a:t>
            </a:r>
            <a:endParaRPr/>
          </a:p>
        </p:txBody>
      </p:sp>
      <p:sp>
        <p:nvSpPr>
          <p:cNvPr id="546" name="Google Shape;546;p63"/>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The Q-Q plot shows the sample quantiles follow a normal distribution.</a:t>
            </a:r>
            <a:endParaRPr/>
          </a:p>
          <a:p>
            <a:pPr indent="0" lvl="0" marL="0" rtl="0" algn="l">
              <a:spcBef>
                <a:spcPts val="1800"/>
              </a:spcBef>
              <a:spcAft>
                <a:spcPts val="0"/>
              </a:spcAft>
              <a:buNone/>
            </a:pPr>
            <a:r>
              <a:rPr lang="en"/>
              <a:t>Ultimately, the assumptions of the linear regression model do hold up, but the linear regression model is just not very predictive.</a:t>
            </a:r>
            <a:endParaRPr/>
          </a:p>
          <a:p>
            <a:pPr indent="0" lvl="0" marL="0" rtl="0" algn="l">
              <a:spcBef>
                <a:spcPts val="1800"/>
              </a:spcBef>
              <a:spcAft>
                <a:spcPts val="1800"/>
              </a:spcAft>
              <a:buNone/>
            </a:pPr>
            <a:r>
              <a:rPr lang="en"/>
              <a:t>Different techniques can improve the regression model. Adjusted and predicted R-squared values can find relationships between dependent and independent variables. P-values can find </a:t>
            </a:r>
            <a:r>
              <a:rPr lang="en"/>
              <a:t>independent</a:t>
            </a:r>
            <a:r>
              <a:rPr lang="en"/>
              <a:t> variables. Finally, stepwise regression and best subsets can help filter the data to find a relationship.</a:t>
            </a:r>
            <a:endParaRPr/>
          </a:p>
        </p:txBody>
      </p:sp>
      <p:pic>
        <p:nvPicPr>
          <p:cNvPr id="547" name="Google Shape;547;p63" title="Part 10 Slide 3.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Code</a:t>
            </a:r>
            <a:endParaRPr/>
          </a:p>
        </p:txBody>
      </p:sp>
      <p:sp>
        <p:nvSpPr>
          <p:cNvPr id="173" name="Google Shape;173;p18"/>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174" name="Google Shape;174;p18"/>
          <p:cNvPicPr preferRelativeResize="0"/>
          <p:nvPr/>
        </p:nvPicPr>
        <p:blipFill>
          <a:blip r:embed="rId3">
            <a:alphaModFix/>
          </a:blip>
          <a:stretch>
            <a:fillRect/>
          </a:stretch>
        </p:blipFill>
        <p:spPr>
          <a:xfrm>
            <a:off x="325700" y="1495050"/>
            <a:ext cx="6075100" cy="3195669"/>
          </a:xfrm>
          <a:prstGeom prst="rect">
            <a:avLst/>
          </a:prstGeom>
          <a:noFill/>
          <a:ln>
            <a:noFill/>
          </a:ln>
        </p:spPr>
      </p:pic>
      <p:pic>
        <p:nvPicPr>
          <p:cNvPr id="175" name="Google Shape;175;p18"/>
          <p:cNvPicPr preferRelativeResize="0"/>
          <p:nvPr/>
        </p:nvPicPr>
        <p:blipFill>
          <a:blip r:embed="rId4">
            <a:alphaModFix/>
          </a:blip>
          <a:stretch>
            <a:fillRect/>
          </a:stretch>
        </p:blipFill>
        <p:spPr>
          <a:xfrm>
            <a:off x="6470950" y="1293025"/>
            <a:ext cx="6013525" cy="5221250"/>
          </a:xfrm>
          <a:prstGeom prst="rect">
            <a:avLst/>
          </a:prstGeom>
          <a:noFill/>
          <a:ln>
            <a:noFill/>
          </a:ln>
        </p:spPr>
      </p:pic>
      <p:pic>
        <p:nvPicPr>
          <p:cNvPr id="176" name="Google Shape;176;p18"/>
          <p:cNvPicPr preferRelativeResize="0"/>
          <p:nvPr/>
        </p:nvPicPr>
        <p:blipFill>
          <a:blip r:embed="rId5">
            <a:alphaModFix/>
          </a:blip>
          <a:stretch>
            <a:fillRect/>
          </a:stretch>
        </p:blipFill>
        <p:spPr>
          <a:xfrm>
            <a:off x="275187" y="4934125"/>
            <a:ext cx="6176127" cy="2857474"/>
          </a:xfrm>
          <a:prstGeom prst="rect">
            <a:avLst/>
          </a:prstGeom>
          <a:noFill/>
          <a:ln>
            <a:noFill/>
          </a:ln>
        </p:spPr>
      </p:pic>
      <p:pic>
        <p:nvPicPr>
          <p:cNvPr id="177" name="Google Shape;177;p18" title="Part2_Code.mp3">
            <a:hlinkClick r:id="rId6"/>
          </p:cNvPr>
          <p:cNvPicPr preferRelativeResize="0"/>
          <p:nvPr/>
        </p:nvPicPr>
        <p:blipFill>
          <a:blip r:embed="rId7">
            <a:alphaModFix/>
          </a:blip>
          <a:stretch>
            <a:fillRect/>
          </a:stretch>
        </p:blipFill>
        <p:spPr>
          <a:xfrm>
            <a:off x="3197150" y="919450"/>
            <a:ext cx="332201" cy="33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Histogram Plots</a:t>
            </a:r>
            <a:endParaRPr/>
          </a:p>
        </p:txBody>
      </p:sp>
      <p:sp>
        <p:nvSpPr>
          <p:cNvPr id="183" name="Google Shape;183;p19"/>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184" name="Google Shape;184;p19"/>
          <p:cNvPicPr preferRelativeResize="0"/>
          <p:nvPr/>
        </p:nvPicPr>
        <p:blipFill>
          <a:blip r:embed="rId3">
            <a:alphaModFix/>
          </a:blip>
          <a:stretch>
            <a:fillRect/>
          </a:stretch>
        </p:blipFill>
        <p:spPr>
          <a:xfrm>
            <a:off x="1816500" y="1710075"/>
            <a:ext cx="4275675" cy="2911531"/>
          </a:xfrm>
          <a:prstGeom prst="rect">
            <a:avLst/>
          </a:prstGeom>
          <a:noFill/>
          <a:ln>
            <a:noFill/>
          </a:ln>
        </p:spPr>
      </p:pic>
      <p:pic>
        <p:nvPicPr>
          <p:cNvPr id="185" name="Google Shape;185;p19"/>
          <p:cNvPicPr preferRelativeResize="0"/>
          <p:nvPr/>
        </p:nvPicPr>
        <p:blipFill>
          <a:blip r:embed="rId4">
            <a:alphaModFix/>
          </a:blip>
          <a:stretch>
            <a:fillRect/>
          </a:stretch>
        </p:blipFill>
        <p:spPr>
          <a:xfrm>
            <a:off x="7265306" y="1710075"/>
            <a:ext cx="4405593" cy="3000000"/>
          </a:xfrm>
          <a:prstGeom prst="rect">
            <a:avLst/>
          </a:prstGeom>
          <a:noFill/>
          <a:ln>
            <a:noFill/>
          </a:ln>
        </p:spPr>
      </p:pic>
      <p:pic>
        <p:nvPicPr>
          <p:cNvPr id="186" name="Google Shape;186;p19"/>
          <p:cNvPicPr preferRelativeResize="0"/>
          <p:nvPr/>
        </p:nvPicPr>
        <p:blipFill>
          <a:blip r:embed="rId5">
            <a:alphaModFix/>
          </a:blip>
          <a:stretch>
            <a:fillRect/>
          </a:stretch>
        </p:blipFill>
        <p:spPr>
          <a:xfrm>
            <a:off x="1816500" y="5027250"/>
            <a:ext cx="4275666" cy="2911525"/>
          </a:xfrm>
          <a:prstGeom prst="rect">
            <a:avLst/>
          </a:prstGeom>
          <a:noFill/>
          <a:ln>
            <a:noFill/>
          </a:ln>
        </p:spPr>
      </p:pic>
      <p:pic>
        <p:nvPicPr>
          <p:cNvPr id="187" name="Google Shape;187;p19"/>
          <p:cNvPicPr preferRelativeResize="0"/>
          <p:nvPr/>
        </p:nvPicPr>
        <p:blipFill>
          <a:blip r:embed="rId6">
            <a:alphaModFix/>
          </a:blip>
          <a:stretch>
            <a:fillRect/>
          </a:stretch>
        </p:blipFill>
        <p:spPr>
          <a:xfrm>
            <a:off x="7265300" y="4981025"/>
            <a:ext cx="4405600" cy="2957751"/>
          </a:xfrm>
          <a:prstGeom prst="rect">
            <a:avLst/>
          </a:prstGeom>
          <a:noFill/>
          <a:ln>
            <a:noFill/>
          </a:ln>
        </p:spPr>
      </p:pic>
      <p:pic>
        <p:nvPicPr>
          <p:cNvPr id="188" name="Google Shape;188;p19" title="Part2_Histo.mp3">
            <a:hlinkClick r:id="rId7"/>
          </p:cNvPr>
          <p:cNvPicPr preferRelativeResize="0"/>
          <p:nvPr/>
        </p:nvPicPr>
        <p:blipFill>
          <a:blip r:embed="rId8">
            <a:alphaModFix/>
          </a:blip>
          <a:stretch>
            <a:fillRect/>
          </a:stretch>
        </p:blipFill>
        <p:spPr>
          <a:xfrm>
            <a:off x="5733600" y="8120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Time Series Plots</a:t>
            </a:r>
            <a:endParaRPr/>
          </a:p>
        </p:txBody>
      </p:sp>
      <p:sp>
        <p:nvSpPr>
          <p:cNvPr id="194" name="Google Shape;194;p20"/>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195" name="Google Shape;195;p20"/>
          <p:cNvPicPr preferRelativeResize="0"/>
          <p:nvPr/>
        </p:nvPicPr>
        <p:blipFill>
          <a:blip r:embed="rId3">
            <a:alphaModFix/>
          </a:blip>
          <a:stretch>
            <a:fillRect/>
          </a:stretch>
        </p:blipFill>
        <p:spPr>
          <a:xfrm>
            <a:off x="1816500" y="2208994"/>
            <a:ext cx="9854401" cy="5363609"/>
          </a:xfrm>
          <a:prstGeom prst="rect">
            <a:avLst/>
          </a:prstGeom>
          <a:noFill/>
          <a:ln>
            <a:noFill/>
          </a:ln>
        </p:spPr>
      </p:pic>
      <p:pic>
        <p:nvPicPr>
          <p:cNvPr id="196" name="Google Shape;196;p20" title="Part2_Time Series.mp3">
            <a:hlinkClick r:id="rId4"/>
          </p:cNvPr>
          <p:cNvPicPr preferRelativeResize="0"/>
          <p:nvPr/>
        </p:nvPicPr>
        <p:blipFill>
          <a:blip r:embed="rId5">
            <a:alphaModFix/>
          </a:blip>
          <a:stretch>
            <a:fillRect/>
          </a:stretch>
        </p:blipFill>
        <p:spPr>
          <a:xfrm>
            <a:off x="5987275" y="82892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816500" y="637001"/>
            <a:ext cx="9854400" cy="1478700"/>
          </a:xfrm>
          <a:prstGeom prst="rect">
            <a:avLst/>
          </a:prstGeom>
        </p:spPr>
        <p:txBody>
          <a:bodyPr anchorCtr="0" anchor="t" bIns="134625" lIns="134625" spcFirstLastPara="1" rIns="134625" wrap="square" tIns="134625">
            <a:normAutofit/>
          </a:bodyPr>
          <a:lstStyle/>
          <a:p>
            <a:pPr indent="0" lvl="0" marL="0" rtl="0" algn="l">
              <a:spcBef>
                <a:spcPts val="0"/>
              </a:spcBef>
              <a:spcAft>
                <a:spcPts val="0"/>
              </a:spcAft>
              <a:buNone/>
            </a:pPr>
            <a:r>
              <a:rPr lang="en"/>
              <a:t>Scatter Plots</a:t>
            </a:r>
            <a:endParaRPr/>
          </a:p>
        </p:txBody>
      </p:sp>
      <p:sp>
        <p:nvSpPr>
          <p:cNvPr id="202" name="Google Shape;202;p21"/>
          <p:cNvSpPr txBox="1"/>
          <p:nvPr>
            <p:ph idx="1" type="body"/>
          </p:nvPr>
        </p:nvSpPr>
        <p:spPr>
          <a:xfrm>
            <a:off x="1816500" y="2535951"/>
            <a:ext cx="9854400" cy="4709700"/>
          </a:xfrm>
          <a:prstGeom prst="rect">
            <a:avLst/>
          </a:prstGeom>
        </p:spPr>
        <p:txBody>
          <a:bodyPr anchorCtr="0" anchor="t" bIns="134625" lIns="134625" spcFirstLastPara="1" rIns="134625" wrap="square" tIns="134625">
            <a:normAutofit/>
          </a:bodyPr>
          <a:lstStyle/>
          <a:p>
            <a:pPr indent="0" lvl="0" marL="0" rtl="0" algn="l">
              <a:spcBef>
                <a:spcPts val="0"/>
              </a:spcBef>
              <a:spcAft>
                <a:spcPts val="1800"/>
              </a:spcAft>
              <a:buNone/>
            </a:pPr>
            <a:r>
              <a:t/>
            </a:r>
            <a:endParaRPr/>
          </a:p>
        </p:txBody>
      </p:sp>
      <p:pic>
        <p:nvPicPr>
          <p:cNvPr id="203" name="Google Shape;203;p21"/>
          <p:cNvPicPr preferRelativeResize="0"/>
          <p:nvPr/>
        </p:nvPicPr>
        <p:blipFill>
          <a:blip r:embed="rId3">
            <a:alphaModFix/>
          </a:blip>
          <a:stretch>
            <a:fillRect/>
          </a:stretch>
        </p:blipFill>
        <p:spPr>
          <a:xfrm>
            <a:off x="8734650" y="137663"/>
            <a:ext cx="3813350" cy="2564436"/>
          </a:xfrm>
          <a:prstGeom prst="rect">
            <a:avLst/>
          </a:prstGeom>
          <a:noFill/>
          <a:ln>
            <a:noFill/>
          </a:ln>
        </p:spPr>
      </p:pic>
      <p:pic>
        <p:nvPicPr>
          <p:cNvPr id="204" name="Google Shape;204;p21"/>
          <p:cNvPicPr preferRelativeResize="0"/>
          <p:nvPr/>
        </p:nvPicPr>
        <p:blipFill>
          <a:blip r:embed="rId4">
            <a:alphaModFix/>
          </a:blip>
          <a:stretch>
            <a:fillRect/>
          </a:stretch>
        </p:blipFill>
        <p:spPr>
          <a:xfrm>
            <a:off x="8734650" y="2702100"/>
            <a:ext cx="3813350" cy="2615100"/>
          </a:xfrm>
          <a:prstGeom prst="rect">
            <a:avLst/>
          </a:prstGeom>
          <a:noFill/>
          <a:ln>
            <a:noFill/>
          </a:ln>
        </p:spPr>
      </p:pic>
      <p:pic>
        <p:nvPicPr>
          <p:cNvPr id="205" name="Google Shape;205;p21"/>
          <p:cNvPicPr preferRelativeResize="0"/>
          <p:nvPr/>
        </p:nvPicPr>
        <p:blipFill>
          <a:blip r:embed="rId5">
            <a:alphaModFix/>
          </a:blip>
          <a:stretch>
            <a:fillRect/>
          </a:stretch>
        </p:blipFill>
        <p:spPr>
          <a:xfrm>
            <a:off x="8734650" y="5317200"/>
            <a:ext cx="3813350" cy="2564442"/>
          </a:xfrm>
          <a:prstGeom prst="rect">
            <a:avLst/>
          </a:prstGeom>
          <a:noFill/>
          <a:ln>
            <a:noFill/>
          </a:ln>
        </p:spPr>
      </p:pic>
      <p:pic>
        <p:nvPicPr>
          <p:cNvPr id="206" name="Google Shape;206;p21"/>
          <p:cNvPicPr preferRelativeResize="0"/>
          <p:nvPr/>
        </p:nvPicPr>
        <p:blipFill>
          <a:blip r:embed="rId6">
            <a:alphaModFix/>
          </a:blip>
          <a:stretch>
            <a:fillRect/>
          </a:stretch>
        </p:blipFill>
        <p:spPr>
          <a:xfrm>
            <a:off x="4565100" y="2257773"/>
            <a:ext cx="4183900" cy="2813627"/>
          </a:xfrm>
          <a:prstGeom prst="rect">
            <a:avLst/>
          </a:prstGeom>
          <a:noFill/>
          <a:ln>
            <a:noFill/>
          </a:ln>
        </p:spPr>
      </p:pic>
      <p:pic>
        <p:nvPicPr>
          <p:cNvPr id="207" name="Google Shape;207;p21"/>
          <p:cNvPicPr preferRelativeResize="0"/>
          <p:nvPr/>
        </p:nvPicPr>
        <p:blipFill>
          <a:blip r:embed="rId7">
            <a:alphaModFix/>
          </a:blip>
          <a:stretch>
            <a:fillRect/>
          </a:stretch>
        </p:blipFill>
        <p:spPr>
          <a:xfrm>
            <a:off x="4565088" y="5071400"/>
            <a:ext cx="4183912" cy="2813625"/>
          </a:xfrm>
          <a:prstGeom prst="rect">
            <a:avLst/>
          </a:prstGeom>
          <a:noFill/>
          <a:ln>
            <a:noFill/>
          </a:ln>
        </p:spPr>
      </p:pic>
      <p:pic>
        <p:nvPicPr>
          <p:cNvPr id="208" name="Google Shape;208;p21"/>
          <p:cNvPicPr preferRelativeResize="0"/>
          <p:nvPr/>
        </p:nvPicPr>
        <p:blipFill>
          <a:blip r:embed="rId8">
            <a:alphaModFix/>
          </a:blip>
          <a:stretch>
            <a:fillRect/>
          </a:stretch>
        </p:blipFill>
        <p:spPr>
          <a:xfrm>
            <a:off x="277325" y="4951325"/>
            <a:ext cx="4362450" cy="2933700"/>
          </a:xfrm>
          <a:prstGeom prst="rect">
            <a:avLst/>
          </a:prstGeom>
          <a:noFill/>
          <a:ln>
            <a:noFill/>
          </a:ln>
        </p:spPr>
      </p:pic>
      <p:pic>
        <p:nvPicPr>
          <p:cNvPr id="209" name="Google Shape;209;p21" title="Part2_Scatter.mp3">
            <a:hlinkClick r:id="rId9"/>
          </p:cNvPr>
          <p:cNvPicPr preferRelativeResize="0"/>
          <p:nvPr/>
        </p:nvPicPr>
        <p:blipFill>
          <a:blip r:embed="rId10">
            <a:alphaModFix/>
          </a:blip>
          <a:stretch>
            <a:fillRect/>
          </a:stretch>
        </p:blipFill>
        <p:spPr>
          <a:xfrm>
            <a:off x="4930225" y="7866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