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9058" y="2287081"/>
            <a:ext cx="1166391" cy="11663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2960" y="617137"/>
            <a:ext cx="3064179" cy="50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B2C1D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B2C1D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 u="sng">
                <a:solidFill>
                  <a:srgbClr val="3333B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B2C1D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B2C1D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 u="sng">
                <a:solidFill>
                  <a:srgbClr val="3333B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B2C1D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B2C1D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 u="sng">
                <a:solidFill>
                  <a:srgbClr val="3333B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B2C1D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B2C1D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B2C1D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B2C1D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Relationship Id="rId9" Type="http://schemas.openxmlformats.org/officeDocument/2006/relationships/image" Target="../media/image3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39058" y="2287081"/>
            <a:ext cx="1166391" cy="116639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535" y="2466"/>
            <a:ext cx="339078" cy="161113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532" y="2694192"/>
            <a:ext cx="72000" cy="7592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298" y="16708"/>
            <a:ext cx="3843502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 u="sng">
                <a:solidFill>
                  <a:srgbClr val="3333B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812" y="961782"/>
            <a:ext cx="3800474" cy="1472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781615" y="3265754"/>
            <a:ext cx="45466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B2C1D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406493" y="3326993"/>
            <a:ext cx="222885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B2C1D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slide" Target="slide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slide" Target="slide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slide" Target="slide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68873"/>
            <a:ext cx="4605644" cy="484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84" y="2529"/>
            <a:ext cx="2654227" cy="3991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pc="-15"/>
              <a:t>Artificial</a:t>
            </a:r>
            <a:r>
              <a:rPr dirty="0" spc="55"/>
              <a:t> </a:t>
            </a:r>
            <a:r>
              <a:rPr dirty="0" spc="-60"/>
              <a:t>Intelligence</a:t>
            </a:r>
            <a:r>
              <a:rPr dirty="0" spc="55"/>
              <a:t> </a:t>
            </a:r>
            <a:r>
              <a:rPr dirty="0" spc="-40"/>
              <a:t>Project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dirty="0" sz="1100" spc="45"/>
              <a:t>A*</a:t>
            </a:r>
            <a:r>
              <a:rPr dirty="0" sz="1100" spc="50"/>
              <a:t> </a:t>
            </a:r>
            <a:r>
              <a:rPr dirty="0" sz="1100" spc="-70"/>
              <a:t>Combined</a:t>
            </a:r>
            <a:r>
              <a:rPr dirty="0" sz="1100" spc="55"/>
              <a:t> </a:t>
            </a:r>
            <a:r>
              <a:rPr dirty="0" sz="1100" spc="-5"/>
              <a:t>with</a:t>
            </a:r>
            <a:r>
              <a:rPr dirty="0" sz="1100" spc="55"/>
              <a:t> </a:t>
            </a:r>
            <a:r>
              <a:rPr dirty="0" sz="1100" spc="-35"/>
              <a:t>Hamiltonian</a:t>
            </a:r>
            <a:r>
              <a:rPr dirty="0" sz="1100" spc="50"/>
              <a:t> </a:t>
            </a:r>
            <a:r>
              <a:rPr dirty="0" sz="1100" spc="-75"/>
              <a:t>Cycle</a:t>
            </a:r>
            <a:r>
              <a:rPr dirty="0" sz="1100" spc="55"/>
              <a:t> </a:t>
            </a:r>
            <a:r>
              <a:rPr dirty="0" sz="1100" spc="-30"/>
              <a:t>for</a:t>
            </a:r>
            <a:r>
              <a:rPr dirty="0" sz="1100" spc="55"/>
              <a:t> </a:t>
            </a:r>
            <a:r>
              <a:rPr dirty="0" sz="1100" spc="-40"/>
              <a:t>the</a:t>
            </a:r>
            <a:r>
              <a:rPr dirty="0" sz="1100" spc="50"/>
              <a:t> </a:t>
            </a:r>
            <a:r>
              <a:rPr dirty="0" sz="1100" spc="-70"/>
              <a:t>SnAIke</a:t>
            </a:r>
            <a:endParaRPr sz="11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3</a:t>
            </a:fld>
            <a:r>
              <a:rPr dirty="0" spc="5"/>
              <a:t>/8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3222" y="1410321"/>
            <a:ext cx="1101725" cy="10744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1920" marR="113664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Arial MT"/>
                <a:cs typeface="Arial MT"/>
              </a:rPr>
              <a:t>El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Haloui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Sami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Kuy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Yannick </a:t>
            </a:r>
            <a:r>
              <a:rPr dirty="0" sz="1100" spc="-55">
                <a:latin typeface="Arial MT"/>
                <a:cs typeface="Arial MT"/>
              </a:rPr>
              <a:t> Orban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Maxime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1100" spc="-25">
                <a:latin typeface="Arial MT"/>
                <a:cs typeface="Arial MT"/>
              </a:rPr>
              <a:t>27</a:t>
            </a:r>
            <a:r>
              <a:rPr dirty="0" baseline="27777" sz="1200" spc="-37" i="1">
                <a:latin typeface="Calibri"/>
                <a:cs typeface="Calibri"/>
              </a:rPr>
              <a:t>st</a:t>
            </a:r>
            <a:r>
              <a:rPr dirty="0" baseline="27777" sz="1200" spc="165" i="1">
                <a:latin typeface="Calibri"/>
                <a:cs typeface="Calibri"/>
              </a:rPr>
              <a:t> </a:t>
            </a:r>
            <a:r>
              <a:rPr dirty="0" sz="1100" spc="-55">
                <a:latin typeface="Arial MT"/>
                <a:cs typeface="Arial MT"/>
              </a:rPr>
              <a:t>May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of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2023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98" y="16708"/>
            <a:ext cx="37122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98875" algn="l"/>
              </a:tabLst>
            </a:pP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190">
                <a:latin typeface="Times New Roman"/>
                <a:cs typeface="Times New Roman"/>
              </a:rPr>
              <a:t> </a:t>
            </a:r>
            <a:r>
              <a:rPr dirty="0" spc="-75"/>
              <a:t>T</a:t>
            </a:r>
            <a:r>
              <a:rPr dirty="0" spc="-100"/>
              <a:t>abl</a:t>
            </a:r>
            <a:r>
              <a:rPr dirty="0" spc="-229"/>
              <a:t>e</a:t>
            </a:r>
            <a:r>
              <a:rPr dirty="0" spc="65"/>
              <a:t> </a:t>
            </a:r>
            <a:r>
              <a:rPr dirty="0" spc="-175"/>
              <a:t>de</a:t>
            </a:r>
            <a:r>
              <a:rPr dirty="0" spc="-235"/>
              <a:t>s</a:t>
            </a:r>
            <a:r>
              <a:rPr dirty="0" spc="65"/>
              <a:t> </a:t>
            </a:r>
            <a:r>
              <a:rPr dirty="0" spc="-100"/>
              <a:t>matière</a:t>
            </a:r>
            <a:r>
              <a:rPr dirty="0" spc="-235"/>
              <a:t>s</a:t>
            </a:r>
            <a:r>
              <a:rPr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3</a:t>
            </a:fld>
            <a:r>
              <a:rPr dirty="0" spc="5"/>
              <a:t>/8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257" y="785340"/>
            <a:ext cx="2682240" cy="18630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15900" indent="-20383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16535" algn="l"/>
              </a:tabLst>
            </a:pPr>
            <a:r>
              <a:rPr dirty="0" sz="1400" spc="-35">
                <a:solidFill>
                  <a:srgbClr val="3333B2"/>
                </a:solidFill>
                <a:latin typeface="Arial MT"/>
                <a:cs typeface="Arial MT"/>
                <a:hlinkClick r:id="rId2" action="ppaction://hlinksldjump"/>
              </a:rPr>
              <a:t>Introduction</a:t>
            </a:r>
            <a:endParaRPr sz="1400">
              <a:latin typeface="Arial MT"/>
              <a:cs typeface="Arial MT"/>
            </a:endParaRPr>
          </a:p>
          <a:p>
            <a:pPr marL="215900" indent="-203835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216535" algn="l"/>
              </a:tabLst>
            </a:pPr>
            <a:r>
              <a:rPr dirty="0" sz="1400" spc="-8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Generating</a:t>
            </a:r>
            <a:r>
              <a:rPr dirty="0" sz="1400" spc="6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1400" spc="-5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the</a:t>
            </a:r>
            <a:r>
              <a:rPr dirty="0" sz="1400" spc="65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1400" spc="-45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Hamiltonian</a:t>
            </a:r>
            <a:r>
              <a:rPr dirty="0" sz="1400" spc="65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1400" spc="-10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Cycle</a:t>
            </a:r>
            <a:endParaRPr sz="1400">
              <a:latin typeface="Arial MT"/>
              <a:cs typeface="Arial MT"/>
            </a:endParaRPr>
          </a:p>
          <a:p>
            <a:pPr marL="215900" indent="-203835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216535" algn="l"/>
              </a:tabLst>
            </a:pPr>
            <a:r>
              <a:rPr dirty="0" sz="1400" spc="55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A*</a:t>
            </a:r>
            <a:r>
              <a:rPr dirty="0" sz="1400" spc="6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dirty="0" sz="1400" spc="-114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search</a:t>
            </a:r>
            <a:r>
              <a:rPr dirty="0" sz="1400" spc="6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dirty="0" sz="140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to</a:t>
            </a:r>
            <a:r>
              <a:rPr dirty="0" sz="1400" spc="6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dirty="0" sz="1400" spc="-4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perturb</a:t>
            </a:r>
            <a:r>
              <a:rPr dirty="0" sz="1400" spc="6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dirty="0" sz="1400" spc="-5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the</a:t>
            </a:r>
            <a:r>
              <a:rPr dirty="0" sz="1400" spc="6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dirty="0" sz="1400" spc="-85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cycle</a:t>
            </a:r>
            <a:endParaRPr sz="1400">
              <a:latin typeface="Arial MT"/>
              <a:cs typeface="Arial MT"/>
            </a:endParaRPr>
          </a:p>
          <a:p>
            <a:pPr marL="215900" indent="-203835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216535" algn="l"/>
              </a:tabLst>
            </a:pPr>
            <a:r>
              <a:rPr dirty="0" sz="1400" spc="-55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Implementation</a:t>
            </a:r>
            <a:endParaRPr sz="1400">
              <a:latin typeface="Arial MT"/>
              <a:cs typeface="Arial MT"/>
            </a:endParaRPr>
          </a:p>
          <a:p>
            <a:pPr marL="215900" indent="-203835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216535" algn="l"/>
              </a:tabLst>
            </a:pPr>
            <a:r>
              <a:rPr dirty="0" sz="1400" spc="-85">
                <a:solidFill>
                  <a:srgbClr val="3333B2"/>
                </a:solidFill>
                <a:latin typeface="Arial MT"/>
                <a:cs typeface="Arial MT"/>
                <a:hlinkClick r:id="rId6" action="ppaction://hlinksldjump"/>
              </a:rPr>
              <a:t>Conclusion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35" y="2466"/>
            <a:ext cx="339078" cy="16111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532" y="2694192"/>
            <a:ext cx="72000" cy="759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298" y="16708"/>
            <a:ext cx="37122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98875" algn="l"/>
              </a:tabLst>
            </a:pPr>
            <a:r>
              <a:rPr dirty="0" u="sng" sz="1700" spc="5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5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-190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-60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Arial MT"/>
                <a:cs typeface="Arial MT"/>
              </a:rPr>
              <a:t>Introduction	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880" y="819567"/>
            <a:ext cx="38735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742950" marR="5080" indent="-730885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Arial MT"/>
                <a:cs typeface="Arial MT"/>
              </a:rPr>
              <a:t>Problem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:</a:t>
            </a:r>
            <a:r>
              <a:rPr dirty="0" sz="1100" spc="17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No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AI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Snake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complete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the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grid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within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a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reasonable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time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Solution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:</a:t>
            </a:r>
            <a:r>
              <a:rPr dirty="0" sz="1100" spc="17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Perturbated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Hamiltonian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Cycle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3994" y="1182488"/>
            <a:ext cx="1439972" cy="14399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65401" y="3173271"/>
            <a:ext cx="6775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solidFill>
                  <a:srgbClr val="003BAA"/>
                </a:solidFill>
                <a:latin typeface="Tahoma"/>
                <a:cs typeface="Tahoma"/>
              </a:rPr>
              <a:t>1.</a:t>
            </a:r>
            <a:r>
              <a:rPr dirty="0" sz="800" spc="-110">
                <a:solidFill>
                  <a:srgbClr val="003BAA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003BAA"/>
                </a:solidFill>
                <a:latin typeface="Tahoma"/>
                <a:cs typeface="Tahoma"/>
                <a:hlinkClick r:id="rId5" action="ppaction://hlinksldjump"/>
              </a:rPr>
              <a:t>Intr</a:t>
            </a:r>
            <a:r>
              <a:rPr dirty="0" sz="800" spc="5">
                <a:solidFill>
                  <a:srgbClr val="003BAA"/>
                </a:solidFill>
                <a:latin typeface="Tahoma"/>
                <a:cs typeface="Tahoma"/>
                <a:hlinkClick r:id="rId5" action="ppaction://hlinksldjump"/>
              </a:rPr>
              <a:t>o</a:t>
            </a:r>
            <a:r>
              <a:rPr dirty="0" sz="800">
                <a:solidFill>
                  <a:srgbClr val="003BAA"/>
                </a:solidFill>
                <a:latin typeface="Tahoma"/>
                <a:cs typeface="Tahoma"/>
                <a:hlinkClick r:id="rId5" action="ppaction://hlinksldjump"/>
              </a:rPr>
              <a:t>duction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3</a:t>
            </a:fld>
            <a:r>
              <a:rPr dirty="0" spc="5"/>
              <a:t>/8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98" y="16708"/>
            <a:ext cx="37122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98875" algn="l"/>
              </a:tabLst>
            </a:pP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190">
                <a:latin typeface="Times New Roman"/>
                <a:cs typeface="Times New Roman"/>
              </a:rPr>
              <a:t> </a:t>
            </a:r>
            <a:r>
              <a:rPr dirty="0" spc="-80"/>
              <a:t>Hamiltonian</a:t>
            </a:r>
            <a:r>
              <a:rPr dirty="0" spc="10"/>
              <a:t> </a:t>
            </a:r>
            <a:r>
              <a:rPr dirty="0" spc="-135"/>
              <a:t>Cycle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39112"/>
            <a:ext cx="313182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5">
                <a:latin typeface="Arial MT"/>
                <a:cs typeface="Arial MT"/>
              </a:rPr>
              <a:t>NP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complete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problem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to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solve</a:t>
            </a:r>
            <a:endParaRPr sz="1100">
              <a:latin typeface="Arial MT"/>
              <a:cs typeface="Arial MT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60">
                <a:latin typeface="Arial MT"/>
                <a:cs typeface="Arial MT"/>
              </a:rPr>
              <a:t>Faster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methods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possible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for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certain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type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of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graphs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2056" y="1415746"/>
            <a:ext cx="1605218" cy="11619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0947" y="3182077"/>
            <a:ext cx="1645920" cy="1504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5">
                <a:solidFill>
                  <a:srgbClr val="003BAA"/>
                </a:solidFill>
                <a:latin typeface="Tahoma"/>
                <a:cs typeface="Tahoma"/>
              </a:rPr>
              <a:t>2.</a:t>
            </a:r>
            <a:r>
              <a:rPr dirty="0" sz="800" spc="-110">
                <a:solidFill>
                  <a:srgbClr val="003BAA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Generating</a:t>
            </a:r>
            <a:r>
              <a:rPr dirty="0" sz="800" spc="35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800" spc="-10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the</a:t>
            </a:r>
            <a:r>
              <a:rPr dirty="0" sz="800" spc="30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800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Hamiltonian</a:t>
            </a:r>
            <a:r>
              <a:rPr dirty="0" sz="800" spc="35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800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Cycle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4</a:t>
            </a:fld>
            <a:r>
              <a:rPr dirty="0" spc="5"/>
              <a:t>/8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16708"/>
            <a:ext cx="37122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98875" algn="l"/>
              </a:tabLst>
            </a:pPr>
            <a:r>
              <a:rPr dirty="0" u="sng" sz="1700" spc="5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5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-190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-70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Arial MT"/>
                <a:cs typeface="Arial MT"/>
              </a:rPr>
              <a:t>Prim’s</a:t>
            </a:r>
            <a:r>
              <a:rPr dirty="0" u="sng" sz="1700" spc="35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700" spc="-60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Arial MT"/>
                <a:cs typeface="Arial MT"/>
              </a:rPr>
              <a:t>Algorithm	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957" y="767306"/>
            <a:ext cx="244221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95">
                <a:latin typeface="Arial MT"/>
                <a:cs typeface="Arial MT"/>
              </a:rPr>
              <a:t>Used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for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grids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100">
                <a:latin typeface="Arial MT"/>
                <a:cs typeface="Arial MT"/>
              </a:rPr>
              <a:t>even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sides</a:t>
            </a:r>
            <a:endParaRPr sz="1100">
              <a:latin typeface="Arial MT"/>
              <a:cs typeface="Arial MT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75">
                <a:latin typeface="Arial MT"/>
                <a:cs typeface="Arial MT"/>
              </a:rPr>
              <a:t>Generate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a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maze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then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always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turn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left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3994" y="1249930"/>
            <a:ext cx="1439933" cy="14421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0947" y="3182077"/>
            <a:ext cx="1645920" cy="1504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5">
                <a:solidFill>
                  <a:srgbClr val="003BAA"/>
                </a:solidFill>
                <a:latin typeface="Tahoma"/>
                <a:cs typeface="Tahoma"/>
              </a:rPr>
              <a:t>2.</a:t>
            </a:r>
            <a:r>
              <a:rPr dirty="0" sz="800" spc="-110">
                <a:solidFill>
                  <a:srgbClr val="003BAA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Generating</a:t>
            </a:r>
            <a:r>
              <a:rPr dirty="0" sz="800" spc="35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800" spc="-10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the</a:t>
            </a:r>
            <a:r>
              <a:rPr dirty="0" sz="800" spc="30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800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Hamiltonian</a:t>
            </a:r>
            <a:r>
              <a:rPr dirty="0" sz="800" spc="35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800">
                <a:solidFill>
                  <a:srgbClr val="003BAA"/>
                </a:solidFill>
                <a:latin typeface="Tahoma"/>
                <a:cs typeface="Tahoma"/>
                <a:hlinkClick r:id="rId3" action="ppaction://hlinksldjump"/>
              </a:rPr>
              <a:t>Cycle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4</a:t>
            </a:fld>
            <a:r>
              <a:rPr dirty="0" spc="5"/>
              <a:t>/8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98" y="16708"/>
            <a:ext cx="37122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98875" algn="l"/>
              </a:tabLst>
            </a:pP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190">
                <a:latin typeface="Times New Roman"/>
                <a:cs typeface="Times New Roman"/>
              </a:rPr>
              <a:t> </a:t>
            </a:r>
            <a:r>
              <a:rPr dirty="0" spc="40"/>
              <a:t>A*</a:t>
            </a:r>
            <a:r>
              <a:rPr dirty="0" spc="55"/>
              <a:t> </a:t>
            </a:r>
            <a:r>
              <a:rPr dirty="0" spc="-155"/>
              <a:t>search</a:t>
            </a:r>
            <a:r>
              <a:rPr dirty="0" spc="55"/>
              <a:t> </a:t>
            </a:r>
            <a:r>
              <a:rPr dirty="0" spc="-15"/>
              <a:t>to</a:t>
            </a:r>
            <a:r>
              <a:rPr dirty="0" spc="60"/>
              <a:t> </a:t>
            </a:r>
            <a:r>
              <a:rPr dirty="0" spc="-70"/>
              <a:t>perturb</a:t>
            </a:r>
            <a:r>
              <a:rPr dirty="0" spc="55"/>
              <a:t> </a:t>
            </a:r>
            <a:r>
              <a:rPr dirty="0" spc="-80"/>
              <a:t>the</a:t>
            </a:r>
            <a:r>
              <a:rPr dirty="0" spc="55"/>
              <a:t> </a:t>
            </a:r>
            <a:r>
              <a:rPr dirty="0" spc="-125"/>
              <a:t>cycle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7934" y="3182077"/>
            <a:ext cx="1492250" cy="1504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5">
                <a:solidFill>
                  <a:srgbClr val="003BAA"/>
                </a:solidFill>
                <a:latin typeface="Tahoma"/>
                <a:cs typeface="Tahoma"/>
              </a:rPr>
              <a:t>3.</a:t>
            </a:r>
            <a:r>
              <a:rPr dirty="0" sz="800" spc="-110">
                <a:solidFill>
                  <a:srgbClr val="003BAA"/>
                </a:solidFill>
                <a:latin typeface="Tahoma"/>
                <a:cs typeface="Tahoma"/>
              </a:rPr>
              <a:t> </a:t>
            </a:r>
            <a:r>
              <a:rPr dirty="0" sz="800" spc="35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A*</a:t>
            </a:r>
            <a:r>
              <a:rPr dirty="0" sz="800" spc="30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800" spc="-30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se</a:t>
            </a:r>
            <a:r>
              <a:rPr dirty="0" sz="800" spc="-60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a</a:t>
            </a:r>
            <a:r>
              <a:rPr dirty="0" sz="800" spc="-10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rc</a:t>
            </a:r>
            <a:r>
              <a:rPr dirty="0" sz="800" spc="-5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h</a:t>
            </a:r>
            <a:r>
              <a:rPr dirty="0" sz="800" spc="30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800" spc="5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t</a:t>
            </a:r>
            <a:r>
              <a:rPr dirty="0" sz="800" spc="15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o</a:t>
            </a:r>
            <a:r>
              <a:rPr dirty="0" sz="800" spc="30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800" spc="10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p</a:t>
            </a:r>
            <a:r>
              <a:rPr dirty="0" sz="800" spc="-5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erturb</a:t>
            </a:r>
            <a:r>
              <a:rPr dirty="0" sz="800" spc="30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800" spc="-10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th</a:t>
            </a:r>
            <a:r>
              <a:rPr dirty="0" sz="800" spc="-10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e</a:t>
            </a:r>
            <a:r>
              <a:rPr dirty="0" sz="800" spc="30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800" spc="-5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cycle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6</a:t>
            </a:fld>
            <a:r>
              <a:rPr dirty="0" spc="5"/>
              <a:t>/8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31140" marR="1861185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32410" algn="l"/>
              </a:tabLst>
            </a:pPr>
            <a:r>
              <a:rPr dirty="0" sz="1100" spc="-40"/>
              <a:t>Heuristic </a:t>
            </a:r>
            <a:r>
              <a:rPr dirty="0" sz="1100" spc="-110"/>
              <a:t>same</a:t>
            </a:r>
            <a:r>
              <a:rPr dirty="0" sz="1100" spc="-105"/>
              <a:t> </a:t>
            </a:r>
            <a:r>
              <a:rPr dirty="0" sz="1100" spc="-114"/>
              <a:t>as</a:t>
            </a:r>
            <a:r>
              <a:rPr dirty="0" sz="1100" spc="-110"/>
              <a:t> </a:t>
            </a:r>
            <a:r>
              <a:rPr dirty="0" sz="1100" spc="-75"/>
              <a:t>classic</a:t>
            </a:r>
            <a:r>
              <a:rPr dirty="0" sz="1100" spc="155"/>
              <a:t> </a:t>
            </a:r>
            <a:r>
              <a:rPr dirty="0" sz="1100" spc="45"/>
              <a:t>A* </a:t>
            </a:r>
            <a:r>
              <a:rPr dirty="0" sz="1100" spc="-5"/>
              <a:t>: </a:t>
            </a:r>
            <a:r>
              <a:rPr dirty="0" sz="1100" spc="-295"/>
              <a:t> </a:t>
            </a:r>
            <a:r>
              <a:rPr dirty="0" sz="1100" spc="-70"/>
              <a:t>g</a:t>
            </a:r>
            <a:r>
              <a:rPr dirty="0" sz="1100" spc="50"/>
              <a:t> </a:t>
            </a:r>
            <a:r>
              <a:rPr dirty="0" sz="1100" spc="200"/>
              <a:t>=</a:t>
            </a:r>
            <a:r>
              <a:rPr dirty="0" sz="1100" spc="50"/>
              <a:t> </a:t>
            </a:r>
            <a:r>
              <a:rPr dirty="0" sz="1100" spc="-40"/>
              <a:t>Depth</a:t>
            </a:r>
            <a:r>
              <a:rPr dirty="0" sz="1100" spc="50"/>
              <a:t> </a:t>
            </a:r>
            <a:r>
              <a:rPr dirty="0" sz="1100" spc="-55"/>
              <a:t>or</a:t>
            </a:r>
            <a:r>
              <a:rPr dirty="0" sz="1100" spc="50"/>
              <a:t> </a:t>
            </a:r>
            <a:r>
              <a:rPr dirty="0" sz="1100" spc="-60"/>
              <a:t>Cost</a:t>
            </a:r>
            <a:endParaRPr sz="1100"/>
          </a:p>
          <a:p>
            <a:pPr marL="231140" marR="192405">
              <a:lnSpc>
                <a:spcPct val="102600"/>
              </a:lnSpc>
            </a:pPr>
            <a:r>
              <a:rPr dirty="0" spc="-55"/>
              <a:t>h</a:t>
            </a:r>
            <a:r>
              <a:rPr dirty="0" spc="50"/>
              <a:t> </a:t>
            </a:r>
            <a:r>
              <a:rPr dirty="0" spc="200"/>
              <a:t>=</a:t>
            </a:r>
            <a:r>
              <a:rPr dirty="0" spc="50"/>
              <a:t> </a:t>
            </a:r>
            <a:r>
              <a:rPr dirty="0" spc="-35"/>
              <a:t>Manhanttan</a:t>
            </a:r>
            <a:r>
              <a:rPr dirty="0" spc="55"/>
              <a:t> </a:t>
            </a:r>
            <a:r>
              <a:rPr dirty="0" spc="-60"/>
              <a:t>distance</a:t>
            </a:r>
            <a:r>
              <a:rPr dirty="0" spc="50"/>
              <a:t> </a:t>
            </a:r>
            <a:r>
              <a:rPr dirty="0" spc="-75"/>
              <a:t>between</a:t>
            </a:r>
            <a:r>
              <a:rPr dirty="0" spc="50"/>
              <a:t> </a:t>
            </a:r>
            <a:r>
              <a:rPr dirty="0" spc="-40"/>
              <a:t>the</a:t>
            </a:r>
            <a:r>
              <a:rPr dirty="0" spc="55"/>
              <a:t> </a:t>
            </a:r>
            <a:r>
              <a:rPr dirty="0" spc="-65"/>
              <a:t>apple</a:t>
            </a:r>
            <a:r>
              <a:rPr dirty="0" spc="50"/>
              <a:t> </a:t>
            </a:r>
            <a:r>
              <a:rPr dirty="0" spc="-70"/>
              <a:t>and</a:t>
            </a:r>
            <a:r>
              <a:rPr dirty="0" spc="50"/>
              <a:t> </a:t>
            </a:r>
            <a:r>
              <a:rPr dirty="0" spc="-40"/>
              <a:t>the</a:t>
            </a:r>
            <a:r>
              <a:rPr dirty="0" spc="50"/>
              <a:t> </a:t>
            </a:r>
            <a:r>
              <a:rPr dirty="0" spc="-75"/>
              <a:t>node </a:t>
            </a:r>
            <a:r>
              <a:rPr dirty="0" spc="-290"/>
              <a:t> </a:t>
            </a:r>
            <a:r>
              <a:rPr dirty="0" spc="25"/>
              <a:t>f</a:t>
            </a:r>
            <a:r>
              <a:rPr dirty="0" spc="50"/>
              <a:t> </a:t>
            </a:r>
            <a:r>
              <a:rPr dirty="0" spc="200"/>
              <a:t>=</a:t>
            </a:r>
            <a:r>
              <a:rPr dirty="0" spc="55"/>
              <a:t> </a:t>
            </a:r>
            <a:r>
              <a:rPr dirty="0" spc="-70"/>
              <a:t>g</a:t>
            </a:r>
            <a:r>
              <a:rPr dirty="0" spc="55"/>
              <a:t> </a:t>
            </a:r>
            <a:r>
              <a:rPr dirty="0" spc="200"/>
              <a:t>+</a:t>
            </a:r>
            <a:r>
              <a:rPr dirty="0" spc="50"/>
              <a:t> </a:t>
            </a:r>
            <a:r>
              <a:rPr dirty="0" spc="-55"/>
              <a:t>h</a:t>
            </a:r>
          </a:p>
          <a:p>
            <a:pPr marL="23114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32410" algn="l"/>
              </a:tabLst>
            </a:pPr>
            <a:r>
              <a:rPr dirty="0" sz="1100" spc="-35"/>
              <a:t>In</a:t>
            </a:r>
            <a:r>
              <a:rPr dirty="0" sz="1100" spc="55"/>
              <a:t> </a:t>
            </a:r>
            <a:r>
              <a:rPr dirty="0" sz="1100" spc="-40"/>
              <a:t>the</a:t>
            </a:r>
            <a:r>
              <a:rPr dirty="0" sz="1100" spc="60"/>
              <a:t> </a:t>
            </a:r>
            <a:r>
              <a:rPr dirty="0" sz="1100" spc="-35"/>
              <a:t>original</a:t>
            </a:r>
            <a:r>
              <a:rPr dirty="0" sz="1100" spc="60"/>
              <a:t> </a:t>
            </a:r>
            <a:r>
              <a:rPr dirty="0" sz="1100" spc="25"/>
              <a:t>A*,</a:t>
            </a:r>
            <a:r>
              <a:rPr dirty="0" sz="1100" spc="60"/>
              <a:t> </a:t>
            </a:r>
            <a:r>
              <a:rPr dirty="0" sz="1100" spc="-40"/>
              <a:t>the</a:t>
            </a:r>
            <a:r>
              <a:rPr dirty="0" sz="1100" spc="60"/>
              <a:t> </a:t>
            </a:r>
            <a:r>
              <a:rPr dirty="0" sz="1100" spc="-100"/>
              <a:t>snake</a:t>
            </a:r>
            <a:r>
              <a:rPr dirty="0" sz="1100" spc="60"/>
              <a:t> </a:t>
            </a:r>
            <a:r>
              <a:rPr dirty="0" sz="1100" spc="-45"/>
              <a:t>doesn’t</a:t>
            </a:r>
            <a:r>
              <a:rPr dirty="0" sz="1100" spc="60"/>
              <a:t> </a:t>
            </a:r>
            <a:r>
              <a:rPr dirty="0" sz="1100" spc="-55"/>
              <a:t>take</a:t>
            </a:r>
            <a:r>
              <a:rPr dirty="0" sz="1100" spc="60"/>
              <a:t> </a:t>
            </a:r>
            <a:r>
              <a:rPr dirty="0" sz="1100" spc="-25"/>
              <a:t>in</a:t>
            </a:r>
            <a:r>
              <a:rPr dirty="0" sz="1100" spc="55"/>
              <a:t> </a:t>
            </a:r>
            <a:r>
              <a:rPr dirty="0" sz="1100" spc="-50"/>
              <a:t>account</a:t>
            </a:r>
            <a:r>
              <a:rPr dirty="0" sz="1100" spc="60"/>
              <a:t> </a:t>
            </a:r>
            <a:r>
              <a:rPr dirty="0" sz="1100"/>
              <a:t>that</a:t>
            </a:r>
            <a:r>
              <a:rPr dirty="0" sz="1100" spc="60"/>
              <a:t> </a:t>
            </a:r>
            <a:r>
              <a:rPr dirty="0" sz="1100" spc="-40"/>
              <a:t>the </a:t>
            </a:r>
            <a:r>
              <a:rPr dirty="0" sz="1100" spc="-290"/>
              <a:t> </a:t>
            </a:r>
            <a:r>
              <a:rPr dirty="0" sz="1100" spc="-50"/>
              <a:t>body</a:t>
            </a:r>
            <a:r>
              <a:rPr dirty="0" sz="1100" spc="50"/>
              <a:t> </a:t>
            </a:r>
            <a:r>
              <a:rPr dirty="0" sz="1100" spc="-95"/>
              <a:t>moves</a:t>
            </a:r>
            <a:r>
              <a:rPr dirty="0" sz="1100" spc="55"/>
              <a:t> </a:t>
            </a:r>
            <a:r>
              <a:rPr dirty="0" sz="1100" spc="-55"/>
              <a:t>along</a:t>
            </a:r>
            <a:r>
              <a:rPr dirty="0" sz="1100" spc="55"/>
              <a:t> </a:t>
            </a:r>
            <a:r>
              <a:rPr dirty="0" sz="1100" spc="-65"/>
              <a:t>his</a:t>
            </a:r>
            <a:r>
              <a:rPr dirty="0" sz="1100" spc="55"/>
              <a:t> </a:t>
            </a:r>
            <a:r>
              <a:rPr dirty="0" sz="1100" spc="-90"/>
              <a:t>head</a:t>
            </a:r>
            <a:endParaRPr sz="1100"/>
          </a:p>
          <a:p>
            <a:pPr marL="231140" marR="8255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32410" algn="l"/>
              </a:tabLst>
            </a:pPr>
            <a:r>
              <a:rPr dirty="0" sz="1100"/>
              <a:t>But </a:t>
            </a:r>
            <a:r>
              <a:rPr dirty="0" sz="1100" spc="45"/>
              <a:t>it </a:t>
            </a:r>
            <a:r>
              <a:rPr dirty="0" sz="1100" spc="-100"/>
              <a:t>has</a:t>
            </a:r>
            <a:r>
              <a:rPr dirty="0" sz="1100" spc="-95"/>
              <a:t> </a:t>
            </a:r>
            <a:r>
              <a:rPr dirty="0" sz="1100" spc="5"/>
              <a:t>to </a:t>
            </a:r>
            <a:r>
              <a:rPr dirty="0" sz="1100" spc="-35"/>
              <a:t>follow </a:t>
            </a:r>
            <a:r>
              <a:rPr dirty="0" sz="1100" spc="-40"/>
              <a:t>the hamiltonian </a:t>
            </a:r>
            <a:r>
              <a:rPr dirty="0" sz="1100" spc="-70"/>
              <a:t>cycle</a:t>
            </a:r>
            <a:r>
              <a:rPr dirty="0" sz="1100" spc="-65"/>
              <a:t> </a:t>
            </a:r>
            <a:r>
              <a:rPr dirty="0" sz="1100" spc="-70"/>
              <a:t>and</a:t>
            </a:r>
            <a:r>
              <a:rPr dirty="0" sz="1100" spc="-65"/>
              <a:t> </a:t>
            </a:r>
            <a:r>
              <a:rPr dirty="0" sz="1100" spc="-75"/>
              <a:t>can</a:t>
            </a:r>
            <a:r>
              <a:rPr dirty="0" sz="1100" spc="-70"/>
              <a:t> </a:t>
            </a:r>
            <a:r>
              <a:rPr dirty="0" sz="1100" spc="-50"/>
              <a:t>take</a:t>
            </a:r>
            <a:r>
              <a:rPr dirty="0" sz="1100" spc="-45"/>
              <a:t> </a:t>
            </a:r>
            <a:r>
              <a:rPr dirty="0" sz="1100" spc="-60"/>
              <a:t>legal </a:t>
            </a:r>
            <a:r>
              <a:rPr dirty="0" sz="1100" spc="-295"/>
              <a:t> </a:t>
            </a:r>
            <a:r>
              <a:rPr dirty="0" sz="1100" spc="-45"/>
              <a:t>shortcuts</a:t>
            </a:r>
            <a:r>
              <a:rPr dirty="0" sz="1100" spc="50"/>
              <a:t> </a:t>
            </a:r>
            <a:r>
              <a:rPr dirty="0" sz="1100" spc="-60"/>
              <a:t>(shown</a:t>
            </a:r>
            <a:r>
              <a:rPr dirty="0" sz="1100" spc="55"/>
              <a:t> </a:t>
            </a:r>
            <a:r>
              <a:rPr dirty="0" sz="1100" spc="-25"/>
              <a:t>in</a:t>
            </a:r>
            <a:r>
              <a:rPr dirty="0" sz="1100" spc="55"/>
              <a:t> </a:t>
            </a:r>
            <a:r>
              <a:rPr dirty="0" sz="1100" spc="-40"/>
              <a:t>the</a:t>
            </a:r>
            <a:r>
              <a:rPr dirty="0" sz="1100" spc="55"/>
              <a:t> </a:t>
            </a:r>
            <a:r>
              <a:rPr dirty="0" sz="1100" spc="-60"/>
              <a:t>demo)</a:t>
            </a:r>
            <a:endParaRPr sz="1100"/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98" y="16708"/>
            <a:ext cx="37122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98875" algn="l"/>
              </a:tabLst>
            </a:pP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190">
                <a:latin typeface="Times New Roman"/>
                <a:cs typeface="Times New Roman"/>
              </a:rPr>
              <a:t> </a:t>
            </a:r>
            <a:r>
              <a:rPr dirty="0" spc="-90"/>
              <a:t>Implementation</a:t>
            </a:r>
            <a:r>
              <a:rPr dirty="0" spc="35"/>
              <a:t> </a:t>
            </a:r>
            <a:r>
              <a:rPr dirty="0" spc="-55"/>
              <a:t>limitations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1957" y="3182077"/>
            <a:ext cx="824230" cy="1504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5">
                <a:solidFill>
                  <a:srgbClr val="003BAA"/>
                </a:solidFill>
                <a:latin typeface="Tahoma"/>
                <a:cs typeface="Tahoma"/>
              </a:rPr>
              <a:t>4.</a:t>
            </a:r>
            <a:r>
              <a:rPr dirty="0" sz="800" spc="-110">
                <a:solidFill>
                  <a:srgbClr val="003BAA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Implementation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7</a:t>
            </a:fld>
            <a:r>
              <a:rPr dirty="0" spc="5"/>
              <a:t>/8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83460"/>
            <a:ext cx="3786504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214629" marR="10033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35">
                <a:latin typeface="Arial MT"/>
                <a:cs typeface="Arial MT"/>
              </a:rPr>
              <a:t>In </a:t>
            </a:r>
            <a:r>
              <a:rPr dirty="0" sz="1100" spc="-40">
                <a:latin typeface="Arial MT"/>
                <a:cs typeface="Arial MT"/>
              </a:rPr>
              <a:t>the </a:t>
            </a:r>
            <a:r>
              <a:rPr dirty="0" sz="1100" spc="-80">
                <a:latin typeface="Arial MT"/>
                <a:cs typeface="Arial MT"/>
              </a:rPr>
              <a:t>game’s </a:t>
            </a:r>
            <a:r>
              <a:rPr dirty="0" sz="1100" spc="-40">
                <a:latin typeface="Arial MT"/>
                <a:cs typeface="Arial MT"/>
              </a:rPr>
              <a:t>implementation, the </a:t>
            </a:r>
            <a:r>
              <a:rPr dirty="0" sz="1100" spc="-100">
                <a:latin typeface="Arial MT"/>
                <a:cs typeface="Arial MT"/>
              </a:rPr>
              <a:t>snake </a:t>
            </a:r>
            <a:r>
              <a:rPr dirty="0" sz="1100" spc="-20">
                <a:latin typeface="Arial MT"/>
                <a:cs typeface="Arial MT"/>
              </a:rPr>
              <a:t>can’t </a:t>
            </a:r>
            <a:r>
              <a:rPr dirty="0" sz="1100" spc="-35">
                <a:latin typeface="Arial MT"/>
                <a:cs typeface="Arial MT"/>
              </a:rPr>
              <a:t>follow </a:t>
            </a:r>
            <a:r>
              <a:rPr dirty="0" sz="1100" spc="-70">
                <a:latin typeface="Arial MT"/>
                <a:cs typeface="Arial MT"/>
              </a:rPr>
              <a:t>closely </a:t>
            </a:r>
            <a:r>
              <a:rPr dirty="0" sz="1100" spc="-65">
                <a:latin typeface="Arial MT"/>
                <a:cs typeface="Arial MT"/>
              </a:rPr>
              <a:t> his </a:t>
            </a:r>
            <a:r>
              <a:rPr dirty="0" sz="1100" spc="-75">
                <a:latin typeface="Arial MT"/>
                <a:cs typeface="Arial MT"/>
              </a:rPr>
              <a:t>own </a:t>
            </a:r>
            <a:r>
              <a:rPr dirty="0" sz="1100" spc="-5">
                <a:latin typeface="Arial MT"/>
                <a:cs typeface="Arial MT"/>
              </a:rPr>
              <a:t>tail. </a:t>
            </a:r>
            <a:r>
              <a:rPr dirty="0" sz="1100" spc="30">
                <a:latin typeface="Arial MT"/>
                <a:cs typeface="Arial MT"/>
              </a:rPr>
              <a:t>(if </a:t>
            </a:r>
            <a:r>
              <a:rPr dirty="0" sz="1100" spc="-75">
                <a:latin typeface="Arial MT"/>
                <a:cs typeface="Arial MT"/>
              </a:rPr>
              <a:t>an </a:t>
            </a:r>
            <a:r>
              <a:rPr dirty="0" sz="1100" spc="-65">
                <a:latin typeface="Arial MT"/>
                <a:cs typeface="Arial MT"/>
              </a:rPr>
              <a:t>apple </a:t>
            </a:r>
            <a:r>
              <a:rPr dirty="0" sz="1100" spc="-100">
                <a:latin typeface="Arial MT"/>
                <a:cs typeface="Arial MT"/>
              </a:rPr>
              <a:t>spawns </a:t>
            </a:r>
            <a:r>
              <a:rPr dirty="0" sz="1100" spc="-10">
                <a:latin typeface="Arial MT"/>
                <a:cs typeface="Arial MT"/>
              </a:rPr>
              <a:t>right </a:t>
            </a:r>
            <a:r>
              <a:rPr dirty="0" sz="1100" spc="-75">
                <a:latin typeface="Arial MT"/>
                <a:cs typeface="Arial MT"/>
              </a:rPr>
              <a:t>between </a:t>
            </a:r>
            <a:r>
              <a:rPr dirty="0" sz="1100" spc="-65">
                <a:latin typeface="Arial MT"/>
                <a:cs typeface="Arial MT"/>
              </a:rPr>
              <a:t>his </a:t>
            </a:r>
            <a:r>
              <a:rPr dirty="0" sz="1100" spc="-90">
                <a:latin typeface="Arial MT"/>
                <a:cs typeface="Arial MT"/>
              </a:rPr>
              <a:t>head </a:t>
            </a:r>
            <a:r>
              <a:rPr dirty="0" sz="1100" spc="-70">
                <a:latin typeface="Arial MT"/>
                <a:cs typeface="Arial MT"/>
              </a:rPr>
              <a:t>and 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tail,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45">
                <a:latin typeface="Arial MT"/>
                <a:cs typeface="Arial MT"/>
              </a:rPr>
              <a:t>it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dies)</a:t>
            </a:r>
            <a:endParaRPr sz="1100">
              <a:latin typeface="Arial MT"/>
              <a:cs typeface="Arial MT"/>
            </a:endParaRPr>
          </a:p>
          <a:p>
            <a:pPr algn="just" marL="214629" marR="30480" indent="-17716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0">
                <a:latin typeface="Arial MT"/>
                <a:cs typeface="Arial MT"/>
              </a:rPr>
              <a:t>The </a:t>
            </a:r>
            <a:r>
              <a:rPr dirty="0" sz="1100" spc="-95">
                <a:latin typeface="Arial MT"/>
                <a:cs typeface="Arial MT"/>
              </a:rPr>
              <a:t>game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does</a:t>
            </a:r>
            <a:r>
              <a:rPr dirty="0" sz="1100" spc="114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not </a:t>
            </a:r>
            <a:r>
              <a:rPr dirty="0" sz="1100" spc="-45">
                <a:latin typeface="Arial MT"/>
                <a:cs typeface="Arial MT"/>
              </a:rPr>
              <a:t>support </a:t>
            </a:r>
            <a:r>
              <a:rPr dirty="0" sz="1100" spc="-55">
                <a:latin typeface="Arial MT"/>
                <a:cs typeface="Arial MT"/>
              </a:rPr>
              <a:t>grids </a:t>
            </a:r>
            <a:r>
              <a:rPr dirty="0" sz="1100">
                <a:latin typeface="Arial MT"/>
                <a:cs typeface="Arial MT"/>
              </a:rPr>
              <a:t>that </a:t>
            </a:r>
            <a:r>
              <a:rPr dirty="0" sz="1100" spc="-85">
                <a:latin typeface="Arial MT"/>
                <a:cs typeface="Arial MT"/>
              </a:rPr>
              <a:t>are </a:t>
            </a:r>
            <a:r>
              <a:rPr dirty="0" sz="1100" spc="-20">
                <a:latin typeface="Arial MT"/>
                <a:cs typeface="Arial MT"/>
              </a:rPr>
              <a:t>not </a:t>
            </a:r>
            <a:r>
              <a:rPr dirty="0" sz="1100" spc="-75">
                <a:latin typeface="Arial MT"/>
                <a:cs typeface="Arial MT"/>
              </a:rPr>
              <a:t>square-shaped. 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20">
                <a:latin typeface="Arial MT"/>
                <a:cs typeface="Arial MT"/>
              </a:rPr>
              <a:t>(X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must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be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equal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to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15">
                <a:latin typeface="Arial MT"/>
                <a:cs typeface="Arial MT"/>
              </a:rPr>
              <a:t>Y)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98" y="16708"/>
            <a:ext cx="37122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98875" algn="l"/>
              </a:tabLst>
            </a:pP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190">
                <a:latin typeface="Times New Roman"/>
                <a:cs typeface="Times New Roman"/>
              </a:rPr>
              <a:t> </a:t>
            </a:r>
            <a:r>
              <a:rPr dirty="0" spc="-125"/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8992" y="3182077"/>
            <a:ext cx="609600" cy="1504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5">
                <a:solidFill>
                  <a:srgbClr val="003BAA"/>
                </a:solidFill>
                <a:latin typeface="Tahoma"/>
                <a:cs typeface="Tahoma"/>
              </a:rPr>
              <a:t>5.</a:t>
            </a:r>
            <a:r>
              <a:rPr dirty="0" sz="800" spc="-110">
                <a:solidFill>
                  <a:srgbClr val="003BAA"/>
                </a:solidFill>
                <a:latin typeface="Tahoma"/>
                <a:cs typeface="Tahoma"/>
              </a:rPr>
              <a:t> </a:t>
            </a:r>
            <a:r>
              <a:rPr dirty="0" sz="800" spc="-5">
                <a:solidFill>
                  <a:srgbClr val="003BAA"/>
                </a:solidFill>
                <a:latin typeface="Tahoma"/>
                <a:cs typeface="Tahoma"/>
                <a:hlinkClick r:id="rId2" action="ppaction://hlinksldjump"/>
              </a:rPr>
              <a:t>Conclusion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"/>
              <a:t>INFO-H410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"/>
              <a:t>8</a:t>
            </a:fld>
            <a:r>
              <a:rPr dirty="0" spc="5"/>
              <a:t>/8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005101"/>
            <a:ext cx="3857625" cy="13061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95">
                <a:latin typeface="Arial MT"/>
                <a:cs typeface="Arial MT"/>
              </a:rPr>
              <a:t>Snake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that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can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finish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the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game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for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lots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of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configurations</a:t>
            </a:r>
            <a:endParaRPr sz="1100">
              <a:latin typeface="Arial MT"/>
              <a:cs typeface="Arial MT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100">
                <a:latin typeface="Arial MT"/>
                <a:cs typeface="Arial MT"/>
              </a:rPr>
              <a:t>Some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limitations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lvl="1" marL="214629" marR="30480">
              <a:lnSpc>
                <a:spcPct val="102600"/>
              </a:lnSpc>
              <a:buChar char="-"/>
              <a:tabLst>
                <a:tab pos="307340" algn="l"/>
              </a:tabLst>
            </a:pPr>
            <a:r>
              <a:rPr dirty="0" sz="1100" spc="-45">
                <a:latin typeface="Arial MT"/>
                <a:cs typeface="Arial MT"/>
              </a:rPr>
              <a:t>Grid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obstacles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without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valid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Hamiltonian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Cycle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but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a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smaller</a:t>
            </a:r>
            <a:r>
              <a:rPr dirty="0" sz="1100" spc="18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Hamiltonian </a:t>
            </a:r>
            <a:r>
              <a:rPr dirty="0" sz="1100" spc="-75">
                <a:latin typeface="Arial MT"/>
                <a:cs typeface="Arial MT"/>
              </a:rPr>
              <a:t>Cycle</a:t>
            </a:r>
            <a:r>
              <a:rPr dirty="0" sz="1100" spc="15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possible</a:t>
            </a:r>
            <a:r>
              <a:rPr dirty="0" sz="1100" spc="16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(missing</a:t>
            </a:r>
            <a:r>
              <a:rPr dirty="0" sz="1100" spc="204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some</a:t>
            </a:r>
            <a:r>
              <a:rPr dirty="0" sz="1100" spc="9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squares). 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In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this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110">
                <a:latin typeface="Arial MT"/>
                <a:cs typeface="Arial MT"/>
              </a:rPr>
              <a:t>case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our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100">
                <a:latin typeface="Arial MT"/>
                <a:cs typeface="Arial MT"/>
              </a:rPr>
              <a:t>snake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dies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instantly</a:t>
            </a:r>
            <a:endParaRPr sz="1100">
              <a:latin typeface="Arial MT"/>
              <a:cs typeface="Arial MT"/>
            </a:endParaRPr>
          </a:p>
          <a:p>
            <a:pPr lvl="1" marL="214629" marR="203200">
              <a:lnSpc>
                <a:spcPct val="102600"/>
              </a:lnSpc>
              <a:buChar char="-"/>
              <a:tabLst>
                <a:tab pos="307340" algn="l"/>
              </a:tabLst>
            </a:pPr>
            <a:r>
              <a:rPr dirty="0" sz="1100" spc="-45">
                <a:latin typeface="Arial MT"/>
                <a:cs typeface="Arial MT"/>
              </a:rPr>
              <a:t>Only </a:t>
            </a:r>
            <a:r>
              <a:rPr dirty="0" sz="1100" spc="-60">
                <a:latin typeface="Arial MT"/>
                <a:cs typeface="Arial MT"/>
              </a:rPr>
              <a:t>small</a:t>
            </a:r>
            <a:r>
              <a:rPr dirty="0" sz="1100" spc="-55">
                <a:latin typeface="Arial MT"/>
                <a:cs typeface="Arial MT"/>
              </a:rPr>
              <a:t> grids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can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support </a:t>
            </a:r>
            <a:r>
              <a:rPr dirty="0" sz="1100" spc="-40">
                <a:latin typeface="Arial MT"/>
                <a:cs typeface="Arial MT"/>
              </a:rPr>
              <a:t>the </a:t>
            </a:r>
            <a:r>
              <a:rPr dirty="0" sz="1100" spc="-90">
                <a:latin typeface="Arial MT"/>
                <a:cs typeface="Arial MT"/>
              </a:rPr>
              <a:t>search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of </a:t>
            </a:r>
            <a:r>
              <a:rPr dirty="0" sz="1100" spc="-95">
                <a:latin typeface="Arial MT"/>
                <a:cs typeface="Arial MT"/>
              </a:rPr>
              <a:t>a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Hamiltonian 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Cycle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obstacles.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The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90">
                <a:latin typeface="Arial MT"/>
                <a:cs typeface="Arial MT"/>
              </a:rPr>
              <a:t>search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becomes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quickly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very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long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 Haloui Sami Kuy Yannick  Orban Maxime </dc:creator>
  <dc:title>Artificial Intelligence Project - A* Combined with Hamiltonian Cycle for the SnAIke</dc:title>
  <dcterms:created xsi:type="dcterms:W3CDTF">2023-05-26T21:20:42Z</dcterms:created>
  <dcterms:modified xsi:type="dcterms:W3CDTF">2023-05-26T21:20:42Z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2023-05-26T00:00:00Z</vt:filetime>
  </property>
</Properties>
</file>