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59" r:id="rId7"/>
    <p:sldId id="270" r:id="rId8"/>
    <p:sldId id="261" r:id="rId9"/>
    <p:sldId id="262" r:id="rId10"/>
    <p:sldId id="263" r:id="rId11"/>
    <p:sldId id="264" r:id="rId12"/>
    <p:sldId id="265" r:id="rId13"/>
    <p:sldId id="266" r:id="rId14"/>
    <p:sldId id="268" r:id="rId15"/>
    <p:sldId id="269" r:id="rId16"/>
    <p:sldId id="272" r:id="rId17"/>
    <p:sldId id="274" r:id="rId18"/>
    <p:sldId id="275"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9" autoAdjust="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12/22/2020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12/22/2020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12/22/2020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12/22/2020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12/22/2020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182014"/>
            <a:ext cx="4819945" cy="1798909"/>
          </a:xfrm>
        </p:spPr>
        <p:txBody>
          <a:bodyPr>
            <a:normAutofit/>
          </a:bodyPr>
          <a:lstStyle/>
          <a:p>
            <a:r>
              <a:rPr lang="en-US" sz="4400" dirty="0">
                <a:solidFill>
                  <a:schemeClr val="tx1"/>
                </a:solidFill>
              </a:rPr>
              <a:t>Software Engineering</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559656"/>
          </a:xfrm>
        </p:spPr>
        <p:txBody>
          <a:bodyPr>
            <a:normAutofit/>
          </a:bodyPr>
          <a:lstStyle/>
          <a:p>
            <a:r>
              <a:rPr lang="en-US" b="1" i="0" dirty="0">
                <a:solidFill>
                  <a:srgbClr val="000000"/>
                </a:solidFill>
                <a:effectLst/>
                <a:latin typeface="SourceSansPro"/>
              </a:rPr>
              <a:t>DR. MD. RAZIB HAYAT KHAN</a:t>
            </a:r>
            <a:endParaRPr lang="en-US" dirty="0">
              <a:solidFill>
                <a:schemeClr val="tx1"/>
              </a:solidFill>
            </a:endParaRP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1E8B603-8EEE-44CF-BB57-AECDC4777C85}"/>
              </a:ext>
            </a:extLst>
          </p:cNvPr>
          <p:cNvPicPr>
            <a:picLocks noChangeAspect="1"/>
          </p:cNvPicPr>
          <p:nvPr/>
        </p:nvPicPr>
        <p:blipFill>
          <a:blip r:embed="rId3"/>
          <a:stretch>
            <a:fillRect/>
          </a:stretch>
        </p:blipFill>
        <p:spPr>
          <a:xfrm>
            <a:off x="457200" y="377825"/>
            <a:ext cx="11337114" cy="6060046"/>
          </a:xfrm>
          <a:prstGeom prst="rect">
            <a:avLst/>
          </a:prstGeom>
        </p:spPr>
      </p:pic>
    </p:spTree>
    <p:extLst>
      <p:ext uri="{BB962C8B-B14F-4D97-AF65-F5344CB8AC3E}">
        <p14:creationId xmlns:p14="http://schemas.microsoft.com/office/powerpoint/2010/main" val="4286768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B1B613-F265-4027-804E-718E59D9EBAB}"/>
              </a:ext>
            </a:extLst>
          </p:cNvPr>
          <p:cNvPicPr>
            <a:picLocks noChangeAspect="1"/>
          </p:cNvPicPr>
          <p:nvPr/>
        </p:nvPicPr>
        <p:blipFill>
          <a:blip r:embed="rId2"/>
          <a:stretch>
            <a:fillRect/>
          </a:stretch>
        </p:blipFill>
        <p:spPr>
          <a:xfrm>
            <a:off x="383058" y="439107"/>
            <a:ext cx="2761601" cy="5979786"/>
          </a:xfrm>
          <a:prstGeom prst="rect">
            <a:avLst/>
          </a:prstGeom>
        </p:spPr>
      </p:pic>
      <p:pic>
        <p:nvPicPr>
          <p:cNvPr id="5" name="Picture 4">
            <a:extLst>
              <a:ext uri="{FF2B5EF4-FFF2-40B4-BE49-F238E27FC236}">
                <a16:creationId xmlns:a16="http://schemas.microsoft.com/office/drawing/2014/main" id="{5B1F4311-0F6E-4872-895D-E374A1C88C23}"/>
              </a:ext>
            </a:extLst>
          </p:cNvPr>
          <p:cNvPicPr>
            <a:picLocks noChangeAspect="1"/>
          </p:cNvPicPr>
          <p:nvPr/>
        </p:nvPicPr>
        <p:blipFill rotWithShape="1">
          <a:blip r:embed="rId3"/>
          <a:srcRect t="11508"/>
          <a:stretch/>
        </p:blipFill>
        <p:spPr>
          <a:xfrm>
            <a:off x="3144659" y="439108"/>
            <a:ext cx="2761601" cy="2989892"/>
          </a:xfrm>
          <a:prstGeom prst="rect">
            <a:avLst/>
          </a:prstGeom>
        </p:spPr>
      </p:pic>
      <p:pic>
        <p:nvPicPr>
          <p:cNvPr id="7" name="Picture 6">
            <a:extLst>
              <a:ext uri="{FF2B5EF4-FFF2-40B4-BE49-F238E27FC236}">
                <a16:creationId xmlns:a16="http://schemas.microsoft.com/office/drawing/2014/main" id="{2ECF6931-4B37-40B5-9A96-26E341F95BA7}"/>
              </a:ext>
            </a:extLst>
          </p:cNvPr>
          <p:cNvPicPr>
            <a:picLocks noChangeAspect="1"/>
          </p:cNvPicPr>
          <p:nvPr/>
        </p:nvPicPr>
        <p:blipFill rotWithShape="1">
          <a:blip r:embed="rId4"/>
          <a:srcRect t="15495" b="20721"/>
          <a:stretch/>
        </p:blipFill>
        <p:spPr>
          <a:xfrm>
            <a:off x="3144659" y="3429000"/>
            <a:ext cx="2761601" cy="2989892"/>
          </a:xfrm>
          <a:prstGeom prst="rect">
            <a:avLst/>
          </a:prstGeom>
        </p:spPr>
      </p:pic>
      <p:pic>
        <p:nvPicPr>
          <p:cNvPr id="9" name="Picture 8">
            <a:extLst>
              <a:ext uri="{FF2B5EF4-FFF2-40B4-BE49-F238E27FC236}">
                <a16:creationId xmlns:a16="http://schemas.microsoft.com/office/drawing/2014/main" id="{57174C32-44FE-4F22-91E5-E6EA9164D696}"/>
              </a:ext>
            </a:extLst>
          </p:cNvPr>
          <p:cNvPicPr>
            <a:picLocks noChangeAspect="1"/>
          </p:cNvPicPr>
          <p:nvPr/>
        </p:nvPicPr>
        <p:blipFill>
          <a:blip r:embed="rId5"/>
          <a:stretch>
            <a:fillRect/>
          </a:stretch>
        </p:blipFill>
        <p:spPr>
          <a:xfrm>
            <a:off x="5906260" y="439104"/>
            <a:ext cx="2761601" cy="5979787"/>
          </a:xfrm>
          <a:prstGeom prst="rect">
            <a:avLst/>
          </a:prstGeom>
        </p:spPr>
      </p:pic>
      <p:pic>
        <p:nvPicPr>
          <p:cNvPr id="11" name="Picture 10">
            <a:extLst>
              <a:ext uri="{FF2B5EF4-FFF2-40B4-BE49-F238E27FC236}">
                <a16:creationId xmlns:a16="http://schemas.microsoft.com/office/drawing/2014/main" id="{EE75E8E1-99F1-4733-8CFA-21D119B65585}"/>
              </a:ext>
            </a:extLst>
          </p:cNvPr>
          <p:cNvPicPr>
            <a:picLocks noChangeAspect="1"/>
          </p:cNvPicPr>
          <p:nvPr/>
        </p:nvPicPr>
        <p:blipFill>
          <a:blip r:embed="rId6"/>
          <a:stretch>
            <a:fillRect/>
          </a:stretch>
        </p:blipFill>
        <p:spPr>
          <a:xfrm>
            <a:off x="8667861" y="439103"/>
            <a:ext cx="3141081" cy="2989892"/>
          </a:xfrm>
          <a:prstGeom prst="rect">
            <a:avLst/>
          </a:prstGeom>
        </p:spPr>
      </p:pic>
      <p:pic>
        <p:nvPicPr>
          <p:cNvPr id="13" name="Picture 12">
            <a:extLst>
              <a:ext uri="{FF2B5EF4-FFF2-40B4-BE49-F238E27FC236}">
                <a16:creationId xmlns:a16="http://schemas.microsoft.com/office/drawing/2014/main" id="{8C4BEE7E-8402-4461-BD11-C153181762FA}"/>
              </a:ext>
            </a:extLst>
          </p:cNvPr>
          <p:cNvPicPr>
            <a:picLocks noChangeAspect="1"/>
          </p:cNvPicPr>
          <p:nvPr/>
        </p:nvPicPr>
        <p:blipFill>
          <a:blip r:embed="rId7"/>
          <a:stretch>
            <a:fillRect/>
          </a:stretch>
        </p:blipFill>
        <p:spPr>
          <a:xfrm>
            <a:off x="8667861" y="3428996"/>
            <a:ext cx="3141081" cy="2989896"/>
          </a:xfrm>
          <a:prstGeom prst="rect">
            <a:avLst/>
          </a:prstGeom>
        </p:spPr>
      </p:pic>
    </p:spTree>
    <p:extLst>
      <p:ext uri="{BB962C8B-B14F-4D97-AF65-F5344CB8AC3E}">
        <p14:creationId xmlns:p14="http://schemas.microsoft.com/office/powerpoint/2010/main" val="3932837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3990D1-10B5-4CA2-ACA6-BA32AC36A1A8}"/>
              </a:ext>
            </a:extLst>
          </p:cNvPr>
          <p:cNvPicPr>
            <a:picLocks noChangeAspect="1"/>
          </p:cNvPicPr>
          <p:nvPr/>
        </p:nvPicPr>
        <p:blipFill>
          <a:blip r:embed="rId2"/>
          <a:stretch>
            <a:fillRect/>
          </a:stretch>
        </p:blipFill>
        <p:spPr>
          <a:xfrm>
            <a:off x="2656703" y="363487"/>
            <a:ext cx="5313403" cy="6136167"/>
          </a:xfrm>
          <a:prstGeom prst="rect">
            <a:avLst/>
          </a:prstGeom>
        </p:spPr>
      </p:pic>
      <p:pic>
        <p:nvPicPr>
          <p:cNvPr id="5" name="Picture 4">
            <a:extLst>
              <a:ext uri="{FF2B5EF4-FFF2-40B4-BE49-F238E27FC236}">
                <a16:creationId xmlns:a16="http://schemas.microsoft.com/office/drawing/2014/main" id="{E79A46FB-0FED-44E4-974B-DC5EF8521A25}"/>
              </a:ext>
            </a:extLst>
          </p:cNvPr>
          <p:cNvPicPr>
            <a:picLocks noChangeAspect="1"/>
          </p:cNvPicPr>
          <p:nvPr/>
        </p:nvPicPr>
        <p:blipFill>
          <a:blip r:embed="rId3"/>
          <a:stretch>
            <a:fillRect/>
          </a:stretch>
        </p:blipFill>
        <p:spPr>
          <a:xfrm>
            <a:off x="7970107" y="363487"/>
            <a:ext cx="3863547" cy="6136167"/>
          </a:xfrm>
          <a:prstGeom prst="rect">
            <a:avLst/>
          </a:prstGeom>
        </p:spPr>
      </p:pic>
      <p:sp>
        <p:nvSpPr>
          <p:cNvPr id="2" name="Rectangle: Rounded Corners 1">
            <a:extLst>
              <a:ext uri="{FF2B5EF4-FFF2-40B4-BE49-F238E27FC236}">
                <a16:creationId xmlns:a16="http://schemas.microsoft.com/office/drawing/2014/main" id="{98599ED8-CDFC-4CA6-86D4-A5964E87841B}"/>
              </a:ext>
            </a:extLst>
          </p:cNvPr>
          <p:cNvSpPr/>
          <p:nvPr/>
        </p:nvSpPr>
        <p:spPr>
          <a:xfrm>
            <a:off x="531340" y="568411"/>
            <a:ext cx="2001794" cy="583238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4800" dirty="0">
                <a:latin typeface="Arial Black" panose="020B0A04020102020204" pitchFamily="34" charset="0"/>
              </a:rPr>
              <a:t>Jira:</a:t>
            </a:r>
          </a:p>
        </p:txBody>
      </p:sp>
    </p:spTree>
    <p:extLst>
      <p:ext uri="{BB962C8B-B14F-4D97-AF65-F5344CB8AC3E}">
        <p14:creationId xmlns:p14="http://schemas.microsoft.com/office/powerpoint/2010/main" val="3803066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A68A0B-6FD4-496F-9ABC-E9CA839DBC85}"/>
              </a:ext>
            </a:extLst>
          </p:cNvPr>
          <p:cNvPicPr>
            <a:picLocks noChangeAspect="1"/>
          </p:cNvPicPr>
          <p:nvPr/>
        </p:nvPicPr>
        <p:blipFill>
          <a:blip r:embed="rId2"/>
          <a:stretch>
            <a:fillRect/>
          </a:stretch>
        </p:blipFill>
        <p:spPr>
          <a:xfrm>
            <a:off x="2640494" y="425272"/>
            <a:ext cx="9054577" cy="4146730"/>
          </a:xfrm>
          <a:prstGeom prst="rect">
            <a:avLst/>
          </a:prstGeom>
        </p:spPr>
      </p:pic>
      <p:pic>
        <p:nvPicPr>
          <p:cNvPr id="4" name="Picture 3">
            <a:extLst>
              <a:ext uri="{FF2B5EF4-FFF2-40B4-BE49-F238E27FC236}">
                <a16:creationId xmlns:a16="http://schemas.microsoft.com/office/drawing/2014/main" id="{B4C7429C-A894-43E6-97A9-AFA458F01BD2}"/>
              </a:ext>
            </a:extLst>
          </p:cNvPr>
          <p:cNvPicPr>
            <a:picLocks noChangeAspect="1"/>
          </p:cNvPicPr>
          <p:nvPr/>
        </p:nvPicPr>
        <p:blipFill rotWithShape="1">
          <a:blip r:embed="rId3"/>
          <a:srcRect b="53124"/>
          <a:stretch/>
        </p:blipFill>
        <p:spPr>
          <a:xfrm>
            <a:off x="2640495" y="3429000"/>
            <a:ext cx="9054576" cy="2552708"/>
          </a:xfrm>
          <a:prstGeom prst="rect">
            <a:avLst/>
          </a:prstGeom>
        </p:spPr>
      </p:pic>
      <p:sp>
        <p:nvSpPr>
          <p:cNvPr id="5" name="Rectangle 4">
            <a:extLst>
              <a:ext uri="{FF2B5EF4-FFF2-40B4-BE49-F238E27FC236}">
                <a16:creationId xmlns:a16="http://schemas.microsoft.com/office/drawing/2014/main" id="{10C42C55-FA9D-495B-8C76-FC2918040C96}"/>
              </a:ext>
            </a:extLst>
          </p:cNvPr>
          <p:cNvSpPr/>
          <p:nvPr/>
        </p:nvSpPr>
        <p:spPr>
          <a:xfrm>
            <a:off x="370703" y="425272"/>
            <a:ext cx="2269790" cy="5832390"/>
          </a:xfrm>
          <a:prstGeom prst="rect">
            <a:avLst/>
          </a:prstGeom>
          <a:solidFill>
            <a:schemeClr val="accent1">
              <a:alpha val="50000"/>
            </a:schemeClr>
          </a:solidFill>
          <a:ln>
            <a:noFill/>
          </a:ln>
          <a:effectLst>
            <a:glow rad="101600">
              <a:schemeClr val="accent1">
                <a:satMod val="175000"/>
                <a:alpha val="40000"/>
              </a:schemeClr>
            </a:glo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GIT:</a:t>
            </a:r>
          </a:p>
        </p:txBody>
      </p:sp>
    </p:spTree>
    <p:extLst>
      <p:ext uri="{BB962C8B-B14F-4D97-AF65-F5344CB8AC3E}">
        <p14:creationId xmlns:p14="http://schemas.microsoft.com/office/powerpoint/2010/main" val="3464633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567C0-40A4-463E-A1DB-812FFAD33EB4}"/>
              </a:ext>
            </a:extLst>
          </p:cNvPr>
          <p:cNvSpPr>
            <a:spLocks noGrp="1"/>
          </p:cNvSpPr>
          <p:nvPr>
            <p:ph type="title"/>
          </p:nvPr>
        </p:nvSpPr>
        <p:spPr>
          <a:xfrm>
            <a:off x="1066800" y="642594"/>
            <a:ext cx="10058400" cy="642509"/>
          </a:xfrm>
        </p:spPr>
        <p:txBody>
          <a:bodyPr/>
          <a:lstStyle/>
          <a:p>
            <a:r>
              <a:rPr lang="en-US" dirty="0"/>
              <a:t>Project Estimation : </a:t>
            </a:r>
          </a:p>
        </p:txBody>
      </p:sp>
      <p:sp>
        <p:nvSpPr>
          <p:cNvPr id="3" name="Rectangle 2">
            <a:extLst>
              <a:ext uri="{FF2B5EF4-FFF2-40B4-BE49-F238E27FC236}">
                <a16:creationId xmlns:a16="http://schemas.microsoft.com/office/drawing/2014/main" id="{65ACFE7F-58AB-489E-B0C2-2489DAD193F7}"/>
              </a:ext>
            </a:extLst>
          </p:cNvPr>
          <p:cNvSpPr/>
          <p:nvPr/>
        </p:nvSpPr>
        <p:spPr>
          <a:xfrm>
            <a:off x="395417" y="1285103"/>
            <a:ext cx="4114799" cy="5177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One time renting app is not that much big, so we can say it’s an organic model, and let’s assume we will develop in java language.</a:t>
            </a:r>
            <a:br>
              <a:rPr lang="en-US" sz="1400" dirty="0">
                <a:effectLst/>
                <a:latin typeface="Calibri" panose="020F0502020204030204" pitchFamily="34" charset="0"/>
                <a:ea typeface="Calibri" panose="020F0502020204030204" pitchFamily="34" charset="0"/>
                <a:cs typeface="Times New Roman" panose="02020603050405020304" pitchFamily="18" charset="0"/>
              </a:rPr>
            </a:br>
            <a:r>
              <a:rPr lang="en-US" sz="1400" dirty="0">
                <a:effectLst/>
                <a:latin typeface="Calibri" panose="020F0502020204030204" pitchFamily="34" charset="0"/>
                <a:ea typeface="Calibri" panose="020F0502020204030204" pitchFamily="34" charset="0"/>
                <a:cs typeface="Times New Roman" panose="02020603050405020304" pitchFamily="18" charset="0"/>
              </a:rPr>
              <a:t>so Source lines of code, SLOC=12000.</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We know Effort =PM=Coefficient*(SLOC/1000)^P.</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For organic project type,</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Coefficient = 2.4, P = 1.05, T = 038.</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So </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Effort =PM =2.4*(12)^1.05                 [SLOC/1000=12000/1000=12]</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=32.61 staff-months </a:t>
            </a:r>
          </a:p>
          <a:p>
            <a:pPr marL="45720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=33 staff-months </a:t>
            </a:r>
          </a:p>
          <a:p>
            <a:pPr marL="45720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Development time = DM = 2.50*(PM)^T </a:t>
            </a:r>
          </a:p>
          <a:p>
            <a:pPr marL="45720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 2.50*(33)^0.38</a:t>
            </a:r>
          </a:p>
          <a:p>
            <a:pPr marL="45720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 9.44 month </a:t>
            </a:r>
          </a:p>
          <a:p>
            <a:pPr marL="45720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Let take it as 9 months</a:t>
            </a:r>
          </a:p>
          <a:p>
            <a:pPr marL="45720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 name="Rectangle 3">
            <a:extLst>
              <a:ext uri="{FF2B5EF4-FFF2-40B4-BE49-F238E27FC236}">
                <a16:creationId xmlns:a16="http://schemas.microsoft.com/office/drawing/2014/main" id="{4B419782-F530-4A6D-8513-E51225C04817}"/>
              </a:ext>
            </a:extLst>
          </p:cNvPr>
          <p:cNvSpPr/>
          <p:nvPr/>
        </p:nvSpPr>
        <p:spPr>
          <a:xfrm>
            <a:off x="4510217" y="1285103"/>
            <a:ext cx="3682314" cy="5177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Required number of people=ST=PM/DM</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33/9=3.67 = 4 </a:t>
            </a:r>
            <a:br>
              <a:rPr lang="en-US" sz="1400" dirty="0">
                <a:effectLst/>
                <a:latin typeface="Calibri" panose="020F0502020204030204" pitchFamily="34" charset="0"/>
                <a:ea typeface="Calibri" panose="020F0502020204030204" pitchFamily="34" charset="0"/>
                <a:cs typeface="Times New Roman" panose="02020603050405020304" pitchFamily="18" charset="0"/>
              </a:rPr>
            </a:br>
            <a:r>
              <a:rPr lang="en-US" sz="1400" dirty="0">
                <a:effectLst/>
                <a:latin typeface="Calibri" panose="020F0502020204030204" pitchFamily="34" charset="0"/>
                <a:ea typeface="Calibri" panose="020F0502020204030204" pitchFamily="34" charset="0"/>
                <a:cs typeface="Times New Roman" panose="02020603050405020304" pitchFamily="18" charset="0"/>
              </a:rPr>
              <a:t>Working hours per day for a single person=8 hours</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Per person salary in a month=85,000 </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Per hour salary for a person in a month=85,000/180  [In a month working hours= 180]</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=472.22</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In 9 months number working days=180</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Hours             =180*8  </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=1440 hours</a:t>
            </a:r>
            <a:br>
              <a:rPr lang="en-US" sz="1000" dirty="0">
                <a:effectLst/>
                <a:latin typeface="Calibri" panose="020F0502020204030204" pitchFamily="34" charset="0"/>
                <a:ea typeface="Calibri" panose="020F0502020204030204" pitchFamily="34" charset="0"/>
                <a:cs typeface="Times New Roman" panose="02020603050405020304" pitchFamily="18" charset="0"/>
              </a:rPr>
            </a:br>
            <a:r>
              <a:rPr lang="en-US" sz="1400" dirty="0">
                <a:effectLst/>
                <a:latin typeface="Calibri" panose="020F0502020204030204" pitchFamily="34" charset="0"/>
                <a:ea typeface="Calibri" panose="020F0502020204030204" pitchFamily="34" charset="0"/>
                <a:cs typeface="Times New Roman" panose="02020603050405020304" pitchFamily="18" charset="0"/>
              </a:rPr>
              <a:t>So, Charge for the project 1440*472.22</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=679996=680000</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Requirement analysis =15days*8hours</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=120hour</a:t>
            </a:r>
          </a:p>
        </p:txBody>
      </p:sp>
      <p:sp>
        <p:nvSpPr>
          <p:cNvPr id="5" name="Rectangle 4">
            <a:extLst>
              <a:ext uri="{FF2B5EF4-FFF2-40B4-BE49-F238E27FC236}">
                <a16:creationId xmlns:a16="http://schemas.microsoft.com/office/drawing/2014/main" id="{FEEE8BFC-AAC7-43FE-85A0-7D8A2DE6C4D9}"/>
              </a:ext>
            </a:extLst>
          </p:cNvPr>
          <p:cNvSpPr/>
          <p:nvPr/>
        </p:nvSpPr>
        <p:spPr>
          <a:xfrm>
            <a:off x="8192531" y="642592"/>
            <a:ext cx="3604052" cy="5819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Charge for requirement </a:t>
            </a:r>
            <a:r>
              <a:rPr lang="en-US" sz="1400" dirty="0">
                <a:effectLst/>
                <a:latin typeface="Calibri" panose="020F0502020204030204" pitchFamily="34" charset="0"/>
                <a:ea typeface="Calibri" panose="020F0502020204030204" pitchFamily="34" charset="0"/>
                <a:cs typeface="Times New Roman" panose="02020603050405020304" pitchFamily="18" charset="0"/>
              </a:rPr>
              <a:t>analysis=120*300=36000</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Travel expense=20000</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Office rent expense=30000*9=270000.</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Electricity &amp; Gas bill=2000*9=18000</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Training and hardware cost=100000</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Maintenance for 9 months=9*8=72 hours</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Maintenance cost=72 hours*1500</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=108000</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Utility cost:</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Per month cost 5000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tk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Total = 9 months*5000 =45000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tk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Total cost=680000+36000+20000+270000+18000+100000+108000+45000</a:t>
            </a:r>
          </a:p>
          <a:p>
            <a:pPr marL="457200" marR="0" indent="7620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=1007000</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Bill=Total cost+20%=1007000+201400=1208400=</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1208400.</a:t>
            </a:r>
          </a:p>
        </p:txBody>
      </p:sp>
    </p:spTree>
    <p:extLst>
      <p:ext uri="{BB962C8B-B14F-4D97-AF65-F5344CB8AC3E}">
        <p14:creationId xmlns:p14="http://schemas.microsoft.com/office/powerpoint/2010/main" val="134884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0BF9F-D4A3-4E27-8B40-7AB1A385203F}"/>
              </a:ext>
            </a:extLst>
          </p:cNvPr>
          <p:cNvSpPr>
            <a:spLocks noGrp="1"/>
          </p:cNvSpPr>
          <p:nvPr>
            <p:ph type="title"/>
          </p:nvPr>
        </p:nvSpPr>
        <p:spPr>
          <a:xfrm>
            <a:off x="1066800" y="642594"/>
            <a:ext cx="10058400" cy="914357"/>
          </a:xfrm>
        </p:spPr>
        <p:txBody>
          <a:bodyPr/>
          <a:lstStyle/>
          <a:p>
            <a:r>
              <a:rPr lang="en-US" dirty="0">
                <a:ln w="0"/>
                <a:solidFill>
                  <a:schemeClr val="bg2">
                    <a:lumMod val="10000"/>
                  </a:schemeClr>
                </a:solidFill>
                <a:effectLst>
                  <a:outerShdw blurRad="38100" dist="19050" dir="2700000" algn="tl" rotWithShape="0">
                    <a:schemeClr val="dk1">
                      <a:alpha val="40000"/>
                    </a:schemeClr>
                  </a:outerShdw>
                </a:effectLst>
              </a:rPr>
              <a:t>Conclusion: </a:t>
            </a:r>
          </a:p>
        </p:txBody>
      </p:sp>
      <p:sp>
        <p:nvSpPr>
          <p:cNvPr id="3" name="Rectangle: Rounded Corners 2">
            <a:extLst>
              <a:ext uri="{FF2B5EF4-FFF2-40B4-BE49-F238E27FC236}">
                <a16:creationId xmlns:a16="http://schemas.microsoft.com/office/drawing/2014/main" id="{51648AB1-AFDC-4C71-8B2C-8BDE0FB29B87}"/>
              </a:ext>
            </a:extLst>
          </p:cNvPr>
          <p:cNvSpPr/>
          <p:nvPr/>
        </p:nvSpPr>
        <p:spPr>
          <a:xfrm>
            <a:off x="543697" y="1841157"/>
            <a:ext cx="11059298" cy="4547286"/>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0" i="0">
                <a:solidFill>
                  <a:srgbClr val="050505"/>
                </a:solidFill>
                <a:effectLst/>
                <a:latin typeface="Segoe UI Historic" panose="020B0502040204020203" pitchFamily="34" charset="0"/>
              </a:rPr>
              <a:t>As, we are making an software named, ONE TIME RENTING (OTR), used as a media renting app by which anyone can easily borrow &amp; lend things using this app. By this app we can do a trouble free renting &amp; at the same time we can save our money &amp; time. In the SE course we've learned each &amp; every possible steps for developing our software successfully.</a:t>
            </a:r>
            <a:endParaRPr lang="en-US"/>
          </a:p>
        </p:txBody>
      </p:sp>
    </p:spTree>
    <p:extLst>
      <p:ext uri="{BB962C8B-B14F-4D97-AF65-F5344CB8AC3E}">
        <p14:creationId xmlns:p14="http://schemas.microsoft.com/office/powerpoint/2010/main" val="669773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8BB8C4-0749-45F1-AC83-F7B7AC882B25}"/>
              </a:ext>
            </a:extLst>
          </p:cNvPr>
          <p:cNvPicPr>
            <a:picLocks noChangeAspect="1"/>
          </p:cNvPicPr>
          <p:nvPr/>
        </p:nvPicPr>
        <p:blipFill>
          <a:blip r:embed="rId2"/>
          <a:stretch>
            <a:fillRect/>
          </a:stretch>
        </p:blipFill>
        <p:spPr>
          <a:xfrm>
            <a:off x="432486" y="407773"/>
            <a:ext cx="11331146" cy="6067168"/>
          </a:xfrm>
          <a:prstGeom prst="rect">
            <a:avLst/>
          </a:prstGeom>
        </p:spPr>
      </p:pic>
    </p:spTree>
    <p:extLst>
      <p:ext uri="{BB962C8B-B14F-4D97-AF65-F5344CB8AC3E}">
        <p14:creationId xmlns:p14="http://schemas.microsoft.com/office/powerpoint/2010/main" val="3992516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Group:12</a:t>
            </a:r>
          </a:p>
        </p:txBody>
      </p:sp>
      <p:sp>
        <p:nvSpPr>
          <p:cNvPr id="3" name="Rectangle 2">
            <a:extLst>
              <a:ext uri="{FF2B5EF4-FFF2-40B4-BE49-F238E27FC236}">
                <a16:creationId xmlns:a16="http://schemas.microsoft.com/office/drawing/2014/main" id="{6F7C0DD9-E495-4EFA-9CA7-0E90D6A0FBEC}"/>
              </a:ext>
            </a:extLst>
          </p:cNvPr>
          <p:cNvSpPr/>
          <p:nvPr/>
        </p:nvSpPr>
        <p:spPr>
          <a:xfrm>
            <a:off x="4727964" y="2113005"/>
            <a:ext cx="6718433" cy="410240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l">
              <a:rot lat="0" lon="0" rev="1500000"/>
            </a:lightRig>
          </a:scene3d>
          <a:sp3d prstMaterial="metal">
            <a:bevelT w="88900" h="88900"/>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err="1"/>
              <a:t>Sams</a:t>
            </a:r>
            <a:r>
              <a:rPr lang="en-US" dirty="0"/>
              <a:t>, A.B.M </a:t>
            </a:r>
            <a:r>
              <a:rPr lang="en-US" dirty="0" err="1"/>
              <a:t>Toufiqul</a:t>
            </a:r>
            <a:r>
              <a:rPr lang="en-US" dirty="0"/>
              <a:t> </a:t>
            </a:r>
            <a:r>
              <a:rPr lang="en-US" dirty="0" err="1"/>
              <a:t>Alam</a:t>
            </a:r>
            <a:r>
              <a:rPr lang="en-US" dirty="0"/>
              <a:t>          19-39297-1</a:t>
            </a:r>
          </a:p>
          <a:p>
            <a:pPr algn="ctr"/>
            <a:r>
              <a:rPr lang="en-US" dirty="0" err="1"/>
              <a:t>Sufian</a:t>
            </a:r>
            <a:r>
              <a:rPr lang="en-US" dirty="0"/>
              <a:t> </a:t>
            </a:r>
            <a:r>
              <a:rPr lang="en-US" dirty="0" err="1"/>
              <a:t>Mustaq</a:t>
            </a:r>
            <a:r>
              <a:rPr lang="en-US" dirty="0"/>
              <a:t>                                 19-39292-1</a:t>
            </a:r>
          </a:p>
          <a:p>
            <a:pPr algn="ctr"/>
            <a:r>
              <a:rPr lang="en-US" dirty="0"/>
              <a:t>Costa, Piu Teresa                            18-38286-2</a:t>
            </a:r>
          </a:p>
          <a:p>
            <a:pPr algn="ctr"/>
            <a:r>
              <a:rPr lang="en-US" dirty="0" err="1"/>
              <a:t>Sanjida</a:t>
            </a:r>
            <a:r>
              <a:rPr lang="en-US" dirty="0"/>
              <a:t> </a:t>
            </a:r>
            <a:r>
              <a:rPr lang="en-US" dirty="0" err="1"/>
              <a:t>Junak</a:t>
            </a:r>
            <a:r>
              <a:rPr lang="en-US" dirty="0"/>
              <a:t> Priya                        19-40173-1</a:t>
            </a:r>
          </a:p>
        </p:txBody>
      </p:sp>
      <p:cxnSp>
        <p:nvCxnSpPr>
          <p:cNvPr id="6" name="Straight Connector 5">
            <a:extLst>
              <a:ext uri="{FF2B5EF4-FFF2-40B4-BE49-F238E27FC236}">
                <a16:creationId xmlns:a16="http://schemas.microsoft.com/office/drawing/2014/main" id="{6E06A63A-63D3-4CC3-A5FF-4328EA324823}"/>
              </a:ext>
            </a:extLst>
          </p:cNvPr>
          <p:cNvCxnSpPr/>
          <p:nvPr/>
        </p:nvCxnSpPr>
        <p:spPr>
          <a:xfrm>
            <a:off x="8871022" y="3441335"/>
            <a:ext cx="0" cy="1496672"/>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662DBA-8655-41D8-BB92-A57F6526B72D}"/>
              </a:ext>
            </a:extLst>
          </p:cNvPr>
          <p:cNvPicPr>
            <a:picLocks noChangeAspect="1"/>
          </p:cNvPicPr>
          <p:nvPr/>
        </p:nvPicPr>
        <p:blipFill>
          <a:blip r:embed="rId2"/>
          <a:stretch>
            <a:fillRect/>
          </a:stretch>
        </p:blipFill>
        <p:spPr>
          <a:xfrm>
            <a:off x="6096000" y="377333"/>
            <a:ext cx="5729416" cy="6103333"/>
          </a:xfrm>
          <a:prstGeom prst="rect">
            <a:avLst/>
          </a:prstGeom>
        </p:spPr>
      </p:pic>
      <p:sp>
        <p:nvSpPr>
          <p:cNvPr id="6" name="Rectangle 5">
            <a:extLst>
              <a:ext uri="{FF2B5EF4-FFF2-40B4-BE49-F238E27FC236}">
                <a16:creationId xmlns:a16="http://schemas.microsoft.com/office/drawing/2014/main" id="{B5E7CEB5-FF79-47D0-A883-767E574EE393}"/>
              </a:ext>
            </a:extLst>
          </p:cNvPr>
          <p:cNvSpPr/>
          <p:nvPr/>
        </p:nvSpPr>
        <p:spPr>
          <a:xfrm>
            <a:off x="380793" y="377334"/>
            <a:ext cx="5715207" cy="6103334"/>
          </a:xfrm>
          <a:prstGeom prst="rect">
            <a:avLst/>
          </a:prstGeom>
          <a:effectLst>
            <a:outerShdw blurRad="57150" dist="19050" dir="5400000" algn="ctr" rotWithShape="0">
              <a:srgbClr val="000000">
                <a:alpha val="63000"/>
              </a:srgbClr>
            </a:outerShdw>
            <a:softEdge rad="317500"/>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For my personal point of view this course gives us basic knowledge for IT industry. We have learn many thing some fundamental like:</a:t>
            </a:r>
          </a:p>
          <a:p>
            <a:pPr algn="ctr"/>
            <a:r>
              <a:rPr lang="en-US" dirty="0"/>
              <a:t>1.Diagrams.</a:t>
            </a:r>
          </a:p>
          <a:p>
            <a:pPr algn="ctr"/>
            <a:r>
              <a:rPr lang="en-US" dirty="0"/>
              <a:t>1.1 </a:t>
            </a:r>
            <a:r>
              <a:rPr lang="en-US" sz="1800" dirty="0">
                <a:effectLst/>
                <a:latin typeface="Calibri" panose="020F0502020204030204" pitchFamily="34" charset="0"/>
                <a:ea typeface="Calibri" panose="020F0502020204030204" pitchFamily="34" charset="0"/>
                <a:cs typeface="Times New Roman" panose="02020603050405020304" pitchFamily="18" charset="0"/>
              </a:rPr>
              <a:t>Activity diagram</a:t>
            </a:r>
          </a:p>
          <a:p>
            <a:pPr algn="ctr"/>
            <a:r>
              <a:rPr lang="en-US" dirty="0">
                <a:latin typeface="Calibri" panose="020F0502020204030204" pitchFamily="34" charset="0"/>
                <a:cs typeface="Times New Roman" panose="02020603050405020304" pitchFamily="18" charset="0"/>
              </a:rPr>
              <a:t>1.2 </a:t>
            </a:r>
            <a:r>
              <a:rPr lang="en-US" sz="1800" dirty="0">
                <a:effectLst/>
                <a:latin typeface="Calibri" panose="020F0502020204030204" pitchFamily="34" charset="0"/>
                <a:ea typeface="Calibri" panose="020F0502020204030204" pitchFamily="34" charset="0"/>
                <a:cs typeface="Times New Roman" panose="02020603050405020304" pitchFamily="18" charset="0"/>
              </a:rPr>
              <a:t>Use case diagram</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ctr"/>
            <a:r>
              <a:rPr lang="en-US" dirty="0">
                <a:latin typeface="Calibri" panose="020F0502020204030204" pitchFamily="34" charset="0"/>
                <a:cs typeface="Times New Roman" panose="02020603050405020304" pitchFamily="18" charset="0"/>
              </a:rPr>
              <a:t>1.3 </a:t>
            </a:r>
            <a:r>
              <a:rPr lang="en-US" sz="1800" dirty="0">
                <a:effectLst/>
                <a:latin typeface="Calibri" panose="020F0502020204030204" pitchFamily="34" charset="0"/>
                <a:ea typeface="Calibri" panose="020F0502020204030204" pitchFamily="34" charset="0"/>
                <a:cs typeface="Times New Roman" panose="02020603050405020304" pitchFamily="18" charset="0"/>
              </a:rPr>
              <a:t>Class diagram</a:t>
            </a:r>
          </a:p>
          <a:p>
            <a:pPr algn="ctr"/>
            <a:r>
              <a:rPr lang="en-US" dirty="0">
                <a:latin typeface="Calibri" panose="020F0502020204030204" pitchFamily="34" charset="0"/>
                <a:cs typeface="Times New Roman" panose="02020603050405020304" pitchFamily="18" charset="0"/>
              </a:rPr>
              <a:t>1.4 </a:t>
            </a:r>
            <a:r>
              <a:rPr lang="en-US" sz="1800" dirty="0">
                <a:effectLst/>
                <a:latin typeface="Calibri" panose="020F0502020204030204" pitchFamily="34" charset="0"/>
                <a:ea typeface="Calibri" panose="020F0502020204030204" pitchFamily="34" charset="0"/>
                <a:cs typeface="Times New Roman" panose="02020603050405020304" pitchFamily="18" charset="0"/>
              </a:rPr>
              <a:t>Er diagram</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ctr"/>
            <a:r>
              <a:rPr lang="en-US" dirty="0">
                <a:latin typeface="Calibri" panose="020F0502020204030204" pitchFamily="34" charset="0"/>
                <a:cs typeface="Times New Roman" panose="02020603050405020304" pitchFamily="18" charset="0"/>
              </a:rPr>
              <a:t>2.</a:t>
            </a:r>
            <a:r>
              <a:rPr lang="en-US" sz="1800" dirty="0">
                <a:effectLst/>
                <a:latin typeface="Calibri" panose="020F0502020204030204" pitchFamily="34" charset="0"/>
                <a:ea typeface="Calibri" panose="020F0502020204030204" pitchFamily="34" charset="0"/>
                <a:cs typeface="Times New Roman" panose="02020603050405020304" pitchFamily="18" charset="0"/>
              </a:rPr>
              <a:t> Mock design </a:t>
            </a:r>
          </a:p>
          <a:p>
            <a:pPr algn="ctr"/>
            <a:r>
              <a:rPr lang="en-US" dirty="0">
                <a:latin typeface="Calibri" panose="020F0502020204030204" pitchFamily="34" charset="0"/>
                <a:cs typeface="Times New Roman" panose="02020603050405020304" pitchFamily="18" charset="0"/>
              </a:rPr>
              <a:t>3.Project requirement</a:t>
            </a:r>
            <a:br>
              <a:rPr lang="en-US" dirty="0">
                <a:latin typeface="Calibri" panose="020F0502020204030204" pitchFamily="34" charset="0"/>
                <a:cs typeface="Times New Roman" panose="02020603050405020304" pitchFamily="18" charset="0"/>
              </a:rPr>
            </a:br>
            <a:r>
              <a:rPr lang="en-US" dirty="0">
                <a:latin typeface="Calibri" panose="020F0502020204030204" pitchFamily="34" charset="0"/>
                <a:cs typeface="Times New Roman" panose="02020603050405020304" pitchFamily="18" charset="0"/>
              </a:rPr>
              <a:t>4.project estimation</a:t>
            </a:r>
          </a:p>
          <a:p>
            <a:pPr algn="ctr"/>
            <a:r>
              <a:rPr lang="en-US" dirty="0">
                <a:latin typeface="Calibri" panose="020F0502020204030204" pitchFamily="34" charset="0"/>
                <a:cs typeface="Times New Roman" panose="02020603050405020304" pitchFamily="18" charset="0"/>
              </a:rPr>
              <a:t>We have learn some model and module or system for completing a project in oriented, clearly and timely. </a:t>
            </a:r>
          </a:p>
          <a:p>
            <a:pPr algn="ctr"/>
            <a:r>
              <a:rPr lang="en-US" dirty="0">
                <a:latin typeface="Calibri" panose="020F0502020204030204" pitchFamily="34" charset="0"/>
                <a:cs typeface="Times New Roman" panose="02020603050405020304" pitchFamily="18" charset="0"/>
              </a:rPr>
              <a:t>Like waterfall model  XP model etc.</a:t>
            </a:r>
            <a:br>
              <a:rPr lang="en-US" dirty="0">
                <a:latin typeface="Calibri" panose="020F0502020204030204" pitchFamily="34" charset="0"/>
                <a:cs typeface="Times New Roman" panose="02020603050405020304" pitchFamily="18" charset="0"/>
              </a:rPr>
            </a:br>
            <a:r>
              <a:rPr lang="en-US" dirty="0">
                <a:latin typeface="Calibri" panose="020F0502020204030204" pitchFamily="34" charset="0"/>
                <a:cs typeface="Times New Roman" panose="02020603050405020304" pitchFamily="18" charset="0"/>
              </a:rPr>
              <a:t>we will discus everything base on our project.</a:t>
            </a:r>
          </a:p>
          <a:p>
            <a:pPr algn="ctr"/>
            <a:endParaRPr lang="en-US" dirty="0"/>
          </a:p>
        </p:txBody>
      </p:sp>
    </p:spTree>
    <p:extLst>
      <p:ext uri="{BB962C8B-B14F-4D97-AF65-F5344CB8AC3E}">
        <p14:creationId xmlns:p14="http://schemas.microsoft.com/office/powerpoint/2010/main" val="2772247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84DC9-64CA-4136-A224-7D4D6A0E5E53}"/>
              </a:ext>
            </a:extLst>
          </p:cNvPr>
          <p:cNvSpPr>
            <a:spLocks noGrp="1"/>
          </p:cNvSpPr>
          <p:nvPr>
            <p:ph type="title"/>
          </p:nvPr>
        </p:nvSpPr>
        <p:spPr/>
        <p:txBody>
          <a:bodyPr>
            <a:normAutofit/>
          </a:bodyPr>
          <a:lstStyle/>
          <a:p>
            <a:pPr algn="ctr"/>
            <a:r>
              <a:rPr lang="en-US" sz="4800" dirty="0">
                <a:solidFill>
                  <a:schemeClr val="accent3">
                    <a:lumMod val="75000"/>
                  </a:schemeClr>
                </a:solidFill>
                <a:effectLst>
                  <a:outerShdw blurRad="38100" dist="38100" dir="2700000" algn="tl">
                    <a:srgbClr val="000000">
                      <a:alpha val="43137"/>
                    </a:srgbClr>
                  </a:outerShdw>
                </a:effectLst>
              </a:rPr>
              <a:t>One Time Renting </a:t>
            </a:r>
          </a:p>
        </p:txBody>
      </p:sp>
      <p:sp>
        <p:nvSpPr>
          <p:cNvPr id="3" name="Content Placeholder 2">
            <a:extLst>
              <a:ext uri="{FF2B5EF4-FFF2-40B4-BE49-F238E27FC236}">
                <a16:creationId xmlns:a16="http://schemas.microsoft.com/office/drawing/2014/main" id="{9F864DA9-0132-45B7-AEE1-60A25C2D37D6}"/>
              </a:ext>
            </a:extLst>
          </p:cNvPr>
          <p:cNvSpPr>
            <a:spLocks noGrp="1"/>
          </p:cNvSpPr>
          <p:nvPr>
            <p:ph idx="1"/>
          </p:nvPr>
        </p:nvSpPr>
        <p:spPr/>
        <p:txBody>
          <a:bodyPr/>
          <a:lstStyle/>
          <a:p>
            <a:pPr marL="0" marR="0" indent="0">
              <a:lnSpc>
                <a:spcPct val="107000"/>
              </a:lnSpc>
              <a:spcBef>
                <a:spcPts val="0"/>
              </a:spcBef>
              <a:spcAft>
                <a:spcPts val="800"/>
              </a:spcAft>
              <a:buNone/>
            </a:pPr>
            <a:r>
              <a:rPr lang="en-US" sz="1800" b="1" dirty="0">
                <a:solidFill>
                  <a:srgbClr val="00206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What is OTR(One Time Renting):</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OTR is one-time renting app. One-time renting mean you can take or give rent something.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You need something just for few mints but you can’t avoid it because its really important for that moment its expensive as well so let’s rent it. On the other hand, you have something that’s really no more useful for you anymore or it may need but for this time been its useless for you so give it as rent.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will be two actor one is owner and another one is customer. You can act like both. </a:t>
            </a:r>
          </a:p>
          <a:p>
            <a:pPr marL="0" marR="0" indent="0">
              <a:lnSpc>
                <a:spcPct val="107000"/>
              </a:lnSpc>
              <a:spcBef>
                <a:spcPts val="1200"/>
              </a:spcBef>
              <a:spcAft>
                <a:spcPts val="0"/>
              </a:spcAft>
              <a:buNone/>
            </a:pPr>
            <a:r>
              <a:rPr lang="en-US" sz="1800" b="1" kern="0" dirty="0">
                <a:solidFill>
                  <a:srgbClr val="002060"/>
                </a:solidFill>
                <a:effectLst>
                  <a:outerShdw blurRad="38100" dist="38100" dir="2700000" algn="tl">
                    <a:srgbClr val="000000">
                      <a:alpha val="43137"/>
                    </a:srgbClr>
                  </a:outerShdw>
                </a:effectLst>
                <a:latin typeface="Calibri Light" panose="020F0302020204030204" pitchFamily="34" charset="0"/>
                <a:ea typeface="Times New Roman" panose="02020603050405020304" pitchFamily="18" charset="0"/>
                <a:cs typeface="Times New Roman" panose="02020603050405020304" pitchFamily="18" charset="0"/>
              </a:rPr>
              <a:t> What is app for:</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app is just for use as a media renting. You can rent your thing and you can have some if you need. It will save your money and also can give you some money as well. </a:t>
            </a:r>
          </a:p>
          <a:p>
            <a:endParaRPr lang="en-US" dirty="0"/>
          </a:p>
        </p:txBody>
      </p:sp>
    </p:spTree>
    <p:extLst>
      <p:ext uri="{BB962C8B-B14F-4D97-AF65-F5344CB8AC3E}">
        <p14:creationId xmlns:p14="http://schemas.microsoft.com/office/powerpoint/2010/main" val="359392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E39643-8D44-4C6B-9E09-36ECCE73E6F5}"/>
              </a:ext>
            </a:extLst>
          </p:cNvPr>
          <p:cNvPicPr>
            <a:picLocks noChangeAspect="1"/>
          </p:cNvPicPr>
          <p:nvPr/>
        </p:nvPicPr>
        <p:blipFill>
          <a:blip r:embed="rId2"/>
          <a:stretch>
            <a:fillRect/>
          </a:stretch>
        </p:blipFill>
        <p:spPr>
          <a:xfrm>
            <a:off x="5127233" y="405732"/>
            <a:ext cx="6682527" cy="6046535"/>
          </a:xfrm>
          <a:prstGeom prst="rect">
            <a:avLst/>
          </a:prstGeom>
        </p:spPr>
      </p:pic>
      <p:sp>
        <p:nvSpPr>
          <p:cNvPr id="2" name="Rectangle 1">
            <a:extLst>
              <a:ext uri="{FF2B5EF4-FFF2-40B4-BE49-F238E27FC236}">
                <a16:creationId xmlns:a16="http://schemas.microsoft.com/office/drawing/2014/main" id="{B6E0B3C8-5855-440B-80B9-A7E9A1C88069}"/>
              </a:ext>
            </a:extLst>
          </p:cNvPr>
          <p:cNvSpPr/>
          <p:nvPr/>
        </p:nvSpPr>
        <p:spPr>
          <a:xfrm>
            <a:off x="531341" y="405732"/>
            <a:ext cx="4595892" cy="6046535"/>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Use Case Diagram</a:t>
            </a:r>
          </a:p>
        </p:txBody>
      </p:sp>
    </p:spTree>
    <p:extLst>
      <p:ext uri="{BB962C8B-B14F-4D97-AF65-F5344CB8AC3E}">
        <p14:creationId xmlns:p14="http://schemas.microsoft.com/office/powerpoint/2010/main" val="3844140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62F66F-9C6C-4279-B501-C743D7CD1EBF}"/>
              </a:ext>
            </a:extLst>
          </p:cNvPr>
          <p:cNvPicPr>
            <a:picLocks noChangeAspect="1"/>
          </p:cNvPicPr>
          <p:nvPr/>
        </p:nvPicPr>
        <p:blipFill>
          <a:blip r:embed="rId2"/>
          <a:stretch>
            <a:fillRect/>
          </a:stretch>
        </p:blipFill>
        <p:spPr>
          <a:xfrm>
            <a:off x="5127234" y="444842"/>
            <a:ext cx="6549902" cy="5968315"/>
          </a:xfrm>
          <a:prstGeom prst="rect">
            <a:avLst/>
          </a:prstGeom>
        </p:spPr>
      </p:pic>
      <p:sp>
        <p:nvSpPr>
          <p:cNvPr id="4" name="Rectangle 3">
            <a:extLst>
              <a:ext uri="{FF2B5EF4-FFF2-40B4-BE49-F238E27FC236}">
                <a16:creationId xmlns:a16="http://schemas.microsoft.com/office/drawing/2014/main" id="{B981A39F-C8FB-45D9-A4B7-9DF6520E8CC8}"/>
              </a:ext>
            </a:extLst>
          </p:cNvPr>
          <p:cNvSpPr/>
          <p:nvPr/>
        </p:nvSpPr>
        <p:spPr>
          <a:xfrm>
            <a:off x="514864" y="444842"/>
            <a:ext cx="4595892" cy="6046535"/>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Activity Diagram</a:t>
            </a:r>
          </a:p>
        </p:txBody>
      </p:sp>
    </p:spTree>
    <p:extLst>
      <p:ext uri="{BB962C8B-B14F-4D97-AF65-F5344CB8AC3E}">
        <p14:creationId xmlns:p14="http://schemas.microsoft.com/office/powerpoint/2010/main" val="4293548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0DF2E8-BD29-4649-8657-CE18D90B3F7D}"/>
              </a:ext>
            </a:extLst>
          </p:cNvPr>
          <p:cNvPicPr>
            <a:picLocks noChangeAspect="1"/>
          </p:cNvPicPr>
          <p:nvPr/>
        </p:nvPicPr>
        <p:blipFill>
          <a:blip r:embed="rId2"/>
          <a:stretch>
            <a:fillRect/>
          </a:stretch>
        </p:blipFill>
        <p:spPr>
          <a:xfrm>
            <a:off x="433516" y="2976906"/>
            <a:ext cx="11324968" cy="3238500"/>
          </a:xfrm>
          <a:prstGeom prst="rect">
            <a:avLst/>
          </a:prstGeom>
        </p:spPr>
      </p:pic>
      <p:sp>
        <p:nvSpPr>
          <p:cNvPr id="2" name="Title 1">
            <a:extLst>
              <a:ext uri="{FF2B5EF4-FFF2-40B4-BE49-F238E27FC236}">
                <a16:creationId xmlns:a16="http://schemas.microsoft.com/office/drawing/2014/main" id="{08B181A1-9531-4575-BDC1-5B00E80A68C2}"/>
              </a:ext>
            </a:extLst>
          </p:cNvPr>
          <p:cNvSpPr>
            <a:spLocks noGrp="1"/>
          </p:cNvSpPr>
          <p:nvPr>
            <p:ph type="title"/>
          </p:nvPr>
        </p:nvSpPr>
        <p:spPr/>
        <p:txBody>
          <a:bodyPr/>
          <a:lstStyle/>
          <a:p>
            <a:r>
              <a:rPr lang="en-US" dirty="0"/>
              <a:t>Class Diagram </a:t>
            </a:r>
          </a:p>
        </p:txBody>
      </p:sp>
    </p:spTree>
    <p:extLst>
      <p:ext uri="{BB962C8B-B14F-4D97-AF65-F5344CB8AC3E}">
        <p14:creationId xmlns:p14="http://schemas.microsoft.com/office/powerpoint/2010/main" val="2775752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3A7F90-11F7-4914-9E65-30D312D41699}"/>
              </a:ext>
            </a:extLst>
          </p:cNvPr>
          <p:cNvPicPr>
            <a:picLocks noChangeAspect="1"/>
          </p:cNvPicPr>
          <p:nvPr/>
        </p:nvPicPr>
        <p:blipFill>
          <a:blip r:embed="rId2"/>
          <a:stretch>
            <a:fillRect/>
          </a:stretch>
        </p:blipFill>
        <p:spPr>
          <a:xfrm>
            <a:off x="424249" y="1954262"/>
            <a:ext cx="11343502" cy="4012156"/>
          </a:xfrm>
          <a:prstGeom prst="rect">
            <a:avLst/>
          </a:prstGeom>
        </p:spPr>
      </p:pic>
      <p:sp>
        <p:nvSpPr>
          <p:cNvPr id="2" name="Rectangle 1">
            <a:extLst>
              <a:ext uri="{FF2B5EF4-FFF2-40B4-BE49-F238E27FC236}">
                <a16:creationId xmlns:a16="http://schemas.microsoft.com/office/drawing/2014/main" id="{42F5582E-D027-43FE-94E4-2BB56BF72706}"/>
              </a:ext>
            </a:extLst>
          </p:cNvPr>
          <p:cNvSpPr/>
          <p:nvPr/>
        </p:nvSpPr>
        <p:spPr>
          <a:xfrm>
            <a:off x="556054" y="481914"/>
            <a:ext cx="11133438" cy="13716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ER diagram</a:t>
            </a:r>
          </a:p>
        </p:txBody>
      </p:sp>
    </p:spTree>
    <p:extLst>
      <p:ext uri="{BB962C8B-B14F-4D97-AF65-F5344CB8AC3E}">
        <p14:creationId xmlns:p14="http://schemas.microsoft.com/office/powerpoint/2010/main" val="4238144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B949D0F-8178-4514-B1D1-BB1E541D0D9A}"/>
              </a:ext>
            </a:extLst>
          </p:cNvPr>
          <p:cNvSpPr/>
          <p:nvPr/>
        </p:nvSpPr>
        <p:spPr>
          <a:xfrm>
            <a:off x="531341" y="510179"/>
            <a:ext cx="3793524" cy="5837641"/>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t>Time </a:t>
            </a:r>
            <a:r>
              <a:rPr lang="en-US" dirty="0" err="1"/>
              <a:t>Tabel</a:t>
            </a:r>
            <a:endParaRPr lang="en-US" dirty="0"/>
          </a:p>
        </p:txBody>
      </p:sp>
      <p:pic>
        <p:nvPicPr>
          <p:cNvPr id="4" name="Picture 3">
            <a:extLst>
              <a:ext uri="{FF2B5EF4-FFF2-40B4-BE49-F238E27FC236}">
                <a16:creationId xmlns:a16="http://schemas.microsoft.com/office/drawing/2014/main" id="{0AF9C73B-F236-4DB2-9DBC-72D01A8E4CE1}"/>
              </a:ext>
            </a:extLst>
          </p:cNvPr>
          <p:cNvPicPr>
            <a:picLocks noChangeAspect="1"/>
          </p:cNvPicPr>
          <p:nvPr/>
        </p:nvPicPr>
        <p:blipFill>
          <a:blip r:embed="rId2"/>
          <a:stretch>
            <a:fillRect/>
          </a:stretch>
        </p:blipFill>
        <p:spPr>
          <a:xfrm>
            <a:off x="4487333" y="847363"/>
            <a:ext cx="7173326" cy="5163271"/>
          </a:xfrm>
          <a:prstGeom prst="rect">
            <a:avLst/>
          </a:prstGeom>
        </p:spPr>
      </p:pic>
    </p:spTree>
    <p:extLst>
      <p:ext uri="{BB962C8B-B14F-4D97-AF65-F5344CB8AC3E}">
        <p14:creationId xmlns:p14="http://schemas.microsoft.com/office/powerpoint/2010/main" val="39829950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59927E4-E194-47BE-91C2-B87D50CF51D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{90515CE9-11A1-4665-B535-C6C72E1EB4C0}tf56410444_win32</Template>
  <TotalTime>458</TotalTime>
  <Words>673</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 Black</vt:lpstr>
      <vt:lpstr>Avenir Next LT Pro</vt:lpstr>
      <vt:lpstr>Avenir Next LT Pro Light</vt:lpstr>
      <vt:lpstr>Calibri</vt:lpstr>
      <vt:lpstr>Calibri Light</vt:lpstr>
      <vt:lpstr>Garamond</vt:lpstr>
      <vt:lpstr>Segoe UI Historic</vt:lpstr>
      <vt:lpstr>SourceSansPro</vt:lpstr>
      <vt:lpstr>SavonVTI</vt:lpstr>
      <vt:lpstr>Software Engineering</vt:lpstr>
      <vt:lpstr>Group:12</vt:lpstr>
      <vt:lpstr>PowerPoint Presentation</vt:lpstr>
      <vt:lpstr>One Time Renting </vt:lpstr>
      <vt:lpstr>PowerPoint Presentation</vt:lpstr>
      <vt:lpstr>PowerPoint Presentation</vt:lpstr>
      <vt:lpstr>Class Diagram </vt:lpstr>
      <vt:lpstr>PowerPoint Presentation</vt:lpstr>
      <vt:lpstr>PowerPoint Presentation</vt:lpstr>
      <vt:lpstr>PowerPoint Presentation</vt:lpstr>
      <vt:lpstr>PowerPoint Presentation</vt:lpstr>
      <vt:lpstr>PowerPoint Presentation</vt:lpstr>
      <vt:lpstr>PowerPoint Presentation</vt:lpstr>
      <vt:lpstr>Project Estimation :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A. B. M. TOUFIQUL ALAM SAMS</dc:creator>
  <cp:lastModifiedBy>A. B. M. TOUFIQUL ALAM SAMS</cp:lastModifiedBy>
  <cp:revision>17</cp:revision>
  <dcterms:created xsi:type="dcterms:W3CDTF">2020-12-13T04:40:24Z</dcterms:created>
  <dcterms:modified xsi:type="dcterms:W3CDTF">2020-12-22T09:02:02Z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