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9" r:id="rId1"/>
  </p:sldMasterIdLst>
  <p:notesMasterIdLst>
    <p:notesMasterId r:id="rId54"/>
  </p:notesMasterIdLst>
  <p:handoutMasterIdLst>
    <p:handoutMasterId r:id="rId55"/>
  </p:handoutMasterIdLst>
  <p:sldIdLst>
    <p:sldId id="394" r:id="rId2"/>
    <p:sldId id="395" r:id="rId3"/>
    <p:sldId id="453" r:id="rId4"/>
    <p:sldId id="450" r:id="rId5"/>
    <p:sldId id="451" r:id="rId6"/>
    <p:sldId id="399" r:id="rId7"/>
    <p:sldId id="452" r:id="rId8"/>
    <p:sldId id="409" r:id="rId9"/>
    <p:sldId id="400" r:id="rId10"/>
    <p:sldId id="401" r:id="rId11"/>
    <p:sldId id="402" r:id="rId12"/>
    <p:sldId id="412" r:id="rId13"/>
    <p:sldId id="413" r:id="rId14"/>
    <p:sldId id="414" r:id="rId15"/>
    <p:sldId id="454" r:id="rId16"/>
    <p:sldId id="404" r:id="rId17"/>
    <p:sldId id="405" r:id="rId18"/>
    <p:sldId id="406" r:id="rId19"/>
    <p:sldId id="407" r:id="rId20"/>
    <p:sldId id="397" r:id="rId21"/>
    <p:sldId id="398" r:id="rId22"/>
    <p:sldId id="417" r:id="rId23"/>
    <p:sldId id="418" r:id="rId24"/>
    <p:sldId id="419" r:id="rId25"/>
    <p:sldId id="420" r:id="rId26"/>
    <p:sldId id="421" r:id="rId27"/>
    <p:sldId id="422" r:id="rId28"/>
    <p:sldId id="423" r:id="rId29"/>
    <p:sldId id="424" r:id="rId30"/>
    <p:sldId id="425" r:id="rId31"/>
    <p:sldId id="430" r:id="rId32"/>
    <p:sldId id="431" r:id="rId33"/>
    <p:sldId id="427" r:id="rId34"/>
    <p:sldId id="428" r:id="rId35"/>
    <p:sldId id="429" r:id="rId36"/>
    <p:sldId id="432" r:id="rId37"/>
    <p:sldId id="434" r:id="rId38"/>
    <p:sldId id="435" r:id="rId39"/>
    <p:sldId id="436" r:id="rId40"/>
    <p:sldId id="437" r:id="rId41"/>
    <p:sldId id="438" r:id="rId42"/>
    <p:sldId id="439" r:id="rId43"/>
    <p:sldId id="440" r:id="rId44"/>
    <p:sldId id="441" r:id="rId45"/>
    <p:sldId id="442" r:id="rId46"/>
    <p:sldId id="443" r:id="rId47"/>
    <p:sldId id="444" r:id="rId48"/>
    <p:sldId id="445" r:id="rId49"/>
    <p:sldId id="448" r:id="rId50"/>
    <p:sldId id="446" r:id="rId51"/>
    <p:sldId id="447" r:id="rId52"/>
    <p:sldId id="449" r:id="rId53"/>
  </p:sldIdLst>
  <p:sldSz cx="9144000" cy="6858000" type="screen4x3"/>
  <p:notesSz cx="7150100" cy="9448800"/>
  <p:embeddedFontLst>
    <p:embeddedFont>
      <p:font typeface="Arial Narrow" panose="020B0606020202030204" pitchFamily="34" charset="0"/>
      <p:regular r:id="rId56"/>
      <p:bold r:id="rId57"/>
      <p:italic r:id="rId58"/>
      <p:boldItalic r:id="rId59"/>
    </p:embeddedFont>
    <p:embeddedFont>
      <p:font typeface="Tempus Sans ITC" panose="04020404030D07020202" pitchFamily="82" charset="0"/>
      <p:regular r:id="rId60"/>
    </p:embeddedFont>
  </p:embeddedFontLst>
  <p:defaultTextStyle>
    <a:defPPr>
      <a:defRPr lang="en-US"/>
    </a:defPPr>
    <a:lvl1pPr algn="l" rtl="0" eaLnBrk="0" fontAlgn="base" hangingPunct="0">
      <a:spcBef>
        <a:spcPct val="0"/>
      </a:spcBef>
      <a:spcAft>
        <a:spcPct val="0"/>
      </a:spcAft>
      <a:buSzPct val="60000"/>
      <a:buFont typeface="Wingdings" pitchFamily="2" charset="2"/>
      <a:defRPr sz="2400" kern="1200">
        <a:solidFill>
          <a:schemeClr val="tx1"/>
        </a:solidFill>
        <a:latin typeface="Arial Narrow" pitchFamily="34" charset="0"/>
        <a:ea typeface="+mn-ea"/>
        <a:cs typeface="+mn-cs"/>
      </a:defRPr>
    </a:lvl1pPr>
    <a:lvl2pPr marL="457200" algn="l" rtl="0" eaLnBrk="0" fontAlgn="base" hangingPunct="0">
      <a:spcBef>
        <a:spcPct val="0"/>
      </a:spcBef>
      <a:spcAft>
        <a:spcPct val="0"/>
      </a:spcAft>
      <a:buSzPct val="60000"/>
      <a:buFont typeface="Wingdings" pitchFamily="2" charset="2"/>
      <a:defRPr sz="2400" kern="1200">
        <a:solidFill>
          <a:schemeClr val="tx1"/>
        </a:solidFill>
        <a:latin typeface="Arial Narrow" pitchFamily="34" charset="0"/>
        <a:ea typeface="+mn-ea"/>
        <a:cs typeface="+mn-cs"/>
      </a:defRPr>
    </a:lvl2pPr>
    <a:lvl3pPr marL="914400" algn="l" rtl="0" eaLnBrk="0" fontAlgn="base" hangingPunct="0">
      <a:spcBef>
        <a:spcPct val="0"/>
      </a:spcBef>
      <a:spcAft>
        <a:spcPct val="0"/>
      </a:spcAft>
      <a:buSzPct val="60000"/>
      <a:buFont typeface="Wingdings" pitchFamily="2" charset="2"/>
      <a:defRPr sz="2400" kern="1200">
        <a:solidFill>
          <a:schemeClr val="tx1"/>
        </a:solidFill>
        <a:latin typeface="Arial Narrow" pitchFamily="34" charset="0"/>
        <a:ea typeface="+mn-ea"/>
        <a:cs typeface="+mn-cs"/>
      </a:defRPr>
    </a:lvl3pPr>
    <a:lvl4pPr marL="1371600" algn="l" rtl="0" eaLnBrk="0" fontAlgn="base" hangingPunct="0">
      <a:spcBef>
        <a:spcPct val="0"/>
      </a:spcBef>
      <a:spcAft>
        <a:spcPct val="0"/>
      </a:spcAft>
      <a:buSzPct val="60000"/>
      <a:buFont typeface="Wingdings" pitchFamily="2" charset="2"/>
      <a:defRPr sz="2400" kern="1200">
        <a:solidFill>
          <a:schemeClr val="tx1"/>
        </a:solidFill>
        <a:latin typeface="Arial Narrow" pitchFamily="34" charset="0"/>
        <a:ea typeface="+mn-ea"/>
        <a:cs typeface="+mn-cs"/>
      </a:defRPr>
    </a:lvl4pPr>
    <a:lvl5pPr marL="1828800" algn="l" rtl="0" eaLnBrk="0" fontAlgn="base" hangingPunct="0">
      <a:spcBef>
        <a:spcPct val="0"/>
      </a:spcBef>
      <a:spcAft>
        <a:spcPct val="0"/>
      </a:spcAft>
      <a:buSzPct val="60000"/>
      <a:buFont typeface="Wingdings" pitchFamily="2" charset="2"/>
      <a:defRPr sz="2400" kern="1200">
        <a:solidFill>
          <a:schemeClr val="tx1"/>
        </a:solidFill>
        <a:latin typeface="Arial Narrow" pitchFamily="34" charset="0"/>
        <a:ea typeface="+mn-ea"/>
        <a:cs typeface="+mn-cs"/>
      </a:defRPr>
    </a:lvl5pPr>
    <a:lvl6pPr marL="2286000" algn="l" defTabSz="914400" rtl="0" eaLnBrk="1" latinLnBrk="0" hangingPunct="1">
      <a:defRPr sz="2400" kern="1200">
        <a:solidFill>
          <a:schemeClr val="tx1"/>
        </a:solidFill>
        <a:latin typeface="Arial Narrow" pitchFamily="34" charset="0"/>
        <a:ea typeface="+mn-ea"/>
        <a:cs typeface="+mn-cs"/>
      </a:defRPr>
    </a:lvl6pPr>
    <a:lvl7pPr marL="2743200" algn="l" defTabSz="914400" rtl="0" eaLnBrk="1" latinLnBrk="0" hangingPunct="1">
      <a:defRPr sz="2400" kern="1200">
        <a:solidFill>
          <a:schemeClr val="tx1"/>
        </a:solidFill>
        <a:latin typeface="Arial Narrow" pitchFamily="34" charset="0"/>
        <a:ea typeface="+mn-ea"/>
        <a:cs typeface="+mn-cs"/>
      </a:defRPr>
    </a:lvl7pPr>
    <a:lvl8pPr marL="3200400" algn="l" defTabSz="914400" rtl="0" eaLnBrk="1" latinLnBrk="0" hangingPunct="1">
      <a:defRPr sz="2400" kern="1200">
        <a:solidFill>
          <a:schemeClr val="tx1"/>
        </a:solidFill>
        <a:latin typeface="Arial Narrow" pitchFamily="34" charset="0"/>
        <a:ea typeface="+mn-ea"/>
        <a:cs typeface="+mn-cs"/>
      </a:defRPr>
    </a:lvl8pPr>
    <a:lvl9pPr marL="3657600" algn="l" defTabSz="914400" rtl="0" eaLnBrk="1" latinLnBrk="0" hangingPunct="1">
      <a:defRPr sz="2400"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1488">
          <p15:clr>
            <a:srgbClr val="A4A3A4"/>
          </p15:clr>
        </p15:guide>
        <p15:guide id="2" pos="2880">
          <p15:clr>
            <a:srgbClr val="A4A3A4"/>
          </p15:clr>
        </p15:guide>
      </p15:sldGuideLst>
    </p:ext>
    <p:ext uri="{2D200454-40CA-4A62-9FC3-DE9A4176ACB9}">
      <p15:notesGuideLst xmlns:p15="http://schemas.microsoft.com/office/powerpoint/2012/main">
        <p15:guide id="1" orient="horz" pos="2976">
          <p15:clr>
            <a:srgbClr val="A4A3A4"/>
          </p15:clr>
        </p15:guide>
        <p15:guide id="2" pos="225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9900CC"/>
    <a:srgbClr val="CCFFCC"/>
    <a:srgbClr val="33CC33"/>
    <a:srgbClr val="A50021"/>
    <a:srgbClr val="0000FF"/>
    <a:srgbClr val="000066"/>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59" autoAdjust="0"/>
    <p:restoredTop sz="95179" autoAdjust="0"/>
  </p:normalViewPr>
  <p:slideViewPr>
    <p:cSldViewPr>
      <p:cViewPr varScale="1">
        <p:scale>
          <a:sx n="86" d="100"/>
          <a:sy n="86" d="100"/>
        </p:scale>
        <p:origin x="1182" y="84"/>
      </p:cViewPr>
      <p:guideLst>
        <p:guide orient="horz" pos="1488"/>
        <p:guide pos="2880"/>
      </p:guideLst>
    </p:cSldViewPr>
  </p:slideViewPr>
  <p:outlineViewPr>
    <p:cViewPr>
      <p:scale>
        <a:sx n="33" d="100"/>
        <a:sy n="33" d="100"/>
      </p:scale>
      <p:origin x="0" y="22848"/>
    </p:cViewPr>
  </p:outlineViewPr>
  <p:notesTextViewPr>
    <p:cViewPr>
      <p:scale>
        <a:sx n="100" d="100"/>
        <a:sy n="100" d="100"/>
      </p:scale>
      <p:origin x="0" y="0"/>
    </p:cViewPr>
  </p:notesTextViewPr>
  <p:sorterViewPr showFormatting="0">
    <p:cViewPr>
      <p:scale>
        <a:sx n="66" d="100"/>
        <a:sy n="66" d="100"/>
      </p:scale>
      <p:origin x="0" y="0"/>
    </p:cViewPr>
  </p:sorterViewPr>
  <p:notesViewPr>
    <p:cSldViewPr>
      <p:cViewPr varScale="1">
        <p:scale>
          <a:sx n="52" d="100"/>
          <a:sy n="52" d="100"/>
        </p:scale>
        <p:origin x="-2118" y="-72"/>
      </p:cViewPr>
      <p:guideLst>
        <p:guide orient="horz" pos="2976"/>
        <p:guide pos="225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0" y="0"/>
            <a:ext cx="3063875" cy="469900"/>
          </a:xfrm>
          <a:prstGeom prst="rect">
            <a:avLst/>
          </a:prstGeom>
          <a:noFill/>
          <a:ln w="9525">
            <a:noFill/>
            <a:miter lim="800000"/>
            <a:headEnd/>
            <a:tailEnd/>
          </a:ln>
          <a:effectLst/>
        </p:spPr>
        <p:txBody>
          <a:bodyPr vert="horz" wrap="square" lIns="94028" tIns="47014" rIns="94028" bIns="47014" numCol="1" anchor="t" anchorCtr="0" compatLnSpc="1">
            <a:prstTxWarp prst="textNoShape">
              <a:avLst/>
            </a:prstTxWarp>
          </a:bodyPr>
          <a:lstStyle>
            <a:lvl1pPr defTabSz="939800">
              <a:buSzTx/>
              <a:buFontTx/>
              <a:buNone/>
              <a:defRPr sz="1200" u="sng">
                <a:effectLst>
                  <a:outerShdw blurRad="38100" dist="38100" dir="2700000" algn="tl">
                    <a:srgbClr val="C0C0C0"/>
                  </a:outerShdw>
                </a:effectLst>
              </a:defRPr>
            </a:lvl1pPr>
          </a:lstStyle>
          <a:p>
            <a:endParaRPr lang="en-US"/>
          </a:p>
        </p:txBody>
      </p:sp>
      <p:sp>
        <p:nvSpPr>
          <p:cNvPr id="133123" name="Rectangle 3"/>
          <p:cNvSpPr>
            <a:spLocks noGrp="1" noChangeArrowheads="1"/>
          </p:cNvSpPr>
          <p:nvPr>
            <p:ph type="dt" sz="quarter" idx="1"/>
          </p:nvPr>
        </p:nvSpPr>
        <p:spPr bwMode="auto">
          <a:xfrm>
            <a:off x="4086225" y="0"/>
            <a:ext cx="3063875" cy="469900"/>
          </a:xfrm>
          <a:prstGeom prst="rect">
            <a:avLst/>
          </a:prstGeom>
          <a:noFill/>
          <a:ln w="9525">
            <a:noFill/>
            <a:miter lim="800000"/>
            <a:headEnd/>
            <a:tailEnd/>
          </a:ln>
          <a:effectLst/>
        </p:spPr>
        <p:txBody>
          <a:bodyPr vert="horz" wrap="square" lIns="94028" tIns="47014" rIns="94028" bIns="47014" numCol="1" anchor="t" anchorCtr="0" compatLnSpc="1">
            <a:prstTxWarp prst="textNoShape">
              <a:avLst/>
            </a:prstTxWarp>
          </a:bodyPr>
          <a:lstStyle>
            <a:lvl1pPr algn="r" defTabSz="939800">
              <a:buSzTx/>
              <a:buFontTx/>
              <a:buNone/>
              <a:defRPr sz="1200" u="sng">
                <a:effectLst>
                  <a:outerShdw blurRad="38100" dist="38100" dir="2700000" algn="tl">
                    <a:srgbClr val="C0C0C0"/>
                  </a:outerShdw>
                </a:effectLst>
              </a:defRPr>
            </a:lvl1pPr>
          </a:lstStyle>
          <a:p>
            <a:endParaRPr lang="en-US"/>
          </a:p>
        </p:txBody>
      </p:sp>
      <p:sp>
        <p:nvSpPr>
          <p:cNvPr id="133124" name="Rectangle 4"/>
          <p:cNvSpPr>
            <a:spLocks noGrp="1" noChangeArrowheads="1"/>
          </p:cNvSpPr>
          <p:nvPr>
            <p:ph type="ftr" sz="quarter" idx="2"/>
          </p:nvPr>
        </p:nvSpPr>
        <p:spPr bwMode="auto">
          <a:xfrm>
            <a:off x="0" y="8993188"/>
            <a:ext cx="3063875" cy="468312"/>
          </a:xfrm>
          <a:prstGeom prst="rect">
            <a:avLst/>
          </a:prstGeom>
          <a:noFill/>
          <a:ln w="9525">
            <a:noFill/>
            <a:miter lim="800000"/>
            <a:headEnd/>
            <a:tailEnd/>
          </a:ln>
          <a:effectLst/>
        </p:spPr>
        <p:txBody>
          <a:bodyPr vert="horz" wrap="square" lIns="94028" tIns="47014" rIns="94028" bIns="47014" numCol="1" anchor="b" anchorCtr="0" compatLnSpc="1">
            <a:prstTxWarp prst="textNoShape">
              <a:avLst/>
            </a:prstTxWarp>
          </a:bodyPr>
          <a:lstStyle>
            <a:lvl1pPr defTabSz="939800">
              <a:buSzTx/>
              <a:buFontTx/>
              <a:buNone/>
              <a:defRPr sz="1200" u="sng">
                <a:effectLst>
                  <a:outerShdw blurRad="38100" dist="38100" dir="2700000" algn="tl">
                    <a:srgbClr val="C0C0C0"/>
                  </a:outerShdw>
                </a:effectLst>
              </a:defRPr>
            </a:lvl1pPr>
          </a:lstStyle>
          <a:p>
            <a:endParaRPr lang="en-US"/>
          </a:p>
        </p:txBody>
      </p:sp>
      <p:sp>
        <p:nvSpPr>
          <p:cNvPr id="133125" name="Rectangle 5"/>
          <p:cNvSpPr>
            <a:spLocks noGrp="1" noChangeArrowheads="1"/>
          </p:cNvSpPr>
          <p:nvPr>
            <p:ph type="sldNum" sz="quarter" idx="3"/>
          </p:nvPr>
        </p:nvSpPr>
        <p:spPr bwMode="auto">
          <a:xfrm>
            <a:off x="4086225" y="8993188"/>
            <a:ext cx="3063875" cy="468312"/>
          </a:xfrm>
          <a:prstGeom prst="rect">
            <a:avLst/>
          </a:prstGeom>
          <a:noFill/>
          <a:ln w="9525">
            <a:noFill/>
            <a:miter lim="800000"/>
            <a:headEnd/>
            <a:tailEnd/>
          </a:ln>
          <a:effectLst/>
        </p:spPr>
        <p:txBody>
          <a:bodyPr vert="horz" wrap="square" lIns="94028" tIns="47014" rIns="94028" bIns="47014" numCol="1" anchor="b" anchorCtr="0" compatLnSpc="1">
            <a:prstTxWarp prst="textNoShape">
              <a:avLst/>
            </a:prstTxWarp>
          </a:bodyPr>
          <a:lstStyle>
            <a:lvl1pPr algn="r" defTabSz="939800">
              <a:buSzTx/>
              <a:buFontTx/>
              <a:buNone/>
              <a:defRPr sz="1200" u="sng">
                <a:effectLst>
                  <a:outerShdw blurRad="38100" dist="38100" dir="2700000" algn="tl">
                    <a:srgbClr val="C0C0C0"/>
                  </a:outerShdw>
                </a:effectLst>
              </a:defRPr>
            </a:lvl1pPr>
          </a:lstStyle>
          <a:p>
            <a:fld id="{75F866AB-99C5-45B3-B861-FAAFDEEF1936}" type="slidenum">
              <a:rPr lang="en-US"/>
              <a:pPr/>
              <a:t>‹#›</a:t>
            </a:fld>
            <a:endParaRPr lang="en-US"/>
          </a:p>
        </p:txBody>
      </p:sp>
    </p:spTree>
    <p:extLst>
      <p:ext uri="{BB962C8B-B14F-4D97-AF65-F5344CB8AC3E}">
        <p14:creationId xmlns:p14="http://schemas.microsoft.com/office/powerpoint/2010/main" val="831981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98800" cy="473075"/>
          </a:xfrm>
          <a:prstGeom prst="rect">
            <a:avLst/>
          </a:prstGeom>
          <a:noFill/>
          <a:ln w="9525">
            <a:noFill/>
            <a:miter lim="800000"/>
            <a:headEnd/>
            <a:tailEnd/>
          </a:ln>
          <a:effectLst/>
        </p:spPr>
        <p:txBody>
          <a:bodyPr vert="horz" wrap="square" lIns="94841" tIns="47421" rIns="94841" bIns="47421" numCol="1" anchor="t" anchorCtr="0" compatLnSpc="1">
            <a:prstTxWarp prst="textNoShape">
              <a:avLst/>
            </a:prstTxWarp>
          </a:bodyPr>
          <a:lstStyle>
            <a:lvl1pPr defTabSz="947738">
              <a:buSzTx/>
              <a:buFontTx/>
              <a:buNone/>
              <a:defRPr sz="1200" u="sng"/>
            </a:lvl1pPr>
          </a:lstStyle>
          <a:p>
            <a:endParaRPr lang="en-US"/>
          </a:p>
        </p:txBody>
      </p:sp>
      <p:sp>
        <p:nvSpPr>
          <p:cNvPr id="3075" name="Rectangle 3"/>
          <p:cNvSpPr>
            <a:spLocks noGrp="1" noChangeArrowheads="1"/>
          </p:cNvSpPr>
          <p:nvPr>
            <p:ph type="dt" idx="1"/>
          </p:nvPr>
        </p:nvSpPr>
        <p:spPr bwMode="auto">
          <a:xfrm>
            <a:off x="4051300" y="0"/>
            <a:ext cx="3098800" cy="473075"/>
          </a:xfrm>
          <a:prstGeom prst="rect">
            <a:avLst/>
          </a:prstGeom>
          <a:noFill/>
          <a:ln w="9525">
            <a:noFill/>
            <a:miter lim="800000"/>
            <a:headEnd/>
            <a:tailEnd/>
          </a:ln>
          <a:effectLst/>
        </p:spPr>
        <p:txBody>
          <a:bodyPr vert="horz" wrap="square" lIns="94841" tIns="47421" rIns="94841" bIns="47421" numCol="1" anchor="t" anchorCtr="0" compatLnSpc="1">
            <a:prstTxWarp prst="textNoShape">
              <a:avLst/>
            </a:prstTxWarp>
          </a:bodyPr>
          <a:lstStyle>
            <a:lvl1pPr algn="r" defTabSz="947738">
              <a:buSzTx/>
              <a:buFontTx/>
              <a:buNone/>
              <a:defRPr sz="1200" u="sng"/>
            </a:lvl1pPr>
          </a:lstStyle>
          <a:p>
            <a:endParaRPr lang="en-US"/>
          </a:p>
        </p:txBody>
      </p:sp>
      <p:sp>
        <p:nvSpPr>
          <p:cNvPr id="3076" name="Rectangle 4"/>
          <p:cNvSpPr>
            <a:spLocks noGrp="1" noRot="1" noChangeAspect="1" noChangeArrowheads="1" noTextEdit="1"/>
          </p:cNvSpPr>
          <p:nvPr>
            <p:ph type="sldImg" idx="2"/>
          </p:nvPr>
        </p:nvSpPr>
        <p:spPr bwMode="auto">
          <a:xfrm>
            <a:off x="1212850" y="708025"/>
            <a:ext cx="4724400" cy="35433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954088" y="4487863"/>
            <a:ext cx="5241925" cy="4252912"/>
          </a:xfrm>
          <a:prstGeom prst="rect">
            <a:avLst/>
          </a:prstGeom>
          <a:noFill/>
          <a:ln w="9525">
            <a:noFill/>
            <a:miter lim="800000"/>
            <a:headEnd/>
            <a:tailEnd/>
          </a:ln>
          <a:effectLst/>
        </p:spPr>
        <p:txBody>
          <a:bodyPr vert="horz" wrap="square" lIns="94841" tIns="47421" rIns="94841" bIns="4742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975725"/>
            <a:ext cx="3098800" cy="473075"/>
          </a:xfrm>
          <a:prstGeom prst="rect">
            <a:avLst/>
          </a:prstGeom>
          <a:noFill/>
          <a:ln w="9525">
            <a:noFill/>
            <a:miter lim="800000"/>
            <a:headEnd/>
            <a:tailEnd/>
          </a:ln>
          <a:effectLst/>
        </p:spPr>
        <p:txBody>
          <a:bodyPr vert="horz" wrap="square" lIns="94841" tIns="47421" rIns="94841" bIns="47421" numCol="1" anchor="b" anchorCtr="0" compatLnSpc="1">
            <a:prstTxWarp prst="textNoShape">
              <a:avLst/>
            </a:prstTxWarp>
          </a:bodyPr>
          <a:lstStyle>
            <a:lvl1pPr defTabSz="947738">
              <a:buSzTx/>
              <a:buFontTx/>
              <a:buNone/>
              <a:defRPr sz="1200" u="sng"/>
            </a:lvl1pPr>
          </a:lstStyle>
          <a:p>
            <a:endParaRPr lang="en-US"/>
          </a:p>
        </p:txBody>
      </p:sp>
      <p:sp>
        <p:nvSpPr>
          <p:cNvPr id="3079" name="Rectangle 7"/>
          <p:cNvSpPr>
            <a:spLocks noGrp="1" noChangeArrowheads="1"/>
          </p:cNvSpPr>
          <p:nvPr>
            <p:ph type="sldNum" sz="quarter" idx="5"/>
          </p:nvPr>
        </p:nvSpPr>
        <p:spPr bwMode="auto">
          <a:xfrm>
            <a:off x="4051300" y="8975725"/>
            <a:ext cx="3098800" cy="473075"/>
          </a:xfrm>
          <a:prstGeom prst="rect">
            <a:avLst/>
          </a:prstGeom>
          <a:noFill/>
          <a:ln w="9525">
            <a:noFill/>
            <a:miter lim="800000"/>
            <a:headEnd/>
            <a:tailEnd/>
          </a:ln>
          <a:effectLst/>
        </p:spPr>
        <p:txBody>
          <a:bodyPr vert="horz" wrap="square" lIns="94841" tIns="47421" rIns="94841" bIns="47421" numCol="1" anchor="b" anchorCtr="0" compatLnSpc="1">
            <a:prstTxWarp prst="textNoShape">
              <a:avLst/>
            </a:prstTxWarp>
          </a:bodyPr>
          <a:lstStyle>
            <a:lvl1pPr algn="r" defTabSz="947738">
              <a:buSzTx/>
              <a:buFontTx/>
              <a:buNone/>
              <a:defRPr sz="1200" u="sng"/>
            </a:lvl1pPr>
          </a:lstStyle>
          <a:p>
            <a:fld id="{79C3286D-377C-4502-9181-F5B597DCD6F1}" type="slidenum">
              <a:rPr lang="en-US"/>
              <a:pPr/>
              <a:t>‹#›</a:t>
            </a:fld>
            <a:endParaRPr lang="en-US"/>
          </a:p>
        </p:txBody>
      </p:sp>
    </p:spTree>
    <p:extLst>
      <p:ext uri="{BB962C8B-B14F-4D97-AF65-F5344CB8AC3E}">
        <p14:creationId xmlns:p14="http://schemas.microsoft.com/office/powerpoint/2010/main" val="21926868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Narrow"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Narrow"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Narrow"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Narrow"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Narrow"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9C3286D-377C-4502-9181-F5B597DCD6F1}" type="slidenum">
              <a:rPr lang="en-US" smtClean="0"/>
              <a:pPr/>
              <a:t>45</a:t>
            </a:fld>
            <a:endParaRPr lang="en-US"/>
          </a:p>
        </p:txBody>
      </p:sp>
    </p:spTree>
    <p:extLst>
      <p:ext uri="{BB962C8B-B14F-4D97-AF65-F5344CB8AC3E}">
        <p14:creationId xmlns:p14="http://schemas.microsoft.com/office/powerpoint/2010/main" val="2298257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US"/>
              <a:t>INTRODUCTION</a:t>
            </a:r>
          </a:p>
        </p:txBody>
      </p:sp>
      <p:sp>
        <p:nvSpPr>
          <p:cNvPr id="5" name="Footer Placeholder 4"/>
          <p:cNvSpPr>
            <a:spLocks noGrp="1"/>
          </p:cNvSpPr>
          <p:nvPr>
            <p:ph type="ftr" sz="quarter" idx="11"/>
          </p:nvPr>
        </p:nvSpPr>
        <p:spPr/>
        <p:txBody>
          <a:bodyPr/>
          <a:lstStyle>
            <a:lvl1pPr>
              <a:defRPr/>
            </a:lvl1pPr>
          </a:lstStyle>
          <a:p>
            <a:r>
              <a:rPr lang="en-US"/>
              <a:t>CS346-Spring 98CS446-Fall 06</a:t>
            </a:r>
          </a:p>
        </p:txBody>
      </p:sp>
      <p:sp>
        <p:nvSpPr>
          <p:cNvPr id="6" name="Slide Number Placeholder 5"/>
          <p:cNvSpPr>
            <a:spLocks noGrp="1"/>
          </p:cNvSpPr>
          <p:nvPr>
            <p:ph type="sldNum" sz="quarter" idx="12"/>
          </p:nvPr>
        </p:nvSpPr>
        <p:spPr/>
        <p:txBody>
          <a:bodyPr/>
          <a:lstStyle>
            <a:lvl1pPr>
              <a:defRPr/>
            </a:lvl1pPr>
          </a:lstStyle>
          <a:p>
            <a:fld id="{4B353047-A154-4039-821B-0E621045A7AA}" type="slidenum">
              <a:rPr lang="en-US"/>
              <a:pPr/>
              <a:t>‹#›</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INTRODUCTION</a:t>
            </a:r>
          </a:p>
        </p:txBody>
      </p:sp>
      <p:sp>
        <p:nvSpPr>
          <p:cNvPr id="5" name="Footer Placeholder 4"/>
          <p:cNvSpPr>
            <a:spLocks noGrp="1"/>
          </p:cNvSpPr>
          <p:nvPr>
            <p:ph type="ftr" sz="quarter" idx="11"/>
          </p:nvPr>
        </p:nvSpPr>
        <p:spPr/>
        <p:txBody>
          <a:bodyPr/>
          <a:lstStyle>
            <a:lvl1pPr>
              <a:defRPr/>
            </a:lvl1pPr>
          </a:lstStyle>
          <a:p>
            <a:r>
              <a:rPr lang="en-US"/>
              <a:t>CS346-Spring 98CS446-Fall 06</a:t>
            </a:r>
          </a:p>
        </p:txBody>
      </p:sp>
      <p:sp>
        <p:nvSpPr>
          <p:cNvPr id="6" name="Slide Number Placeholder 5"/>
          <p:cNvSpPr>
            <a:spLocks noGrp="1"/>
          </p:cNvSpPr>
          <p:nvPr>
            <p:ph type="sldNum" sz="quarter" idx="12"/>
          </p:nvPr>
        </p:nvSpPr>
        <p:spPr/>
        <p:txBody>
          <a:bodyPr/>
          <a:lstStyle>
            <a:lvl1pPr>
              <a:defRPr/>
            </a:lvl1pPr>
          </a:lstStyle>
          <a:p>
            <a:fld id="{A0A8B05C-C604-4F13-B3DC-BAABC57C1C45}" type="slidenum">
              <a:rPr lang="en-US"/>
              <a:pPr/>
              <a:t>‹#›</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56769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INTRODUCTION</a:t>
            </a:r>
          </a:p>
        </p:txBody>
      </p:sp>
      <p:sp>
        <p:nvSpPr>
          <p:cNvPr id="5" name="Footer Placeholder 4"/>
          <p:cNvSpPr>
            <a:spLocks noGrp="1"/>
          </p:cNvSpPr>
          <p:nvPr>
            <p:ph type="ftr" sz="quarter" idx="11"/>
          </p:nvPr>
        </p:nvSpPr>
        <p:spPr/>
        <p:txBody>
          <a:bodyPr/>
          <a:lstStyle>
            <a:lvl1pPr>
              <a:defRPr/>
            </a:lvl1pPr>
          </a:lstStyle>
          <a:p>
            <a:r>
              <a:rPr lang="en-US"/>
              <a:t>CS346-Spring 98CS446-Fall 06</a:t>
            </a:r>
          </a:p>
        </p:txBody>
      </p:sp>
      <p:sp>
        <p:nvSpPr>
          <p:cNvPr id="6" name="Slide Number Placeholder 5"/>
          <p:cNvSpPr>
            <a:spLocks noGrp="1"/>
          </p:cNvSpPr>
          <p:nvPr>
            <p:ph type="sldNum" sz="quarter" idx="12"/>
          </p:nvPr>
        </p:nvSpPr>
        <p:spPr/>
        <p:txBody>
          <a:bodyPr/>
          <a:lstStyle>
            <a:lvl1pPr>
              <a:defRPr/>
            </a:lvl1pPr>
          </a:lstStyle>
          <a:p>
            <a:fld id="{163BA159-E274-4352-87DD-7FE040034982}" type="slidenum">
              <a:rPr lang="en-US"/>
              <a:pPr/>
              <a:t>‹#›</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371600"/>
            <a:ext cx="38100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38100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2362200" cy="457200"/>
          </a:xfrm>
        </p:spPr>
        <p:txBody>
          <a:bodyPr/>
          <a:lstStyle>
            <a:lvl1pPr>
              <a:defRPr/>
            </a:lvl1pPr>
          </a:lstStyle>
          <a:p>
            <a:r>
              <a:rPr lang="en-US"/>
              <a:t>INTRODUCTION</a:t>
            </a:r>
          </a:p>
        </p:txBody>
      </p:sp>
      <p:sp>
        <p:nvSpPr>
          <p:cNvPr id="6" name="Footer Placeholder 5"/>
          <p:cNvSpPr>
            <a:spLocks noGrp="1"/>
          </p:cNvSpPr>
          <p:nvPr>
            <p:ph type="ftr" sz="quarter" idx="11"/>
          </p:nvPr>
        </p:nvSpPr>
        <p:spPr>
          <a:xfrm>
            <a:off x="3125788" y="6248400"/>
            <a:ext cx="2895600" cy="457200"/>
          </a:xfrm>
        </p:spPr>
        <p:txBody>
          <a:bodyPr/>
          <a:lstStyle>
            <a:lvl1pPr>
              <a:defRPr/>
            </a:lvl1pPr>
          </a:lstStyle>
          <a:p>
            <a:r>
              <a:rPr lang="en-US"/>
              <a:t>CS346-Spring 98CS446-Fall 06</a:t>
            </a:r>
          </a:p>
        </p:txBody>
      </p:sp>
      <p:sp>
        <p:nvSpPr>
          <p:cNvPr id="7" name="Slide Number Placeholder 6"/>
          <p:cNvSpPr>
            <a:spLocks noGrp="1"/>
          </p:cNvSpPr>
          <p:nvPr>
            <p:ph type="sldNum" sz="quarter" idx="12"/>
          </p:nvPr>
        </p:nvSpPr>
        <p:spPr>
          <a:xfrm>
            <a:off x="7010400" y="6248400"/>
            <a:ext cx="1905000" cy="457200"/>
          </a:xfrm>
        </p:spPr>
        <p:txBody>
          <a:bodyPr/>
          <a:lstStyle>
            <a:lvl1pPr>
              <a:defRPr/>
            </a:lvl1pPr>
          </a:lstStyle>
          <a:p>
            <a:fld id="{7277881B-8EC5-4A36-BF84-11B7FD54FF65}" type="slidenum">
              <a:rPr lang="en-US"/>
              <a:pPr/>
              <a:t>‹#›</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INTRODUCTION</a:t>
            </a:r>
          </a:p>
        </p:txBody>
      </p:sp>
      <p:sp>
        <p:nvSpPr>
          <p:cNvPr id="5" name="Footer Placeholder 4"/>
          <p:cNvSpPr>
            <a:spLocks noGrp="1"/>
          </p:cNvSpPr>
          <p:nvPr>
            <p:ph type="ftr" sz="quarter" idx="11"/>
          </p:nvPr>
        </p:nvSpPr>
        <p:spPr/>
        <p:txBody>
          <a:bodyPr/>
          <a:lstStyle>
            <a:lvl1pPr>
              <a:defRPr/>
            </a:lvl1pPr>
          </a:lstStyle>
          <a:p>
            <a:r>
              <a:rPr lang="en-US"/>
              <a:t>CS346-Spring 98CS446-Fall 06</a:t>
            </a:r>
          </a:p>
        </p:txBody>
      </p:sp>
      <p:sp>
        <p:nvSpPr>
          <p:cNvPr id="6" name="Slide Number Placeholder 5"/>
          <p:cNvSpPr>
            <a:spLocks noGrp="1"/>
          </p:cNvSpPr>
          <p:nvPr>
            <p:ph type="sldNum" sz="quarter" idx="12"/>
          </p:nvPr>
        </p:nvSpPr>
        <p:spPr/>
        <p:txBody>
          <a:bodyPr/>
          <a:lstStyle>
            <a:lvl1pPr>
              <a:defRPr/>
            </a:lvl1pPr>
          </a:lstStyle>
          <a:p>
            <a:fld id="{6174D304-B642-4312-8B8B-6AFE3AB1B778}" type="slidenum">
              <a:rPr lang="en-US"/>
              <a:pPr/>
              <a:t>‹#›</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a:t>INTRODUCTION</a:t>
            </a:r>
          </a:p>
        </p:txBody>
      </p:sp>
      <p:sp>
        <p:nvSpPr>
          <p:cNvPr id="5" name="Footer Placeholder 4"/>
          <p:cNvSpPr>
            <a:spLocks noGrp="1"/>
          </p:cNvSpPr>
          <p:nvPr>
            <p:ph type="ftr" sz="quarter" idx="11"/>
          </p:nvPr>
        </p:nvSpPr>
        <p:spPr/>
        <p:txBody>
          <a:bodyPr/>
          <a:lstStyle>
            <a:lvl1pPr>
              <a:defRPr/>
            </a:lvl1pPr>
          </a:lstStyle>
          <a:p>
            <a:r>
              <a:rPr lang="en-US"/>
              <a:t>CS346-Spring 98CS446-Fall 06</a:t>
            </a:r>
          </a:p>
        </p:txBody>
      </p:sp>
      <p:sp>
        <p:nvSpPr>
          <p:cNvPr id="6" name="Slide Number Placeholder 5"/>
          <p:cNvSpPr>
            <a:spLocks noGrp="1"/>
          </p:cNvSpPr>
          <p:nvPr>
            <p:ph type="sldNum" sz="quarter" idx="12"/>
          </p:nvPr>
        </p:nvSpPr>
        <p:spPr/>
        <p:txBody>
          <a:bodyPr/>
          <a:lstStyle>
            <a:lvl1pPr>
              <a:defRPr/>
            </a:lvl1pPr>
          </a:lstStyle>
          <a:p>
            <a:fld id="{5D656B07-E696-46E4-A072-356D0E4EE009}" type="slidenum">
              <a:rPr lang="en-US"/>
              <a:pPr/>
              <a:t>‹#›</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a:t>INTRODUCTION</a:t>
            </a:r>
          </a:p>
        </p:txBody>
      </p:sp>
      <p:sp>
        <p:nvSpPr>
          <p:cNvPr id="6" name="Footer Placeholder 5"/>
          <p:cNvSpPr>
            <a:spLocks noGrp="1"/>
          </p:cNvSpPr>
          <p:nvPr>
            <p:ph type="ftr" sz="quarter" idx="11"/>
          </p:nvPr>
        </p:nvSpPr>
        <p:spPr/>
        <p:txBody>
          <a:bodyPr/>
          <a:lstStyle>
            <a:lvl1pPr>
              <a:defRPr/>
            </a:lvl1pPr>
          </a:lstStyle>
          <a:p>
            <a:r>
              <a:rPr lang="en-US"/>
              <a:t>CS346-Spring 98CS446-Fall 06</a:t>
            </a:r>
          </a:p>
        </p:txBody>
      </p:sp>
      <p:sp>
        <p:nvSpPr>
          <p:cNvPr id="7" name="Slide Number Placeholder 6"/>
          <p:cNvSpPr>
            <a:spLocks noGrp="1"/>
          </p:cNvSpPr>
          <p:nvPr>
            <p:ph type="sldNum" sz="quarter" idx="12"/>
          </p:nvPr>
        </p:nvSpPr>
        <p:spPr/>
        <p:txBody>
          <a:bodyPr/>
          <a:lstStyle>
            <a:lvl1pPr>
              <a:defRPr/>
            </a:lvl1pPr>
          </a:lstStyle>
          <a:p>
            <a:fld id="{E358F597-4653-4689-89E5-D9AB5DB824D7}" type="slidenum">
              <a:rPr lang="en-US"/>
              <a:pPr/>
              <a:t>‹#›</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a:t>INTRODUCTION</a:t>
            </a:r>
          </a:p>
        </p:txBody>
      </p:sp>
      <p:sp>
        <p:nvSpPr>
          <p:cNvPr id="8" name="Footer Placeholder 7"/>
          <p:cNvSpPr>
            <a:spLocks noGrp="1"/>
          </p:cNvSpPr>
          <p:nvPr>
            <p:ph type="ftr" sz="quarter" idx="11"/>
          </p:nvPr>
        </p:nvSpPr>
        <p:spPr/>
        <p:txBody>
          <a:bodyPr/>
          <a:lstStyle>
            <a:lvl1pPr>
              <a:defRPr/>
            </a:lvl1pPr>
          </a:lstStyle>
          <a:p>
            <a:r>
              <a:rPr lang="en-US"/>
              <a:t>CS346-Spring 98CS446-Fall 06</a:t>
            </a:r>
          </a:p>
        </p:txBody>
      </p:sp>
      <p:sp>
        <p:nvSpPr>
          <p:cNvPr id="9" name="Slide Number Placeholder 8"/>
          <p:cNvSpPr>
            <a:spLocks noGrp="1"/>
          </p:cNvSpPr>
          <p:nvPr>
            <p:ph type="sldNum" sz="quarter" idx="12"/>
          </p:nvPr>
        </p:nvSpPr>
        <p:spPr/>
        <p:txBody>
          <a:bodyPr/>
          <a:lstStyle>
            <a:lvl1pPr>
              <a:defRPr/>
            </a:lvl1pPr>
          </a:lstStyle>
          <a:p>
            <a:fld id="{3F6659B3-C3CA-4FEB-914E-F025D001EB6A}" type="slidenum">
              <a:rPr lang="en-US"/>
              <a:pPr/>
              <a:t>‹#›</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a:t>INTRODUCTION</a:t>
            </a:r>
          </a:p>
        </p:txBody>
      </p:sp>
      <p:sp>
        <p:nvSpPr>
          <p:cNvPr id="4" name="Footer Placeholder 3"/>
          <p:cNvSpPr>
            <a:spLocks noGrp="1"/>
          </p:cNvSpPr>
          <p:nvPr>
            <p:ph type="ftr" sz="quarter" idx="11"/>
          </p:nvPr>
        </p:nvSpPr>
        <p:spPr/>
        <p:txBody>
          <a:bodyPr/>
          <a:lstStyle>
            <a:lvl1pPr>
              <a:defRPr/>
            </a:lvl1pPr>
          </a:lstStyle>
          <a:p>
            <a:r>
              <a:rPr lang="en-US"/>
              <a:t>CS346-Spring 98CS446-Fall 06</a:t>
            </a:r>
          </a:p>
        </p:txBody>
      </p:sp>
      <p:sp>
        <p:nvSpPr>
          <p:cNvPr id="5" name="Slide Number Placeholder 4"/>
          <p:cNvSpPr>
            <a:spLocks noGrp="1"/>
          </p:cNvSpPr>
          <p:nvPr>
            <p:ph type="sldNum" sz="quarter" idx="12"/>
          </p:nvPr>
        </p:nvSpPr>
        <p:spPr/>
        <p:txBody>
          <a:bodyPr/>
          <a:lstStyle>
            <a:lvl1pPr>
              <a:defRPr/>
            </a:lvl1pPr>
          </a:lstStyle>
          <a:p>
            <a:fld id="{F2026060-C657-482A-B247-79E158D40FC9}" type="slidenum">
              <a:rPr lang="en-US"/>
              <a:pPr/>
              <a:t>‹#›</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t>INTRODUCTION</a:t>
            </a:r>
          </a:p>
        </p:txBody>
      </p:sp>
      <p:sp>
        <p:nvSpPr>
          <p:cNvPr id="3" name="Footer Placeholder 2"/>
          <p:cNvSpPr>
            <a:spLocks noGrp="1"/>
          </p:cNvSpPr>
          <p:nvPr>
            <p:ph type="ftr" sz="quarter" idx="11"/>
          </p:nvPr>
        </p:nvSpPr>
        <p:spPr/>
        <p:txBody>
          <a:bodyPr/>
          <a:lstStyle>
            <a:lvl1pPr>
              <a:defRPr/>
            </a:lvl1pPr>
          </a:lstStyle>
          <a:p>
            <a:r>
              <a:rPr lang="en-US"/>
              <a:t>CS346-Spring 98CS446-Fall 06</a:t>
            </a:r>
          </a:p>
        </p:txBody>
      </p:sp>
      <p:sp>
        <p:nvSpPr>
          <p:cNvPr id="4" name="Slide Number Placeholder 3"/>
          <p:cNvSpPr>
            <a:spLocks noGrp="1"/>
          </p:cNvSpPr>
          <p:nvPr>
            <p:ph type="sldNum" sz="quarter" idx="12"/>
          </p:nvPr>
        </p:nvSpPr>
        <p:spPr/>
        <p:txBody>
          <a:bodyPr/>
          <a:lstStyle>
            <a:lvl1pPr>
              <a:defRPr/>
            </a:lvl1pPr>
          </a:lstStyle>
          <a:p>
            <a:fld id="{603EBC65-494D-4715-8AE4-11535797B418}" type="slidenum">
              <a:rPr lang="en-US"/>
              <a:pPr/>
              <a:t>‹#›</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t>INTRODUCTION</a:t>
            </a:r>
          </a:p>
        </p:txBody>
      </p:sp>
      <p:sp>
        <p:nvSpPr>
          <p:cNvPr id="6" name="Footer Placeholder 5"/>
          <p:cNvSpPr>
            <a:spLocks noGrp="1"/>
          </p:cNvSpPr>
          <p:nvPr>
            <p:ph type="ftr" sz="quarter" idx="11"/>
          </p:nvPr>
        </p:nvSpPr>
        <p:spPr/>
        <p:txBody>
          <a:bodyPr/>
          <a:lstStyle>
            <a:lvl1pPr>
              <a:defRPr/>
            </a:lvl1pPr>
          </a:lstStyle>
          <a:p>
            <a:r>
              <a:rPr lang="en-US"/>
              <a:t>CS346-Spring 98CS446-Fall 06</a:t>
            </a:r>
          </a:p>
        </p:txBody>
      </p:sp>
      <p:sp>
        <p:nvSpPr>
          <p:cNvPr id="7" name="Slide Number Placeholder 6"/>
          <p:cNvSpPr>
            <a:spLocks noGrp="1"/>
          </p:cNvSpPr>
          <p:nvPr>
            <p:ph type="sldNum" sz="quarter" idx="12"/>
          </p:nvPr>
        </p:nvSpPr>
        <p:spPr/>
        <p:txBody>
          <a:bodyPr/>
          <a:lstStyle>
            <a:lvl1pPr>
              <a:defRPr/>
            </a:lvl1pPr>
          </a:lstStyle>
          <a:p>
            <a:fld id="{B5DE6187-447E-46CE-9D09-FFDB52BEC613}" type="slidenum">
              <a:rPr lang="en-US"/>
              <a:pPr/>
              <a:t>‹#›</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t>INTRODUCTION</a:t>
            </a:r>
          </a:p>
        </p:txBody>
      </p:sp>
      <p:sp>
        <p:nvSpPr>
          <p:cNvPr id="6" name="Footer Placeholder 5"/>
          <p:cNvSpPr>
            <a:spLocks noGrp="1"/>
          </p:cNvSpPr>
          <p:nvPr>
            <p:ph type="ftr" sz="quarter" idx="11"/>
          </p:nvPr>
        </p:nvSpPr>
        <p:spPr/>
        <p:txBody>
          <a:bodyPr/>
          <a:lstStyle>
            <a:lvl1pPr>
              <a:defRPr/>
            </a:lvl1pPr>
          </a:lstStyle>
          <a:p>
            <a:r>
              <a:rPr lang="en-US"/>
              <a:t>CS346-Spring 98CS446-Fall 06</a:t>
            </a:r>
          </a:p>
        </p:txBody>
      </p:sp>
      <p:sp>
        <p:nvSpPr>
          <p:cNvPr id="7" name="Slide Number Placeholder 6"/>
          <p:cNvSpPr>
            <a:spLocks noGrp="1"/>
          </p:cNvSpPr>
          <p:nvPr>
            <p:ph type="sldNum" sz="quarter" idx="12"/>
          </p:nvPr>
        </p:nvSpPr>
        <p:spPr/>
        <p:txBody>
          <a:bodyPr/>
          <a:lstStyle>
            <a:lvl1pPr>
              <a:defRPr/>
            </a:lvl1pPr>
          </a:lstStyle>
          <a:p>
            <a:fld id="{BFC0CC2E-E568-4484-9B63-8926693261E2}" type="slidenum">
              <a:rPr lang="en-US"/>
              <a:pPr/>
              <a:t>‹#›</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99"/>
        </a:solidFill>
        <a:effectLst/>
      </p:bgPr>
    </p:bg>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bwMode="auto">
          <a:xfrm>
            <a:off x="685800" y="1524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3603" name="Rectangle 3"/>
          <p:cNvSpPr>
            <a:spLocks noGrp="1" noChangeArrowheads="1"/>
          </p:cNvSpPr>
          <p:nvPr>
            <p:ph type="body" idx="1"/>
          </p:nvPr>
        </p:nvSpPr>
        <p:spPr bwMode="auto">
          <a:xfrm>
            <a:off x="685800" y="1371600"/>
            <a:ext cx="7772400" cy="4724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This is the second line</a:t>
            </a:r>
          </a:p>
          <a:p>
            <a:pPr lvl="2"/>
            <a:r>
              <a:rPr lang="en-US" smtClean="0"/>
              <a:t>This is the third line</a:t>
            </a:r>
          </a:p>
        </p:txBody>
      </p:sp>
      <p:sp>
        <p:nvSpPr>
          <p:cNvPr id="153604" name="Rectangle 4"/>
          <p:cNvSpPr>
            <a:spLocks noGrp="1" noChangeArrowheads="1"/>
          </p:cNvSpPr>
          <p:nvPr>
            <p:ph type="dt" sz="half" idx="2"/>
          </p:nvPr>
        </p:nvSpPr>
        <p:spPr bwMode="auto">
          <a:xfrm>
            <a:off x="685800" y="6248400"/>
            <a:ext cx="2362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SzTx/>
              <a:buFontTx/>
              <a:buNone/>
              <a:defRPr sz="1400">
                <a:latin typeface="+mj-lt"/>
              </a:defRPr>
            </a:lvl1pPr>
          </a:lstStyle>
          <a:p>
            <a:r>
              <a:rPr lang="en-US"/>
              <a:t>INTRODUCTION</a:t>
            </a:r>
          </a:p>
        </p:txBody>
      </p:sp>
      <p:sp>
        <p:nvSpPr>
          <p:cNvPr id="153605" name="Rectangle 5"/>
          <p:cNvSpPr>
            <a:spLocks noGrp="1" noChangeArrowheads="1"/>
          </p:cNvSpPr>
          <p:nvPr>
            <p:ph type="ftr" sz="quarter" idx="3"/>
          </p:nvPr>
        </p:nvSpPr>
        <p:spPr bwMode="auto">
          <a:xfrm>
            <a:off x="3125788"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SzTx/>
              <a:buFontTx/>
              <a:buNone/>
              <a:defRPr sz="1400">
                <a:latin typeface="+mj-lt"/>
              </a:defRPr>
            </a:lvl1pPr>
          </a:lstStyle>
          <a:p>
            <a:r>
              <a:rPr lang="en-US"/>
              <a:t>CS346-Spring 98CS446-Fall 06</a:t>
            </a:r>
          </a:p>
        </p:txBody>
      </p:sp>
      <p:sp>
        <p:nvSpPr>
          <p:cNvPr id="153606" name="Rectangle 6"/>
          <p:cNvSpPr>
            <a:spLocks noGrp="1" noChangeArrowheads="1"/>
          </p:cNvSpPr>
          <p:nvPr>
            <p:ph type="sldNum" sz="quarter" idx="4"/>
          </p:nvPr>
        </p:nvSpPr>
        <p:spPr bwMode="auto">
          <a:xfrm>
            <a:off x="70104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SzTx/>
              <a:buFontTx/>
              <a:buNone/>
              <a:defRPr sz="1400">
                <a:latin typeface="+mj-lt"/>
              </a:defRPr>
            </a:lvl1pPr>
          </a:lstStyle>
          <a:p>
            <a:fld id="{02D95444-2854-43D6-8B7A-B3846396A09D}" type="slidenum">
              <a:rPr lang="en-US"/>
              <a:pPr/>
              <a:t>‹#›</a:t>
            </a:fld>
            <a:endParaRPr lang="en-US"/>
          </a:p>
        </p:txBody>
      </p:sp>
      <p:sp>
        <p:nvSpPr>
          <p:cNvPr id="153608" name="Line 8"/>
          <p:cNvSpPr>
            <a:spLocks noChangeShapeType="1"/>
          </p:cNvSpPr>
          <p:nvPr/>
        </p:nvSpPr>
        <p:spPr bwMode="auto">
          <a:xfrm>
            <a:off x="762000" y="6248400"/>
            <a:ext cx="8305800" cy="0"/>
          </a:xfrm>
          <a:prstGeom prst="line">
            <a:avLst/>
          </a:prstGeom>
          <a:noFill/>
          <a:ln w="12700">
            <a:solidFill>
              <a:srgbClr val="FF0000"/>
            </a:solidFill>
            <a:round/>
            <a:headEnd/>
            <a:tailEnd/>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mc:AlternateContent xmlns:mc="http://schemas.openxmlformats.org/markup-compatibility/2006">
    <mc:Choice xmlns:p14="http://schemas.microsoft.com/office/powerpoint/2010/main" Requires="p14">
      <p:transition p14:dur="0"/>
    </mc:Choice>
    <mc:Fallback>
      <p:transition/>
    </mc:Fallback>
  </mc:AlternateContent>
  <p:hf hdr="0"/>
  <p:txStyles>
    <p:titleStyle>
      <a:lvl1pPr algn="l" rtl="0" fontAlgn="base">
        <a:spcBef>
          <a:spcPct val="0"/>
        </a:spcBef>
        <a:spcAft>
          <a:spcPct val="0"/>
        </a:spcAft>
        <a:defRPr sz="3600">
          <a:solidFill>
            <a:srgbClr val="FF0000"/>
          </a:solidFill>
          <a:latin typeface="+mj-lt"/>
          <a:ea typeface="+mj-ea"/>
          <a:cs typeface="+mj-cs"/>
        </a:defRPr>
      </a:lvl1pPr>
      <a:lvl2pPr algn="l" rtl="0" fontAlgn="base">
        <a:spcBef>
          <a:spcPct val="0"/>
        </a:spcBef>
        <a:spcAft>
          <a:spcPct val="0"/>
        </a:spcAft>
        <a:defRPr sz="3600">
          <a:solidFill>
            <a:srgbClr val="FF0000"/>
          </a:solidFill>
          <a:latin typeface="Times New Roman" pitchFamily="18" charset="0"/>
          <a:cs typeface="Arial" charset="0"/>
        </a:defRPr>
      </a:lvl2pPr>
      <a:lvl3pPr algn="l" rtl="0" fontAlgn="base">
        <a:spcBef>
          <a:spcPct val="0"/>
        </a:spcBef>
        <a:spcAft>
          <a:spcPct val="0"/>
        </a:spcAft>
        <a:defRPr sz="3600">
          <a:solidFill>
            <a:srgbClr val="FF0000"/>
          </a:solidFill>
          <a:latin typeface="Times New Roman" pitchFamily="18" charset="0"/>
          <a:cs typeface="Arial" charset="0"/>
        </a:defRPr>
      </a:lvl3pPr>
      <a:lvl4pPr algn="l" rtl="0" fontAlgn="base">
        <a:spcBef>
          <a:spcPct val="0"/>
        </a:spcBef>
        <a:spcAft>
          <a:spcPct val="0"/>
        </a:spcAft>
        <a:defRPr sz="3600">
          <a:solidFill>
            <a:srgbClr val="FF0000"/>
          </a:solidFill>
          <a:latin typeface="Times New Roman" pitchFamily="18" charset="0"/>
          <a:cs typeface="Arial" charset="0"/>
        </a:defRPr>
      </a:lvl4pPr>
      <a:lvl5pPr algn="l" rtl="0" fontAlgn="base">
        <a:spcBef>
          <a:spcPct val="0"/>
        </a:spcBef>
        <a:spcAft>
          <a:spcPct val="0"/>
        </a:spcAft>
        <a:defRPr sz="3600">
          <a:solidFill>
            <a:srgbClr val="FF0000"/>
          </a:solidFill>
          <a:latin typeface="Times New Roman" pitchFamily="18" charset="0"/>
          <a:cs typeface="Arial" charset="0"/>
        </a:defRPr>
      </a:lvl5pPr>
      <a:lvl6pPr marL="457200" algn="l" rtl="0" fontAlgn="base">
        <a:spcBef>
          <a:spcPct val="0"/>
        </a:spcBef>
        <a:spcAft>
          <a:spcPct val="0"/>
        </a:spcAft>
        <a:defRPr sz="3600">
          <a:solidFill>
            <a:srgbClr val="FF0000"/>
          </a:solidFill>
          <a:latin typeface="Times New Roman" pitchFamily="18" charset="0"/>
          <a:cs typeface="Arial" charset="0"/>
        </a:defRPr>
      </a:lvl6pPr>
      <a:lvl7pPr marL="914400" algn="l" rtl="0" fontAlgn="base">
        <a:spcBef>
          <a:spcPct val="0"/>
        </a:spcBef>
        <a:spcAft>
          <a:spcPct val="0"/>
        </a:spcAft>
        <a:defRPr sz="3600">
          <a:solidFill>
            <a:srgbClr val="FF0000"/>
          </a:solidFill>
          <a:latin typeface="Times New Roman" pitchFamily="18" charset="0"/>
          <a:cs typeface="Arial" charset="0"/>
        </a:defRPr>
      </a:lvl7pPr>
      <a:lvl8pPr marL="1371600" algn="l" rtl="0" fontAlgn="base">
        <a:spcBef>
          <a:spcPct val="0"/>
        </a:spcBef>
        <a:spcAft>
          <a:spcPct val="0"/>
        </a:spcAft>
        <a:defRPr sz="3600">
          <a:solidFill>
            <a:srgbClr val="FF0000"/>
          </a:solidFill>
          <a:latin typeface="Times New Roman" pitchFamily="18" charset="0"/>
          <a:cs typeface="Arial" charset="0"/>
        </a:defRPr>
      </a:lvl8pPr>
      <a:lvl9pPr marL="1828800" algn="l" rtl="0" fontAlgn="base">
        <a:spcBef>
          <a:spcPct val="0"/>
        </a:spcBef>
        <a:spcAft>
          <a:spcPct val="0"/>
        </a:spcAft>
        <a:defRPr sz="3600">
          <a:solidFill>
            <a:srgbClr val="FF0000"/>
          </a:solidFill>
          <a:latin typeface="Times New Roman" pitchFamily="18" charset="0"/>
          <a:cs typeface="Arial" charset="0"/>
        </a:defRPr>
      </a:lvl9pPr>
    </p:titleStyle>
    <p:bodyStyle>
      <a:lvl1pPr marL="342900" indent="-342900" algn="l" rtl="0" fontAlgn="base">
        <a:spcBef>
          <a:spcPct val="20000"/>
        </a:spcBef>
        <a:spcAft>
          <a:spcPct val="0"/>
        </a:spcAft>
        <a:buSzPct val="80000"/>
        <a:buFont typeface="Wingdings" pitchFamily="2" charset="2"/>
        <a:buChar char="q"/>
        <a:defRPr sz="2800">
          <a:solidFill>
            <a:schemeClr val="tx1"/>
          </a:solidFill>
          <a:latin typeface="+mn-lt"/>
          <a:ea typeface="+mn-ea"/>
          <a:cs typeface="+mn-cs"/>
        </a:defRPr>
      </a:lvl1pPr>
      <a:lvl2pPr marL="742950" indent="-285750" algn="l" rtl="0" fontAlgn="base">
        <a:spcBef>
          <a:spcPct val="20000"/>
        </a:spcBef>
        <a:spcAft>
          <a:spcPct val="0"/>
        </a:spcAft>
        <a:buSzPct val="80000"/>
        <a:buFont typeface="Wingdings" pitchFamily="2" charset="2"/>
        <a:buChar char="q"/>
        <a:defRPr sz="2400" b="1">
          <a:solidFill>
            <a:srgbClr val="3333FF"/>
          </a:solidFill>
          <a:latin typeface="+mn-lt"/>
          <a:cs typeface="+mn-cs"/>
        </a:defRPr>
      </a:lvl2pPr>
      <a:lvl3pPr marL="1143000" indent="-228600" algn="l" rtl="0" fontAlgn="base">
        <a:spcBef>
          <a:spcPct val="20000"/>
        </a:spcBef>
        <a:spcAft>
          <a:spcPct val="0"/>
        </a:spcAft>
        <a:buSzPct val="80000"/>
        <a:buFont typeface="Wingdings" pitchFamily="2" charset="2"/>
        <a:buChar char="q"/>
        <a:defRPr sz="2000" b="1">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j-lt"/>
          <a:cs typeface="+mn-cs"/>
        </a:defRPr>
      </a:lvl4pPr>
      <a:lvl5pPr marL="2057400" indent="-228600" algn="l" rtl="0" fontAlgn="base">
        <a:spcBef>
          <a:spcPct val="20000"/>
        </a:spcBef>
        <a:spcAft>
          <a:spcPct val="0"/>
        </a:spcAft>
        <a:buChar char="»"/>
        <a:defRPr sz="2000">
          <a:solidFill>
            <a:schemeClr val="tx1"/>
          </a:solidFill>
          <a:latin typeface="+mj-lt"/>
          <a:cs typeface="+mn-cs"/>
        </a:defRPr>
      </a:lvl5pPr>
      <a:lvl6pPr marL="2514600" indent="-228600" algn="l" rtl="0" fontAlgn="base">
        <a:spcBef>
          <a:spcPct val="20000"/>
        </a:spcBef>
        <a:spcAft>
          <a:spcPct val="0"/>
        </a:spcAft>
        <a:buChar char="»"/>
        <a:defRPr sz="2000">
          <a:solidFill>
            <a:schemeClr val="tx1"/>
          </a:solidFill>
          <a:latin typeface="+mj-lt"/>
          <a:cs typeface="+mn-cs"/>
        </a:defRPr>
      </a:lvl6pPr>
      <a:lvl7pPr marL="2971800" indent="-228600" algn="l" rtl="0" fontAlgn="base">
        <a:spcBef>
          <a:spcPct val="20000"/>
        </a:spcBef>
        <a:spcAft>
          <a:spcPct val="0"/>
        </a:spcAft>
        <a:buChar char="»"/>
        <a:defRPr sz="2000">
          <a:solidFill>
            <a:schemeClr val="tx1"/>
          </a:solidFill>
          <a:latin typeface="+mj-lt"/>
          <a:cs typeface="+mn-cs"/>
        </a:defRPr>
      </a:lvl7pPr>
      <a:lvl8pPr marL="3429000" indent="-228600" algn="l" rtl="0" fontAlgn="base">
        <a:spcBef>
          <a:spcPct val="20000"/>
        </a:spcBef>
        <a:spcAft>
          <a:spcPct val="0"/>
        </a:spcAft>
        <a:buChar char="»"/>
        <a:defRPr sz="2000">
          <a:solidFill>
            <a:schemeClr val="tx1"/>
          </a:solidFill>
          <a:latin typeface="+mj-lt"/>
          <a:cs typeface="+mn-cs"/>
        </a:defRPr>
      </a:lvl8pPr>
      <a:lvl9pPr marL="3886200" indent="-228600" algn="l" rtl="0" fontAlgn="base">
        <a:spcBef>
          <a:spcPct val="20000"/>
        </a:spcBef>
        <a:spcAft>
          <a:spcPct val="0"/>
        </a:spcAft>
        <a:buChar char="»"/>
        <a:defRPr sz="2000">
          <a:solidFill>
            <a:schemeClr val="tx1"/>
          </a:solidFill>
          <a:latin typeface="+mj-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ncees.org/about-ncees/news/ncees-introduces-pe-exam-for-software-engineering/" TargetMode="External"/><Relationship Id="rId2" Type="http://schemas.openxmlformats.org/officeDocument/2006/relationships/hyperlink" Target="https://niihka.miamioh.edu/access/content/group/4b3d212b-076e-487e-aa13-a772f63cd370/Lectures/theinstitute.ieee.20140211000401.UR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www.acm.org/about/se-code" TargetMode="External"/><Relationship Id="rId2" Type="http://schemas.openxmlformats.org/officeDocument/2006/relationships/hyperlink" Target="http://www.acm.org/about/code-of-ethic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4FCDB44-4B1F-4F93-9076-B7F2243066F2}" type="slidenum">
              <a:rPr lang="en-US"/>
              <a:pPr/>
              <a:t>1</a:t>
            </a:fld>
            <a:endParaRPr lang="en-US"/>
          </a:p>
        </p:txBody>
      </p:sp>
      <p:sp>
        <p:nvSpPr>
          <p:cNvPr id="161794" name="Rectangle 2"/>
          <p:cNvSpPr>
            <a:spLocks noGrp="1" noChangeArrowheads="1"/>
          </p:cNvSpPr>
          <p:nvPr>
            <p:ph type="title"/>
          </p:nvPr>
        </p:nvSpPr>
        <p:spPr>
          <a:xfrm>
            <a:off x="457200" y="2133600"/>
            <a:ext cx="7772400" cy="1143000"/>
          </a:xfrm>
        </p:spPr>
        <p:txBody>
          <a:bodyPr/>
          <a:lstStyle/>
          <a:p>
            <a:pPr algn="ctr"/>
            <a:r>
              <a:rPr lang="en-US" sz="4400" b="1" dirty="0" smtClean="0"/>
              <a:t>CSE 262  </a:t>
            </a:r>
            <a:br>
              <a:rPr lang="en-US" sz="4400" b="1" dirty="0" smtClean="0"/>
            </a:br>
            <a:r>
              <a:rPr lang="en-US" sz="4400" b="1" dirty="0"/>
              <a:t>Technology, Ethics, </a:t>
            </a:r>
            <a:r>
              <a:rPr lang="en-US" sz="4400" b="1" dirty="0" smtClean="0"/>
              <a:t>and</a:t>
            </a:r>
            <a:br>
              <a:rPr lang="en-US" sz="4400" b="1" dirty="0" smtClean="0"/>
            </a:br>
            <a:r>
              <a:rPr lang="en-US" sz="4400" b="1" dirty="0" smtClean="0"/>
              <a:t> </a:t>
            </a:r>
            <a:r>
              <a:rPr lang="en-US" sz="4400" b="1" dirty="0"/>
              <a:t>Global </a:t>
            </a:r>
            <a:r>
              <a:rPr lang="en-US" sz="4400" b="1" dirty="0" smtClean="0"/>
              <a:t>Society</a:t>
            </a:r>
            <a:br>
              <a:rPr lang="en-US" sz="4400" b="1" dirty="0" smtClean="0"/>
            </a:br>
            <a:r>
              <a:rPr lang="en-US" sz="4400" b="1" dirty="0" smtClean="0"/>
              <a:t/>
            </a:r>
            <a:br>
              <a:rPr lang="en-US" sz="4400" b="1" dirty="0" smtClean="0"/>
            </a:br>
            <a:r>
              <a:rPr lang="en-US" b="1" dirty="0" smtClean="0"/>
              <a:t> </a:t>
            </a:r>
            <a:br>
              <a:rPr lang="en-US" b="1" dirty="0" smtClean="0"/>
            </a:br>
            <a:r>
              <a:rPr lang="en-US" b="1" dirty="0" smtClean="0"/>
              <a:t>Dr. Valerie Cross  </a:t>
            </a:r>
            <a:r>
              <a:rPr lang="en-US" sz="4400" b="1" dirty="0" smtClean="0"/>
              <a:t/>
            </a:r>
            <a:br>
              <a:rPr lang="en-US" sz="4400" b="1" dirty="0" smtClean="0"/>
            </a:br>
            <a:endParaRPr lang="en-US" sz="4400" b="1"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Ethics </a:t>
            </a:r>
            <a:endParaRPr lang="en-US" dirty="0"/>
          </a:p>
        </p:txBody>
      </p:sp>
      <p:sp>
        <p:nvSpPr>
          <p:cNvPr id="3" name="Content Placeholder 2"/>
          <p:cNvSpPr>
            <a:spLocks noGrp="1"/>
          </p:cNvSpPr>
          <p:nvPr>
            <p:ph idx="1"/>
          </p:nvPr>
        </p:nvSpPr>
        <p:spPr/>
        <p:txBody>
          <a:bodyPr/>
          <a:lstStyle/>
          <a:p>
            <a:r>
              <a:rPr lang="en-US" dirty="0" smtClean="0"/>
              <a:t>Ethics - a set of morally permissible standards of a group that each member of the group (at his/her rational best) wants every other member to follow even if their doing so would mean that he/she must do the same.</a:t>
            </a:r>
          </a:p>
          <a:p>
            <a:r>
              <a:rPr lang="en-US" dirty="0" smtClean="0"/>
              <a:t>Questions to be answered</a:t>
            </a:r>
          </a:p>
          <a:p>
            <a:pPr lvl="1"/>
            <a:r>
              <a:rPr lang="en-US" dirty="0" smtClean="0"/>
              <a:t>What do we mean by a set of standards? </a:t>
            </a:r>
          </a:p>
          <a:p>
            <a:pPr lvl="1"/>
            <a:r>
              <a:rPr lang="en-US" dirty="0" smtClean="0"/>
              <a:t>What group are we talking about?</a:t>
            </a: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10</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1143000"/>
          </a:xfrm>
        </p:spPr>
        <p:txBody>
          <a:bodyPr/>
          <a:lstStyle/>
          <a:p>
            <a:r>
              <a:rPr lang="en-US" sz="2800" dirty="0" smtClean="0"/>
              <a:t>Why We Care about Professional Standards of Computing</a:t>
            </a:r>
            <a:endParaRPr lang="en-US" sz="2800" dirty="0"/>
          </a:p>
        </p:txBody>
      </p:sp>
      <p:sp>
        <p:nvSpPr>
          <p:cNvPr id="3" name="Content Placeholder 2"/>
          <p:cNvSpPr>
            <a:spLocks noGrp="1"/>
          </p:cNvSpPr>
          <p:nvPr>
            <p:ph idx="1"/>
          </p:nvPr>
        </p:nvSpPr>
        <p:spPr>
          <a:xfrm>
            <a:off x="381000" y="533400"/>
            <a:ext cx="8305800" cy="4724400"/>
          </a:xfrm>
        </p:spPr>
        <p:txBody>
          <a:bodyPr/>
          <a:lstStyle/>
          <a:p>
            <a:r>
              <a:rPr lang="en-US" dirty="0" smtClean="0"/>
              <a:t>The privacy, safety, and well-being of the general public affected by computers and the software that runs on computers</a:t>
            </a:r>
          </a:p>
          <a:p>
            <a:r>
              <a:rPr lang="en-US" dirty="0" smtClean="0"/>
              <a:t>Examples:</a:t>
            </a:r>
          </a:p>
          <a:p>
            <a:pPr lvl="1"/>
            <a:r>
              <a:rPr lang="en-US" dirty="0" smtClean="0"/>
              <a:t>Therac-25	</a:t>
            </a:r>
          </a:p>
          <a:p>
            <a:pPr lvl="1"/>
            <a:r>
              <a:rPr lang="en-US" dirty="0" smtClean="0"/>
              <a:t>technical support representative posting pictures on Web</a:t>
            </a:r>
          </a:p>
          <a:p>
            <a:pPr lvl="1"/>
            <a:r>
              <a:rPr lang="en-US" dirty="0" smtClean="0"/>
              <a:t>Toyota recalled over 100,000 </a:t>
            </a:r>
            <a:r>
              <a:rPr lang="en-US" dirty="0" err="1" smtClean="0"/>
              <a:t>Prius</a:t>
            </a:r>
            <a:r>
              <a:rPr lang="en-US" dirty="0" smtClean="0"/>
              <a:t> hybrid automobiles – braking problems</a:t>
            </a:r>
          </a:p>
          <a:p>
            <a:r>
              <a:rPr lang="en-US" dirty="0" smtClean="0"/>
              <a:t>Computer professionals</a:t>
            </a:r>
          </a:p>
          <a:p>
            <a:pPr lvl="1"/>
            <a:r>
              <a:rPr lang="en-US" dirty="0" smtClean="0"/>
              <a:t>Power of system administrator,</a:t>
            </a:r>
          </a:p>
          <a:p>
            <a:pPr lvl="1"/>
            <a:r>
              <a:rPr lang="en-US" dirty="0" smtClean="0"/>
              <a:t>database administrators</a:t>
            </a:r>
          </a:p>
          <a:p>
            <a:pPr lvl="1"/>
            <a:r>
              <a:rPr lang="en-US" dirty="0" smtClean="0"/>
              <a:t>safety of the passengers because of the computer hardware  and software used by that vehicle</a:t>
            </a: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Thinking it Through</a:t>
            </a:r>
            <a:endParaRPr lang="en-US" dirty="0"/>
          </a:p>
        </p:txBody>
      </p:sp>
      <p:sp>
        <p:nvSpPr>
          <p:cNvPr id="3" name="Content Placeholder 2"/>
          <p:cNvSpPr>
            <a:spLocks noGrp="1"/>
          </p:cNvSpPr>
          <p:nvPr>
            <p:ph idx="1"/>
          </p:nvPr>
        </p:nvSpPr>
        <p:spPr/>
        <p:txBody>
          <a:bodyPr/>
          <a:lstStyle/>
          <a:p>
            <a:r>
              <a:rPr lang="en-US" dirty="0" smtClean="0"/>
              <a:t>List 3 situations in which a computer professional, either directly or indirectly, could strongly affect your life.</a:t>
            </a: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12</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Profession? </a:t>
            </a:r>
            <a:r>
              <a:rPr lang="en-US" sz="4400" dirty="0" smtClean="0"/>
              <a:t>Definition </a:t>
            </a:r>
            <a:r>
              <a:rPr lang="en-US" sz="4400" dirty="0" smtClean="0"/>
              <a:t>of </a:t>
            </a:r>
            <a:r>
              <a:rPr lang="en-US" sz="4400" dirty="0" err="1" smtClean="0"/>
              <a:t>Bayles</a:t>
            </a:r>
            <a:r>
              <a:rPr lang="en-US" sz="4400" dirty="0" smtClean="0"/>
              <a:t> </a:t>
            </a:r>
            <a:endParaRPr lang="en-US" sz="4400" dirty="0"/>
          </a:p>
        </p:txBody>
      </p:sp>
      <p:sp>
        <p:nvSpPr>
          <p:cNvPr id="3" name="Content Placeholder 2"/>
          <p:cNvSpPr>
            <a:spLocks noGrp="1"/>
          </p:cNvSpPr>
          <p:nvPr>
            <p:ph idx="1"/>
          </p:nvPr>
        </p:nvSpPr>
        <p:spPr/>
        <p:txBody>
          <a:bodyPr/>
          <a:lstStyle/>
          <a:p>
            <a:r>
              <a:rPr lang="en-US" dirty="0" smtClean="0"/>
              <a:t>According to </a:t>
            </a:r>
            <a:r>
              <a:rPr lang="en-US" dirty="0" err="1" smtClean="0"/>
              <a:t>Bayles</a:t>
            </a:r>
            <a:r>
              <a:rPr lang="en-US" dirty="0" smtClean="0"/>
              <a:t> , the consensus view is that any profession:</a:t>
            </a:r>
          </a:p>
          <a:p>
            <a:pPr lvl="1"/>
            <a:r>
              <a:rPr lang="en-US" dirty="0" smtClean="0"/>
              <a:t>requires extensive training</a:t>
            </a:r>
          </a:p>
          <a:p>
            <a:pPr lvl="1"/>
            <a:r>
              <a:rPr lang="en-US" dirty="0" smtClean="0"/>
              <a:t>involves significant intellectual effort</a:t>
            </a:r>
          </a:p>
          <a:p>
            <a:pPr lvl="1"/>
            <a:r>
              <a:rPr lang="en-US" dirty="0" smtClean="0"/>
              <a:t>provides an important service to society</a:t>
            </a:r>
          </a:p>
          <a:p>
            <a:pPr>
              <a:buNone/>
            </a:pPr>
            <a:r>
              <a:rPr lang="en-US" dirty="0" err="1" smtClean="0"/>
              <a:t>Bayles</a:t>
            </a:r>
            <a:r>
              <a:rPr lang="en-US" dirty="0" smtClean="0"/>
              <a:t> then identifies three other features common to most professions:</a:t>
            </a:r>
          </a:p>
          <a:p>
            <a:pPr lvl="1"/>
            <a:r>
              <a:rPr lang="en-US" dirty="0" smtClean="0"/>
              <a:t>certification or licensing</a:t>
            </a:r>
          </a:p>
          <a:p>
            <a:pPr lvl="1"/>
            <a:r>
              <a:rPr lang="en-US" dirty="0" smtClean="0"/>
              <a:t>organization of members</a:t>
            </a:r>
          </a:p>
          <a:p>
            <a:pPr lvl="1"/>
            <a:r>
              <a:rPr lang="en-US" dirty="0" smtClean="0"/>
              <a:t>autonomy in one’s work</a:t>
            </a: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5" name="Footer Placeholder 4"/>
          <p:cNvSpPr>
            <a:spLocks noGrp="1"/>
          </p:cNvSpPr>
          <p:nvPr>
            <p:ph type="ftr" sz="quarter" idx="11"/>
          </p:nvPr>
        </p:nvSpPr>
        <p:spPr/>
        <p:txBody>
          <a:bodyPr/>
          <a:lstStyle/>
          <a:p>
            <a:r>
              <a:rPr lang="en-US" smtClean="0"/>
              <a:t>CS346-Spring 98CS446-Fall 06</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13</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dirty="0" smtClean="0"/>
              <a:t>Thinking It Through</a:t>
            </a:r>
            <a:endParaRPr lang="en-US" dirty="0"/>
          </a:p>
        </p:txBody>
      </p:sp>
      <p:sp>
        <p:nvSpPr>
          <p:cNvPr id="3" name="Content Placeholder 2"/>
          <p:cNvSpPr>
            <a:spLocks noGrp="1"/>
          </p:cNvSpPr>
          <p:nvPr>
            <p:ph idx="1"/>
          </p:nvPr>
        </p:nvSpPr>
        <p:spPr/>
        <p:txBody>
          <a:bodyPr/>
          <a:lstStyle/>
          <a:p>
            <a:r>
              <a:rPr lang="en-US" dirty="0" smtClean="0"/>
              <a:t>In the United States you do not need a license to be a software engineer unless you practice in Texas. </a:t>
            </a:r>
          </a:p>
          <a:p>
            <a:pPr lvl="1"/>
            <a:r>
              <a:rPr lang="en-US" dirty="0" smtClean="0"/>
              <a:t>Provide a plausible rationale for Texas’s requirement. </a:t>
            </a:r>
          </a:p>
          <a:p>
            <a:pPr lvl="1"/>
            <a:r>
              <a:rPr lang="en-US" dirty="0" smtClean="0"/>
              <a:t>Provide a plausible rationale for the lack of that requirement in other states.</a:t>
            </a:r>
          </a:p>
        </p:txBody>
      </p:sp>
      <p:sp>
        <p:nvSpPr>
          <p:cNvPr id="4" name="Date Placeholder 3"/>
          <p:cNvSpPr>
            <a:spLocks noGrp="1"/>
          </p:cNvSpPr>
          <p:nvPr>
            <p:ph type="dt" sz="half" idx="10"/>
          </p:nvPr>
        </p:nvSpPr>
        <p:spPr/>
        <p:txBody>
          <a:bodyPr/>
          <a:lstStyle/>
          <a:p>
            <a:r>
              <a:rPr lang="en-US" smtClean="0"/>
              <a:t>INTRODUCTION</a:t>
            </a:r>
            <a:endParaRPr lang="en-US"/>
          </a:p>
        </p:txBody>
      </p:sp>
      <p:sp>
        <p:nvSpPr>
          <p:cNvPr id="5" name="Footer Placeholder 4"/>
          <p:cNvSpPr>
            <a:spLocks noGrp="1"/>
          </p:cNvSpPr>
          <p:nvPr>
            <p:ph type="ftr" sz="quarter" idx="11"/>
          </p:nvPr>
        </p:nvSpPr>
        <p:spPr/>
        <p:txBody>
          <a:bodyPr/>
          <a:lstStyle/>
          <a:p>
            <a:r>
              <a:rPr lang="en-US" dirty="0" smtClean="0"/>
              <a:t>CS346-Spring 98CS446-Fall 06</a:t>
            </a:r>
            <a:endParaRPr lang="en-US" dirty="0"/>
          </a:p>
        </p:txBody>
      </p:sp>
      <p:sp>
        <p:nvSpPr>
          <p:cNvPr id="6" name="Slide Number Placeholder 5"/>
          <p:cNvSpPr>
            <a:spLocks noGrp="1"/>
          </p:cNvSpPr>
          <p:nvPr>
            <p:ph type="sldNum" sz="quarter" idx="12"/>
          </p:nvPr>
        </p:nvSpPr>
        <p:spPr/>
        <p:txBody>
          <a:bodyPr/>
          <a:lstStyle/>
          <a:p>
            <a:fld id="{6174D304-B642-4312-8B8B-6AFE3AB1B778}" type="slidenum">
              <a:rPr lang="en-US" smtClean="0"/>
              <a:pPr/>
              <a:t>14</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some on certification exams</a:t>
            </a:r>
            <a:endParaRPr lang="en-US" dirty="0"/>
          </a:p>
        </p:txBody>
      </p:sp>
      <p:sp>
        <p:nvSpPr>
          <p:cNvPr id="3" name="Content Placeholder 2"/>
          <p:cNvSpPr>
            <a:spLocks noGrp="1"/>
          </p:cNvSpPr>
          <p:nvPr>
            <p:ph idx="1"/>
          </p:nvPr>
        </p:nvSpPr>
        <p:spPr/>
        <p:txBody>
          <a:bodyPr/>
          <a:lstStyle/>
          <a:p>
            <a:pPr marL="342900" lvl="1" indent="-342900"/>
            <a:r>
              <a:rPr lang="en-US" dirty="0"/>
              <a:t>So far 10 states have indicated they will offer the test: Alabama, Delaware, Florida, Michigan, Missouri, New Mexico, New York, North Carolina, Texas, and Virginia.</a:t>
            </a:r>
          </a:p>
          <a:p>
            <a:pPr lvl="1"/>
            <a:r>
              <a:rPr lang="en-US" b="1" dirty="0" smtClean="0">
                <a:hlinkClick r:id="rId2" tooltip="Web link (URL)"/>
              </a:rPr>
              <a:t>http</a:t>
            </a:r>
            <a:r>
              <a:rPr lang="en-US" b="1" dirty="0">
                <a:hlinkClick r:id="rId2" tooltip="Web link (URL)"/>
              </a:rPr>
              <a:t>://theinstitute.ieee.org/career-and-education/career-guidance/licensing-software-engineers-is-in-the-works </a:t>
            </a:r>
            <a:endParaRPr lang="en-US" dirty="0">
              <a:hlinkClick r:id="rId3"/>
            </a:endParaRPr>
          </a:p>
          <a:p>
            <a:r>
              <a:rPr lang="en-US" dirty="0"/>
              <a:t>National Council of Examiners for Engineering and Surveying</a:t>
            </a:r>
            <a:endParaRPr lang="en-US" dirty="0" smtClean="0">
              <a:hlinkClick r:id="rId3"/>
            </a:endParaRPr>
          </a:p>
          <a:p>
            <a:pPr lvl="1"/>
            <a:r>
              <a:rPr lang="en-US" dirty="0" smtClean="0">
                <a:hlinkClick r:id="rId3"/>
              </a:rPr>
              <a:t>http</a:t>
            </a:r>
            <a:r>
              <a:rPr lang="en-US" dirty="0">
                <a:hlinkClick r:id="rId3"/>
              </a:rPr>
              <a:t>://ncees.org/about-ncees/news/ncees-introduces-pe-exam-for-software-engineering/</a:t>
            </a:r>
            <a:endParaRPr lang="en-US" dirty="0"/>
          </a:p>
          <a:p>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5" name="Footer Placeholder 4"/>
          <p:cNvSpPr>
            <a:spLocks noGrp="1"/>
          </p:cNvSpPr>
          <p:nvPr>
            <p:ph type="ftr" sz="quarter" idx="11"/>
          </p:nvPr>
        </p:nvSpPr>
        <p:spPr/>
        <p:txBody>
          <a:bodyPr/>
          <a:lstStyle/>
          <a:p>
            <a:r>
              <a:rPr lang="en-US" smtClean="0"/>
              <a:t>CS346-Spring 98CS446-Fall 06</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15</a:t>
            </a:fld>
            <a:endParaRPr lang="en-US"/>
          </a:p>
        </p:txBody>
      </p:sp>
    </p:spTree>
    <p:extLst>
      <p:ext uri="{BB962C8B-B14F-4D97-AF65-F5344CB8AC3E}">
        <p14:creationId xmlns:p14="http://schemas.microsoft.com/office/powerpoint/2010/main" val="276584599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3446"/>
            <a:ext cx="7772400" cy="1143000"/>
          </a:xfrm>
        </p:spPr>
        <p:txBody>
          <a:bodyPr/>
          <a:lstStyle/>
          <a:p>
            <a:r>
              <a:rPr lang="en-US" sz="4400" dirty="0" smtClean="0"/>
              <a:t>The Good Works Project</a:t>
            </a:r>
            <a:endParaRPr lang="en-US" sz="4400" dirty="0"/>
          </a:p>
        </p:txBody>
      </p:sp>
      <p:sp>
        <p:nvSpPr>
          <p:cNvPr id="3" name="Content Placeholder 2"/>
          <p:cNvSpPr>
            <a:spLocks noGrp="1"/>
          </p:cNvSpPr>
          <p:nvPr>
            <p:ph idx="1"/>
          </p:nvPr>
        </p:nvSpPr>
        <p:spPr>
          <a:xfrm>
            <a:off x="228600" y="990600"/>
            <a:ext cx="8763000" cy="4724400"/>
          </a:xfrm>
        </p:spPr>
        <p:txBody>
          <a:bodyPr/>
          <a:lstStyle/>
          <a:p>
            <a:r>
              <a:rPr lang="en-US" dirty="0" smtClean="0"/>
              <a:t>At Harvard Graduate School of Education</a:t>
            </a:r>
          </a:p>
          <a:p>
            <a:r>
              <a:rPr lang="en-US" dirty="0" smtClean="0"/>
              <a:t>how young people deal with ethical problems in their professions</a:t>
            </a:r>
          </a:p>
          <a:p>
            <a:pPr lvl="1"/>
            <a:r>
              <a:rPr lang="en-US" dirty="0" smtClean="0"/>
              <a:t>One can define “profession” narrowly, including only those careers—such as law or medicine—that require specific training and licensing.</a:t>
            </a:r>
          </a:p>
          <a:p>
            <a:pPr lvl="1"/>
            <a:r>
              <a:rPr lang="en-US" dirty="0" smtClean="0"/>
              <a:t>The definition used here is much broader. It encompasses any career in which the worker is awarded a </a:t>
            </a:r>
            <a:r>
              <a:rPr lang="en-US" dirty="0" smtClean="0">
                <a:solidFill>
                  <a:schemeClr val="tx2"/>
                </a:solidFill>
              </a:rPr>
              <a:t>degree of autonomy </a:t>
            </a:r>
            <a:r>
              <a:rPr lang="en-US" dirty="0" smtClean="0"/>
              <a:t>in return for </a:t>
            </a:r>
            <a:r>
              <a:rPr lang="en-US" dirty="0" smtClean="0">
                <a:solidFill>
                  <a:srgbClr val="FF0000"/>
                </a:solidFill>
              </a:rPr>
              <a:t>services to the public</a:t>
            </a:r>
            <a:r>
              <a:rPr lang="en-US" dirty="0" smtClean="0"/>
              <a:t> that are </a:t>
            </a:r>
            <a:r>
              <a:rPr lang="en-US" dirty="0" smtClean="0">
                <a:solidFill>
                  <a:srgbClr val="FF0000"/>
                </a:solidFill>
              </a:rPr>
              <a:t>performed at a high level</a:t>
            </a:r>
            <a:r>
              <a:rPr lang="en-US" dirty="0" smtClean="0"/>
              <a:t>.</a:t>
            </a:r>
          </a:p>
          <a:p>
            <a:r>
              <a:rPr lang="en-US" dirty="0" smtClean="0"/>
              <a:t>Within the power of the individual worker to behave like a professional, should she or he choose to do so</a:t>
            </a: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Thinking It Through</a:t>
            </a:r>
            <a:endParaRPr lang="en-US" dirty="0"/>
          </a:p>
        </p:txBody>
      </p:sp>
      <p:sp>
        <p:nvSpPr>
          <p:cNvPr id="3" name="Content Placeholder 2"/>
          <p:cNvSpPr>
            <a:spLocks noGrp="1"/>
          </p:cNvSpPr>
          <p:nvPr>
            <p:ph idx="1"/>
          </p:nvPr>
        </p:nvSpPr>
        <p:spPr/>
        <p:txBody>
          <a:bodyPr/>
          <a:lstStyle/>
          <a:p>
            <a:r>
              <a:rPr lang="en-US" dirty="0" smtClean="0"/>
              <a:t>Is the </a:t>
            </a:r>
            <a:r>
              <a:rPr lang="en-US" dirty="0" smtClean="0">
                <a:solidFill>
                  <a:schemeClr val="bg2"/>
                </a:solidFill>
              </a:rPr>
              <a:t>weather person </a:t>
            </a:r>
            <a:r>
              <a:rPr lang="en-US" dirty="0" smtClean="0"/>
              <a:t>on the local television station a professional according to either </a:t>
            </a:r>
            <a:r>
              <a:rPr lang="en-US" dirty="0" err="1" smtClean="0"/>
              <a:t>Bayles</a:t>
            </a:r>
            <a:r>
              <a:rPr lang="en-US" dirty="0" smtClean="0"/>
              <a:t> or the Good Works Project?</a:t>
            </a:r>
          </a:p>
          <a:p>
            <a:r>
              <a:rPr lang="en-US" dirty="0" smtClean="0"/>
              <a:t>Explain.</a:t>
            </a: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17</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143000"/>
          </a:xfrm>
        </p:spPr>
        <p:txBody>
          <a:bodyPr/>
          <a:lstStyle/>
          <a:p>
            <a:r>
              <a:rPr lang="en-US" dirty="0" err="1" smtClean="0"/>
              <a:t>Kultgen’s</a:t>
            </a:r>
            <a:r>
              <a:rPr lang="en-US" dirty="0" smtClean="0"/>
              <a:t> Wheel of Attributes of Professions</a:t>
            </a:r>
            <a:endParaRPr lang="en-US" dirty="0"/>
          </a:p>
        </p:txBody>
      </p:sp>
      <p:sp>
        <p:nvSpPr>
          <p:cNvPr id="3" name="Content Placeholder 2"/>
          <p:cNvSpPr>
            <a:spLocks noGrp="1"/>
          </p:cNvSpPr>
          <p:nvPr>
            <p:ph idx="1"/>
          </p:nvPr>
        </p:nvSpPr>
        <p:spPr>
          <a:xfrm>
            <a:off x="304800" y="914400"/>
            <a:ext cx="7772400" cy="4724400"/>
          </a:xfrm>
        </p:spPr>
        <p:txBody>
          <a:bodyPr/>
          <a:lstStyle/>
          <a:p>
            <a:r>
              <a:rPr lang="en-US" sz="2000" dirty="0" smtClean="0"/>
              <a:t>twenty attributes compiled by sociologist Geoffrey </a:t>
            </a:r>
            <a:r>
              <a:rPr lang="en-US" sz="2000" dirty="0" err="1" smtClean="0"/>
              <a:t>Millerson</a:t>
            </a:r>
            <a:r>
              <a:rPr lang="en-US" sz="2000" dirty="0" smtClean="0"/>
              <a:t> from twenty-one scholars of sociology as necessary for a vocation to be considered a profession</a:t>
            </a:r>
            <a:r>
              <a:rPr lang="en-US" dirty="0" smtClean="0"/>
              <a:t>.</a:t>
            </a:r>
          </a:p>
          <a:p>
            <a:pPr lvl="1">
              <a:buNone/>
            </a:pPr>
            <a:endParaRPr lang="en-US" dirty="0" smtClean="0"/>
          </a:p>
          <a:p>
            <a:pPr lvl="1">
              <a:buNone/>
            </a:pPr>
            <a:endParaRPr lang="en-US" dirty="0"/>
          </a:p>
        </p:txBody>
      </p:sp>
      <p:sp>
        <p:nvSpPr>
          <p:cNvPr id="6" name="Slide Number Placeholder 5"/>
          <p:cNvSpPr>
            <a:spLocks noGrp="1"/>
          </p:cNvSpPr>
          <p:nvPr>
            <p:ph type="sldNum" sz="quarter" idx="12"/>
          </p:nvPr>
        </p:nvSpPr>
        <p:spPr/>
        <p:txBody>
          <a:bodyPr/>
          <a:lstStyle/>
          <a:p>
            <a:fld id="{6174D304-B642-4312-8B8B-6AFE3AB1B778}" type="slidenum">
              <a:rPr lang="en-US" smtClean="0"/>
              <a:pPr/>
              <a:t>18</a:t>
            </a:fld>
            <a:endParaRPr lang="en-US"/>
          </a:p>
        </p:txBody>
      </p:sp>
      <p:pic>
        <p:nvPicPr>
          <p:cNvPr id="1027" name="Picture 3"/>
          <p:cNvPicPr>
            <a:picLocks noChangeAspect="1" noChangeArrowheads="1"/>
          </p:cNvPicPr>
          <p:nvPr/>
        </p:nvPicPr>
        <p:blipFill>
          <a:blip r:embed="rId2" cstate="print"/>
          <a:srcRect/>
          <a:stretch>
            <a:fillRect/>
          </a:stretch>
        </p:blipFill>
        <p:spPr bwMode="auto">
          <a:xfrm>
            <a:off x="0" y="1905000"/>
            <a:ext cx="5261155" cy="1676400"/>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152400" y="3581400"/>
            <a:ext cx="5943600" cy="2005544"/>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3961213" y="5334000"/>
            <a:ext cx="5182787" cy="15240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458200" cy="1143000"/>
          </a:xfrm>
        </p:spPr>
        <p:txBody>
          <a:bodyPr/>
          <a:lstStyle/>
          <a:p>
            <a:r>
              <a:rPr lang="en-US" dirty="0" err="1" smtClean="0"/>
              <a:t>Kultgen’s</a:t>
            </a:r>
            <a:r>
              <a:rPr lang="en-US" dirty="0" smtClean="0"/>
              <a:t> Wheel of Attributes of Professions</a:t>
            </a: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19</a:t>
            </a:fld>
            <a:endParaRPr lang="en-US"/>
          </a:p>
        </p:txBody>
      </p:sp>
      <p:pic>
        <p:nvPicPr>
          <p:cNvPr id="2050" name="Picture 2"/>
          <p:cNvPicPr>
            <a:picLocks noGrp="1" noChangeAspect="1" noChangeArrowheads="1"/>
          </p:cNvPicPr>
          <p:nvPr>
            <p:ph idx="1"/>
          </p:nvPr>
        </p:nvPicPr>
        <p:blipFill>
          <a:blip r:embed="rId2" cstate="print"/>
          <a:srcRect/>
          <a:stretch>
            <a:fillRect/>
          </a:stretch>
        </p:blipFill>
        <p:spPr bwMode="auto">
          <a:xfrm>
            <a:off x="762000" y="990600"/>
            <a:ext cx="5181600" cy="4977332"/>
          </a:xfrm>
          <a:prstGeom prst="rect">
            <a:avLst/>
          </a:prstGeom>
          <a:noFill/>
          <a:ln w="9525">
            <a:noFill/>
            <a:miter lim="800000"/>
            <a:headEnd/>
            <a:tailEnd/>
          </a:ln>
        </p:spPr>
      </p:pic>
      <p:sp>
        <p:nvSpPr>
          <p:cNvPr id="7" name="TextBox 6"/>
          <p:cNvSpPr txBox="1"/>
          <p:nvPr/>
        </p:nvSpPr>
        <p:spPr>
          <a:xfrm>
            <a:off x="6019801" y="1371600"/>
            <a:ext cx="3124200" cy="4093428"/>
          </a:xfrm>
          <a:prstGeom prst="rect">
            <a:avLst/>
          </a:prstGeom>
          <a:noFill/>
        </p:spPr>
        <p:txBody>
          <a:bodyPr wrap="square" rtlCol="0">
            <a:spAutoFit/>
          </a:bodyPr>
          <a:lstStyle/>
          <a:p>
            <a:r>
              <a:rPr lang="en-US" sz="2000" dirty="0" smtClean="0"/>
              <a:t>Numbers map to 1</a:t>
            </a:r>
            <a:r>
              <a:rPr lang="en-US" sz="2000" baseline="30000" dirty="0" smtClean="0"/>
              <a:t>st</a:t>
            </a:r>
            <a:r>
              <a:rPr lang="en-US" sz="2000" dirty="0" smtClean="0"/>
              <a:t> </a:t>
            </a:r>
            <a:r>
              <a:rPr lang="en-US" sz="2000" dirty="0" smtClean="0"/>
              <a:t>16 </a:t>
            </a:r>
            <a:r>
              <a:rPr lang="en-US" sz="2000" dirty="0" smtClean="0"/>
              <a:t>attributes and </a:t>
            </a:r>
            <a:r>
              <a:rPr lang="en-US" sz="2000" dirty="0" smtClean="0"/>
              <a:t>spoke represents </a:t>
            </a:r>
            <a:r>
              <a:rPr lang="en-US" sz="2000" dirty="0" smtClean="0"/>
              <a:t>how </a:t>
            </a:r>
            <a:r>
              <a:rPr lang="en-US" sz="2000" dirty="0" smtClean="0"/>
              <a:t>much occupation has </a:t>
            </a:r>
            <a:r>
              <a:rPr lang="en-US" sz="2000" dirty="0" smtClean="0"/>
              <a:t>the </a:t>
            </a:r>
          </a:p>
          <a:p>
            <a:r>
              <a:rPr lang="en-US" sz="2000" dirty="0"/>
              <a:t>a</a:t>
            </a:r>
            <a:r>
              <a:rPr lang="en-US" sz="2000" dirty="0" smtClean="0"/>
              <a:t>ttribute</a:t>
            </a:r>
            <a:r>
              <a:rPr lang="en-US" sz="2000" dirty="0" smtClean="0"/>
              <a:t>.</a:t>
            </a:r>
          </a:p>
          <a:p>
            <a:endParaRPr lang="en-US" sz="2000" dirty="0" smtClean="0"/>
          </a:p>
          <a:p>
            <a:r>
              <a:rPr lang="en-US" sz="2000" dirty="0" smtClean="0"/>
              <a:t>Gray area </a:t>
            </a:r>
            <a:r>
              <a:rPr lang="en-US" sz="2000" dirty="0" smtClean="0"/>
              <a:t>represents </a:t>
            </a:r>
            <a:r>
              <a:rPr lang="en-US" sz="2000" smtClean="0"/>
              <a:t>a fictitious </a:t>
            </a:r>
            <a:r>
              <a:rPr lang="en-US" sz="2000" dirty="0" smtClean="0"/>
              <a:t>occupation</a:t>
            </a:r>
          </a:p>
          <a:p>
            <a:endParaRPr lang="en-US" sz="2000" dirty="0" smtClean="0"/>
          </a:p>
          <a:p>
            <a:r>
              <a:rPr lang="en-US" sz="2000" dirty="0" smtClean="0"/>
              <a:t>I</a:t>
            </a:r>
            <a:r>
              <a:rPr lang="en-US" sz="2000" dirty="0" smtClean="0"/>
              <a:t>nner </a:t>
            </a:r>
            <a:r>
              <a:rPr lang="en-US" sz="2000" dirty="0" smtClean="0"/>
              <a:t>circle represents </a:t>
            </a:r>
            <a:r>
              <a:rPr lang="en-US" sz="2000" dirty="0" smtClean="0"/>
              <a:t>the dividing </a:t>
            </a:r>
            <a:r>
              <a:rPr lang="en-US" sz="2000" dirty="0" smtClean="0"/>
              <a:t>line </a:t>
            </a:r>
            <a:r>
              <a:rPr lang="en-US" sz="2000" dirty="0" smtClean="0"/>
              <a:t>between professional </a:t>
            </a:r>
            <a:r>
              <a:rPr lang="en-US" sz="2000" dirty="0" smtClean="0"/>
              <a:t>occupations </a:t>
            </a:r>
            <a:r>
              <a:rPr lang="en-US" sz="2000" dirty="0" smtClean="0"/>
              <a:t>and nonprofessional ones</a:t>
            </a:r>
          </a:p>
          <a:p>
            <a:r>
              <a:rPr lang="en-US" sz="2000" dirty="0" smtClean="0"/>
              <a:t>(arbitrary </a:t>
            </a:r>
            <a:r>
              <a:rPr lang="en-US" sz="2000" dirty="0" smtClean="0"/>
              <a:t>no scale)</a:t>
            </a:r>
            <a:endParaRPr lang="en-US" sz="20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4FCDB44-4B1F-4F93-9076-B7F2243066F2}" type="slidenum">
              <a:rPr lang="en-US"/>
              <a:pPr/>
              <a:t>2</a:t>
            </a:fld>
            <a:endParaRPr lang="en-US"/>
          </a:p>
        </p:txBody>
      </p:sp>
      <p:sp>
        <p:nvSpPr>
          <p:cNvPr id="161794" name="Rectangle 2"/>
          <p:cNvSpPr>
            <a:spLocks noGrp="1" noChangeArrowheads="1"/>
          </p:cNvSpPr>
          <p:nvPr>
            <p:ph type="title"/>
          </p:nvPr>
        </p:nvSpPr>
        <p:spPr>
          <a:xfrm>
            <a:off x="152400" y="152400"/>
            <a:ext cx="8305800" cy="1143000"/>
          </a:xfrm>
        </p:spPr>
        <p:txBody>
          <a:bodyPr/>
          <a:lstStyle/>
          <a:p>
            <a:r>
              <a:rPr lang="en-US" b="1" dirty="0" smtClean="0"/>
              <a:t>Chapter 2 Computing Professions and  </a:t>
            </a:r>
            <a:br>
              <a:rPr lang="en-US" b="1" dirty="0" smtClean="0"/>
            </a:br>
            <a:r>
              <a:rPr lang="en-US" b="1" dirty="0" smtClean="0"/>
              <a:t>                   Professional Ethics</a:t>
            </a:r>
            <a:endParaRPr lang="en-US" b="1" dirty="0"/>
          </a:p>
        </p:txBody>
      </p:sp>
      <p:sp>
        <p:nvSpPr>
          <p:cNvPr id="161795" name="Rectangle 3"/>
          <p:cNvSpPr>
            <a:spLocks noGrp="1" noChangeArrowheads="1"/>
          </p:cNvSpPr>
          <p:nvPr>
            <p:ph type="body" idx="1"/>
          </p:nvPr>
        </p:nvSpPr>
        <p:spPr>
          <a:xfrm>
            <a:off x="381000" y="1371600"/>
            <a:ext cx="8382000" cy="4724400"/>
          </a:xfrm>
        </p:spPr>
        <p:txBody>
          <a:bodyPr/>
          <a:lstStyle/>
          <a:p>
            <a:r>
              <a:rPr lang="en-US" cap="all" dirty="0" smtClean="0"/>
              <a:t>Objectives</a:t>
            </a:r>
          </a:p>
          <a:p>
            <a:r>
              <a:rPr lang="en-US" cap="all" dirty="0" smtClean="0"/>
              <a:t>Intro Cases</a:t>
            </a:r>
          </a:p>
          <a:p>
            <a:pPr lvl="1"/>
            <a:r>
              <a:rPr lang="en-US" dirty="0" smtClean="0"/>
              <a:t>FIGHTING INJUSTICE</a:t>
            </a:r>
          </a:p>
          <a:p>
            <a:pPr lvl="1"/>
            <a:r>
              <a:rPr lang="en-US" dirty="0" smtClean="0"/>
              <a:t>REFUSING TO DO A FAVOR FOR A FRIEND</a:t>
            </a:r>
          </a:p>
          <a:p>
            <a:r>
              <a:rPr lang="en-US" dirty="0" smtClean="0"/>
              <a:t>PROFESSIONS AND CODES</a:t>
            </a:r>
          </a:p>
          <a:p>
            <a:r>
              <a:rPr lang="en-US" dirty="0" smtClean="0"/>
              <a:t>ETHICAL STANDARDS</a:t>
            </a:r>
          </a:p>
          <a:p>
            <a:r>
              <a:rPr lang="en-US" dirty="0" smtClean="0"/>
              <a:t>PROFESSIONALISM AND THE LAW</a:t>
            </a:r>
          </a:p>
          <a:p>
            <a:r>
              <a:rPr lang="en-US" dirty="0" smtClean="0"/>
              <a:t>CASE: GOING INTO BUSINESS</a:t>
            </a:r>
          </a:p>
          <a:p>
            <a:r>
              <a:rPr lang="en-US" dirty="0" smtClean="0"/>
              <a:t> MULTICULTURAL PERSPECTIVE </a:t>
            </a:r>
            <a:endParaRPr lang="en-US" b="1" dirty="0"/>
          </a:p>
          <a:p>
            <a:pPr>
              <a:buNone/>
            </a:pPr>
            <a:endParaRPr lang="en-US" b="1"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Thinking It Through</a:t>
            </a:r>
            <a:endParaRPr lang="en-US" dirty="0"/>
          </a:p>
        </p:txBody>
      </p:sp>
      <p:sp>
        <p:nvSpPr>
          <p:cNvPr id="3" name="Content Placeholder 2"/>
          <p:cNvSpPr>
            <a:spLocks noGrp="1"/>
          </p:cNvSpPr>
          <p:nvPr>
            <p:ph idx="1"/>
          </p:nvPr>
        </p:nvSpPr>
        <p:spPr>
          <a:xfrm>
            <a:off x="685800" y="1371600"/>
            <a:ext cx="8001000" cy="4724400"/>
          </a:xfrm>
        </p:spPr>
        <p:txBody>
          <a:bodyPr/>
          <a:lstStyle/>
          <a:p>
            <a:r>
              <a:rPr lang="en-US" dirty="0" smtClean="0"/>
              <a:t>Choose an occupation other than law or medicine that you think of as a profession. Which of </a:t>
            </a:r>
            <a:r>
              <a:rPr lang="en-US" dirty="0" err="1" smtClean="0"/>
              <a:t>Kultgen’s</a:t>
            </a:r>
            <a:r>
              <a:rPr lang="en-US" dirty="0" smtClean="0"/>
              <a:t> twenty attributes does it have?</a:t>
            </a:r>
          </a:p>
          <a:p>
            <a:r>
              <a:rPr lang="en-US" dirty="0" smtClean="0"/>
              <a:t>Using </a:t>
            </a:r>
            <a:r>
              <a:rPr lang="en-US" dirty="0" err="1" smtClean="0"/>
              <a:t>Kultgen’s</a:t>
            </a:r>
            <a:r>
              <a:rPr lang="en-US" dirty="0" smtClean="0"/>
              <a:t> wheel, make the argument that software engineering is—or is not—a profession.  (Just answer according to what you currently know about the software engineering occupation.)</a:t>
            </a: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20</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72400" cy="1143000"/>
          </a:xfrm>
        </p:spPr>
        <p:txBody>
          <a:bodyPr/>
          <a:lstStyle/>
          <a:p>
            <a:r>
              <a:rPr lang="en-US" dirty="0" smtClean="0"/>
              <a:t>A Moral Basis for Professions</a:t>
            </a:r>
            <a:endParaRPr lang="en-US" dirty="0"/>
          </a:p>
        </p:txBody>
      </p:sp>
      <p:sp>
        <p:nvSpPr>
          <p:cNvPr id="3" name="Content Placeholder 2"/>
          <p:cNvSpPr>
            <a:spLocks noGrp="1"/>
          </p:cNvSpPr>
          <p:nvPr>
            <p:ph idx="1"/>
          </p:nvPr>
        </p:nvSpPr>
        <p:spPr>
          <a:xfrm>
            <a:off x="228600" y="990600"/>
            <a:ext cx="8229600" cy="4724400"/>
          </a:xfrm>
        </p:spPr>
        <p:txBody>
          <a:bodyPr/>
          <a:lstStyle/>
          <a:p>
            <a:r>
              <a:rPr lang="en-US" dirty="0" smtClean="0"/>
              <a:t>A </a:t>
            </a:r>
            <a:r>
              <a:rPr lang="en-US" dirty="0" smtClean="0">
                <a:solidFill>
                  <a:schemeClr val="tx2"/>
                </a:solidFill>
              </a:rPr>
              <a:t>profession</a:t>
            </a:r>
            <a:r>
              <a:rPr lang="en-US" dirty="0" smtClean="0"/>
              <a:t> is a number of individuals in the </a:t>
            </a:r>
            <a:r>
              <a:rPr lang="en-US" dirty="0" smtClean="0">
                <a:solidFill>
                  <a:schemeClr val="bg2"/>
                </a:solidFill>
              </a:rPr>
              <a:t>same occupation </a:t>
            </a:r>
            <a:r>
              <a:rPr lang="en-US" dirty="0" smtClean="0"/>
              <a:t>voluntarily organized to earn a living by openly serving a </a:t>
            </a:r>
            <a:r>
              <a:rPr lang="en-US" dirty="0" smtClean="0">
                <a:solidFill>
                  <a:schemeClr val="bg2"/>
                </a:solidFill>
              </a:rPr>
              <a:t>certain moral ideal </a:t>
            </a:r>
            <a:r>
              <a:rPr lang="en-US" dirty="0" smtClean="0"/>
              <a:t>in a </a:t>
            </a:r>
            <a:r>
              <a:rPr lang="en-US" dirty="0" smtClean="0">
                <a:solidFill>
                  <a:schemeClr val="accent1"/>
                </a:solidFill>
              </a:rPr>
              <a:t>morally permissible way </a:t>
            </a:r>
            <a:r>
              <a:rPr lang="en-US" dirty="0" smtClean="0"/>
              <a:t>beyond what law, market, and morality would otherwise require.  (Davis, Ch. 1)</a:t>
            </a:r>
          </a:p>
          <a:p>
            <a:r>
              <a:rPr lang="en-US" dirty="0" smtClean="0"/>
              <a:t>A </a:t>
            </a:r>
            <a:r>
              <a:rPr lang="en-US" dirty="0" smtClean="0">
                <a:solidFill>
                  <a:schemeClr val="tx2"/>
                </a:solidFill>
              </a:rPr>
              <a:t>moral ideal </a:t>
            </a:r>
            <a:r>
              <a:rPr lang="en-US" dirty="0" smtClean="0"/>
              <a:t>is a state of affairs that, though not morally required, everyone (that is, every rational person at his/her rational best) wants everyone else to approach, all else being equal. Moreover, everyone wants that so much that they are willing to reward, assist, or at least praise such conduct if that is the price for others to do the same</a:t>
            </a: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21</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of Ethics Linked to Profession</a:t>
            </a:r>
            <a:endParaRPr lang="en-US" dirty="0"/>
          </a:p>
        </p:txBody>
      </p:sp>
      <p:sp>
        <p:nvSpPr>
          <p:cNvPr id="3" name="Content Placeholder 2"/>
          <p:cNvSpPr>
            <a:spLocks noGrp="1"/>
          </p:cNvSpPr>
          <p:nvPr>
            <p:ph idx="1"/>
          </p:nvPr>
        </p:nvSpPr>
        <p:spPr/>
        <p:txBody>
          <a:bodyPr/>
          <a:lstStyle/>
          <a:p>
            <a:r>
              <a:rPr lang="en-US" dirty="0" smtClean="0"/>
              <a:t>impossible to satisfy the definition of profession without (something like) a code of ethics,</a:t>
            </a:r>
          </a:p>
          <a:p>
            <a:r>
              <a:rPr lang="en-US" dirty="0" smtClean="0"/>
              <a:t>impossible to teach “professionalism” without teaching the code (at least implicitly), </a:t>
            </a:r>
          </a:p>
          <a:p>
            <a:r>
              <a:rPr lang="en-US" dirty="0" smtClean="0"/>
              <a:t>impossible to understand professions without understanding them as bound by such a code.</a:t>
            </a:r>
          </a:p>
          <a:p>
            <a:r>
              <a:rPr lang="en-US" dirty="0" smtClean="0"/>
              <a:t>No code of ethics, then no professions.</a:t>
            </a:r>
          </a:p>
          <a:p>
            <a:pPr lvl="1"/>
            <a:r>
              <a:rPr lang="en-US" dirty="0" smtClean="0"/>
              <a:t>only (more or less) honest occupations, trade associations, and the like. There are no professions</a:t>
            </a: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22</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Profession First</a:t>
            </a:r>
            <a:endParaRPr lang="en-US" dirty="0"/>
          </a:p>
        </p:txBody>
      </p:sp>
      <p:sp>
        <p:nvSpPr>
          <p:cNvPr id="3" name="Content Placeholder 2"/>
          <p:cNvSpPr>
            <a:spLocks noGrp="1"/>
          </p:cNvSpPr>
          <p:nvPr>
            <p:ph idx="1"/>
          </p:nvPr>
        </p:nvSpPr>
        <p:spPr/>
        <p:txBody>
          <a:bodyPr/>
          <a:lstStyle/>
          <a:p>
            <a:r>
              <a:rPr lang="en-US" dirty="0" smtClean="0"/>
              <a:t>a professional puts profession first. That is, when a conflict arises between the professional’s code and the policy of an employer or perhaps even the law, the professional’s code must take precedence.</a:t>
            </a:r>
          </a:p>
          <a:p>
            <a:r>
              <a:rPr lang="en-US" dirty="0" smtClean="0"/>
              <a:t>a code of ethics, if accepted by all the members of a profession, can be important independent of an enforcement mechanism.</a:t>
            </a:r>
          </a:p>
          <a:p>
            <a:r>
              <a:rPr lang="en-US" dirty="0" smtClean="0"/>
              <a:t>Can you think of any examples?</a:t>
            </a: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23</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Thinking It Through</a:t>
            </a:r>
            <a:endParaRPr lang="en-US" dirty="0"/>
          </a:p>
        </p:txBody>
      </p:sp>
      <p:sp>
        <p:nvSpPr>
          <p:cNvPr id="3" name="Content Placeholder 2"/>
          <p:cNvSpPr>
            <a:spLocks noGrp="1"/>
          </p:cNvSpPr>
          <p:nvPr>
            <p:ph idx="1"/>
          </p:nvPr>
        </p:nvSpPr>
        <p:spPr/>
        <p:txBody>
          <a:bodyPr/>
          <a:lstStyle/>
          <a:p>
            <a:r>
              <a:rPr lang="en-US" dirty="0" smtClean="0"/>
              <a:t>Does teaching qualify as a profession under any or all of the definitions discussed so far? If so, which definitions, and what attributes of teaching makes it qualify as a profession? If not, what parts of the definitions does teaching not meet?</a:t>
            </a: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24</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ETHICAL STANDARDS for Computing Professionals</a:t>
            </a:r>
            <a:endParaRPr lang="en-US" dirty="0"/>
          </a:p>
        </p:txBody>
      </p:sp>
      <p:sp>
        <p:nvSpPr>
          <p:cNvPr id="3" name="Content Placeholder 2"/>
          <p:cNvSpPr>
            <a:spLocks noGrp="1"/>
          </p:cNvSpPr>
          <p:nvPr>
            <p:ph idx="1"/>
          </p:nvPr>
        </p:nvSpPr>
        <p:spPr/>
        <p:txBody>
          <a:bodyPr/>
          <a:lstStyle/>
          <a:p>
            <a:r>
              <a:rPr lang="en-US" dirty="0" smtClean="0"/>
              <a:t>Association for Computing Machinery (ACM) has adopted a code of ethics  </a:t>
            </a:r>
          </a:p>
          <a:p>
            <a:r>
              <a:rPr lang="en-US" dirty="0" smtClean="0"/>
              <a:t>Joint effort by the ACM and the Institute of Electrical and Electronic Engineers (IEEE) produced the ACM/IEEE Software Code of Ethics and Professional Practice,  </a:t>
            </a:r>
          </a:p>
          <a:p>
            <a:r>
              <a:rPr lang="en-US" dirty="0" smtClean="0"/>
              <a:t>Still no complete agreement as to what the standards should be.</a:t>
            </a: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25</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772400" cy="1143000"/>
          </a:xfrm>
        </p:spPr>
        <p:txBody>
          <a:bodyPr/>
          <a:lstStyle/>
          <a:p>
            <a:r>
              <a:rPr lang="en-US" dirty="0" smtClean="0"/>
              <a:t>Trick Question  Example</a:t>
            </a:r>
            <a:endParaRPr lang="en-US" dirty="0"/>
          </a:p>
        </p:txBody>
      </p:sp>
      <p:sp>
        <p:nvSpPr>
          <p:cNvPr id="3" name="Content Placeholder 2"/>
          <p:cNvSpPr>
            <a:spLocks noGrp="1"/>
          </p:cNvSpPr>
          <p:nvPr>
            <p:ph idx="1"/>
          </p:nvPr>
        </p:nvSpPr>
        <p:spPr/>
        <p:txBody>
          <a:bodyPr/>
          <a:lstStyle/>
          <a:p>
            <a:r>
              <a:rPr lang="en-US" dirty="0" smtClean="0"/>
              <a:t>Client privilege question on “bribing”</a:t>
            </a:r>
          </a:p>
          <a:p>
            <a:pPr lvl="1"/>
            <a:r>
              <a:rPr lang="en-US" dirty="0" smtClean="0"/>
              <a:t>Lawyer,  cannot report  information</a:t>
            </a:r>
          </a:p>
          <a:p>
            <a:pPr lvl="1"/>
            <a:r>
              <a:rPr lang="en-US" dirty="0" smtClean="0"/>
              <a:t>Engineer, bound to report  information</a:t>
            </a:r>
          </a:p>
          <a:p>
            <a:r>
              <a:rPr lang="en-US" dirty="0" smtClean="0"/>
              <a:t> Professional ethical standards vary by profession and  may require diametrically opposed actions</a:t>
            </a:r>
          </a:p>
          <a:p>
            <a:pPr lvl="1"/>
            <a:r>
              <a:rPr lang="en-US" dirty="0" smtClean="0"/>
              <a:t>the law does not allow physician or lawyer to testify against your client</a:t>
            </a:r>
          </a:p>
          <a:p>
            <a:pPr lvl="1"/>
            <a:r>
              <a:rPr lang="en-US" dirty="0" smtClean="0"/>
              <a:t>Reporter  depends on state whether must reveal sources but in federal court required to.</a:t>
            </a: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26</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Thinking it Through</a:t>
            </a:r>
            <a:endParaRPr lang="en-US" dirty="0"/>
          </a:p>
        </p:txBody>
      </p:sp>
      <p:sp>
        <p:nvSpPr>
          <p:cNvPr id="3" name="Content Placeholder 2"/>
          <p:cNvSpPr>
            <a:spLocks noGrp="1"/>
          </p:cNvSpPr>
          <p:nvPr>
            <p:ph idx="1"/>
          </p:nvPr>
        </p:nvSpPr>
        <p:spPr/>
        <p:txBody>
          <a:bodyPr/>
          <a:lstStyle/>
          <a:p>
            <a:r>
              <a:rPr lang="en-US" dirty="0" smtClean="0"/>
              <a:t>Lawyers are required to keep the confidence of their clients. Give the strongest argument you can as to how such a rule  </a:t>
            </a:r>
          </a:p>
          <a:p>
            <a:pPr lvl="1"/>
            <a:r>
              <a:rPr lang="en-US" dirty="0" smtClean="0"/>
              <a:t> could  be morally permissible.</a:t>
            </a:r>
          </a:p>
          <a:p>
            <a:pPr lvl="1"/>
            <a:r>
              <a:rPr lang="en-US" dirty="0" smtClean="0"/>
              <a:t>cannot be morally permissible.</a:t>
            </a: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27</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772400" cy="1143000"/>
          </a:xfrm>
        </p:spPr>
        <p:txBody>
          <a:bodyPr/>
          <a:lstStyle/>
          <a:p>
            <a:r>
              <a:rPr lang="en-US" dirty="0" smtClean="0"/>
              <a:t>Specifying the Standard</a:t>
            </a:r>
            <a:endParaRPr lang="en-US" dirty="0"/>
          </a:p>
        </p:txBody>
      </p:sp>
      <p:sp>
        <p:nvSpPr>
          <p:cNvPr id="3" name="Content Placeholder 2"/>
          <p:cNvSpPr>
            <a:spLocks noGrp="1"/>
          </p:cNvSpPr>
          <p:nvPr>
            <p:ph idx="1"/>
          </p:nvPr>
        </p:nvSpPr>
        <p:spPr>
          <a:xfrm>
            <a:off x="533400" y="914400"/>
            <a:ext cx="7772400" cy="4724400"/>
          </a:xfrm>
        </p:spPr>
        <p:txBody>
          <a:bodyPr/>
          <a:lstStyle/>
          <a:p>
            <a:r>
              <a:rPr lang="en-US" dirty="0" smtClean="0"/>
              <a:t>Ethical standards, according to Davis’s model, may take the form of rules, principles, or ideals</a:t>
            </a:r>
          </a:p>
          <a:p>
            <a:r>
              <a:rPr lang="en-US" i="1" dirty="0" smtClean="0"/>
              <a:t>Rules</a:t>
            </a:r>
            <a:r>
              <a:rPr lang="en-US" dirty="0" smtClean="0"/>
              <a:t> tell us certain things we must do (</a:t>
            </a:r>
            <a:r>
              <a:rPr lang="en-US" dirty="0" smtClean="0">
                <a:solidFill>
                  <a:srgbClr val="00B050"/>
                </a:solidFill>
              </a:rPr>
              <a:t>obligations</a:t>
            </a:r>
            <a:r>
              <a:rPr lang="en-US" dirty="0" smtClean="0"/>
              <a:t>) and certain things we must not do (</a:t>
            </a:r>
            <a:r>
              <a:rPr lang="en-US" dirty="0" smtClean="0">
                <a:solidFill>
                  <a:srgbClr val="FF0000"/>
                </a:solidFill>
              </a:rPr>
              <a:t>prohibitions</a:t>
            </a:r>
            <a:r>
              <a:rPr lang="en-US" dirty="0" smtClean="0"/>
              <a:t>).</a:t>
            </a:r>
          </a:p>
          <a:p>
            <a:pPr lvl="1"/>
            <a:r>
              <a:rPr lang="en-US" dirty="0" smtClean="0"/>
              <a:t>from ACM Code of Ethics   </a:t>
            </a:r>
            <a:r>
              <a:rPr lang="en-US" dirty="0" smtClean="0">
                <a:solidFill>
                  <a:srgbClr val="00B050"/>
                </a:solidFill>
              </a:rPr>
              <a:t>“As an ACM member, I will honor property rights, including copyrights and patents.”</a:t>
            </a:r>
          </a:p>
          <a:p>
            <a:pPr lvl="1"/>
            <a:r>
              <a:rPr lang="en-US" dirty="0" smtClean="0"/>
              <a:t>(from the ACM/IEEE Software Engineering Code of Ethics and Professional Practice“…</a:t>
            </a:r>
            <a:r>
              <a:rPr lang="en-US" dirty="0" smtClean="0">
                <a:solidFill>
                  <a:srgbClr val="FF0000"/>
                </a:solidFill>
              </a:rPr>
              <a:t>those managing software engineers shall, as appropriate, not punish anyone for expressing ethical concerns about a project</a:t>
            </a:r>
          </a:p>
          <a:p>
            <a:pPr lvl="1"/>
            <a:endParaRPr lang="en-US" dirty="0">
              <a:solidFill>
                <a:srgbClr val="FF0000"/>
              </a:solidFill>
            </a:endParaRPr>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28</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772400" cy="1143000"/>
          </a:xfrm>
        </p:spPr>
        <p:txBody>
          <a:bodyPr/>
          <a:lstStyle/>
          <a:p>
            <a:r>
              <a:rPr lang="en-US" dirty="0" smtClean="0"/>
              <a:t>Specifying the Standard</a:t>
            </a:r>
            <a:endParaRPr lang="en-US" dirty="0"/>
          </a:p>
        </p:txBody>
      </p:sp>
      <p:sp>
        <p:nvSpPr>
          <p:cNvPr id="3" name="Content Placeholder 2"/>
          <p:cNvSpPr>
            <a:spLocks noGrp="1"/>
          </p:cNvSpPr>
          <p:nvPr>
            <p:ph idx="1"/>
          </p:nvPr>
        </p:nvSpPr>
        <p:spPr>
          <a:xfrm>
            <a:off x="685800" y="1066800"/>
            <a:ext cx="7772400" cy="4724400"/>
          </a:xfrm>
        </p:spPr>
        <p:txBody>
          <a:bodyPr/>
          <a:lstStyle/>
          <a:p>
            <a:r>
              <a:rPr lang="en-US" i="1" dirty="0" smtClean="0"/>
              <a:t>Principles</a:t>
            </a:r>
            <a:r>
              <a:rPr lang="en-US" dirty="0" smtClean="0"/>
              <a:t> are truths that are to be consistently maintained unless there is a compelling reason to do otherwise. </a:t>
            </a:r>
          </a:p>
          <a:p>
            <a:pPr lvl="1"/>
            <a:r>
              <a:rPr lang="en-US" dirty="0" smtClean="0"/>
              <a:t>The ACM/IEEE Software Engineering Code of Ethics and Professional Practice specifies eight principles.  Two example principles</a:t>
            </a:r>
          </a:p>
          <a:p>
            <a:pPr marL="1371600" lvl="2" indent="-457200">
              <a:buAutoNum type="arabicPeriod"/>
            </a:pPr>
            <a:r>
              <a:rPr lang="en-US" dirty="0" smtClean="0"/>
              <a:t>PUBLIC—Software engineers shall act consistently with the public interest.</a:t>
            </a:r>
          </a:p>
          <a:p>
            <a:pPr marL="1371600" lvl="2" indent="-457200">
              <a:buAutoNum type="arabicPeriod"/>
            </a:pPr>
            <a:r>
              <a:rPr lang="en-US" dirty="0" smtClean="0"/>
              <a:t>2. CLIENT AND EMPLOYER—Software engineers shall act in a manner that is in the best interests of their client and employer consistent with the public interest.</a:t>
            </a: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29</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7772400" cy="1143000"/>
          </a:xfrm>
        </p:spPr>
        <p:txBody>
          <a:bodyPr/>
          <a:lstStyle/>
          <a:p>
            <a:r>
              <a:rPr lang="en-US" dirty="0" smtClean="0"/>
              <a:t>Objectives</a:t>
            </a:r>
            <a:endParaRPr lang="en-US" dirty="0"/>
          </a:p>
        </p:txBody>
      </p:sp>
      <p:sp>
        <p:nvSpPr>
          <p:cNvPr id="3" name="Content Placeholder 2"/>
          <p:cNvSpPr>
            <a:spLocks noGrp="1"/>
          </p:cNvSpPr>
          <p:nvPr>
            <p:ph idx="1"/>
          </p:nvPr>
        </p:nvSpPr>
        <p:spPr>
          <a:xfrm>
            <a:off x="533400" y="838200"/>
            <a:ext cx="7772400" cy="4724400"/>
          </a:xfrm>
        </p:spPr>
        <p:txBody>
          <a:bodyPr/>
          <a:lstStyle/>
          <a:p>
            <a:r>
              <a:rPr lang="en-US" dirty="0"/>
              <a:t>explore these various meanings of the words “professional” and “profession,” particularly as they pertain to computing and the computing professions.</a:t>
            </a:r>
          </a:p>
          <a:p>
            <a:r>
              <a:rPr lang="en-US" dirty="0" smtClean="0"/>
              <a:t>the standards that distinguish occupations from professions, particularly occupations associated with computing. </a:t>
            </a:r>
          </a:p>
          <a:p>
            <a:r>
              <a:rPr lang="en-US" dirty="0" smtClean="0"/>
              <a:t>examine the impact of professional standards on those within the profession and the members of the general public who are affected by those standards.</a:t>
            </a:r>
          </a:p>
          <a:p>
            <a:r>
              <a:rPr lang="en-US" dirty="0"/>
              <a:t>Couple of scenarios first to get discussion going</a:t>
            </a:r>
          </a:p>
          <a:p>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3</a:t>
            </a:fld>
            <a:endParaRPr lang="en-US"/>
          </a:p>
        </p:txBody>
      </p:sp>
    </p:spTree>
    <p:extLst>
      <p:ext uri="{BB962C8B-B14F-4D97-AF65-F5344CB8AC3E}">
        <p14:creationId xmlns:p14="http://schemas.microsoft.com/office/powerpoint/2010/main" val="24839250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Specifying the Standard</a:t>
            </a:r>
            <a:endParaRPr lang="en-US" dirty="0"/>
          </a:p>
        </p:txBody>
      </p:sp>
      <p:sp>
        <p:nvSpPr>
          <p:cNvPr id="3" name="Content Placeholder 2"/>
          <p:cNvSpPr>
            <a:spLocks noGrp="1"/>
          </p:cNvSpPr>
          <p:nvPr>
            <p:ph idx="1"/>
          </p:nvPr>
        </p:nvSpPr>
        <p:spPr/>
        <p:txBody>
          <a:bodyPr/>
          <a:lstStyle/>
          <a:p>
            <a:r>
              <a:rPr lang="en-US" i="1" dirty="0" smtClean="0"/>
              <a:t>Ideals </a:t>
            </a:r>
            <a:r>
              <a:rPr lang="en-US" dirty="0" smtClean="0"/>
              <a:t>are goals that are inherently good to achieve. However, failure to achieve them is not necessarily wrong. Sometimes an ideal actually cannot be fully achieved, but even then it is good to strive to achieve it.</a:t>
            </a:r>
          </a:p>
          <a:p>
            <a:pPr lvl="1"/>
            <a:r>
              <a:rPr lang="en-US" dirty="0" smtClean="0"/>
              <a:t>Example: a standard for computer professionals included in a code adopted by three Swedish trade unions: “Computer professionals develop systems that use technology in such a way as to satisfy the interests of the user.”</a:t>
            </a: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30</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7772400" cy="1143000"/>
          </a:xfrm>
        </p:spPr>
        <p:txBody>
          <a:bodyPr/>
          <a:lstStyle/>
          <a:p>
            <a:r>
              <a:rPr lang="en-US" dirty="0" smtClean="0"/>
              <a:t>Following the Standards</a:t>
            </a:r>
            <a:endParaRPr lang="en-US" dirty="0"/>
          </a:p>
        </p:txBody>
      </p:sp>
      <p:sp>
        <p:nvSpPr>
          <p:cNvPr id="3" name="Content Placeholder 2"/>
          <p:cNvSpPr>
            <a:spLocks noGrp="1"/>
          </p:cNvSpPr>
          <p:nvPr>
            <p:ph idx="1"/>
          </p:nvPr>
        </p:nvSpPr>
        <p:spPr>
          <a:xfrm>
            <a:off x="228600" y="1143000"/>
            <a:ext cx="8763000" cy="4724400"/>
          </a:xfrm>
        </p:spPr>
        <p:txBody>
          <a:bodyPr/>
          <a:lstStyle/>
          <a:p>
            <a:r>
              <a:rPr lang="en-US" dirty="0" smtClean="0"/>
              <a:t>The ACM Code of Ethics contains 24 rules. </a:t>
            </a:r>
          </a:p>
          <a:p>
            <a:r>
              <a:rPr lang="en-US" dirty="0" smtClean="0"/>
              <a:t>The ACM/IEEE Software Engineering Code of Ethics and Professional Practice contains 80 rules divided into eight categories.</a:t>
            </a:r>
          </a:p>
          <a:p>
            <a:r>
              <a:rPr lang="en-US" dirty="0" smtClean="0"/>
              <a:t> Neither code assigns priorities to its rules so following them consistently may be difficult. </a:t>
            </a:r>
          </a:p>
          <a:p>
            <a:pPr lvl="1"/>
            <a:r>
              <a:rPr lang="en-US" dirty="0" smtClean="0"/>
              <a:t>Often, one can count on one’s intuition being consistent with the code. Sometimes, however, one’s intuition is not sufficient, and the professional must work hard to account for all of the factors relevant to the decision.</a:t>
            </a:r>
          </a:p>
          <a:p>
            <a:pPr>
              <a:buNone/>
            </a:pP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31</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8153400" cy="1143000"/>
          </a:xfrm>
        </p:spPr>
        <p:txBody>
          <a:bodyPr/>
          <a:lstStyle/>
          <a:p>
            <a:r>
              <a:rPr lang="en-US" dirty="0" smtClean="0"/>
              <a:t>CASE: Revealing the Location of a Body</a:t>
            </a:r>
            <a:endParaRPr lang="en-US" dirty="0"/>
          </a:p>
        </p:txBody>
      </p:sp>
      <p:sp>
        <p:nvSpPr>
          <p:cNvPr id="3" name="Content Placeholder 2"/>
          <p:cNvSpPr>
            <a:spLocks noGrp="1"/>
          </p:cNvSpPr>
          <p:nvPr>
            <p:ph idx="1"/>
          </p:nvPr>
        </p:nvSpPr>
        <p:spPr>
          <a:xfrm>
            <a:off x="685800" y="1447800"/>
            <a:ext cx="7772400" cy="4724400"/>
          </a:xfrm>
        </p:spPr>
        <p:txBody>
          <a:bodyPr/>
          <a:lstStyle/>
          <a:p>
            <a:r>
              <a:rPr lang="en-US" dirty="0" smtClean="0"/>
              <a:t>Famous case involved a lawyer whose client, a convicted and executed murderer, had told the lawyer where the body of one of his victims was buried. Despite pleas from the victim’s family, the lawyer refused to divulge the information to the family on the basis of attorney/client privilege. She continued to refuse to divulge the information even after a waiver was granted from the Ethics Board.</a:t>
            </a: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32</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772400" cy="1143000"/>
          </a:xfrm>
        </p:spPr>
        <p:txBody>
          <a:bodyPr/>
          <a:lstStyle/>
          <a:p>
            <a:r>
              <a:rPr lang="en-US" dirty="0" smtClean="0"/>
              <a:t>Thinking </a:t>
            </a:r>
            <a:r>
              <a:rPr lang="en-US" smtClean="0"/>
              <a:t>It Through</a:t>
            </a:r>
            <a:endParaRPr lang="en-US" dirty="0"/>
          </a:p>
        </p:txBody>
      </p:sp>
      <p:sp>
        <p:nvSpPr>
          <p:cNvPr id="3" name="Content Placeholder 2"/>
          <p:cNvSpPr>
            <a:spLocks noGrp="1"/>
          </p:cNvSpPr>
          <p:nvPr>
            <p:ph idx="1"/>
          </p:nvPr>
        </p:nvSpPr>
        <p:spPr/>
        <p:txBody>
          <a:bodyPr/>
          <a:lstStyle/>
          <a:p>
            <a:r>
              <a:rPr lang="en-US" dirty="0" smtClean="0"/>
              <a:t>Let us assume that the lawyer who refused to reveal the site of her client’s victim was intending to do the right thing. Make the strongest case you can that her decision was </a:t>
            </a:r>
          </a:p>
          <a:p>
            <a:pPr lvl="1"/>
            <a:r>
              <a:rPr lang="en-US" dirty="0" smtClean="0"/>
              <a:t>moral.</a:t>
            </a:r>
          </a:p>
          <a:p>
            <a:pPr lvl="1"/>
            <a:r>
              <a:rPr lang="en-US" dirty="0" smtClean="0"/>
              <a:t>immoral</a:t>
            </a: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33</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772400" cy="1143000"/>
          </a:xfrm>
        </p:spPr>
        <p:txBody>
          <a:bodyPr/>
          <a:lstStyle/>
          <a:p>
            <a:r>
              <a:rPr lang="en-US" dirty="0" smtClean="0"/>
              <a:t>CASE: A Better Way, i.e. Algorithm</a:t>
            </a:r>
            <a:endParaRPr lang="en-US" dirty="0"/>
          </a:p>
        </p:txBody>
      </p:sp>
      <p:sp>
        <p:nvSpPr>
          <p:cNvPr id="3" name="Content Placeholder 2"/>
          <p:cNvSpPr>
            <a:spLocks noGrp="1"/>
          </p:cNvSpPr>
          <p:nvPr>
            <p:ph idx="1"/>
          </p:nvPr>
        </p:nvSpPr>
        <p:spPr>
          <a:xfrm>
            <a:off x="304800" y="1066800"/>
            <a:ext cx="8458200" cy="4724400"/>
          </a:xfrm>
        </p:spPr>
        <p:txBody>
          <a:bodyPr/>
          <a:lstStyle/>
          <a:p>
            <a:r>
              <a:rPr lang="en-US" dirty="0" smtClean="0"/>
              <a:t>Characters:</a:t>
            </a:r>
          </a:p>
          <a:p>
            <a:pPr lvl="1"/>
            <a:r>
              <a:rPr lang="en-US" dirty="0" smtClean="0"/>
              <a:t>New software developer right out of college</a:t>
            </a:r>
          </a:p>
          <a:p>
            <a:pPr lvl="1"/>
            <a:r>
              <a:rPr lang="en-US" dirty="0" smtClean="0"/>
              <a:t>Boss,  been with company 20 years</a:t>
            </a:r>
          </a:p>
          <a:p>
            <a:r>
              <a:rPr lang="en-US" dirty="0" smtClean="0"/>
              <a:t>Scenario</a:t>
            </a:r>
          </a:p>
          <a:p>
            <a:pPr lvl="1"/>
            <a:r>
              <a:rPr lang="en-US" dirty="0" smtClean="0"/>
              <a:t>First assignment for developer and he determines after testing software that results meet  minimal requirements but not preferred requirements for precision.</a:t>
            </a:r>
          </a:p>
          <a:p>
            <a:pPr lvl="1"/>
            <a:r>
              <a:rPr lang="en-US" dirty="0" smtClean="0"/>
              <a:t>He wants to develop new software library which he believes would not take long to fix the problem</a:t>
            </a:r>
          </a:p>
          <a:p>
            <a:pPr lvl="1"/>
            <a:r>
              <a:rPr lang="en-US" dirty="0" smtClean="0"/>
              <a:t>Boss says “NO, no time or budget for auxiliary project and simply wants to document  as “current technology makes higher degrees of precision impractical.</a:t>
            </a:r>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34</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772400" cy="1143000"/>
          </a:xfrm>
        </p:spPr>
        <p:txBody>
          <a:bodyPr/>
          <a:lstStyle/>
          <a:p>
            <a:r>
              <a:rPr lang="en-US" dirty="0" smtClean="0"/>
              <a:t>CASE: A Better Way, i.e. Algorithm</a:t>
            </a:r>
            <a:endParaRPr lang="en-US" dirty="0"/>
          </a:p>
        </p:txBody>
      </p:sp>
      <p:sp>
        <p:nvSpPr>
          <p:cNvPr id="3" name="Content Placeholder 2"/>
          <p:cNvSpPr>
            <a:spLocks noGrp="1"/>
          </p:cNvSpPr>
          <p:nvPr>
            <p:ph idx="1"/>
          </p:nvPr>
        </p:nvSpPr>
        <p:spPr/>
        <p:txBody>
          <a:bodyPr/>
          <a:lstStyle/>
          <a:p>
            <a:r>
              <a:rPr lang="en-US" dirty="0" smtClean="0"/>
              <a:t>What points/considerations should be kept in mind on this scenario?</a:t>
            </a: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35</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772400" cy="1143000"/>
          </a:xfrm>
        </p:spPr>
        <p:txBody>
          <a:bodyPr/>
          <a:lstStyle/>
          <a:p>
            <a:r>
              <a:rPr lang="en-US" dirty="0" smtClean="0"/>
              <a:t>CASE: A Better Way, i.e. Algorithm</a:t>
            </a:r>
            <a:endParaRPr lang="en-US" dirty="0"/>
          </a:p>
        </p:txBody>
      </p:sp>
      <p:sp>
        <p:nvSpPr>
          <p:cNvPr id="3" name="Content Placeholder 2"/>
          <p:cNvSpPr>
            <a:spLocks noGrp="1"/>
          </p:cNvSpPr>
          <p:nvPr>
            <p:ph idx="1"/>
          </p:nvPr>
        </p:nvSpPr>
        <p:spPr>
          <a:xfrm>
            <a:off x="0" y="914400"/>
            <a:ext cx="8839200" cy="4724400"/>
          </a:xfrm>
        </p:spPr>
        <p:txBody>
          <a:bodyPr/>
          <a:lstStyle/>
          <a:p>
            <a:r>
              <a:rPr lang="en-US" dirty="0" smtClean="0"/>
              <a:t>Some applicable clauses from the ACM/IEEE Software Engineering Code of Ethics and Professional Practice</a:t>
            </a:r>
          </a:p>
          <a:p>
            <a:pPr lvl="1"/>
            <a:r>
              <a:rPr lang="en-US" dirty="0" smtClean="0"/>
              <a:t>CLAUSE 3:01 “Strive for high quality, acceptable cost, and a reasonable schedule, ensuring significant tradeoffs are clear to and accepted by the employer and the client, and are available for consideration by the user and the public.”</a:t>
            </a:r>
          </a:p>
          <a:p>
            <a:pPr lvl="1"/>
            <a:r>
              <a:rPr lang="en-US" dirty="0" smtClean="0"/>
              <a:t>CLAUSE 3:05 “Ensure an appropriate method is used for any project on which they work or propose to work.”</a:t>
            </a:r>
          </a:p>
          <a:p>
            <a:pPr lvl="1"/>
            <a:r>
              <a:rPr lang="en-US" dirty="0" smtClean="0"/>
              <a:t>CLAUSE 3:11 “Ensure adequate documentation, including significant problems discovered and solutions adopted, for any project on which they work.”</a:t>
            </a:r>
          </a:p>
          <a:p>
            <a:pPr lvl="1"/>
            <a:r>
              <a:rPr lang="en-US" dirty="0" smtClean="0"/>
              <a:t>CLAUSE 4:01 “Temper all technical judgments by the need to support and maintain human values.”</a:t>
            </a: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36</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772400" cy="1143000"/>
          </a:xfrm>
        </p:spPr>
        <p:txBody>
          <a:bodyPr/>
          <a:lstStyle/>
          <a:p>
            <a:r>
              <a:rPr lang="en-US" dirty="0" smtClean="0"/>
              <a:t>Thinking it Through</a:t>
            </a:r>
            <a:endParaRPr lang="en-US" dirty="0"/>
          </a:p>
        </p:txBody>
      </p:sp>
      <p:sp>
        <p:nvSpPr>
          <p:cNvPr id="3" name="Content Placeholder 2"/>
          <p:cNvSpPr>
            <a:spLocks noGrp="1"/>
          </p:cNvSpPr>
          <p:nvPr>
            <p:ph idx="1"/>
          </p:nvPr>
        </p:nvSpPr>
        <p:spPr>
          <a:xfrm>
            <a:off x="381000" y="1295400"/>
            <a:ext cx="8229600" cy="4724400"/>
          </a:xfrm>
        </p:spPr>
        <p:txBody>
          <a:bodyPr/>
          <a:lstStyle/>
          <a:p>
            <a:r>
              <a:rPr lang="en-US" dirty="0" smtClean="0"/>
              <a:t>Does the ACM/IEEE Software Engineering Code of Ethics and Professional Practice </a:t>
            </a:r>
          </a:p>
          <a:p>
            <a:pPr>
              <a:buNone/>
            </a:pPr>
            <a:r>
              <a:rPr lang="en-US" i="1" dirty="0" smtClean="0">
                <a:solidFill>
                  <a:srgbClr val="FF0000"/>
                </a:solidFill>
              </a:rPr>
              <a:t>			require/allow/prohibit</a:t>
            </a:r>
            <a:r>
              <a:rPr lang="en-US" dirty="0" smtClean="0"/>
              <a:t> </a:t>
            </a:r>
          </a:p>
          <a:p>
            <a:pPr>
              <a:buNone/>
            </a:pPr>
            <a:r>
              <a:rPr lang="en-US" dirty="0" smtClean="0"/>
              <a:t>    developer to/to/from appeal(</a:t>
            </a:r>
            <a:r>
              <a:rPr lang="en-US" dirty="0" err="1" smtClean="0"/>
              <a:t>ing</a:t>
            </a:r>
            <a:r>
              <a:rPr lang="en-US" dirty="0" smtClean="0"/>
              <a:t>) to higher authorities regarding his desire to use the new programs? Explain.</a:t>
            </a: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37</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772400" cy="1143000"/>
          </a:xfrm>
        </p:spPr>
        <p:txBody>
          <a:bodyPr/>
          <a:lstStyle/>
          <a:p>
            <a:r>
              <a:rPr lang="en-US" dirty="0" smtClean="0"/>
              <a:t>Importance of Codes</a:t>
            </a:r>
            <a:endParaRPr lang="en-US" dirty="0"/>
          </a:p>
        </p:txBody>
      </p:sp>
      <p:sp>
        <p:nvSpPr>
          <p:cNvPr id="3" name="Content Placeholder 2"/>
          <p:cNvSpPr>
            <a:spLocks noGrp="1"/>
          </p:cNvSpPr>
          <p:nvPr>
            <p:ph idx="1"/>
          </p:nvPr>
        </p:nvSpPr>
        <p:spPr>
          <a:xfrm>
            <a:off x="457200" y="609600"/>
            <a:ext cx="7772400" cy="4724400"/>
          </a:xfrm>
        </p:spPr>
        <p:txBody>
          <a:bodyPr/>
          <a:lstStyle/>
          <a:p>
            <a:r>
              <a:rPr lang="en-US" dirty="0" smtClean="0"/>
              <a:t>ACM Code of Ethics and  ACM/IEEE Software Engineering Code of Ethics and Professional Practice  </a:t>
            </a:r>
          </a:p>
          <a:p>
            <a:pPr lvl="1"/>
            <a:r>
              <a:rPr lang="en-US" dirty="0" smtClean="0"/>
              <a:t>Not basis of profession ( by M. Davis definition)</a:t>
            </a:r>
          </a:p>
          <a:p>
            <a:pPr lvl="1"/>
            <a:r>
              <a:rPr lang="en-US" dirty="0" smtClean="0"/>
              <a:t>do not define a moral ideal that is openly and voluntarily followed by those of the would-be profession. </a:t>
            </a:r>
          </a:p>
          <a:p>
            <a:pPr lvl="1"/>
            <a:r>
              <a:rPr lang="en-US" dirty="0" smtClean="0"/>
              <a:t> In U.S. most computer professionals are not familiar with the particular rules of either code. And some of those who are familiar with the codes do not accept them fully</a:t>
            </a:r>
          </a:p>
          <a:p>
            <a:pPr lvl="1"/>
            <a:r>
              <a:rPr lang="en-US" dirty="0" smtClean="0"/>
              <a:t>no particular reason to accept the ACM Code as the appropriate one for setting standards for all computing professionals</a:t>
            </a: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38</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772400" cy="1143000"/>
          </a:xfrm>
        </p:spPr>
        <p:txBody>
          <a:bodyPr/>
          <a:lstStyle/>
          <a:p>
            <a:r>
              <a:rPr lang="en-US" dirty="0" smtClean="0"/>
              <a:t>Example from ACM Code of Ethics</a:t>
            </a:r>
            <a:endParaRPr lang="en-US" dirty="0"/>
          </a:p>
        </p:txBody>
      </p:sp>
      <p:sp>
        <p:nvSpPr>
          <p:cNvPr id="3" name="Content Placeholder 2"/>
          <p:cNvSpPr>
            <a:spLocks noGrp="1"/>
          </p:cNvSpPr>
          <p:nvPr>
            <p:ph idx="1"/>
          </p:nvPr>
        </p:nvSpPr>
        <p:spPr>
          <a:xfrm>
            <a:off x="228600" y="914400"/>
            <a:ext cx="8915400" cy="4724400"/>
          </a:xfrm>
        </p:spPr>
        <p:txBody>
          <a:bodyPr/>
          <a:lstStyle/>
          <a:p>
            <a:r>
              <a:rPr lang="en-US" dirty="0" smtClean="0"/>
              <a:t>.As with most codes for relatively young disciplines, some  problems:</a:t>
            </a:r>
          </a:p>
          <a:p>
            <a:r>
              <a:rPr lang="en-US" dirty="0" smtClean="0"/>
              <a:t>ACM Code includes moral imperative, “Avoid harm to others.” </a:t>
            </a:r>
          </a:p>
          <a:p>
            <a:pPr lvl="1"/>
            <a:r>
              <a:rPr lang="en-US" dirty="0" smtClean="0"/>
              <a:t>“harm” is defined as “injury or negative consequences, such as undesirable loss of information, loss of property, property damage, or unwanted environmental impacts.” </a:t>
            </a:r>
          </a:p>
          <a:p>
            <a:pPr lvl="1"/>
            <a:r>
              <a:rPr lang="en-US" dirty="0" smtClean="0"/>
              <a:t>Programmer working on target identification for armed robots or a security specialist working on cyber war strategies would seem to violate  this moral imperative since  explicitly in the business of trying to cause injury or an undesirable (to the enemy) loss of information.</a:t>
            </a:r>
          </a:p>
          <a:p>
            <a:r>
              <a:rPr lang="en-US" dirty="0" smtClean="0"/>
              <a:t>What do YOU think?  </a:t>
            </a: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39</a:t>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446"/>
            <a:ext cx="7772400" cy="1143000"/>
          </a:xfrm>
        </p:spPr>
        <p:txBody>
          <a:bodyPr/>
          <a:lstStyle/>
          <a:p>
            <a:r>
              <a:rPr lang="en-US" dirty="0" smtClean="0"/>
              <a:t>Case Summary:  </a:t>
            </a:r>
            <a:r>
              <a:rPr lang="en-US" dirty="0"/>
              <a:t>Fighting Injustice, </a:t>
            </a:r>
            <a:br>
              <a:rPr lang="en-US" dirty="0"/>
            </a:br>
            <a:r>
              <a:rPr lang="en-US" dirty="0"/>
              <a:t>i.e., Reading another’s email </a:t>
            </a:r>
          </a:p>
        </p:txBody>
      </p:sp>
      <p:sp>
        <p:nvSpPr>
          <p:cNvPr id="3" name="Content Placeholder 2"/>
          <p:cNvSpPr>
            <a:spLocks noGrp="1"/>
          </p:cNvSpPr>
          <p:nvPr>
            <p:ph idx="1"/>
          </p:nvPr>
        </p:nvSpPr>
        <p:spPr>
          <a:xfrm>
            <a:off x="228600" y="1066800"/>
            <a:ext cx="8686800" cy="4724400"/>
          </a:xfrm>
        </p:spPr>
        <p:txBody>
          <a:bodyPr/>
          <a:lstStyle/>
          <a:p>
            <a:r>
              <a:rPr lang="en-US" sz="2400" dirty="0"/>
              <a:t>Rachael was a senior computer science major who worked part-time for </a:t>
            </a:r>
            <a:r>
              <a:rPr lang="en-US" sz="2400" dirty="0" smtClean="0"/>
              <a:t>IT services </a:t>
            </a:r>
            <a:r>
              <a:rPr lang="en-US" sz="2400" dirty="0"/>
              <a:t>at her university</a:t>
            </a:r>
            <a:r>
              <a:rPr lang="en-US" sz="2400" dirty="0" smtClean="0"/>
              <a:t>.</a:t>
            </a:r>
          </a:p>
          <a:p>
            <a:r>
              <a:rPr lang="en-US" sz="2400" dirty="0"/>
              <a:t>Professor Paige was having a bad semester. She had never been the </a:t>
            </a:r>
            <a:r>
              <a:rPr lang="en-US" sz="2400" dirty="0" smtClean="0"/>
              <a:t>most popular </a:t>
            </a:r>
            <a:r>
              <a:rPr lang="en-US" sz="2400" dirty="0"/>
              <a:t>teacher in the </a:t>
            </a:r>
            <a:r>
              <a:rPr lang="en-US" sz="2400" dirty="0" smtClean="0"/>
              <a:t>CS </a:t>
            </a:r>
            <a:r>
              <a:rPr lang="en-US" sz="2400" dirty="0" err="1" smtClean="0"/>
              <a:t>dept</a:t>
            </a:r>
            <a:r>
              <a:rPr lang="en-US" sz="2400" dirty="0" smtClean="0"/>
              <a:t>, </a:t>
            </a:r>
            <a:r>
              <a:rPr lang="en-US" sz="2400" dirty="0"/>
              <a:t>but this semester </a:t>
            </a:r>
            <a:r>
              <a:rPr lang="en-US" sz="2400" dirty="0" smtClean="0"/>
              <a:t>was a target of ZTBT which had a Web </a:t>
            </a:r>
            <a:r>
              <a:rPr lang="en-US" sz="2400" dirty="0"/>
              <a:t>site </a:t>
            </a:r>
            <a:r>
              <a:rPr lang="en-US" sz="2400" dirty="0" smtClean="0"/>
              <a:t>with videos </a:t>
            </a:r>
            <a:r>
              <a:rPr lang="en-US" sz="2400" dirty="0"/>
              <a:t>making fun of </a:t>
            </a:r>
            <a:r>
              <a:rPr lang="en-US" sz="2400" dirty="0" smtClean="0"/>
              <a:t>Prof. </a:t>
            </a:r>
            <a:r>
              <a:rPr lang="en-US" sz="2400" dirty="0"/>
              <a:t>Paige, particularly her clumsiness</a:t>
            </a:r>
            <a:r>
              <a:rPr lang="en-US" sz="2400" dirty="0" smtClean="0"/>
              <a:t>.</a:t>
            </a:r>
          </a:p>
          <a:p>
            <a:r>
              <a:rPr lang="en-US" sz="2400" dirty="0"/>
              <a:t>Rachael </a:t>
            </a:r>
            <a:r>
              <a:rPr lang="en-US" sz="2400" dirty="0" smtClean="0"/>
              <a:t>had </a:t>
            </a:r>
            <a:r>
              <a:rPr lang="en-US" sz="2400" dirty="0"/>
              <a:t>Professor Paige </a:t>
            </a:r>
            <a:r>
              <a:rPr lang="en-US" sz="2400" dirty="0" smtClean="0"/>
              <a:t>for classes and </a:t>
            </a:r>
            <a:r>
              <a:rPr lang="en-US" sz="2400" dirty="0"/>
              <a:t>found her to be a </a:t>
            </a:r>
            <a:r>
              <a:rPr lang="en-US" sz="2400" dirty="0" smtClean="0"/>
              <a:t>competent teacher with a </a:t>
            </a:r>
            <a:r>
              <a:rPr lang="en-US" sz="2400" dirty="0"/>
              <a:t>genuine interest in her students. </a:t>
            </a:r>
            <a:r>
              <a:rPr lang="en-US" sz="2400" dirty="0" smtClean="0"/>
              <a:t> She had seen the videos of Prof. Paige.</a:t>
            </a:r>
          </a:p>
          <a:p>
            <a:r>
              <a:rPr lang="en-US" sz="2400" dirty="0" smtClean="0"/>
              <a:t>Rachel was working on Prof. Paige’s computer to install new software and Prof. Paige had to run to class and asked Rachel to log her out of the email program.</a:t>
            </a:r>
          </a:p>
          <a:p>
            <a:r>
              <a:rPr lang="en-US" sz="2400" dirty="0" smtClean="0"/>
              <a:t>Rachel noticed a subject “So sorry about your diagnosis”</a:t>
            </a:r>
            <a:endParaRPr lang="en-US" sz="2400"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4</a:t>
            </a:fld>
            <a:endParaRPr lang="en-US"/>
          </a:p>
        </p:txBody>
      </p:sp>
    </p:spTree>
    <p:extLst>
      <p:ext uri="{BB962C8B-B14F-4D97-AF65-F5344CB8AC3E}">
        <p14:creationId xmlns:p14="http://schemas.microsoft.com/office/powerpoint/2010/main" val="253403657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772400" cy="1143000"/>
          </a:xfrm>
        </p:spPr>
        <p:txBody>
          <a:bodyPr/>
          <a:lstStyle/>
          <a:p>
            <a:r>
              <a:rPr lang="en-US" dirty="0" smtClean="0"/>
              <a:t>Thinking it Through</a:t>
            </a:r>
            <a:endParaRPr lang="en-US" dirty="0"/>
          </a:p>
        </p:txBody>
      </p:sp>
      <p:sp>
        <p:nvSpPr>
          <p:cNvPr id="3" name="Content Placeholder 2"/>
          <p:cNvSpPr>
            <a:spLocks noGrp="1"/>
          </p:cNvSpPr>
          <p:nvPr>
            <p:ph idx="1"/>
          </p:nvPr>
        </p:nvSpPr>
        <p:spPr/>
        <p:txBody>
          <a:bodyPr/>
          <a:lstStyle/>
          <a:p>
            <a:r>
              <a:rPr lang="en-US" dirty="0" smtClean="0"/>
              <a:t>Consider the general moral imperative “Respect the privacy of others.” Here, also, there are potential situations where the requirement becomes problematic. Identify such a situation and explain why it is problematic.</a:t>
            </a: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40</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Becoming a Professional</a:t>
            </a:r>
            <a:endParaRPr lang="en-US" dirty="0"/>
          </a:p>
        </p:txBody>
      </p:sp>
      <p:sp>
        <p:nvSpPr>
          <p:cNvPr id="3" name="Content Placeholder 2"/>
          <p:cNvSpPr>
            <a:spLocks noGrp="1"/>
          </p:cNvSpPr>
          <p:nvPr>
            <p:ph idx="1"/>
          </p:nvPr>
        </p:nvSpPr>
        <p:spPr/>
        <p:txBody>
          <a:bodyPr/>
          <a:lstStyle/>
          <a:p>
            <a:r>
              <a:rPr lang="en-US" dirty="0" smtClean="0"/>
              <a:t>Lawyers/physicians - a specific event marks one’s entry into the profession</a:t>
            </a:r>
          </a:p>
          <a:p>
            <a:r>
              <a:rPr lang="en-US" dirty="0" smtClean="0"/>
              <a:t>computing professionals - no single event signals entry into the profession. </a:t>
            </a:r>
          </a:p>
          <a:p>
            <a:pPr lvl="1"/>
            <a:r>
              <a:rPr lang="en-US" dirty="0" smtClean="0"/>
              <a:t> a computer professional’s formal obligations most commonly come in the form of codes of conduct dictated by his/her employer.</a:t>
            </a:r>
          </a:p>
          <a:p>
            <a:pPr lvl="1"/>
            <a:r>
              <a:rPr lang="en-US" dirty="0" smtClean="0"/>
              <a:t>no generally recognized credentials, and no rites of passage, that establish them as professionals</a:t>
            </a:r>
          </a:p>
          <a:p>
            <a:endParaRPr lang="en-US" dirty="0"/>
          </a:p>
        </p:txBody>
      </p:sp>
      <p:sp>
        <p:nvSpPr>
          <p:cNvPr id="4" name="Date Placeholder 3"/>
          <p:cNvSpPr>
            <a:spLocks noGrp="1"/>
          </p:cNvSpPr>
          <p:nvPr>
            <p:ph type="dt" sz="half" idx="10"/>
          </p:nvPr>
        </p:nvSpPr>
        <p:spPr/>
        <p:txBody>
          <a:bodyPr/>
          <a:lstStyle/>
          <a:p>
            <a:r>
              <a:rPr lang="en-US" dirty="0" smtClean="0"/>
              <a:t>INTRODUCTION</a:t>
            </a:r>
            <a:endParaRPr lang="en-US" dirty="0"/>
          </a:p>
        </p:txBody>
      </p:sp>
      <p:sp>
        <p:nvSpPr>
          <p:cNvPr id="6" name="Slide Number Placeholder 5"/>
          <p:cNvSpPr>
            <a:spLocks noGrp="1"/>
          </p:cNvSpPr>
          <p:nvPr>
            <p:ph type="sldNum" sz="quarter" idx="12"/>
          </p:nvPr>
        </p:nvSpPr>
        <p:spPr/>
        <p:txBody>
          <a:bodyPr/>
          <a:lstStyle/>
          <a:p>
            <a:fld id="{6174D304-B642-4312-8B8B-6AFE3AB1B778}" type="slidenum">
              <a:rPr lang="en-US" smtClean="0"/>
              <a:pPr/>
              <a:t>41</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1143000"/>
          </a:xfrm>
        </p:spPr>
        <p:txBody>
          <a:bodyPr/>
          <a:lstStyle/>
          <a:p>
            <a:r>
              <a:rPr lang="en-US" dirty="0" smtClean="0"/>
              <a:t>CASE: Pornography on a University Computer</a:t>
            </a:r>
            <a:endParaRPr lang="en-US" dirty="0"/>
          </a:p>
        </p:txBody>
      </p:sp>
      <p:sp>
        <p:nvSpPr>
          <p:cNvPr id="3" name="Content Placeholder 2"/>
          <p:cNvSpPr>
            <a:spLocks noGrp="1"/>
          </p:cNvSpPr>
          <p:nvPr>
            <p:ph idx="1"/>
          </p:nvPr>
        </p:nvSpPr>
        <p:spPr/>
        <p:txBody>
          <a:bodyPr/>
          <a:lstStyle/>
          <a:p>
            <a:r>
              <a:rPr lang="en-US" dirty="0" smtClean="0"/>
              <a:t>Systems Manager discovered Dean’s hard disk filled with pornography  .</a:t>
            </a:r>
            <a:r>
              <a:rPr lang="en-US" dirty="0" err="1" smtClean="0"/>
              <a:t>wmv</a:t>
            </a:r>
            <a:r>
              <a:rPr lang="en-US" dirty="0" smtClean="0"/>
              <a:t> files when working on problem of poor performance on workstation.</a:t>
            </a:r>
          </a:p>
          <a:p>
            <a:r>
              <a:rPr lang="en-US" dirty="0" smtClean="0"/>
              <a:t>Options for systems manager:</a:t>
            </a:r>
          </a:p>
          <a:p>
            <a:pPr lvl="1"/>
            <a:r>
              <a:rPr lang="en-US" dirty="0" smtClean="0"/>
              <a:t>Confront the dean and demand that he delete the files.</a:t>
            </a:r>
          </a:p>
          <a:p>
            <a:pPr lvl="1"/>
            <a:r>
              <a:rPr lang="en-US" dirty="0" smtClean="0"/>
              <a:t>Report the matter to the provost.</a:t>
            </a:r>
          </a:p>
          <a:p>
            <a:pPr lvl="1"/>
            <a:r>
              <a:rPr lang="en-US" dirty="0" smtClean="0"/>
              <a:t>Transfer the files to the server to improve performance of the workstation and say nothing to anyone</a:t>
            </a:r>
            <a:endParaRPr lang="en-US" dirty="0"/>
          </a:p>
        </p:txBody>
      </p:sp>
      <p:sp>
        <p:nvSpPr>
          <p:cNvPr id="4" name="Date Placeholder 3"/>
          <p:cNvSpPr>
            <a:spLocks noGrp="1"/>
          </p:cNvSpPr>
          <p:nvPr>
            <p:ph type="dt" sz="half" idx="10"/>
          </p:nvPr>
        </p:nvSpPr>
        <p:spPr/>
        <p:txBody>
          <a:bodyPr/>
          <a:lstStyle/>
          <a:p>
            <a:r>
              <a:rPr lang="en-US" dirty="0" smtClean="0"/>
              <a:t>INTRODUCTION</a:t>
            </a:r>
            <a:endParaRPr lang="en-US" dirty="0"/>
          </a:p>
        </p:txBody>
      </p:sp>
      <p:sp>
        <p:nvSpPr>
          <p:cNvPr id="6" name="Slide Number Placeholder 5"/>
          <p:cNvSpPr>
            <a:spLocks noGrp="1"/>
          </p:cNvSpPr>
          <p:nvPr>
            <p:ph type="sldNum" sz="quarter" idx="12"/>
          </p:nvPr>
        </p:nvSpPr>
        <p:spPr/>
        <p:txBody>
          <a:bodyPr/>
          <a:lstStyle/>
          <a:p>
            <a:fld id="{6174D304-B642-4312-8B8B-6AFE3AB1B778}" type="slidenum">
              <a:rPr lang="en-US" smtClean="0"/>
              <a:pPr/>
              <a:t>42</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Thinking it Through</a:t>
            </a:r>
            <a:endParaRPr lang="en-US" dirty="0"/>
          </a:p>
        </p:txBody>
      </p:sp>
      <p:sp>
        <p:nvSpPr>
          <p:cNvPr id="3" name="Content Placeholder 2"/>
          <p:cNvSpPr>
            <a:spLocks noGrp="1"/>
          </p:cNvSpPr>
          <p:nvPr>
            <p:ph idx="1"/>
          </p:nvPr>
        </p:nvSpPr>
        <p:spPr/>
        <p:txBody>
          <a:bodyPr/>
          <a:lstStyle/>
          <a:p>
            <a:r>
              <a:rPr lang="en-US" dirty="0" smtClean="0"/>
              <a:t>What should systems manager do? Explain</a:t>
            </a:r>
          </a:p>
          <a:p>
            <a:r>
              <a:rPr lang="en-US" dirty="0" smtClean="0"/>
              <a:t>If the files had been vacation videos of the dean and his family, should systems manager’s decision be any different?</a:t>
            </a:r>
          </a:p>
          <a:p>
            <a:r>
              <a:rPr lang="en-US" dirty="0" smtClean="0"/>
              <a:t>Systems manager looked at the dean’s files without his permission. If that became known, should he face consequences? In particular, if he confronted the dean and he fired him for looking at his files, would he be justified?</a:t>
            </a:r>
          </a:p>
          <a:p>
            <a:endParaRPr lang="en-US" dirty="0"/>
          </a:p>
        </p:txBody>
      </p:sp>
      <p:sp>
        <p:nvSpPr>
          <p:cNvPr id="4" name="Date Placeholder 3"/>
          <p:cNvSpPr>
            <a:spLocks noGrp="1"/>
          </p:cNvSpPr>
          <p:nvPr>
            <p:ph type="dt" sz="half" idx="10"/>
          </p:nvPr>
        </p:nvSpPr>
        <p:spPr/>
        <p:txBody>
          <a:bodyPr/>
          <a:lstStyle/>
          <a:p>
            <a:r>
              <a:rPr lang="en-US" dirty="0" smtClean="0"/>
              <a:t>INTRODUCTION</a:t>
            </a:r>
            <a:endParaRPr lang="en-US" dirty="0"/>
          </a:p>
        </p:txBody>
      </p:sp>
      <p:sp>
        <p:nvSpPr>
          <p:cNvPr id="6" name="Slide Number Placeholder 5"/>
          <p:cNvSpPr>
            <a:spLocks noGrp="1"/>
          </p:cNvSpPr>
          <p:nvPr>
            <p:ph type="sldNum" sz="quarter" idx="12"/>
          </p:nvPr>
        </p:nvSpPr>
        <p:spPr/>
        <p:txBody>
          <a:bodyPr/>
          <a:lstStyle/>
          <a:p>
            <a:fld id="{6174D304-B642-4312-8B8B-6AFE3AB1B778}" type="slidenum">
              <a:rPr lang="en-US" smtClean="0"/>
              <a:pPr/>
              <a:t>43</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7772400" cy="1143000"/>
          </a:xfrm>
        </p:spPr>
        <p:txBody>
          <a:bodyPr/>
          <a:lstStyle/>
          <a:p>
            <a:r>
              <a:rPr lang="en-US" dirty="0" smtClean="0"/>
              <a:t>PROFESSIONALISM AND THE LAW</a:t>
            </a:r>
            <a:endParaRPr lang="en-US" dirty="0"/>
          </a:p>
        </p:txBody>
      </p:sp>
      <p:sp>
        <p:nvSpPr>
          <p:cNvPr id="3" name="Content Placeholder 2"/>
          <p:cNvSpPr>
            <a:spLocks noGrp="1"/>
          </p:cNvSpPr>
          <p:nvPr>
            <p:ph idx="1"/>
          </p:nvPr>
        </p:nvSpPr>
        <p:spPr>
          <a:xfrm>
            <a:off x="152400" y="990600"/>
            <a:ext cx="8839200" cy="4724400"/>
          </a:xfrm>
        </p:spPr>
        <p:txBody>
          <a:bodyPr/>
          <a:lstStyle/>
          <a:p>
            <a:r>
              <a:rPr lang="en-US" sz="2400" dirty="0" smtClean="0"/>
              <a:t>most professions, any enforcement mechanisms are associated with and enforced by the relevant professional organization</a:t>
            </a:r>
          </a:p>
          <a:p>
            <a:r>
              <a:rPr lang="en-US" sz="2400" dirty="0" smtClean="0"/>
              <a:t>Some professions, such as law, medicine, civil engineering and accounting, require a government license</a:t>
            </a:r>
          </a:p>
          <a:p>
            <a:r>
              <a:rPr lang="en-US" sz="2400" dirty="0" smtClean="0"/>
              <a:t>early-1990s,  in Texas tried to create standards for licensing software engineers.</a:t>
            </a:r>
          </a:p>
          <a:p>
            <a:pPr lvl="1"/>
            <a:r>
              <a:rPr lang="en-US" dirty="0" smtClean="0"/>
              <a:t> </a:t>
            </a:r>
            <a:r>
              <a:rPr lang="en-US" sz="2000" dirty="0" smtClean="0"/>
              <a:t>both the IEEE and the ACM were involved in defining a suitable body of knowledge and developing exams to test one’s mastery of that body of knowledge. </a:t>
            </a:r>
          </a:p>
          <a:p>
            <a:pPr lvl="1"/>
            <a:r>
              <a:rPr lang="en-US" sz="2000" dirty="0" smtClean="0"/>
              <a:t>ACM ultimately withdrew from the effort,</a:t>
            </a:r>
          </a:p>
          <a:p>
            <a:r>
              <a:rPr lang="en-US" sz="2400" dirty="0" smtClean="0"/>
              <a:t>ACM’s position is that software engineering as a discipline is too immature for its body of knowledge to be defined with precision</a:t>
            </a:r>
            <a:r>
              <a:rPr lang="en-US" dirty="0" smtClean="0"/>
              <a:t>.</a:t>
            </a:r>
          </a:p>
          <a:p>
            <a:pPr>
              <a:buNone/>
            </a:pPr>
            <a:endParaRPr lang="en-US" dirty="0"/>
          </a:p>
        </p:txBody>
      </p:sp>
      <p:sp>
        <p:nvSpPr>
          <p:cNvPr id="4" name="Date Placeholder 3"/>
          <p:cNvSpPr>
            <a:spLocks noGrp="1"/>
          </p:cNvSpPr>
          <p:nvPr>
            <p:ph type="dt" sz="half" idx="10"/>
          </p:nvPr>
        </p:nvSpPr>
        <p:spPr/>
        <p:txBody>
          <a:bodyPr/>
          <a:lstStyle/>
          <a:p>
            <a:r>
              <a:rPr lang="en-US" dirty="0" smtClean="0"/>
              <a:t>INTRODUCTION</a:t>
            </a:r>
            <a:endParaRPr lang="en-US" dirty="0"/>
          </a:p>
        </p:txBody>
      </p:sp>
      <p:sp>
        <p:nvSpPr>
          <p:cNvPr id="6" name="Slide Number Placeholder 5"/>
          <p:cNvSpPr>
            <a:spLocks noGrp="1"/>
          </p:cNvSpPr>
          <p:nvPr>
            <p:ph type="sldNum" sz="quarter" idx="12"/>
          </p:nvPr>
        </p:nvSpPr>
        <p:spPr/>
        <p:txBody>
          <a:bodyPr/>
          <a:lstStyle/>
          <a:p>
            <a:fld id="{6174D304-B642-4312-8B8B-6AFE3AB1B778}" type="slidenum">
              <a:rPr lang="en-US" smtClean="0"/>
              <a:pPr/>
              <a:t>44</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1143000"/>
          </a:xfrm>
        </p:spPr>
        <p:txBody>
          <a:bodyPr/>
          <a:lstStyle/>
          <a:p>
            <a:r>
              <a:rPr lang="en-US" dirty="0" smtClean="0"/>
              <a:t>Becoming a Professional</a:t>
            </a:r>
            <a:endParaRPr lang="en-US" dirty="0"/>
          </a:p>
        </p:txBody>
      </p:sp>
      <p:sp>
        <p:nvSpPr>
          <p:cNvPr id="3" name="Content Placeholder 2"/>
          <p:cNvSpPr>
            <a:spLocks noGrp="1"/>
          </p:cNvSpPr>
          <p:nvPr>
            <p:ph idx="1"/>
          </p:nvPr>
        </p:nvSpPr>
        <p:spPr>
          <a:xfrm>
            <a:off x="533400" y="990600"/>
            <a:ext cx="7772400" cy="4724400"/>
          </a:xfrm>
        </p:spPr>
        <p:txBody>
          <a:bodyPr/>
          <a:lstStyle/>
          <a:p>
            <a:r>
              <a:rPr lang="en-US" dirty="0" smtClean="0"/>
              <a:t>three components to establishing one’s credentials for a profession:</a:t>
            </a:r>
          </a:p>
          <a:p>
            <a:pPr lvl="1"/>
            <a:r>
              <a:rPr lang="en-US" dirty="0" smtClean="0"/>
              <a:t>education</a:t>
            </a:r>
          </a:p>
          <a:p>
            <a:pPr lvl="1"/>
            <a:r>
              <a:rPr lang="en-US" dirty="0" smtClean="0"/>
              <a:t>Experience</a:t>
            </a:r>
          </a:p>
          <a:p>
            <a:pPr lvl="1"/>
            <a:r>
              <a:rPr lang="en-US" dirty="0" smtClean="0"/>
              <a:t>examination</a:t>
            </a:r>
          </a:p>
          <a:p>
            <a:r>
              <a:rPr lang="en-US" dirty="0" smtClean="0"/>
              <a:t> Today’s computing professionals are not required to be qualified under any of those three components.</a:t>
            </a:r>
          </a:p>
          <a:p>
            <a:r>
              <a:rPr lang="en-US" dirty="0" smtClean="0"/>
              <a:t> most computing professionals are employed by a company or a government agency, both of which enforce their own standards</a:t>
            </a:r>
          </a:p>
        </p:txBody>
      </p:sp>
      <p:sp>
        <p:nvSpPr>
          <p:cNvPr id="4" name="Date Placeholder 3"/>
          <p:cNvSpPr>
            <a:spLocks noGrp="1"/>
          </p:cNvSpPr>
          <p:nvPr>
            <p:ph type="dt" sz="half" idx="10"/>
          </p:nvPr>
        </p:nvSpPr>
        <p:spPr/>
        <p:txBody>
          <a:bodyPr/>
          <a:lstStyle/>
          <a:p>
            <a:r>
              <a:rPr lang="en-US" dirty="0" smtClean="0"/>
              <a:t>INTRODUCTION</a:t>
            </a:r>
            <a:endParaRPr lang="en-US" dirty="0"/>
          </a:p>
        </p:txBody>
      </p:sp>
      <p:sp>
        <p:nvSpPr>
          <p:cNvPr id="6" name="Slide Number Placeholder 5"/>
          <p:cNvSpPr>
            <a:spLocks noGrp="1"/>
          </p:cNvSpPr>
          <p:nvPr>
            <p:ph type="sldNum" sz="quarter" idx="12"/>
          </p:nvPr>
        </p:nvSpPr>
        <p:spPr/>
        <p:txBody>
          <a:bodyPr/>
          <a:lstStyle/>
          <a:p>
            <a:fld id="{6174D304-B642-4312-8B8B-6AFE3AB1B778}" type="slidenum">
              <a:rPr lang="en-US" smtClean="0"/>
              <a:pPr/>
              <a:t>45</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Thinking it Through</a:t>
            </a:r>
            <a:endParaRPr lang="en-US" dirty="0"/>
          </a:p>
        </p:txBody>
      </p:sp>
      <p:sp>
        <p:nvSpPr>
          <p:cNvPr id="3" name="Content Placeholder 2"/>
          <p:cNvSpPr>
            <a:spLocks noGrp="1"/>
          </p:cNvSpPr>
          <p:nvPr>
            <p:ph idx="1"/>
          </p:nvPr>
        </p:nvSpPr>
        <p:spPr/>
        <p:txBody>
          <a:bodyPr/>
          <a:lstStyle/>
          <a:p>
            <a:r>
              <a:rPr lang="en-US" dirty="0" smtClean="0"/>
              <a:t>Not all software engineers work on products that affect public safety. Moreover, not all software development is done by people who are software engineers. Should there be some type of legal regulation on any type of software other than the regulations that already exist? Explain.</a:t>
            </a:r>
          </a:p>
          <a:p>
            <a:endParaRPr lang="en-US" dirty="0"/>
          </a:p>
        </p:txBody>
      </p:sp>
      <p:sp>
        <p:nvSpPr>
          <p:cNvPr id="4" name="Date Placeholder 3"/>
          <p:cNvSpPr>
            <a:spLocks noGrp="1"/>
          </p:cNvSpPr>
          <p:nvPr>
            <p:ph type="dt" sz="half" idx="10"/>
          </p:nvPr>
        </p:nvSpPr>
        <p:spPr/>
        <p:txBody>
          <a:bodyPr/>
          <a:lstStyle/>
          <a:p>
            <a:r>
              <a:rPr lang="en-US" dirty="0" smtClean="0"/>
              <a:t>INTRODUCTION</a:t>
            </a:r>
            <a:endParaRPr lang="en-US" dirty="0"/>
          </a:p>
        </p:txBody>
      </p:sp>
      <p:sp>
        <p:nvSpPr>
          <p:cNvPr id="6" name="Slide Number Placeholder 5"/>
          <p:cNvSpPr>
            <a:spLocks noGrp="1"/>
          </p:cNvSpPr>
          <p:nvPr>
            <p:ph type="sldNum" sz="quarter" idx="12"/>
          </p:nvPr>
        </p:nvSpPr>
        <p:spPr/>
        <p:txBody>
          <a:bodyPr/>
          <a:lstStyle/>
          <a:p>
            <a:fld id="{6174D304-B642-4312-8B8B-6AFE3AB1B778}" type="slidenum">
              <a:rPr lang="en-US" smtClean="0"/>
              <a:pPr/>
              <a:t>46</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7772400" cy="1143000"/>
          </a:xfrm>
        </p:spPr>
        <p:txBody>
          <a:bodyPr/>
          <a:lstStyle/>
          <a:p>
            <a:r>
              <a:rPr lang="en-US" dirty="0" smtClean="0"/>
              <a:t>CASE: GOING INTO BUSINESS</a:t>
            </a:r>
            <a:endParaRPr lang="en-US" dirty="0"/>
          </a:p>
        </p:txBody>
      </p:sp>
      <p:sp>
        <p:nvSpPr>
          <p:cNvPr id="3" name="Content Placeholder 2"/>
          <p:cNvSpPr>
            <a:spLocks noGrp="1"/>
          </p:cNvSpPr>
          <p:nvPr>
            <p:ph idx="1"/>
          </p:nvPr>
        </p:nvSpPr>
        <p:spPr>
          <a:xfrm>
            <a:off x="457200" y="1219200"/>
            <a:ext cx="8458200" cy="4724400"/>
          </a:xfrm>
        </p:spPr>
        <p:txBody>
          <a:bodyPr/>
          <a:lstStyle/>
          <a:p>
            <a:r>
              <a:rPr lang="en-US" dirty="0" smtClean="0"/>
              <a:t>bright young man has talent with problem shooting computer troubles.</a:t>
            </a:r>
          </a:p>
          <a:p>
            <a:r>
              <a:rPr lang="en-US" dirty="0" smtClean="0"/>
              <a:t>Gains reputation and makes a business of it</a:t>
            </a:r>
          </a:p>
          <a:p>
            <a:r>
              <a:rPr lang="en-US" dirty="0" smtClean="0"/>
              <a:t>Uses his business clients to gain inside information </a:t>
            </a:r>
          </a:p>
          <a:p>
            <a:r>
              <a:rPr lang="en-US" dirty="0" smtClean="0"/>
              <a:t>Sometimes uses information to his advantage</a:t>
            </a:r>
          </a:p>
          <a:p>
            <a:r>
              <a:rPr lang="en-US" dirty="0" smtClean="0"/>
              <a:t>careful not to gossip or to reveal to anyone what he learned</a:t>
            </a:r>
          </a:p>
          <a:p>
            <a:r>
              <a:rPr lang="en-US" dirty="0" smtClean="0"/>
              <a:t>never considered what he was doing as wrong but considered himself an honest businessman who remained discreet about his clients’ business</a:t>
            </a:r>
            <a:endParaRPr lang="en-US" dirty="0"/>
          </a:p>
        </p:txBody>
      </p:sp>
      <p:sp>
        <p:nvSpPr>
          <p:cNvPr id="4" name="Date Placeholder 3"/>
          <p:cNvSpPr>
            <a:spLocks noGrp="1"/>
          </p:cNvSpPr>
          <p:nvPr>
            <p:ph type="dt" sz="half" idx="10"/>
          </p:nvPr>
        </p:nvSpPr>
        <p:spPr/>
        <p:txBody>
          <a:bodyPr/>
          <a:lstStyle/>
          <a:p>
            <a:r>
              <a:rPr lang="en-US" dirty="0" smtClean="0"/>
              <a:t>INTRODUCTION</a:t>
            </a:r>
            <a:endParaRPr lang="en-US" dirty="0"/>
          </a:p>
        </p:txBody>
      </p:sp>
      <p:sp>
        <p:nvSpPr>
          <p:cNvPr id="6" name="Slide Number Placeholder 5"/>
          <p:cNvSpPr>
            <a:spLocks noGrp="1"/>
          </p:cNvSpPr>
          <p:nvPr>
            <p:ph type="sldNum" sz="quarter" idx="12"/>
          </p:nvPr>
        </p:nvSpPr>
        <p:spPr/>
        <p:txBody>
          <a:bodyPr/>
          <a:lstStyle/>
          <a:p>
            <a:fld id="{6174D304-B642-4312-8B8B-6AFE3AB1B778}" type="slidenum">
              <a:rPr lang="en-US" smtClean="0"/>
              <a:pPr/>
              <a:t>47</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Thinking It Through</a:t>
            </a:r>
            <a:endParaRPr lang="en-US" dirty="0"/>
          </a:p>
        </p:txBody>
      </p:sp>
      <p:sp>
        <p:nvSpPr>
          <p:cNvPr id="3" name="Content Placeholder 2"/>
          <p:cNvSpPr>
            <a:spLocks noGrp="1"/>
          </p:cNvSpPr>
          <p:nvPr>
            <p:ph idx="1"/>
          </p:nvPr>
        </p:nvSpPr>
        <p:spPr/>
        <p:txBody>
          <a:bodyPr/>
          <a:lstStyle/>
          <a:p>
            <a:r>
              <a:rPr lang="en-US" dirty="0" smtClean="0"/>
              <a:t>Were his actions (reading his customers’ files) moral from an act utilitarian viewpoint? Explain</a:t>
            </a:r>
          </a:p>
          <a:p>
            <a:r>
              <a:rPr lang="en-US" dirty="0" smtClean="0"/>
              <a:t>He did not believe his acquisition of his clients’ information to be morally wrong. Make the strongest case you can that his position is </a:t>
            </a:r>
          </a:p>
          <a:p>
            <a:pPr lvl="1"/>
            <a:r>
              <a:rPr lang="en-US" dirty="0" smtClean="0"/>
              <a:t>VALID.</a:t>
            </a:r>
          </a:p>
          <a:p>
            <a:pPr lvl="1"/>
            <a:r>
              <a:rPr lang="en-US" dirty="0" smtClean="0"/>
              <a:t>NOT VALID</a:t>
            </a:r>
            <a:endParaRPr lang="en-US" dirty="0"/>
          </a:p>
        </p:txBody>
      </p:sp>
      <p:sp>
        <p:nvSpPr>
          <p:cNvPr id="4" name="Date Placeholder 3"/>
          <p:cNvSpPr>
            <a:spLocks noGrp="1"/>
          </p:cNvSpPr>
          <p:nvPr>
            <p:ph type="dt" sz="half" idx="10"/>
          </p:nvPr>
        </p:nvSpPr>
        <p:spPr/>
        <p:txBody>
          <a:bodyPr/>
          <a:lstStyle/>
          <a:p>
            <a:r>
              <a:rPr lang="en-US" dirty="0" smtClean="0"/>
              <a:t>INTRODUCTION</a:t>
            </a:r>
            <a:endParaRPr lang="en-US" dirty="0"/>
          </a:p>
        </p:txBody>
      </p:sp>
      <p:sp>
        <p:nvSpPr>
          <p:cNvPr id="6" name="Slide Number Placeholder 5"/>
          <p:cNvSpPr>
            <a:spLocks noGrp="1"/>
          </p:cNvSpPr>
          <p:nvPr>
            <p:ph type="sldNum" sz="quarter" idx="12"/>
          </p:nvPr>
        </p:nvSpPr>
        <p:spPr/>
        <p:txBody>
          <a:bodyPr/>
          <a:lstStyle/>
          <a:p>
            <a:fld id="{6174D304-B642-4312-8B8B-6AFE3AB1B778}" type="slidenum">
              <a:rPr lang="en-US" smtClean="0"/>
              <a:pPr/>
              <a:t>48</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763000" cy="1143000"/>
          </a:xfrm>
        </p:spPr>
        <p:txBody>
          <a:bodyPr/>
          <a:lstStyle/>
          <a:p>
            <a:r>
              <a:rPr lang="en-US" sz="2400" dirty="0" smtClean="0"/>
              <a:t>MULTICULTURAL PERSPECTIVE: THE NEW ZEALAND COMPUTER SOCIETY’S CODE OF PROFESSIONAL CONDUCT</a:t>
            </a:r>
            <a:endParaRPr lang="en-US" sz="2400" dirty="0"/>
          </a:p>
        </p:txBody>
      </p:sp>
      <p:sp>
        <p:nvSpPr>
          <p:cNvPr id="3" name="Content Placeholder 2"/>
          <p:cNvSpPr>
            <a:spLocks noGrp="1"/>
          </p:cNvSpPr>
          <p:nvPr>
            <p:ph idx="1"/>
          </p:nvPr>
        </p:nvSpPr>
        <p:spPr>
          <a:xfrm>
            <a:off x="228600" y="1219200"/>
            <a:ext cx="8686800" cy="4724400"/>
          </a:xfrm>
        </p:spPr>
        <p:txBody>
          <a:bodyPr/>
          <a:lstStyle/>
          <a:p>
            <a:r>
              <a:rPr lang="en-US" dirty="0" smtClean="0"/>
              <a:t>Many countries have adopted or adapted the ACM/IEEE Software Engineering Code of Ethics and Professional Practice. </a:t>
            </a:r>
          </a:p>
          <a:p>
            <a:r>
              <a:rPr lang="en-US" dirty="0" smtClean="0"/>
              <a:t>Others have created their own codes from scratch, to better reflect the cultural context and values of their country. </a:t>
            </a:r>
          </a:p>
          <a:p>
            <a:pPr lvl="1"/>
            <a:r>
              <a:rPr lang="en-US" dirty="0" smtClean="0"/>
              <a:t>Code of Professional Conduct used by the New Zealand Computer Society  (NZCS).</a:t>
            </a:r>
          </a:p>
          <a:p>
            <a:pPr lvl="1"/>
            <a:r>
              <a:rPr lang="en-US" dirty="0" smtClean="0"/>
              <a:t>Some Tenets:  Non-Discriminatory, Zeal, Community, Skills, Continuous Development, Outcomes and Consequences, Potential or Real Conflicts of Interest, Competence</a:t>
            </a:r>
            <a:endParaRPr lang="en-US" dirty="0"/>
          </a:p>
        </p:txBody>
      </p:sp>
      <p:sp>
        <p:nvSpPr>
          <p:cNvPr id="4" name="Date Placeholder 3"/>
          <p:cNvSpPr>
            <a:spLocks noGrp="1"/>
          </p:cNvSpPr>
          <p:nvPr>
            <p:ph type="dt" sz="half" idx="10"/>
          </p:nvPr>
        </p:nvSpPr>
        <p:spPr/>
        <p:txBody>
          <a:bodyPr/>
          <a:lstStyle/>
          <a:p>
            <a:r>
              <a:rPr lang="en-US" dirty="0" smtClean="0"/>
              <a:t>INTRODUCTION</a:t>
            </a:r>
            <a:endParaRPr lang="en-US" dirty="0"/>
          </a:p>
        </p:txBody>
      </p:sp>
      <p:sp>
        <p:nvSpPr>
          <p:cNvPr id="6" name="Slide Number Placeholder 5"/>
          <p:cNvSpPr>
            <a:spLocks noGrp="1"/>
          </p:cNvSpPr>
          <p:nvPr>
            <p:ph type="sldNum" sz="quarter" idx="12"/>
          </p:nvPr>
        </p:nvSpPr>
        <p:spPr/>
        <p:txBody>
          <a:bodyPr/>
          <a:lstStyle/>
          <a:p>
            <a:fld id="{6174D304-B642-4312-8B8B-6AFE3AB1B778}" type="slidenum">
              <a:rPr lang="en-US" smtClean="0"/>
              <a:pPr/>
              <a:t>49</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dirty="0"/>
              <a:t>Case Summary:  Fighting Injustice, </a:t>
            </a:r>
            <a:br>
              <a:rPr lang="en-US" dirty="0"/>
            </a:br>
            <a:r>
              <a:rPr lang="en-US" dirty="0"/>
              <a:t>i.e., Reading another’s email </a:t>
            </a:r>
          </a:p>
        </p:txBody>
      </p:sp>
      <p:sp>
        <p:nvSpPr>
          <p:cNvPr id="3" name="Content Placeholder 2"/>
          <p:cNvSpPr>
            <a:spLocks noGrp="1"/>
          </p:cNvSpPr>
          <p:nvPr>
            <p:ph idx="1"/>
          </p:nvPr>
        </p:nvSpPr>
        <p:spPr>
          <a:xfrm>
            <a:off x="381000" y="1600200"/>
            <a:ext cx="8229600" cy="4724400"/>
          </a:xfrm>
        </p:spPr>
        <p:txBody>
          <a:bodyPr/>
          <a:lstStyle/>
          <a:p>
            <a:r>
              <a:rPr lang="en-US" dirty="0" smtClean="0"/>
              <a:t>Rachel opened and read the email to learn that Prof. Paige has MS. She then began to think that the videos were not so funny anymore.</a:t>
            </a:r>
          </a:p>
          <a:p>
            <a:r>
              <a:rPr lang="en-US" dirty="0" smtClean="0"/>
              <a:t>She posted to the ZTBT site about Prof. Paige’s MS and asked that Prof. Paige be left alone.  But others wanted to know how she found out.   She revealed that she had read Prof. Paige’s email. </a:t>
            </a:r>
          </a:p>
          <a:p>
            <a:r>
              <a:rPr lang="en-US" dirty="0" smtClean="0"/>
              <a:t>Her supervisor learned of this behavior and promptly fired her.</a:t>
            </a: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5</a:t>
            </a:fld>
            <a:endParaRPr lang="en-US"/>
          </a:p>
        </p:txBody>
      </p:sp>
    </p:spTree>
    <p:extLst>
      <p:ext uri="{BB962C8B-B14F-4D97-AF65-F5344CB8AC3E}">
        <p14:creationId xmlns:p14="http://schemas.microsoft.com/office/powerpoint/2010/main" val="252017942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772400" cy="1143000"/>
          </a:xfrm>
        </p:spPr>
        <p:txBody>
          <a:bodyPr/>
          <a:lstStyle/>
          <a:p>
            <a:r>
              <a:rPr lang="en-US" dirty="0" smtClean="0"/>
              <a:t>Summary</a:t>
            </a:r>
            <a:endParaRPr lang="en-US" dirty="0"/>
          </a:p>
        </p:txBody>
      </p:sp>
      <p:sp>
        <p:nvSpPr>
          <p:cNvPr id="3" name="Content Placeholder 2"/>
          <p:cNvSpPr>
            <a:spLocks noGrp="1"/>
          </p:cNvSpPr>
          <p:nvPr>
            <p:ph idx="1"/>
          </p:nvPr>
        </p:nvSpPr>
        <p:spPr>
          <a:xfrm>
            <a:off x="228600" y="685800"/>
            <a:ext cx="8915400" cy="4724400"/>
          </a:xfrm>
        </p:spPr>
        <p:txBody>
          <a:bodyPr/>
          <a:lstStyle/>
          <a:p>
            <a:r>
              <a:rPr lang="en-US" dirty="0" smtClean="0"/>
              <a:t>Best-known codes for software engineers and computer scientists in the United States. </a:t>
            </a:r>
          </a:p>
          <a:p>
            <a:pPr lvl="1"/>
            <a:r>
              <a:rPr lang="en-US" dirty="0" smtClean="0"/>
              <a:t>ACM/IEEE Software Engineering Code of Ethics and Professional Practice</a:t>
            </a:r>
          </a:p>
          <a:p>
            <a:pPr lvl="1"/>
            <a:r>
              <a:rPr lang="en-US" dirty="0" smtClean="0"/>
              <a:t> ACM Code of Ethics are</a:t>
            </a:r>
          </a:p>
          <a:p>
            <a:pPr lvl="1"/>
            <a:r>
              <a:rPr lang="en-US" dirty="0" smtClean="0"/>
              <a:t>neither speaks for an entire profession.</a:t>
            </a:r>
          </a:p>
          <a:p>
            <a:r>
              <a:rPr lang="en-US" dirty="0" smtClean="0"/>
              <a:t>Computer professionals not licensed by law, except for software engineers in Texas.</a:t>
            </a:r>
          </a:p>
          <a:p>
            <a:pPr lvl="1"/>
            <a:r>
              <a:rPr lang="en-US" dirty="0" smtClean="0"/>
              <a:t>ACM’s policy explicitly opposes the licensing of software engineers.</a:t>
            </a:r>
          </a:p>
          <a:p>
            <a:r>
              <a:rPr lang="en-US" dirty="0" smtClean="0"/>
              <a:t>Computing societies in most technologically advanced countries have adopted codes of ethics. </a:t>
            </a:r>
          </a:p>
          <a:p>
            <a:pPr lvl="1"/>
            <a:r>
              <a:rPr lang="en-US" sz="2000" dirty="0" smtClean="0"/>
              <a:t>The New Zealand Computer Society’s Code of Professional Conduct </a:t>
            </a:r>
            <a:endParaRPr lang="en-US" sz="2000" dirty="0"/>
          </a:p>
        </p:txBody>
      </p:sp>
      <p:sp>
        <p:nvSpPr>
          <p:cNvPr id="4" name="Date Placeholder 3"/>
          <p:cNvSpPr>
            <a:spLocks noGrp="1"/>
          </p:cNvSpPr>
          <p:nvPr>
            <p:ph type="dt" sz="half" idx="10"/>
          </p:nvPr>
        </p:nvSpPr>
        <p:spPr/>
        <p:txBody>
          <a:bodyPr/>
          <a:lstStyle/>
          <a:p>
            <a:r>
              <a:rPr lang="en-US" dirty="0" smtClean="0"/>
              <a:t>INTRODUCTION</a:t>
            </a:r>
            <a:endParaRPr lang="en-US" dirty="0"/>
          </a:p>
        </p:txBody>
      </p:sp>
      <p:sp>
        <p:nvSpPr>
          <p:cNvPr id="6" name="Slide Number Placeholder 5"/>
          <p:cNvSpPr>
            <a:spLocks noGrp="1"/>
          </p:cNvSpPr>
          <p:nvPr>
            <p:ph type="sldNum" sz="quarter" idx="12"/>
          </p:nvPr>
        </p:nvSpPr>
        <p:spPr/>
        <p:txBody>
          <a:bodyPr/>
          <a:lstStyle/>
          <a:p>
            <a:fld id="{6174D304-B642-4312-8B8B-6AFE3AB1B778}" type="slidenum">
              <a:rPr lang="en-US" smtClean="0"/>
              <a:pPr/>
              <a:t>50</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72400" cy="1143000"/>
          </a:xfrm>
        </p:spPr>
        <p:txBody>
          <a:bodyPr/>
          <a:lstStyle/>
          <a:p>
            <a:r>
              <a:rPr lang="en-US" dirty="0" smtClean="0"/>
              <a:t>Summary</a:t>
            </a:r>
            <a:endParaRPr lang="en-US" dirty="0"/>
          </a:p>
        </p:txBody>
      </p:sp>
      <p:sp>
        <p:nvSpPr>
          <p:cNvPr id="3" name="Content Placeholder 2"/>
          <p:cNvSpPr>
            <a:spLocks noGrp="1"/>
          </p:cNvSpPr>
          <p:nvPr>
            <p:ph idx="1"/>
          </p:nvPr>
        </p:nvSpPr>
        <p:spPr>
          <a:xfrm>
            <a:off x="381000" y="990600"/>
            <a:ext cx="8763000" cy="4724400"/>
          </a:xfrm>
        </p:spPr>
        <p:txBody>
          <a:bodyPr/>
          <a:lstStyle/>
          <a:p>
            <a:r>
              <a:rPr lang="en-US" dirty="0" smtClean="0"/>
              <a:t>Good Works Project has the least restrictive definition of “professional”, </a:t>
            </a:r>
          </a:p>
          <a:p>
            <a:pPr lvl="1"/>
            <a:r>
              <a:rPr lang="en-US" dirty="0" smtClean="0"/>
              <a:t>the only requirement is a degree of autonomy and a high level of service to the public. The definition</a:t>
            </a:r>
          </a:p>
          <a:p>
            <a:r>
              <a:rPr lang="en-US" dirty="0" err="1" smtClean="0"/>
              <a:t>Kultgen</a:t>
            </a:r>
            <a:r>
              <a:rPr lang="en-US" dirty="0" smtClean="0"/>
              <a:t> and his wheel of attribute includes the most attributes.</a:t>
            </a:r>
          </a:p>
          <a:p>
            <a:r>
              <a:rPr lang="en-US" dirty="0" smtClean="0"/>
              <a:t>Michael Davis relates most directly to our interest in the ethical responsibilities of professionals. </a:t>
            </a:r>
          </a:p>
          <a:p>
            <a:pPr lvl="1"/>
            <a:r>
              <a:rPr lang="en-US" dirty="0" smtClean="0"/>
              <a:t>requires that a profession’s  members voluntarily serve a particular moral ideal, in a morally permissible way, beyond what the law, the market, and morality would otherwise require.</a:t>
            </a:r>
            <a:endParaRPr lang="en-US" dirty="0"/>
          </a:p>
        </p:txBody>
      </p:sp>
      <p:sp>
        <p:nvSpPr>
          <p:cNvPr id="4" name="Date Placeholder 3"/>
          <p:cNvSpPr>
            <a:spLocks noGrp="1"/>
          </p:cNvSpPr>
          <p:nvPr>
            <p:ph type="dt" sz="half" idx="10"/>
          </p:nvPr>
        </p:nvSpPr>
        <p:spPr/>
        <p:txBody>
          <a:bodyPr/>
          <a:lstStyle/>
          <a:p>
            <a:r>
              <a:rPr lang="en-US" dirty="0" smtClean="0"/>
              <a:t>INTRODUCTION</a:t>
            </a:r>
            <a:endParaRPr lang="en-US" dirty="0"/>
          </a:p>
        </p:txBody>
      </p:sp>
      <p:sp>
        <p:nvSpPr>
          <p:cNvPr id="6" name="Slide Number Placeholder 5"/>
          <p:cNvSpPr>
            <a:spLocks noGrp="1"/>
          </p:cNvSpPr>
          <p:nvPr>
            <p:ph type="sldNum" sz="quarter" idx="12"/>
          </p:nvPr>
        </p:nvSpPr>
        <p:spPr/>
        <p:txBody>
          <a:bodyPr/>
          <a:lstStyle/>
          <a:p>
            <a:fld id="{6174D304-B642-4312-8B8B-6AFE3AB1B778}" type="slidenum">
              <a:rPr lang="en-US" smtClean="0"/>
              <a:pPr/>
              <a:t>51</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 to</a:t>
            </a:r>
            <a:endParaRPr lang="en-US" dirty="0"/>
          </a:p>
        </p:txBody>
      </p:sp>
      <p:sp>
        <p:nvSpPr>
          <p:cNvPr id="3" name="Content Placeholder 2"/>
          <p:cNvSpPr>
            <a:spLocks noGrp="1"/>
          </p:cNvSpPr>
          <p:nvPr>
            <p:ph idx="1"/>
          </p:nvPr>
        </p:nvSpPr>
        <p:spPr/>
        <p:txBody>
          <a:bodyPr/>
          <a:lstStyle/>
          <a:p>
            <a:r>
              <a:rPr lang="en-US" i="1" dirty="0" smtClean="0"/>
              <a:t>ACM Code of Ethics and Professional Conduct</a:t>
            </a:r>
            <a:endParaRPr lang="en-US" b="1" u="sng" dirty="0" smtClean="0"/>
          </a:p>
          <a:p>
            <a:r>
              <a:rPr lang="en-US" u="sng" dirty="0" smtClean="0">
                <a:hlinkClick r:id="rId2"/>
              </a:rPr>
              <a:t>http://www.acm.org/about/code-of-ethics</a:t>
            </a:r>
            <a:endParaRPr lang="en-US" u="sng" dirty="0" smtClean="0"/>
          </a:p>
          <a:p>
            <a:pPr>
              <a:buNone/>
            </a:pPr>
            <a:endParaRPr lang="en-US" b="1" u="sng" dirty="0" smtClean="0"/>
          </a:p>
          <a:p>
            <a:r>
              <a:rPr lang="en-US" i="1" dirty="0" smtClean="0"/>
              <a:t>Software Engineering Code of Ethics and Professional Practice</a:t>
            </a:r>
            <a:endParaRPr lang="en-US" dirty="0" smtClean="0"/>
          </a:p>
          <a:p>
            <a:r>
              <a:rPr lang="en-US" u="sng" dirty="0" smtClean="0">
                <a:hlinkClick r:id="rId3"/>
              </a:rPr>
              <a:t>http</a:t>
            </a:r>
            <a:r>
              <a:rPr lang="en-US" u="sng" smtClean="0">
                <a:hlinkClick r:id="rId3"/>
              </a:rPr>
              <a:t>://www.acm.org/about/se-code</a:t>
            </a:r>
            <a:endParaRPr lang="en-US" u="sng" smtClean="0"/>
          </a:p>
          <a:p>
            <a:pPr>
              <a:buNone/>
            </a:pPr>
            <a:endParaRPr lang="en-US" u="sng" dirty="0" smtClean="0"/>
          </a:p>
          <a:p>
            <a:r>
              <a:rPr lang="en-US" b="1" dirty="0" smtClean="0"/>
              <a:t>NZCS Code of Professional Conduct</a:t>
            </a:r>
            <a:r>
              <a:rPr lang="en-US" dirty="0" smtClean="0"/>
              <a:t> </a:t>
            </a:r>
            <a:endParaRPr lang="en-US" u="sng" dirty="0" smtClean="0"/>
          </a:p>
          <a:p>
            <a:r>
              <a:rPr lang="en-US" u="sng" dirty="0" smtClean="0"/>
              <a:t>http://www.nzcs.org.nz/about/ethics</a:t>
            </a:r>
          </a:p>
          <a:p>
            <a:pPr>
              <a:buNone/>
            </a:pPr>
            <a:endParaRPr lang="en-US" b="1" u="sng" dirty="0" smtClean="0"/>
          </a:p>
          <a:p>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5" name="Footer Placeholder 4"/>
          <p:cNvSpPr>
            <a:spLocks noGrp="1"/>
          </p:cNvSpPr>
          <p:nvPr>
            <p:ph type="ftr" sz="quarter" idx="11"/>
          </p:nvPr>
        </p:nvSpPr>
        <p:spPr/>
        <p:txBody>
          <a:bodyPr/>
          <a:lstStyle/>
          <a:p>
            <a:r>
              <a:rPr lang="en-US" smtClean="0"/>
              <a:t>CS346-Spring 98CS446-Fall 06</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52</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772400" cy="1143000"/>
          </a:xfrm>
        </p:spPr>
        <p:txBody>
          <a:bodyPr/>
          <a:lstStyle/>
          <a:p>
            <a:r>
              <a:rPr lang="en-US" dirty="0" smtClean="0"/>
              <a:t>Case:  Fighting Injustice</a:t>
            </a:r>
            <a:endParaRPr lang="en-US" dirty="0"/>
          </a:p>
        </p:txBody>
      </p:sp>
      <p:sp>
        <p:nvSpPr>
          <p:cNvPr id="3" name="Content Placeholder 2"/>
          <p:cNvSpPr>
            <a:spLocks noGrp="1"/>
          </p:cNvSpPr>
          <p:nvPr>
            <p:ph idx="1"/>
          </p:nvPr>
        </p:nvSpPr>
        <p:spPr>
          <a:xfrm>
            <a:off x="228600" y="762000"/>
            <a:ext cx="8610600" cy="4724400"/>
          </a:xfrm>
        </p:spPr>
        <p:txBody>
          <a:bodyPr/>
          <a:lstStyle/>
          <a:p>
            <a:r>
              <a:rPr lang="en-US" dirty="0" smtClean="0"/>
              <a:t>Were Rachael’s actions moral? Explain.</a:t>
            </a:r>
          </a:p>
          <a:p>
            <a:r>
              <a:rPr lang="en-US" dirty="0" smtClean="0"/>
              <a:t>Were Rachael’s actions ethical? Explain.</a:t>
            </a:r>
          </a:p>
          <a:p>
            <a:r>
              <a:rPr lang="en-US" dirty="0" smtClean="0"/>
              <a:t>Was Ms. McFarland justified in firing Rachael? Explain.</a:t>
            </a:r>
          </a:p>
          <a:p>
            <a:r>
              <a:rPr lang="en-US" dirty="0" smtClean="0"/>
              <a:t>Suppose Rachael had not been in Professor Paige’s office because of her job with IT services. Suppose she had simply been a student who was in the office for a conference when Professor Paige was temporarily called away for some reason. Would that change either of your first two answers? Explain.</a:t>
            </a:r>
          </a:p>
          <a:p>
            <a:r>
              <a:rPr lang="en-US" dirty="0" smtClean="0"/>
              <a:t>Did Professor Paige behave ethically when she asked Rachael to log her off rather than doing it herself? Explain</a:t>
            </a:r>
            <a:endParaRPr lang="en-US" dirty="0"/>
          </a:p>
        </p:txBody>
      </p:sp>
      <p:sp>
        <p:nvSpPr>
          <p:cNvPr id="4" name="Date Placeholder 3"/>
          <p:cNvSpPr>
            <a:spLocks noGrp="1"/>
          </p:cNvSpPr>
          <p:nvPr>
            <p:ph type="dt" sz="half" idx="10"/>
          </p:nvPr>
        </p:nvSpPr>
        <p:spPr/>
        <p:txBody>
          <a:bodyPr/>
          <a:lstStyle/>
          <a:p>
            <a:r>
              <a:rPr lang="en-US" dirty="0" smtClean="0"/>
              <a:t>INTRODUCTION</a:t>
            </a:r>
            <a:endParaRPr lang="en-US" dirty="0"/>
          </a:p>
        </p:txBody>
      </p:sp>
      <p:sp>
        <p:nvSpPr>
          <p:cNvPr id="6" name="Slide Number Placeholder 5"/>
          <p:cNvSpPr>
            <a:spLocks noGrp="1"/>
          </p:cNvSpPr>
          <p:nvPr>
            <p:ph type="sldNum" sz="quarter" idx="12"/>
          </p:nvPr>
        </p:nvSpPr>
        <p:spPr/>
        <p:txBody>
          <a:bodyPr/>
          <a:lstStyle/>
          <a:p>
            <a:fld id="{6174D304-B642-4312-8B8B-6AFE3AB1B778}" type="slidenum">
              <a:rPr lang="en-US" smtClean="0"/>
              <a:pPr/>
              <a:t>6</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772400" cy="1143000"/>
          </a:xfrm>
        </p:spPr>
        <p:txBody>
          <a:bodyPr/>
          <a:lstStyle/>
          <a:p>
            <a:r>
              <a:rPr lang="en-US" dirty="0"/>
              <a:t>Case:  Fighting Injustice, </a:t>
            </a:r>
            <a:br>
              <a:rPr lang="en-US" dirty="0"/>
            </a:br>
            <a:r>
              <a:rPr lang="en-US" dirty="0"/>
              <a:t>i.e., Reading another’s email </a:t>
            </a:r>
          </a:p>
        </p:txBody>
      </p:sp>
      <p:sp>
        <p:nvSpPr>
          <p:cNvPr id="3" name="Content Placeholder 2"/>
          <p:cNvSpPr>
            <a:spLocks noGrp="1"/>
          </p:cNvSpPr>
          <p:nvPr>
            <p:ph idx="1"/>
          </p:nvPr>
        </p:nvSpPr>
        <p:spPr>
          <a:xfrm>
            <a:off x="533400" y="1295400"/>
            <a:ext cx="7772400" cy="4724400"/>
          </a:xfrm>
        </p:spPr>
        <p:txBody>
          <a:bodyPr/>
          <a:lstStyle/>
          <a:p>
            <a:r>
              <a:rPr lang="en-US" dirty="0" smtClean="0"/>
              <a:t>Employee violated the privacy policy of IT services explained and emphasized when CS senior student  took the job.  </a:t>
            </a:r>
          </a:p>
          <a:p>
            <a:r>
              <a:rPr lang="en-US" dirty="0" smtClean="0"/>
              <a:t>Student signed documents signifying willingness to follow the policy.</a:t>
            </a:r>
          </a:p>
          <a:p>
            <a:r>
              <a:rPr lang="en-US" dirty="0" smtClean="0"/>
              <a:t>Violated a trust that people on the IT staff rely on to do their jobs properly.</a:t>
            </a:r>
          </a:p>
          <a:p>
            <a:r>
              <a:rPr lang="en-US" dirty="0" smtClean="0"/>
              <a:t>Violated the ethical standards of the job and of chosen profession. </a:t>
            </a:r>
          </a:p>
          <a:p>
            <a:r>
              <a:rPr lang="en-US" dirty="0" smtClean="0"/>
              <a:t>Behaved unprofessionally</a:t>
            </a: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7</a:t>
            </a:fld>
            <a:endParaRPr lang="en-US"/>
          </a:p>
        </p:txBody>
      </p:sp>
    </p:spTree>
    <p:extLst>
      <p:ext uri="{BB962C8B-B14F-4D97-AF65-F5344CB8AC3E}">
        <p14:creationId xmlns:p14="http://schemas.microsoft.com/office/powerpoint/2010/main" val="81911259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86800" cy="1143000"/>
          </a:xfrm>
        </p:spPr>
        <p:txBody>
          <a:bodyPr/>
          <a:lstStyle/>
          <a:p>
            <a:r>
              <a:rPr lang="en-US" dirty="0" smtClean="0"/>
              <a:t>Case: Refusing to do a favor for a friend</a:t>
            </a:r>
            <a:br>
              <a:rPr lang="en-US" dirty="0" smtClean="0"/>
            </a:br>
            <a:r>
              <a:rPr lang="en-US" dirty="0" smtClean="0"/>
              <a:t>i.e., letting friend use account to submit work</a:t>
            </a:r>
            <a:endParaRPr lang="en-US" dirty="0"/>
          </a:p>
        </p:txBody>
      </p:sp>
      <p:sp>
        <p:nvSpPr>
          <p:cNvPr id="3" name="Content Placeholder 2"/>
          <p:cNvSpPr>
            <a:spLocks noGrp="1"/>
          </p:cNvSpPr>
          <p:nvPr>
            <p:ph idx="1"/>
          </p:nvPr>
        </p:nvSpPr>
        <p:spPr>
          <a:xfrm>
            <a:off x="685800" y="1371600"/>
            <a:ext cx="8153400" cy="4724400"/>
          </a:xfrm>
        </p:spPr>
        <p:txBody>
          <a:bodyPr/>
          <a:lstStyle/>
          <a:p>
            <a:r>
              <a:rPr lang="en-US" dirty="0" smtClean="0"/>
              <a:t>Michael, snowed in, couldn’t submit work and would receive severe late penalty</a:t>
            </a:r>
          </a:p>
          <a:p>
            <a:r>
              <a:rPr lang="en-US" dirty="0" smtClean="0"/>
              <a:t>Only friend could get a hold of was Greg, software engineer at consulting company</a:t>
            </a:r>
          </a:p>
          <a:p>
            <a:r>
              <a:rPr lang="en-US" dirty="0" smtClean="0"/>
              <a:t>Favor: Have friend Greg log in as  Michael on university computer and submit his work for him</a:t>
            </a:r>
          </a:p>
          <a:p>
            <a:r>
              <a:rPr lang="en-US" dirty="0" smtClean="0"/>
              <a:t>Greg saw it as clear violation of the university’s Code of Student Conduct as well as, in his estimation, a violation of the Software Engineering Code of Ethics since he would be misrepresenting his identity using his company’s computer system..</a:t>
            </a: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8</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534400" cy="1143000"/>
          </a:xfrm>
        </p:spPr>
        <p:txBody>
          <a:bodyPr/>
          <a:lstStyle/>
          <a:p>
            <a:r>
              <a:rPr lang="en-US" dirty="0" smtClean="0"/>
              <a:t>Case: Refusing to do a favor for a friend</a:t>
            </a:r>
            <a:br>
              <a:rPr lang="en-US" dirty="0" smtClean="0"/>
            </a:br>
            <a:r>
              <a:rPr lang="en-US" dirty="0" smtClean="0"/>
              <a:t>i.e., letting friend use account to submit work</a:t>
            </a:r>
            <a:endParaRPr lang="en-US" dirty="0"/>
          </a:p>
        </p:txBody>
      </p:sp>
      <p:sp>
        <p:nvSpPr>
          <p:cNvPr id="3" name="Content Placeholder 2"/>
          <p:cNvSpPr>
            <a:spLocks noGrp="1"/>
          </p:cNvSpPr>
          <p:nvPr>
            <p:ph idx="1"/>
          </p:nvPr>
        </p:nvSpPr>
        <p:spPr>
          <a:xfrm>
            <a:off x="381000" y="1295400"/>
            <a:ext cx="8305800" cy="4724400"/>
          </a:xfrm>
        </p:spPr>
        <p:txBody>
          <a:bodyPr/>
          <a:lstStyle/>
          <a:p>
            <a:r>
              <a:rPr lang="en-US" dirty="0" smtClean="0"/>
              <a:t>Did Greg do the right thing? Explain.</a:t>
            </a:r>
          </a:p>
          <a:p>
            <a:r>
              <a:rPr lang="en-US" dirty="0" smtClean="0"/>
              <a:t>Because Greg is no longer a student, does the university’s Code of Student Conduct apply to him? Explain.</a:t>
            </a:r>
          </a:p>
          <a:p>
            <a:r>
              <a:rPr lang="en-US" dirty="0" smtClean="0"/>
              <a:t>Because you have not read the Software Engineering Code of Ethics, you do not know whether Greg is correct in claiming that using a work computer to submit a friend’s school assignment would violate it. If you were going to write a code of ethics for software engineers, what would you write about situations like this? Explain.</a:t>
            </a: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9</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Default Design">
  <a:themeElements>
    <a:clrScheme name="Default Design 8">
      <a:dk1>
        <a:srgbClr val="000000"/>
      </a:dk1>
      <a:lt1>
        <a:srgbClr val="FFFF99"/>
      </a:lt1>
      <a:dk2>
        <a:srgbClr val="FF0000"/>
      </a:dk2>
      <a:lt2>
        <a:srgbClr val="9900CC"/>
      </a:lt2>
      <a:accent1>
        <a:srgbClr val="9900CC"/>
      </a:accent1>
      <a:accent2>
        <a:srgbClr val="3333CC"/>
      </a:accent2>
      <a:accent3>
        <a:srgbClr val="FFFFCA"/>
      </a:accent3>
      <a:accent4>
        <a:srgbClr val="000000"/>
      </a:accent4>
      <a:accent5>
        <a:srgbClr val="CAAAE2"/>
      </a:accent5>
      <a:accent6>
        <a:srgbClr val="2D2DB9"/>
      </a:accent6>
      <a:hlink>
        <a:srgbClr val="CCCCFF"/>
      </a:hlink>
      <a:folHlink>
        <a:srgbClr val="B2B2B2"/>
      </a:folHlink>
    </a:clrScheme>
    <a:fontScheme name="Default Design">
      <a:majorFont>
        <a:latin typeface="Times New Roman"/>
        <a:ea typeface=""/>
        <a:cs typeface="Arial"/>
      </a:majorFont>
      <a:minorFont>
        <a:latin typeface="Tempus Sans ITC"/>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Pct val="60000"/>
          <a:buFont typeface="Wingdings" pitchFamily="2" charset="2"/>
          <a:buNone/>
          <a:tabLst/>
          <a:defRPr kumimoji="0" lang="en-US" sz="24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Pct val="60000"/>
          <a:buFont typeface="Wingdings" pitchFamily="2" charset="2"/>
          <a:buNone/>
          <a:tabLst/>
          <a:defRPr kumimoji="0" lang="en-US" sz="24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99"/>
        </a:lt1>
        <a:dk2>
          <a:srgbClr val="FF0000"/>
        </a:dk2>
        <a:lt2>
          <a:srgbClr val="9900CC"/>
        </a:lt2>
        <a:accent1>
          <a:srgbClr val="9900CC"/>
        </a:accent1>
        <a:accent2>
          <a:srgbClr val="3333CC"/>
        </a:accent2>
        <a:accent3>
          <a:srgbClr val="FFFFCA"/>
        </a:accent3>
        <a:accent4>
          <a:srgbClr val="000000"/>
        </a:accent4>
        <a:accent5>
          <a:srgbClr val="CAAAE2"/>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9691</TotalTime>
  <Words>3609</Words>
  <Application>Microsoft Office PowerPoint</Application>
  <PresentationFormat>On-screen Show (4:3)</PresentationFormat>
  <Paragraphs>370</Paragraphs>
  <Slides>52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Arial Narrow</vt:lpstr>
      <vt:lpstr>Times New Roman</vt:lpstr>
      <vt:lpstr>Tempus Sans ITC</vt:lpstr>
      <vt:lpstr>Wingdings</vt:lpstr>
      <vt:lpstr>Default Design</vt:lpstr>
      <vt:lpstr>CSE 262   Technology, Ethics, and  Global Society    Dr. Valerie Cross   </vt:lpstr>
      <vt:lpstr>Chapter 2 Computing Professions and                      Professional Ethics</vt:lpstr>
      <vt:lpstr>Objectives</vt:lpstr>
      <vt:lpstr>Case Summary:  Fighting Injustice,  i.e., Reading another’s email </vt:lpstr>
      <vt:lpstr>Case Summary:  Fighting Injustice,  i.e., Reading another’s email </vt:lpstr>
      <vt:lpstr>Case:  Fighting Injustice</vt:lpstr>
      <vt:lpstr>Case:  Fighting Injustice,  i.e., Reading another’s email </vt:lpstr>
      <vt:lpstr>Case: Refusing to do a favor for a friend i.e., letting friend use account to submit work</vt:lpstr>
      <vt:lpstr>Case: Refusing to do a favor for a friend i.e., letting friend use account to submit work</vt:lpstr>
      <vt:lpstr>Ethics </vt:lpstr>
      <vt:lpstr>Why We Care about Professional Standards of Computing</vt:lpstr>
      <vt:lpstr>Thinking it Through</vt:lpstr>
      <vt:lpstr>Profession? Definition of Bayles </vt:lpstr>
      <vt:lpstr>Thinking It Through</vt:lpstr>
      <vt:lpstr>Update some on certification exams</vt:lpstr>
      <vt:lpstr>The Good Works Project</vt:lpstr>
      <vt:lpstr>Thinking It Through</vt:lpstr>
      <vt:lpstr>Kultgen’s Wheel of Attributes of Professions</vt:lpstr>
      <vt:lpstr>Kultgen’s Wheel of Attributes of Professions</vt:lpstr>
      <vt:lpstr>Thinking It Through</vt:lpstr>
      <vt:lpstr>A Moral Basis for Professions</vt:lpstr>
      <vt:lpstr>Code of Ethics Linked to Profession</vt:lpstr>
      <vt:lpstr>Profession First</vt:lpstr>
      <vt:lpstr>Thinking It Through</vt:lpstr>
      <vt:lpstr>ETHICAL STANDARDS for Computing Professionals</vt:lpstr>
      <vt:lpstr>Trick Question  Example</vt:lpstr>
      <vt:lpstr>Thinking it Through</vt:lpstr>
      <vt:lpstr>Specifying the Standard</vt:lpstr>
      <vt:lpstr>Specifying the Standard</vt:lpstr>
      <vt:lpstr>Specifying the Standard</vt:lpstr>
      <vt:lpstr>Following the Standards</vt:lpstr>
      <vt:lpstr>CASE: Revealing the Location of a Body</vt:lpstr>
      <vt:lpstr>Thinking It Through</vt:lpstr>
      <vt:lpstr>CASE: A Better Way, i.e. Algorithm</vt:lpstr>
      <vt:lpstr>CASE: A Better Way, i.e. Algorithm</vt:lpstr>
      <vt:lpstr>CASE: A Better Way, i.e. Algorithm</vt:lpstr>
      <vt:lpstr>Thinking it Through</vt:lpstr>
      <vt:lpstr>Importance of Codes</vt:lpstr>
      <vt:lpstr>Example from ACM Code of Ethics</vt:lpstr>
      <vt:lpstr>Thinking it Through</vt:lpstr>
      <vt:lpstr>Becoming a Professional</vt:lpstr>
      <vt:lpstr>CASE: Pornography on a University Computer</vt:lpstr>
      <vt:lpstr>Thinking it Through</vt:lpstr>
      <vt:lpstr>PROFESSIONALISM AND THE LAW</vt:lpstr>
      <vt:lpstr>Becoming a Professional</vt:lpstr>
      <vt:lpstr>Thinking it Through</vt:lpstr>
      <vt:lpstr>CASE: GOING INTO BUSINESS</vt:lpstr>
      <vt:lpstr>Thinking It Through</vt:lpstr>
      <vt:lpstr>MULTICULTURAL PERSPECTIVE: THE NEW ZEALAND COMPUTER SOCIETY’S CODE OF PROFESSIONAL CONDUCT</vt:lpstr>
      <vt:lpstr>Summary</vt:lpstr>
      <vt:lpstr>Summary</vt:lpstr>
      <vt:lpstr>Links to</vt:lpstr>
    </vt:vector>
  </TitlesOfParts>
  <Company>University Of Illinois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Dan Roth</dc:creator>
  <cp:lastModifiedBy>MiamiStudent</cp:lastModifiedBy>
  <cp:revision>218</cp:revision>
  <cp:lastPrinted>2000-01-27T19:46:26Z</cp:lastPrinted>
  <dcterms:created xsi:type="dcterms:W3CDTF">1998-01-23T03:14:46Z</dcterms:created>
  <dcterms:modified xsi:type="dcterms:W3CDTF">2014-10-07T09:32:45Z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danr@cs.uiuc.edu</vt:lpwstr>
  </property>
  <property fmtid="{D5CDD505-2E9C-101B-9397-08002B2CF9AE}" pid="8" name="HomePage">
    <vt:lpwstr>http://l2r.cs.uiuc.edu/~danr</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C:\mystuff\CS346-98</vt:lpwstr>
  </property>
</Properties>
</file>