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69"/>
  </p:notesMasterIdLst>
  <p:sldIdLst>
    <p:sldId id="256" r:id="rId2"/>
    <p:sldId id="257" r:id="rId3"/>
    <p:sldId id="259" r:id="rId4"/>
    <p:sldId id="340" r:id="rId5"/>
    <p:sldId id="393" r:id="rId6"/>
    <p:sldId id="380" r:id="rId7"/>
    <p:sldId id="344" r:id="rId8"/>
    <p:sldId id="389" r:id="rId9"/>
    <p:sldId id="325" r:id="rId10"/>
    <p:sldId id="345" r:id="rId11"/>
    <p:sldId id="346" r:id="rId12"/>
    <p:sldId id="394" r:id="rId13"/>
    <p:sldId id="283" r:id="rId14"/>
    <p:sldId id="333" r:id="rId15"/>
    <p:sldId id="384" r:id="rId16"/>
    <p:sldId id="381" r:id="rId17"/>
    <p:sldId id="382" r:id="rId18"/>
    <p:sldId id="383" r:id="rId19"/>
    <p:sldId id="347" r:id="rId20"/>
    <p:sldId id="306" r:id="rId21"/>
    <p:sldId id="326" r:id="rId22"/>
    <p:sldId id="349" r:id="rId23"/>
    <p:sldId id="348" r:id="rId24"/>
    <p:sldId id="341" r:id="rId25"/>
    <p:sldId id="350" r:id="rId26"/>
    <p:sldId id="351" r:id="rId27"/>
    <p:sldId id="352" r:id="rId28"/>
    <p:sldId id="353" r:id="rId29"/>
    <p:sldId id="354" r:id="rId30"/>
    <p:sldId id="390" r:id="rId31"/>
    <p:sldId id="391" r:id="rId32"/>
    <p:sldId id="385" r:id="rId33"/>
    <p:sldId id="386" r:id="rId34"/>
    <p:sldId id="387" r:id="rId35"/>
    <p:sldId id="388" r:id="rId36"/>
    <p:sldId id="330" r:id="rId37"/>
    <p:sldId id="355" r:id="rId38"/>
    <p:sldId id="356" r:id="rId39"/>
    <p:sldId id="392" r:id="rId40"/>
    <p:sldId id="357" r:id="rId41"/>
    <p:sldId id="358" r:id="rId42"/>
    <p:sldId id="359" r:id="rId43"/>
    <p:sldId id="360" r:id="rId44"/>
    <p:sldId id="327" r:id="rId45"/>
    <p:sldId id="361" r:id="rId46"/>
    <p:sldId id="362" r:id="rId47"/>
    <p:sldId id="336" r:id="rId48"/>
    <p:sldId id="328" r:id="rId49"/>
    <p:sldId id="363" r:id="rId50"/>
    <p:sldId id="364" r:id="rId51"/>
    <p:sldId id="365" r:id="rId52"/>
    <p:sldId id="366" r:id="rId53"/>
    <p:sldId id="332" r:id="rId54"/>
    <p:sldId id="367" r:id="rId55"/>
    <p:sldId id="368" r:id="rId56"/>
    <p:sldId id="329" r:id="rId57"/>
    <p:sldId id="369" r:id="rId58"/>
    <p:sldId id="370" r:id="rId59"/>
    <p:sldId id="371" r:id="rId60"/>
    <p:sldId id="372" r:id="rId61"/>
    <p:sldId id="373" r:id="rId62"/>
    <p:sldId id="374" r:id="rId63"/>
    <p:sldId id="375" r:id="rId64"/>
    <p:sldId id="376" r:id="rId65"/>
    <p:sldId id="377" r:id="rId66"/>
    <p:sldId id="378" r:id="rId67"/>
    <p:sldId id="379" r:id="rId68"/>
  </p:sldIdLst>
  <p:sldSz cx="9144000" cy="6858000" type="screen4x3"/>
  <p:notesSz cx="6858000" cy="9144000"/>
  <p:defaultTextStyle>
    <a:defPPr>
      <a:defRPr lang="ja-JP"/>
    </a:defPPr>
    <a:lvl1pPr algn="l" defTabSz="457200" rtl="0" fontAlgn="base">
      <a:spcBef>
        <a:spcPct val="0"/>
      </a:spcBef>
      <a:spcAft>
        <a:spcPct val="0"/>
      </a:spcAft>
      <a:defRPr kumimoji="1"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umimoji="1"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umimoji="1"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umimoji="1"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umimoji="1" kern="1200">
        <a:solidFill>
          <a:schemeClr val="tx1"/>
        </a:solidFill>
        <a:latin typeface="Arial" charset="0"/>
        <a:ea typeface="ＭＳ Ｐゴシック" pitchFamily="34" charset="-128"/>
        <a:cs typeface="+mn-cs"/>
      </a:defRPr>
    </a:lvl5pPr>
    <a:lvl6pPr marL="2286000" algn="l" defTabSz="914400" rtl="0" eaLnBrk="1" latinLnBrk="0" hangingPunct="1">
      <a:defRPr kumimoji="1" kern="1200">
        <a:solidFill>
          <a:schemeClr val="tx1"/>
        </a:solidFill>
        <a:latin typeface="Arial" charset="0"/>
        <a:ea typeface="ＭＳ Ｐゴシック" pitchFamily="34" charset="-128"/>
        <a:cs typeface="+mn-cs"/>
      </a:defRPr>
    </a:lvl6pPr>
    <a:lvl7pPr marL="2743200" algn="l" defTabSz="914400" rtl="0" eaLnBrk="1" latinLnBrk="0" hangingPunct="1">
      <a:defRPr kumimoji="1" kern="1200">
        <a:solidFill>
          <a:schemeClr val="tx1"/>
        </a:solidFill>
        <a:latin typeface="Arial" charset="0"/>
        <a:ea typeface="ＭＳ Ｐゴシック" pitchFamily="34" charset="-128"/>
        <a:cs typeface="+mn-cs"/>
      </a:defRPr>
    </a:lvl7pPr>
    <a:lvl8pPr marL="3200400" algn="l" defTabSz="914400" rtl="0" eaLnBrk="1" latinLnBrk="0" hangingPunct="1">
      <a:defRPr kumimoji="1" kern="1200">
        <a:solidFill>
          <a:schemeClr val="tx1"/>
        </a:solidFill>
        <a:latin typeface="Arial" charset="0"/>
        <a:ea typeface="ＭＳ Ｐゴシック" pitchFamily="34" charset="-128"/>
        <a:cs typeface="+mn-cs"/>
      </a:defRPr>
    </a:lvl8pPr>
    <a:lvl9pPr marL="3657600" algn="l" defTabSz="914400" rtl="0" eaLnBrk="1" latinLnBrk="0" hangingPunct="1">
      <a:defRPr kumimoji="1"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24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088" autoAdjust="0"/>
    <p:restoredTop sz="95179" autoAdjust="0"/>
  </p:normalViewPr>
  <p:slideViewPr>
    <p:cSldViewPr snapToGrid="0" snapToObjects="1">
      <p:cViewPr varScale="1">
        <p:scale>
          <a:sx n="86" d="100"/>
          <a:sy n="86" d="100"/>
        </p:scale>
        <p:origin x="1038" y="84"/>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70" d="100"/>
          <a:sy n="70" d="100"/>
        </p:scale>
        <p:origin x="-2766" y="-11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603756F3-C5A8-4852-BE22-0E1356BA61DC}" type="datetimeFigureOut">
              <a:rPr lang="en-US"/>
              <a:pPr>
                <a:defRPr/>
              </a:pPr>
              <a:t>10/7/2014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FBB65016-4522-4DE4-8D7A-847C7F640C7E}" type="slidenum">
              <a:rPr lang="en-US"/>
              <a:pPr>
                <a:defRPr/>
              </a:pPr>
              <a:t>‹#›</a:t>
            </a:fld>
            <a:endParaRPr lang="en-US"/>
          </a:p>
        </p:txBody>
      </p:sp>
    </p:spTree>
    <p:extLst>
      <p:ext uri="{BB962C8B-B14F-4D97-AF65-F5344CB8AC3E}">
        <p14:creationId xmlns:p14="http://schemas.microsoft.com/office/powerpoint/2010/main" val="5989517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en.wikipedia.org/wiki/Ariane_5_Flight_501"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www.dcs.ed.ac.uk/home/pxs/Book/ariane5rep.html"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TextEdit="1"/>
          </p:cNvSpPr>
          <p:nvPr>
            <p:ph type="sldImg"/>
          </p:nvPr>
        </p:nvSpPr>
        <p:spPr bwMode="auto">
          <a:noFill/>
          <a:ln>
            <a:solidFill>
              <a:srgbClr val="000000"/>
            </a:solidFill>
            <a:miter lim="800000"/>
            <a:headEnd/>
            <a:tailEnd/>
          </a:ln>
        </p:spPr>
      </p:sp>
      <p:sp>
        <p:nvSpPr>
          <p:cNvPr id="33795"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ea typeface="ＭＳ Ｐゴシック" pitchFamily="34" charset="-128"/>
            </a:endParaRPr>
          </a:p>
        </p:txBody>
      </p:sp>
    </p:spTree>
    <p:extLst>
      <p:ext uri="{BB962C8B-B14F-4D97-AF65-F5344CB8AC3E}">
        <p14:creationId xmlns:p14="http://schemas.microsoft.com/office/powerpoint/2010/main" val="1703236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TextEdit="1"/>
          </p:cNvSpPr>
          <p:nvPr>
            <p:ph type="sldImg"/>
          </p:nvPr>
        </p:nvSpPr>
        <p:spPr bwMode="auto">
          <a:noFill/>
          <a:ln>
            <a:solidFill>
              <a:srgbClr val="000000"/>
            </a:solidFill>
            <a:miter lim="800000"/>
            <a:headEnd/>
            <a:tailEnd/>
          </a:ln>
        </p:spPr>
      </p:sp>
      <p:sp>
        <p:nvSpPr>
          <p:cNvPr id="41987"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ea typeface="ＭＳ Ｐゴシック" pitchFamily="34" charset="-128"/>
            </a:endParaRPr>
          </a:p>
        </p:txBody>
      </p:sp>
    </p:spTree>
    <p:extLst>
      <p:ext uri="{BB962C8B-B14F-4D97-AF65-F5344CB8AC3E}">
        <p14:creationId xmlns:p14="http://schemas.microsoft.com/office/powerpoint/2010/main" val="32936321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TextEdit="1"/>
          </p:cNvSpPr>
          <p:nvPr>
            <p:ph type="sldImg"/>
          </p:nvPr>
        </p:nvSpPr>
        <p:spPr bwMode="auto">
          <a:noFill/>
          <a:ln>
            <a:solidFill>
              <a:srgbClr val="000000"/>
            </a:solidFill>
            <a:miter lim="800000"/>
            <a:headEnd/>
            <a:tailEnd/>
          </a:ln>
        </p:spPr>
      </p:sp>
      <p:sp>
        <p:nvSpPr>
          <p:cNvPr id="41987"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ea typeface="ＭＳ Ｐゴシック" pitchFamily="34" charset="-128"/>
            </a:endParaRPr>
          </a:p>
        </p:txBody>
      </p:sp>
    </p:spTree>
    <p:extLst>
      <p:ext uri="{BB962C8B-B14F-4D97-AF65-F5344CB8AC3E}">
        <p14:creationId xmlns:p14="http://schemas.microsoft.com/office/powerpoint/2010/main" val="13038501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TextEdit="1"/>
          </p:cNvSpPr>
          <p:nvPr>
            <p:ph type="sldImg"/>
          </p:nvPr>
        </p:nvSpPr>
        <p:spPr bwMode="auto">
          <a:noFill/>
          <a:ln>
            <a:solidFill>
              <a:srgbClr val="000000"/>
            </a:solidFill>
            <a:miter lim="800000"/>
            <a:headEnd/>
            <a:tailEnd/>
          </a:ln>
        </p:spPr>
      </p:sp>
      <p:sp>
        <p:nvSpPr>
          <p:cNvPr id="43011"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ea typeface="ＭＳ Ｐゴシック" pitchFamily="34" charset="-128"/>
            </a:endParaRPr>
          </a:p>
        </p:txBody>
      </p:sp>
    </p:spTree>
    <p:extLst>
      <p:ext uri="{BB962C8B-B14F-4D97-AF65-F5344CB8AC3E}">
        <p14:creationId xmlns:p14="http://schemas.microsoft.com/office/powerpoint/2010/main" val="7923605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TextEdit="1"/>
          </p:cNvSpPr>
          <p:nvPr>
            <p:ph type="sldImg"/>
          </p:nvPr>
        </p:nvSpPr>
        <p:spPr bwMode="auto">
          <a:noFill/>
          <a:ln>
            <a:solidFill>
              <a:srgbClr val="000000"/>
            </a:solidFill>
            <a:miter lim="800000"/>
            <a:headEnd/>
            <a:tailEnd/>
          </a:ln>
        </p:spPr>
      </p:sp>
      <p:sp>
        <p:nvSpPr>
          <p:cNvPr id="44035"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ea typeface="ＭＳ Ｐゴシック" pitchFamily="34" charset="-128"/>
            </a:endParaRPr>
          </a:p>
        </p:txBody>
      </p:sp>
    </p:spTree>
    <p:extLst>
      <p:ext uri="{BB962C8B-B14F-4D97-AF65-F5344CB8AC3E}">
        <p14:creationId xmlns:p14="http://schemas.microsoft.com/office/powerpoint/2010/main" val="28237493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BB65016-4522-4DE4-8D7A-847C7F640C7E}" type="slidenum">
              <a:rPr lang="en-US" smtClean="0"/>
              <a:pPr>
                <a:defRPr/>
              </a:pPr>
              <a:t>35</a:t>
            </a:fld>
            <a:endParaRPr lang="en-US"/>
          </a:p>
        </p:txBody>
      </p:sp>
    </p:spTree>
    <p:extLst>
      <p:ext uri="{BB962C8B-B14F-4D97-AF65-F5344CB8AC3E}">
        <p14:creationId xmlns:p14="http://schemas.microsoft.com/office/powerpoint/2010/main" val="41211484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p:spPr>
      </p:sp>
      <p:sp>
        <p:nvSpPr>
          <p:cNvPr id="460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ea typeface="ＭＳ Ｐゴシック" pitchFamily="34" charset="-128"/>
              </a:rPr>
              <a:t>Ask students if they agree with Birsch’s assessment.</a:t>
            </a:r>
          </a:p>
        </p:txBody>
      </p:sp>
      <p:sp>
        <p:nvSpPr>
          <p:cNvPr id="2765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A60E516-A85C-4F78-A663-33F69F0BD5E3}" type="slidenum">
              <a:rPr lang="en-US" smtClean="0">
                <a:ea typeface="ＭＳ Ｐゴシック" pitchFamily="34" charset="-128"/>
              </a:rPr>
              <a:pPr fontAlgn="base">
                <a:spcBef>
                  <a:spcPct val="0"/>
                </a:spcBef>
                <a:spcAft>
                  <a:spcPct val="0"/>
                </a:spcAft>
                <a:defRPr/>
              </a:pPr>
              <a:t>36</a:t>
            </a:fld>
            <a:endParaRPr lang="en-US" smtClean="0">
              <a:ea typeface="ＭＳ Ｐゴシック" pitchFamily="34" charset="-128"/>
            </a:endParaRPr>
          </a:p>
        </p:txBody>
      </p:sp>
    </p:spTree>
    <p:extLst>
      <p:ext uri="{BB962C8B-B14F-4D97-AF65-F5344CB8AC3E}">
        <p14:creationId xmlns:p14="http://schemas.microsoft.com/office/powerpoint/2010/main" val="39891579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TextEdit="1"/>
          </p:cNvSpPr>
          <p:nvPr>
            <p:ph type="sldImg"/>
          </p:nvPr>
        </p:nvSpPr>
        <p:spPr bwMode="auto">
          <a:noFill/>
          <a:ln>
            <a:solidFill>
              <a:srgbClr val="000000"/>
            </a:solidFill>
            <a:miter lim="800000"/>
            <a:headEnd/>
            <a:tailEnd/>
          </a:ln>
        </p:spPr>
      </p:sp>
      <p:sp>
        <p:nvSpPr>
          <p:cNvPr id="47107"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ea typeface="ＭＳ Ｐゴシック" pitchFamily="34" charset="-128"/>
            </a:endParaRPr>
          </a:p>
        </p:txBody>
      </p:sp>
    </p:spTree>
    <p:extLst>
      <p:ext uri="{BB962C8B-B14F-4D97-AF65-F5344CB8AC3E}">
        <p14:creationId xmlns:p14="http://schemas.microsoft.com/office/powerpoint/2010/main" val="41030153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TextEdit="1"/>
          </p:cNvSpPr>
          <p:nvPr>
            <p:ph type="sldImg"/>
          </p:nvPr>
        </p:nvSpPr>
        <p:spPr bwMode="auto">
          <a:noFill/>
          <a:ln>
            <a:solidFill>
              <a:srgbClr val="000000"/>
            </a:solidFill>
            <a:miter lim="800000"/>
            <a:headEnd/>
            <a:tailEnd/>
          </a:ln>
        </p:spPr>
      </p:sp>
      <p:sp>
        <p:nvSpPr>
          <p:cNvPr id="48131"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ea typeface="ＭＳ Ｐゴシック" pitchFamily="34" charset="-128"/>
            </a:endParaRPr>
          </a:p>
        </p:txBody>
      </p:sp>
    </p:spTree>
    <p:extLst>
      <p:ext uri="{BB962C8B-B14F-4D97-AF65-F5344CB8AC3E}">
        <p14:creationId xmlns:p14="http://schemas.microsoft.com/office/powerpoint/2010/main" val="33293403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TextEdit="1"/>
          </p:cNvSpPr>
          <p:nvPr>
            <p:ph type="sldImg"/>
          </p:nvPr>
        </p:nvSpPr>
        <p:spPr bwMode="auto">
          <a:noFill/>
          <a:ln>
            <a:solidFill>
              <a:srgbClr val="000000"/>
            </a:solidFill>
            <a:miter lim="800000"/>
            <a:headEnd/>
            <a:tailEnd/>
          </a:ln>
        </p:spPr>
      </p:sp>
      <p:sp>
        <p:nvSpPr>
          <p:cNvPr id="49155"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ea typeface="ＭＳ Ｐゴシック" pitchFamily="34" charset="-128"/>
            </a:endParaRPr>
          </a:p>
        </p:txBody>
      </p:sp>
    </p:spTree>
    <p:extLst>
      <p:ext uri="{BB962C8B-B14F-4D97-AF65-F5344CB8AC3E}">
        <p14:creationId xmlns:p14="http://schemas.microsoft.com/office/powerpoint/2010/main" val="22201766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TextEdit="1"/>
          </p:cNvSpPr>
          <p:nvPr>
            <p:ph type="sldImg"/>
          </p:nvPr>
        </p:nvSpPr>
        <p:spPr bwMode="auto">
          <a:noFill/>
          <a:ln>
            <a:solidFill>
              <a:srgbClr val="000000"/>
            </a:solidFill>
            <a:miter lim="800000"/>
            <a:headEnd/>
            <a:tailEnd/>
          </a:ln>
        </p:spPr>
      </p:sp>
      <p:sp>
        <p:nvSpPr>
          <p:cNvPr id="51203"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ea typeface="ＭＳ Ｐゴシック" pitchFamily="34" charset="-128"/>
            </a:endParaRPr>
          </a:p>
        </p:txBody>
      </p:sp>
    </p:spTree>
    <p:extLst>
      <p:ext uri="{BB962C8B-B14F-4D97-AF65-F5344CB8AC3E}">
        <p14:creationId xmlns:p14="http://schemas.microsoft.com/office/powerpoint/2010/main" val="989274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TextEdit="1"/>
          </p:cNvSpPr>
          <p:nvPr>
            <p:ph type="sldImg"/>
          </p:nvPr>
        </p:nvSpPr>
        <p:spPr bwMode="auto">
          <a:noFill/>
          <a:ln>
            <a:solidFill>
              <a:srgbClr val="000000"/>
            </a:solidFill>
            <a:miter lim="800000"/>
            <a:headEnd/>
            <a:tailEnd/>
          </a:ln>
        </p:spPr>
      </p:sp>
      <p:sp>
        <p:nvSpPr>
          <p:cNvPr id="34819"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ea typeface="ＭＳ Ｐゴシック" pitchFamily="34" charset="-128"/>
            </a:endParaRPr>
          </a:p>
        </p:txBody>
      </p:sp>
    </p:spTree>
    <p:extLst>
      <p:ext uri="{BB962C8B-B14F-4D97-AF65-F5344CB8AC3E}">
        <p14:creationId xmlns:p14="http://schemas.microsoft.com/office/powerpoint/2010/main" val="210216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wrap="square" numCol="1" anchor="t" anchorCtr="0" compatLnSpc="1">
            <a:prstTxWarp prst="textNoShape">
              <a:avLst/>
            </a:prstTxWarp>
          </a:bodyPr>
          <a:lstStyle/>
          <a:p>
            <a:pPr marL="0" lvl="1" eaLnBrk="1" hangingPunct="1">
              <a:spcBef>
                <a:spcPct val="0"/>
              </a:spcBef>
            </a:pPr>
            <a:r>
              <a:rPr lang="en-US" altLang="ja-JP" smtClean="0">
                <a:latin typeface="Arial" charset="0"/>
                <a:cs typeface="Arial" charset="0"/>
              </a:rPr>
              <a:t>Ask students if it is better to have experts on a particular technology write safety-critical programs or to have software engineers write them?</a:t>
            </a:r>
            <a:r>
              <a:rPr lang="ja-JP" altLang="ja-JP" smtClean="0">
                <a:latin typeface="Arial" charset="0"/>
                <a:cs typeface="Arial" charset="0"/>
              </a:rPr>
              <a:t> </a:t>
            </a:r>
            <a:r>
              <a:rPr lang="en-US" altLang="ja-JP" smtClean="0">
                <a:latin typeface="Arial" charset="0"/>
                <a:cs typeface="Arial" charset="0"/>
              </a:rPr>
              <a:t>Why?</a:t>
            </a:r>
            <a:endParaRPr kumimoji="1" lang="ja-JP" altLang="en-US" smtClean="0">
              <a:latin typeface="Arial" charset="0"/>
              <a:cs typeface="Arial" charset="0"/>
            </a:endParaRPr>
          </a:p>
          <a:p>
            <a:pPr eaLnBrk="1" hangingPunct="1">
              <a:spcBef>
                <a:spcPct val="0"/>
              </a:spcBef>
            </a:pPr>
            <a:endParaRPr lang="en-US" smtClean="0">
              <a:ea typeface="ＭＳ Ｐゴシック" pitchFamily="34" charset="-128"/>
            </a:endParaRPr>
          </a:p>
        </p:txBody>
      </p:sp>
      <p:sp>
        <p:nvSpPr>
          <p:cNvPr id="3481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352CD8-C668-4588-ACAF-0706C8115EB4}" type="slidenum">
              <a:rPr lang="en-US" smtClean="0">
                <a:ea typeface="ＭＳ Ｐゴシック" pitchFamily="34" charset="-128"/>
              </a:rPr>
              <a:pPr fontAlgn="base">
                <a:spcBef>
                  <a:spcPct val="0"/>
                </a:spcBef>
                <a:spcAft>
                  <a:spcPct val="0"/>
                </a:spcAft>
                <a:defRPr/>
              </a:pPr>
              <a:t>56</a:t>
            </a:fld>
            <a:endParaRPr lang="en-US" smtClean="0">
              <a:ea typeface="ＭＳ Ｐゴシック" pitchFamily="34" charset="-128"/>
            </a:endParaRPr>
          </a:p>
        </p:txBody>
      </p:sp>
    </p:spTree>
    <p:extLst>
      <p:ext uri="{BB962C8B-B14F-4D97-AF65-F5344CB8AC3E}">
        <p14:creationId xmlns:p14="http://schemas.microsoft.com/office/powerpoint/2010/main" val="3916797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TextEdit="1"/>
          </p:cNvSpPr>
          <p:nvPr>
            <p:ph type="sldImg"/>
          </p:nvPr>
        </p:nvSpPr>
        <p:spPr bwMode="auto">
          <a:noFill/>
          <a:ln>
            <a:solidFill>
              <a:srgbClr val="000000"/>
            </a:solidFill>
            <a:miter lim="800000"/>
            <a:headEnd/>
            <a:tailEnd/>
          </a:ln>
        </p:spPr>
      </p:sp>
      <p:sp>
        <p:nvSpPr>
          <p:cNvPr id="35843"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ea typeface="ＭＳ Ｐゴシック" pitchFamily="34" charset="-128"/>
            </a:endParaRPr>
          </a:p>
        </p:txBody>
      </p:sp>
    </p:spTree>
    <p:extLst>
      <p:ext uri="{BB962C8B-B14F-4D97-AF65-F5344CB8AC3E}">
        <p14:creationId xmlns:p14="http://schemas.microsoft.com/office/powerpoint/2010/main" val="2682637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TextEdit="1"/>
          </p:cNvSpPr>
          <p:nvPr>
            <p:ph type="sldImg"/>
          </p:nvPr>
        </p:nvSpPr>
        <p:spPr bwMode="auto">
          <a:noFill/>
          <a:ln>
            <a:solidFill>
              <a:srgbClr val="000000"/>
            </a:solidFill>
            <a:miter lim="800000"/>
            <a:headEnd/>
            <a:tailEnd/>
          </a:ln>
        </p:spPr>
      </p:sp>
      <p:sp>
        <p:nvSpPr>
          <p:cNvPr id="36867"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ea typeface="ＭＳ Ｐゴシック" pitchFamily="34" charset="-128"/>
            </a:endParaRPr>
          </a:p>
        </p:txBody>
      </p:sp>
    </p:spTree>
    <p:extLst>
      <p:ext uri="{BB962C8B-B14F-4D97-AF65-F5344CB8AC3E}">
        <p14:creationId xmlns:p14="http://schemas.microsoft.com/office/powerpoint/2010/main" val="3154317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TextEdit="1"/>
          </p:cNvSpPr>
          <p:nvPr>
            <p:ph type="sldImg"/>
          </p:nvPr>
        </p:nvSpPr>
        <p:spPr bwMode="auto">
          <a:noFill/>
          <a:ln>
            <a:solidFill>
              <a:srgbClr val="000000"/>
            </a:solidFill>
            <a:miter lim="800000"/>
            <a:headEnd/>
            <a:tailEnd/>
          </a:ln>
        </p:spPr>
      </p:sp>
      <p:sp>
        <p:nvSpPr>
          <p:cNvPr id="37891" name="Rectangle 3"/>
          <p:cNvSpPr>
            <a:spLocks noGrp="1"/>
          </p:cNvSpPr>
          <p:nvPr>
            <p:ph type="body" idx="1"/>
          </p:nvPr>
        </p:nvSpPr>
        <p:spPr bwMode="auto">
          <a:noFill/>
        </p:spPr>
        <p:txBody>
          <a:bodyPr wrap="square" numCol="1" anchor="t" anchorCtr="0" compatLnSpc="1">
            <a:prstTxWarp prst="textNoShape">
              <a:avLst/>
            </a:prstTxWarp>
          </a:bodyPr>
          <a:lstStyle/>
          <a:p>
            <a:r>
              <a:rPr lang="en-US" b="1" dirty="0" smtClean="0"/>
              <a:t>June 4, 1996 -- </a:t>
            </a:r>
            <a:r>
              <a:rPr lang="en-US" b="1" dirty="0" err="1" smtClean="0"/>
              <a:t>Ariane</a:t>
            </a:r>
            <a:r>
              <a:rPr lang="en-US" b="1" dirty="0" smtClean="0"/>
              <a:t> 5 Flight 501.</a:t>
            </a:r>
            <a:r>
              <a:rPr lang="en-US" dirty="0" smtClean="0"/>
              <a:t> Working code for the </a:t>
            </a:r>
            <a:r>
              <a:rPr lang="en-US" dirty="0" err="1" smtClean="0"/>
              <a:t>Ariane</a:t>
            </a:r>
            <a:r>
              <a:rPr lang="en-US" dirty="0" smtClean="0"/>
              <a:t> 4 rocket is reused in the </a:t>
            </a:r>
            <a:r>
              <a:rPr lang="en-US" dirty="0" err="1" smtClean="0"/>
              <a:t>Ariane</a:t>
            </a:r>
            <a:r>
              <a:rPr lang="en-US" dirty="0" smtClean="0"/>
              <a:t> 5, but the </a:t>
            </a:r>
            <a:r>
              <a:rPr lang="en-US" dirty="0" err="1" smtClean="0"/>
              <a:t>Ariane</a:t>
            </a:r>
            <a:r>
              <a:rPr lang="en-US" dirty="0" smtClean="0"/>
              <a:t> 5's faster engines trigger a bug in an arithmetic routine inside the rocket's flight computer. The error is in the code that converts a 64-bit floating-point number to a 16-bit signed integer. The faster engines cause the 64-bit numbers to be larger in the </a:t>
            </a:r>
            <a:r>
              <a:rPr lang="en-US" dirty="0" err="1" smtClean="0"/>
              <a:t>Ariane</a:t>
            </a:r>
            <a:r>
              <a:rPr lang="en-US" dirty="0" smtClean="0"/>
              <a:t> 5 than in the </a:t>
            </a:r>
            <a:r>
              <a:rPr lang="en-US" dirty="0" err="1" smtClean="0"/>
              <a:t>Ariane</a:t>
            </a:r>
            <a:r>
              <a:rPr lang="en-US" dirty="0" smtClean="0"/>
              <a:t> 4, triggering an overflow condition that results in the flight computer crashing.</a:t>
            </a:r>
          </a:p>
          <a:p>
            <a:r>
              <a:rPr lang="en-US" dirty="0" smtClean="0"/>
              <a:t>First Flight 501's backup computer crashes, followed 0.05 seconds later by a crash of the primary computer. As a result of these </a:t>
            </a:r>
            <a:r>
              <a:rPr lang="en-US" dirty="0" smtClean="0">
                <a:hlinkClick r:id="rId3"/>
              </a:rPr>
              <a:t>crashed computers</a:t>
            </a:r>
            <a:r>
              <a:rPr lang="en-US" dirty="0" smtClean="0"/>
              <a:t>, the rocket's primary processor overpowers the rocket's engines and causes the rocket to </a:t>
            </a:r>
            <a:r>
              <a:rPr lang="en-US" dirty="0" smtClean="0">
                <a:hlinkClick r:id="rId4"/>
              </a:rPr>
              <a:t>disintegrate</a:t>
            </a:r>
            <a:r>
              <a:rPr lang="en-US" dirty="0" smtClean="0"/>
              <a:t> 40 seconds after launch.</a:t>
            </a:r>
          </a:p>
          <a:p>
            <a:pPr eaLnBrk="1" hangingPunct="1"/>
            <a:endParaRPr lang="en-US" dirty="0" smtClean="0">
              <a:ea typeface="ＭＳ Ｐゴシック" pitchFamily="34" charset="-128"/>
            </a:endParaRPr>
          </a:p>
        </p:txBody>
      </p:sp>
    </p:spTree>
    <p:extLst>
      <p:ext uri="{BB962C8B-B14F-4D97-AF65-F5344CB8AC3E}">
        <p14:creationId xmlns:p14="http://schemas.microsoft.com/office/powerpoint/2010/main" val="325808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BB65016-4522-4DE4-8D7A-847C7F640C7E}" type="slidenum">
              <a:rPr lang="en-US" smtClean="0"/>
              <a:pPr>
                <a:defRPr/>
              </a:pPr>
              <a:t>10</a:t>
            </a:fld>
            <a:endParaRPr lang="en-US"/>
          </a:p>
        </p:txBody>
      </p:sp>
    </p:spTree>
    <p:extLst>
      <p:ext uri="{BB962C8B-B14F-4D97-AF65-F5344CB8AC3E}">
        <p14:creationId xmlns:p14="http://schemas.microsoft.com/office/powerpoint/2010/main" val="2311141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TextEdit="1"/>
          </p:cNvSpPr>
          <p:nvPr>
            <p:ph type="sldImg"/>
          </p:nvPr>
        </p:nvSpPr>
        <p:spPr bwMode="auto">
          <a:noFill/>
          <a:ln>
            <a:solidFill>
              <a:srgbClr val="000000"/>
            </a:solidFill>
            <a:miter lim="800000"/>
            <a:headEnd/>
            <a:tailEnd/>
          </a:ln>
        </p:spPr>
      </p:sp>
      <p:sp>
        <p:nvSpPr>
          <p:cNvPr id="38915"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ea typeface="ＭＳ Ｐゴシック" pitchFamily="34" charset="-128"/>
            </a:endParaRPr>
          </a:p>
        </p:txBody>
      </p:sp>
    </p:spTree>
    <p:extLst>
      <p:ext uri="{BB962C8B-B14F-4D97-AF65-F5344CB8AC3E}">
        <p14:creationId xmlns:p14="http://schemas.microsoft.com/office/powerpoint/2010/main" val="41821041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TextEdit="1"/>
          </p:cNvSpPr>
          <p:nvPr>
            <p:ph type="sldImg"/>
          </p:nvPr>
        </p:nvSpPr>
        <p:spPr bwMode="auto">
          <a:noFill/>
          <a:ln>
            <a:solidFill>
              <a:srgbClr val="000000"/>
            </a:solidFill>
            <a:miter lim="800000"/>
            <a:headEnd/>
            <a:tailEnd/>
          </a:ln>
        </p:spPr>
      </p:sp>
      <p:sp>
        <p:nvSpPr>
          <p:cNvPr id="39939"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ea typeface="ＭＳ Ｐゴシック" pitchFamily="34" charset="-128"/>
            </a:endParaRPr>
          </a:p>
        </p:txBody>
      </p:sp>
    </p:spTree>
    <p:extLst>
      <p:ext uri="{BB962C8B-B14F-4D97-AF65-F5344CB8AC3E}">
        <p14:creationId xmlns:p14="http://schemas.microsoft.com/office/powerpoint/2010/main" val="14029556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TextEdit="1"/>
          </p:cNvSpPr>
          <p:nvPr>
            <p:ph type="sldImg"/>
          </p:nvPr>
        </p:nvSpPr>
        <p:spPr bwMode="auto">
          <a:noFill/>
          <a:ln>
            <a:solidFill>
              <a:srgbClr val="000000"/>
            </a:solidFill>
            <a:miter lim="800000"/>
            <a:headEnd/>
            <a:tailEnd/>
          </a:ln>
        </p:spPr>
      </p:sp>
      <p:sp>
        <p:nvSpPr>
          <p:cNvPr id="40963"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ea typeface="ＭＳ Ｐゴシック" pitchFamily="34" charset="-128"/>
            </a:endParaRPr>
          </a:p>
        </p:txBody>
      </p:sp>
    </p:spTree>
    <p:extLst>
      <p:ext uri="{BB962C8B-B14F-4D97-AF65-F5344CB8AC3E}">
        <p14:creationId xmlns:p14="http://schemas.microsoft.com/office/powerpoint/2010/main" val="17678574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a:srcRect/>
          <a:stretch>
            <a:fillRect/>
          </a:stretch>
        </p:blipFill>
        <p:spPr bwMode="auto">
          <a:xfrm>
            <a:off x="0" y="4589463"/>
            <a:ext cx="9144000" cy="2268537"/>
          </a:xfrm>
          <a:prstGeom prst="rect">
            <a:avLst/>
          </a:prstGeom>
          <a:noFill/>
          <a:ln w="9525">
            <a:noFill/>
            <a:miter lim="800000"/>
            <a:headEnd/>
            <a:tailEnd/>
          </a:ln>
        </p:spPr>
      </p:pic>
      <p:sp>
        <p:nvSpPr>
          <p:cNvPr id="2" name="Title 1"/>
          <p:cNvSpPr>
            <a:spLocks noGrp="1"/>
          </p:cNvSpPr>
          <p:nvPr>
            <p:ph type="ctrTitle"/>
          </p:nvPr>
        </p:nvSpPr>
        <p:spPr>
          <a:xfrm>
            <a:off x="685800" y="660400"/>
            <a:ext cx="7772400" cy="1470025"/>
          </a:xfrm>
        </p:spPr>
        <p:txBody>
          <a:bodyPr/>
          <a:lstStyle>
            <a:lvl1pPr>
              <a:defRPr>
                <a:solidFill>
                  <a:schemeClr val="tx2"/>
                </a:solidFill>
              </a:defRPr>
            </a:lvl1pPr>
          </a:lstStyle>
          <a:p>
            <a:r>
              <a:rPr lang="en-US" altLang="ja-JP" smtClean="0"/>
              <a:t>Click to edit Master title style</a:t>
            </a:r>
            <a:endParaRPr lang="ja-JP" altLang="en-US"/>
          </a:p>
        </p:txBody>
      </p:sp>
      <p:sp>
        <p:nvSpPr>
          <p:cNvPr id="3" name="Subtitle 2"/>
          <p:cNvSpPr>
            <a:spLocks noGrp="1"/>
          </p:cNvSpPr>
          <p:nvPr>
            <p:ph type="subTitle" idx="1"/>
          </p:nvPr>
        </p:nvSpPr>
        <p:spPr>
          <a:xfrm>
            <a:off x="0" y="2398816"/>
            <a:ext cx="91440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ja-JP" smtClean="0"/>
              <a:t>Click to edit Master subtitle style</a:t>
            </a:r>
            <a:endParaRPr lang="ja-JP"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ja-JP" altLang="en-US"/>
          </a:p>
        </p:txBody>
      </p:sp>
      <p:sp>
        <p:nvSpPr>
          <p:cNvPr id="3" name="Vertical Text Placeholder 2"/>
          <p:cNvSpPr>
            <a:spLocks noGrp="1"/>
          </p:cNvSpPr>
          <p:nvPr>
            <p:ph type="body" orient="vert" idx="1"/>
          </p:nvPr>
        </p:nvSpPr>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endParaRPr lang="ja-JP" altLang="en-US"/>
          </a:p>
        </p:txBody>
      </p:sp>
      <p:sp>
        <p:nvSpPr>
          <p:cNvPr id="5" name="Footer Placeholder 4"/>
          <p:cNvSpPr>
            <a:spLocks noGrp="1"/>
          </p:cNvSpPr>
          <p:nvPr>
            <p:ph type="ftr" sz="quarter" idx="11"/>
          </p:nvPr>
        </p:nvSpPr>
        <p:spPr>
          <a:xfrm>
            <a:off x="457200" y="6356350"/>
            <a:ext cx="5562600" cy="365125"/>
          </a:xfrm>
        </p:spPr>
        <p:txBody>
          <a:bodyPr/>
          <a:lstStyle>
            <a:lvl1pPr>
              <a:defRPr/>
            </a:lvl1pPr>
          </a:lstStyle>
          <a:p>
            <a:pPr>
              <a:defRPr/>
            </a:pPr>
            <a:r>
              <a:rPr lang="en-US" altLang="ja-JP"/>
              <a:t>Ethics in a Computing Culture</a:t>
            </a:r>
            <a:endParaRPr lang="ja-JP" altLang="en-US"/>
          </a:p>
        </p:txBody>
      </p:sp>
      <p:sp>
        <p:nvSpPr>
          <p:cNvPr id="6" name="Slide Number Placeholder 5"/>
          <p:cNvSpPr>
            <a:spLocks noGrp="1"/>
          </p:cNvSpPr>
          <p:nvPr>
            <p:ph type="sldNum" sz="quarter" idx="12"/>
          </p:nvPr>
        </p:nvSpPr>
        <p:spPr/>
        <p:txBody>
          <a:bodyPr/>
          <a:lstStyle>
            <a:lvl1pPr>
              <a:defRPr/>
            </a:lvl1pPr>
          </a:lstStyle>
          <a:p>
            <a:pPr>
              <a:defRPr/>
            </a:pPr>
            <a:fld id="{F2D8D44D-4BA7-4EF9-88B8-71A73907912E}" type="slidenum">
              <a:rPr lang="ja-JP" altLang="en-US"/>
              <a:pPr>
                <a:defRPr/>
              </a:pPr>
              <a:t>‹#›</a:t>
            </a:fld>
            <a:endParaRPr lang="ja-JP"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ja-JP" smtClean="0"/>
              <a:t>Click to edit Master title style</a:t>
            </a:r>
            <a:endParaRPr lang="ja-JP"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endParaRPr lang="ja-JP" altLang="en-US"/>
          </a:p>
        </p:txBody>
      </p:sp>
      <p:sp>
        <p:nvSpPr>
          <p:cNvPr id="5" name="Footer Placeholder 4"/>
          <p:cNvSpPr>
            <a:spLocks noGrp="1"/>
          </p:cNvSpPr>
          <p:nvPr>
            <p:ph type="ftr" sz="quarter" idx="11"/>
          </p:nvPr>
        </p:nvSpPr>
        <p:spPr>
          <a:xfrm>
            <a:off x="457200" y="6356350"/>
            <a:ext cx="5562600" cy="365125"/>
          </a:xfrm>
        </p:spPr>
        <p:txBody>
          <a:bodyPr/>
          <a:lstStyle>
            <a:lvl1pPr>
              <a:defRPr/>
            </a:lvl1pPr>
          </a:lstStyle>
          <a:p>
            <a:pPr>
              <a:defRPr/>
            </a:pPr>
            <a:r>
              <a:rPr lang="en-US" altLang="ja-JP"/>
              <a:t>Ethics in a Computing Culture</a:t>
            </a:r>
            <a:endParaRPr lang="ja-JP" altLang="en-US"/>
          </a:p>
        </p:txBody>
      </p:sp>
      <p:sp>
        <p:nvSpPr>
          <p:cNvPr id="6" name="Slide Number Placeholder 5"/>
          <p:cNvSpPr>
            <a:spLocks noGrp="1"/>
          </p:cNvSpPr>
          <p:nvPr>
            <p:ph type="sldNum" sz="quarter" idx="12"/>
          </p:nvPr>
        </p:nvSpPr>
        <p:spPr/>
        <p:txBody>
          <a:bodyPr/>
          <a:lstStyle>
            <a:lvl1pPr>
              <a:defRPr/>
            </a:lvl1pPr>
          </a:lstStyle>
          <a:p>
            <a:pPr>
              <a:defRPr/>
            </a:pPr>
            <a:fld id="{2774D7A3-3ED3-4F10-8B35-0177121D661F}" type="slidenum">
              <a:rPr lang="ja-JP" altLang="en-US"/>
              <a:pPr>
                <a:defRPr/>
              </a:pPr>
              <a:t>‹#›</a:t>
            </a:fld>
            <a:endParaRPr lang="ja-JP"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ja-JP" altLang="en-US"/>
          </a:p>
        </p:txBody>
      </p:sp>
      <p:sp>
        <p:nvSpPr>
          <p:cNvPr id="3" name="Content Placeholder 2"/>
          <p:cNvSpPr>
            <a:spLocks noGrp="1"/>
          </p:cNvSpPr>
          <p:nvPr>
            <p:ph idx="1"/>
          </p:nvPr>
        </p:nvSpPr>
        <p:spPr/>
        <p:txBody>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4" name="Footer Placeholder 4"/>
          <p:cNvSpPr>
            <a:spLocks noGrp="1"/>
          </p:cNvSpPr>
          <p:nvPr>
            <p:ph type="ftr" sz="quarter" idx="10"/>
          </p:nvPr>
        </p:nvSpPr>
        <p:spPr>
          <a:xfrm>
            <a:off x="855663" y="6356350"/>
            <a:ext cx="5164137" cy="365125"/>
          </a:xfrm>
        </p:spPr>
        <p:txBody>
          <a:bodyPr/>
          <a:lstStyle>
            <a:lvl1pPr>
              <a:defRPr/>
            </a:lvl1pPr>
          </a:lstStyle>
          <a:p>
            <a:pPr>
              <a:defRPr/>
            </a:pPr>
            <a:r>
              <a:rPr lang="en-US" altLang="ja-JP"/>
              <a:t>Ethics in a Computing Culture</a:t>
            </a:r>
            <a:endParaRPr lang="ja-JP" altLang="en-US"/>
          </a:p>
        </p:txBody>
      </p:sp>
      <p:sp>
        <p:nvSpPr>
          <p:cNvPr id="5" name="Slide Number Placeholder 5"/>
          <p:cNvSpPr>
            <a:spLocks noGrp="1"/>
          </p:cNvSpPr>
          <p:nvPr>
            <p:ph type="sldNum" sz="quarter" idx="11"/>
          </p:nvPr>
        </p:nvSpPr>
        <p:spPr/>
        <p:txBody>
          <a:bodyPr/>
          <a:lstStyle>
            <a:lvl1pPr>
              <a:defRPr/>
            </a:lvl1pPr>
          </a:lstStyle>
          <a:p>
            <a:pPr>
              <a:defRPr/>
            </a:pPr>
            <a:fld id="{F341BD8B-E2CC-4FF0-A4A2-086E1F3C0ACE}" type="slidenum">
              <a:rPr lang="ja-JP" altLang="en-US"/>
              <a:pPr>
                <a:defRPr/>
              </a:pPr>
              <a:t>‹#›</a:t>
            </a:fld>
            <a:endParaRPr lang="ja-JP"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smtClean="0"/>
              <a:t>Click to edit Master title style</a:t>
            </a:r>
            <a:endParaRPr lang="ja-JP"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endParaRPr lang="ja-JP" altLang="en-US"/>
          </a:p>
        </p:txBody>
      </p:sp>
      <p:sp>
        <p:nvSpPr>
          <p:cNvPr id="5" name="Footer Placeholder 4"/>
          <p:cNvSpPr>
            <a:spLocks noGrp="1"/>
          </p:cNvSpPr>
          <p:nvPr>
            <p:ph type="ftr" sz="quarter" idx="11"/>
          </p:nvPr>
        </p:nvSpPr>
        <p:spPr>
          <a:xfrm>
            <a:off x="457200" y="6356350"/>
            <a:ext cx="5562600" cy="365125"/>
          </a:xfrm>
        </p:spPr>
        <p:txBody>
          <a:bodyPr/>
          <a:lstStyle>
            <a:lvl1pPr>
              <a:defRPr/>
            </a:lvl1pPr>
          </a:lstStyle>
          <a:p>
            <a:pPr>
              <a:defRPr/>
            </a:pPr>
            <a:r>
              <a:rPr lang="en-US" altLang="ja-JP"/>
              <a:t>Ethics in a Computing Culture</a:t>
            </a:r>
            <a:endParaRPr lang="ja-JP" altLang="en-US"/>
          </a:p>
        </p:txBody>
      </p:sp>
      <p:sp>
        <p:nvSpPr>
          <p:cNvPr id="6" name="Slide Number Placeholder 5"/>
          <p:cNvSpPr>
            <a:spLocks noGrp="1"/>
          </p:cNvSpPr>
          <p:nvPr>
            <p:ph type="sldNum" sz="quarter" idx="12"/>
          </p:nvPr>
        </p:nvSpPr>
        <p:spPr/>
        <p:txBody>
          <a:bodyPr/>
          <a:lstStyle>
            <a:lvl1pPr>
              <a:defRPr/>
            </a:lvl1pPr>
          </a:lstStyle>
          <a:p>
            <a:pPr>
              <a:defRPr/>
            </a:pPr>
            <a:fld id="{F88CF6D6-131C-4C01-B5A8-BF1448ABDFFD}" type="slidenum">
              <a:rPr lang="ja-JP" altLang="en-US"/>
              <a:pPr>
                <a:defRPr/>
              </a:pPr>
              <a:t>‹#›</a:t>
            </a:fld>
            <a:endParaRPr lang="ja-JP"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ja-JP" alt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endParaRPr lang="ja-JP" altLang="en-US"/>
          </a:p>
        </p:txBody>
      </p:sp>
      <p:sp>
        <p:nvSpPr>
          <p:cNvPr id="6" name="Footer Placeholder 4"/>
          <p:cNvSpPr>
            <a:spLocks noGrp="1"/>
          </p:cNvSpPr>
          <p:nvPr>
            <p:ph type="ftr" sz="quarter" idx="11"/>
          </p:nvPr>
        </p:nvSpPr>
        <p:spPr>
          <a:xfrm>
            <a:off x="457200" y="6356350"/>
            <a:ext cx="5562600" cy="365125"/>
          </a:xfrm>
        </p:spPr>
        <p:txBody>
          <a:bodyPr/>
          <a:lstStyle>
            <a:lvl1pPr>
              <a:defRPr/>
            </a:lvl1pPr>
          </a:lstStyle>
          <a:p>
            <a:pPr>
              <a:defRPr/>
            </a:pPr>
            <a:r>
              <a:rPr lang="en-US" altLang="ja-JP"/>
              <a:t>Ethics in a Computing Culture</a:t>
            </a:r>
            <a:endParaRPr lang="ja-JP" altLang="en-US"/>
          </a:p>
        </p:txBody>
      </p:sp>
      <p:sp>
        <p:nvSpPr>
          <p:cNvPr id="7" name="Slide Number Placeholder 5"/>
          <p:cNvSpPr>
            <a:spLocks noGrp="1"/>
          </p:cNvSpPr>
          <p:nvPr>
            <p:ph type="sldNum" sz="quarter" idx="12"/>
          </p:nvPr>
        </p:nvSpPr>
        <p:spPr/>
        <p:txBody>
          <a:bodyPr/>
          <a:lstStyle>
            <a:lvl1pPr>
              <a:defRPr/>
            </a:lvl1pPr>
          </a:lstStyle>
          <a:p>
            <a:pPr>
              <a:defRPr/>
            </a:pPr>
            <a:fld id="{7A3368D5-845E-49C8-A30C-AFF8D2B9E9F2}" type="slidenum">
              <a:rPr lang="ja-JP" altLang="en-US"/>
              <a:pPr>
                <a:defRPr/>
              </a:pPr>
              <a:t>‹#›</a:t>
            </a:fld>
            <a:endParaRPr lang="ja-JP"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ja-JP" smtClean="0"/>
              <a:t>Click to edit Master title style</a:t>
            </a:r>
            <a:endParaRPr lang="ja-JP"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endParaRPr lang="ja-JP" altLang="en-US"/>
          </a:p>
        </p:txBody>
      </p:sp>
      <p:sp>
        <p:nvSpPr>
          <p:cNvPr id="8" name="Footer Placeholder 4"/>
          <p:cNvSpPr>
            <a:spLocks noGrp="1"/>
          </p:cNvSpPr>
          <p:nvPr>
            <p:ph type="ftr" sz="quarter" idx="11"/>
          </p:nvPr>
        </p:nvSpPr>
        <p:spPr>
          <a:xfrm>
            <a:off x="457200" y="6356350"/>
            <a:ext cx="5562600" cy="365125"/>
          </a:xfrm>
        </p:spPr>
        <p:txBody>
          <a:bodyPr/>
          <a:lstStyle>
            <a:lvl1pPr>
              <a:defRPr/>
            </a:lvl1pPr>
          </a:lstStyle>
          <a:p>
            <a:pPr>
              <a:defRPr/>
            </a:pPr>
            <a:r>
              <a:rPr lang="en-US" altLang="ja-JP"/>
              <a:t>Ethics in a Computing Culture</a:t>
            </a:r>
            <a:endParaRPr lang="ja-JP" altLang="en-US"/>
          </a:p>
        </p:txBody>
      </p:sp>
      <p:sp>
        <p:nvSpPr>
          <p:cNvPr id="9" name="Slide Number Placeholder 5"/>
          <p:cNvSpPr>
            <a:spLocks noGrp="1"/>
          </p:cNvSpPr>
          <p:nvPr>
            <p:ph type="sldNum" sz="quarter" idx="12"/>
          </p:nvPr>
        </p:nvSpPr>
        <p:spPr/>
        <p:txBody>
          <a:bodyPr/>
          <a:lstStyle>
            <a:lvl1pPr>
              <a:defRPr/>
            </a:lvl1pPr>
          </a:lstStyle>
          <a:p>
            <a:pPr>
              <a:defRPr/>
            </a:pPr>
            <a:fld id="{1175137D-E566-417D-AB5C-A721D86B1BF0}" type="slidenum">
              <a:rPr lang="ja-JP" altLang="en-US"/>
              <a:pPr>
                <a:defRPr/>
              </a:pPr>
              <a:t>‹#›</a:t>
            </a:fld>
            <a:endParaRPr lang="ja-JP"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smtClean="0"/>
              <a:t>Click to edit Master title style</a:t>
            </a:r>
            <a:endParaRPr lang="ja-JP" altLang="en-US"/>
          </a:p>
        </p:txBody>
      </p:sp>
      <p:sp>
        <p:nvSpPr>
          <p:cNvPr id="3"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endParaRPr lang="ja-JP" altLang="en-US"/>
          </a:p>
        </p:txBody>
      </p:sp>
      <p:sp>
        <p:nvSpPr>
          <p:cNvPr id="4" name="Footer Placeholder 4"/>
          <p:cNvSpPr>
            <a:spLocks noGrp="1"/>
          </p:cNvSpPr>
          <p:nvPr>
            <p:ph type="ftr" sz="quarter" idx="11"/>
          </p:nvPr>
        </p:nvSpPr>
        <p:spPr>
          <a:xfrm>
            <a:off x="457200" y="6356350"/>
            <a:ext cx="5562600" cy="365125"/>
          </a:xfrm>
        </p:spPr>
        <p:txBody>
          <a:bodyPr/>
          <a:lstStyle>
            <a:lvl1pPr>
              <a:defRPr/>
            </a:lvl1pPr>
          </a:lstStyle>
          <a:p>
            <a:pPr>
              <a:defRPr/>
            </a:pPr>
            <a:r>
              <a:rPr lang="en-US" altLang="ja-JP"/>
              <a:t>Ethics in a Computing Culture</a:t>
            </a:r>
            <a:endParaRPr lang="ja-JP" altLang="en-US"/>
          </a:p>
        </p:txBody>
      </p:sp>
      <p:sp>
        <p:nvSpPr>
          <p:cNvPr id="5" name="Slide Number Placeholder 5"/>
          <p:cNvSpPr>
            <a:spLocks noGrp="1"/>
          </p:cNvSpPr>
          <p:nvPr>
            <p:ph type="sldNum" sz="quarter" idx="12"/>
          </p:nvPr>
        </p:nvSpPr>
        <p:spPr/>
        <p:txBody>
          <a:bodyPr/>
          <a:lstStyle>
            <a:lvl1pPr>
              <a:defRPr/>
            </a:lvl1pPr>
          </a:lstStyle>
          <a:p>
            <a:pPr>
              <a:defRPr/>
            </a:pPr>
            <a:fld id="{DB86E892-C61B-47EA-B176-AADFB65FEE68}" type="slidenum">
              <a:rPr lang="ja-JP" altLang="en-US"/>
              <a:pPr>
                <a:defRPr/>
              </a:pPr>
              <a:t>‹#›</a:t>
            </a:fld>
            <a:endParaRPr lang="ja-JP"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endParaRPr lang="ja-JP" altLang="en-US"/>
          </a:p>
        </p:txBody>
      </p:sp>
      <p:sp>
        <p:nvSpPr>
          <p:cNvPr id="3" name="Footer Placeholder 4"/>
          <p:cNvSpPr>
            <a:spLocks noGrp="1"/>
          </p:cNvSpPr>
          <p:nvPr>
            <p:ph type="ftr" sz="quarter" idx="11"/>
          </p:nvPr>
        </p:nvSpPr>
        <p:spPr>
          <a:xfrm>
            <a:off x="457200" y="6356350"/>
            <a:ext cx="5562600" cy="365125"/>
          </a:xfrm>
        </p:spPr>
        <p:txBody>
          <a:bodyPr/>
          <a:lstStyle>
            <a:lvl1pPr>
              <a:defRPr/>
            </a:lvl1pPr>
          </a:lstStyle>
          <a:p>
            <a:pPr>
              <a:defRPr/>
            </a:pPr>
            <a:r>
              <a:rPr lang="en-US" altLang="ja-JP"/>
              <a:t>Ethics in a Computing Culture</a:t>
            </a:r>
            <a:endParaRPr lang="ja-JP" altLang="en-US"/>
          </a:p>
        </p:txBody>
      </p:sp>
      <p:sp>
        <p:nvSpPr>
          <p:cNvPr id="4" name="Slide Number Placeholder 5"/>
          <p:cNvSpPr>
            <a:spLocks noGrp="1"/>
          </p:cNvSpPr>
          <p:nvPr>
            <p:ph type="sldNum" sz="quarter" idx="12"/>
          </p:nvPr>
        </p:nvSpPr>
        <p:spPr/>
        <p:txBody>
          <a:bodyPr/>
          <a:lstStyle>
            <a:lvl1pPr>
              <a:defRPr/>
            </a:lvl1pPr>
          </a:lstStyle>
          <a:p>
            <a:pPr>
              <a:defRPr/>
            </a:pPr>
            <a:fld id="{29053844-B8EE-42C8-A470-1194B483837B}" type="slidenum">
              <a:rPr lang="ja-JP" altLang="en-US"/>
              <a:pPr>
                <a:defRPr/>
              </a:pPr>
              <a:t>‹#›</a:t>
            </a:fld>
            <a:endParaRPr lang="ja-JP"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smtClean="0"/>
              <a:t>Click to edit Master title style</a:t>
            </a:r>
            <a:endParaRPr lang="ja-JP"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endParaRPr lang="ja-JP" altLang="en-US"/>
          </a:p>
        </p:txBody>
      </p:sp>
      <p:sp>
        <p:nvSpPr>
          <p:cNvPr id="6" name="Footer Placeholder 4"/>
          <p:cNvSpPr>
            <a:spLocks noGrp="1"/>
          </p:cNvSpPr>
          <p:nvPr>
            <p:ph type="ftr" sz="quarter" idx="11"/>
          </p:nvPr>
        </p:nvSpPr>
        <p:spPr>
          <a:xfrm>
            <a:off x="457200" y="6356350"/>
            <a:ext cx="5562600" cy="365125"/>
          </a:xfrm>
        </p:spPr>
        <p:txBody>
          <a:bodyPr/>
          <a:lstStyle>
            <a:lvl1pPr>
              <a:defRPr/>
            </a:lvl1pPr>
          </a:lstStyle>
          <a:p>
            <a:pPr>
              <a:defRPr/>
            </a:pPr>
            <a:r>
              <a:rPr lang="en-US" altLang="ja-JP"/>
              <a:t>Ethics in a Computing Culture</a:t>
            </a:r>
            <a:endParaRPr lang="ja-JP" altLang="en-US"/>
          </a:p>
        </p:txBody>
      </p:sp>
      <p:sp>
        <p:nvSpPr>
          <p:cNvPr id="7" name="Slide Number Placeholder 5"/>
          <p:cNvSpPr>
            <a:spLocks noGrp="1"/>
          </p:cNvSpPr>
          <p:nvPr>
            <p:ph type="sldNum" sz="quarter" idx="12"/>
          </p:nvPr>
        </p:nvSpPr>
        <p:spPr/>
        <p:txBody>
          <a:bodyPr/>
          <a:lstStyle>
            <a:lvl1pPr>
              <a:defRPr/>
            </a:lvl1pPr>
          </a:lstStyle>
          <a:p>
            <a:pPr>
              <a:defRPr/>
            </a:pPr>
            <a:fld id="{25DE2962-B554-41ED-BB69-6F2224822EDF}" type="slidenum">
              <a:rPr lang="ja-JP" altLang="en-US"/>
              <a:pPr>
                <a:defRPr/>
              </a:pPr>
              <a:t>‹#›</a:t>
            </a:fld>
            <a:endParaRPr lang="ja-JP"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smtClean="0"/>
              <a:t>Click to edit Master title style</a:t>
            </a:r>
            <a:endParaRPr lang="ja-JP" alt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smtClean="0"/>
              <a:t>Click icon to add picture</a:t>
            </a:r>
            <a:endParaRPr lang="ja-JP" alt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ea typeface="+mn-ea"/>
              </a:defRPr>
            </a:lvl1pPr>
          </a:lstStyle>
          <a:p>
            <a:pPr>
              <a:defRPr/>
            </a:pPr>
            <a:endParaRPr lang="ja-JP" altLang="en-US"/>
          </a:p>
        </p:txBody>
      </p:sp>
      <p:sp>
        <p:nvSpPr>
          <p:cNvPr id="6" name="Footer Placeholder 4"/>
          <p:cNvSpPr>
            <a:spLocks noGrp="1"/>
          </p:cNvSpPr>
          <p:nvPr>
            <p:ph type="ftr" sz="quarter" idx="11"/>
          </p:nvPr>
        </p:nvSpPr>
        <p:spPr>
          <a:xfrm>
            <a:off x="457200" y="6356350"/>
            <a:ext cx="5562600" cy="365125"/>
          </a:xfrm>
        </p:spPr>
        <p:txBody>
          <a:bodyPr/>
          <a:lstStyle>
            <a:lvl1pPr>
              <a:defRPr/>
            </a:lvl1pPr>
          </a:lstStyle>
          <a:p>
            <a:pPr>
              <a:defRPr/>
            </a:pPr>
            <a:r>
              <a:rPr lang="en-US" altLang="ja-JP"/>
              <a:t>Ethics in a Computing Culture</a:t>
            </a:r>
            <a:endParaRPr lang="ja-JP" altLang="en-US"/>
          </a:p>
        </p:txBody>
      </p:sp>
      <p:sp>
        <p:nvSpPr>
          <p:cNvPr id="7" name="Slide Number Placeholder 5"/>
          <p:cNvSpPr>
            <a:spLocks noGrp="1"/>
          </p:cNvSpPr>
          <p:nvPr>
            <p:ph type="sldNum" sz="quarter" idx="12"/>
          </p:nvPr>
        </p:nvSpPr>
        <p:spPr/>
        <p:txBody>
          <a:bodyPr/>
          <a:lstStyle>
            <a:lvl1pPr>
              <a:defRPr/>
            </a:lvl1pPr>
          </a:lstStyle>
          <a:p>
            <a:pPr>
              <a:defRPr/>
            </a:pPr>
            <a:fld id="{A763DC23-8E41-41F8-AC98-7D3B380D770B}" type="slidenum">
              <a:rPr lang="ja-JP" altLang="en-US"/>
              <a:pPr>
                <a:defRPr/>
              </a:pPr>
              <a:t>‹#›</a:t>
            </a:fld>
            <a:endParaRPr lang="ja-JP"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ja-JP" smtClean="0"/>
              <a:t>Click to edit Master title style</a:t>
            </a:r>
            <a:endParaRPr lang="ja-JP" altLang="en-US" smtClean="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ja-JP" altLang="en-US" smtClean="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400">
                <a:solidFill>
                  <a:schemeClr val="tx1">
                    <a:tint val="75000"/>
                  </a:schemeClr>
                </a:solidFill>
                <a:latin typeface="+mn-lt"/>
                <a:ea typeface="+mn-ea"/>
              </a:defRPr>
            </a:lvl1pPr>
          </a:lstStyle>
          <a:p>
            <a:pPr>
              <a:defRPr/>
            </a:pPr>
            <a:fld id="{382FC940-7B41-448B-AFB0-DFFD93407EA8}" type="slidenum">
              <a:rPr lang="ja-JP" altLang="en-US"/>
              <a:pPr>
                <a:defRPr/>
              </a:pPr>
              <a:t>‹#›</a:t>
            </a:fld>
            <a:endParaRPr lang="ja-JP" altLang="en-US"/>
          </a:p>
        </p:txBody>
      </p:sp>
      <p:sp>
        <p:nvSpPr>
          <p:cNvPr id="8" name="Footer Placeholder 7"/>
          <p:cNvSpPr>
            <a:spLocks noGrp="1"/>
          </p:cNvSpPr>
          <p:nvPr>
            <p:ph type="ftr" sz="quarter" idx="3"/>
          </p:nvPr>
        </p:nvSpPr>
        <p:spPr>
          <a:xfrm>
            <a:off x="839788" y="6356350"/>
            <a:ext cx="4860925" cy="365125"/>
          </a:xfrm>
          <a:prstGeom prst="rect">
            <a:avLst/>
          </a:prstGeom>
        </p:spPr>
        <p:txBody>
          <a:bodyPr vert="horz" lIns="91440" tIns="45720" rIns="91440" bIns="45720" rtlCol="0" anchor="ctr"/>
          <a:lstStyle>
            <a:lvl1pPr algn="l" fontAlgn="auto">
              <a:spcBef>
                <a:spcPts val="0"/>
              </a:spcBef>
              <a:spcAft>
                <a:spcPts val="0"/>
              </a:spcAft>
              <a:defRPr sz="1400">
                <a:solidFill>
                  <a:schemeClr val="tx1">
                    <a:tint val="75000"/>
                  </a:schemeClr>
                </a:solidFill>
                <a:latin typeface="+mn-lt"/>
                <a:ea typeface="+mn-ea"/>
              </a:defRPr>
            </a:lvl1pPr>
          </a:lstStyle>
          <a:p>
            <a:pPr>
              <a:defRPr/>
            </a:pPr>
            <a:r>
              <a:rPr lang="en-US" altLang="ja-JP"/>
              <a:t>Ethics in a Computing Culture</a:t>
            </a:r>
            <a:endParaRPr lang="ja-JP" altLang="en-US"/>
          </a:p>
        </p:txBody>
      </p:sp>
      <p:pic>
        <p:nvPicPr>
          <p:cNvPr id="1030" name="Picture 8" descr="スクリーンショット（2011-08-16 22.43.48）.png"/>
          <p:cNvPicPr>
            <a:picLocks noChangeAspect="1"/>
          </p:cNvPicPr>
          <p:nvPr/>
        </p:nvPicPr>
        <p:blipFill>
          <a:blip r:embed="rId13"/>
          <a:srcRect/>
          <a:stretch>
            <a:fillRect/>
          </a:stretch>
        </p:blipFill>
        <p:spPr bwMode="auto">
          <a:xfrm>
            <a:off x="457200" y="6356350"/>
            <a:ext cx="382588" cy="3651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hf hdr="0" dt="0"/>
  <p:txStyles>
    <p:titleStyle>
      <a:lvl1pPr algn="ctr" defTabSz="457200" rtl="0" eaLnBrk="0" fontAlgn="base" hangingPunct="0">
        <a:spcBef>
          <a:spcPct val="0"/>
        </a:spcBef>
        <a:spcAft>
          <a:spcPct val="0"/>
        </a:spcAft>
        <a:defRPr kumimoji="1" sz="3600" kern="1200">
          <a:solidFill>
            <a:schemeClr val="tx2"/>
          </a:solidFill>
          <a:latin typeface="+mj-lt"/>
          <a:ea typeface="+mj-ea"/>
          <a:cs typeface="+mj-cs"/>
        </a:defRPr>
      </a:lvl1pPr>
      <a:lvl2pPr algn="ctr" defTabSz="457200" rtl="0" eaLnBrk="0" fontAlgn="base" hangingPunct="0">
        <a:spcBef>
          <a:spcPct val="0"/>
        </a:spcBef>
        <a:spcAft>
          <a:spcPct val="0"/>
        </a:spcAft>
        <a:defRPr kumimoji="1" sz="3600">
          <a:solidFill>
            <a:schemeClr val="tx2"/>
          </a:solidFill>
          <a:latin typeface="Calibri" pitchFamily="34" charset="0"/>
          <a:ea typeface="ＭＳ Ｐゴシック" pitchFamily="34" charset="-128"/>
        </a:defRPr>
      </a:lvl2pPr>
      <a:lvl3pPr algn="ctr" defTabSz="457200" rtl="0" eaLnBrk="0" fontAlgn="base" hangingPunct="0">
        <a:spcBef>
          <a:spcPct val="0"/>
        </a:spcBef>
        <a:spcAft>
          <a:spcPct val="0"/>
        </a:spcAft>
        <a:defRPr kumimoji="1" sz="3600">
          <a:solidFill>
            <a:schemeClr val="tx2"/>
          </a:solidFill>
          <a:latin typeface="Calibri" pitchFamily="34" charset="0"/>
          <a:ea typeface="ＭＳ Ｐゴシック" pitchFamily="34" charset="-128"/>
        </a:defRPr>
      </a:lvl3pPr>
      <a:lvl4pPr algn="ctr" defTabSz="457200" rtl="0" eaLnBrk="0" fontAlgn="base" hangingPunct="0">
        <a:spcBef>
          <a:spcPct val="0"/>
        </a:spcBef>
        <a:spcAft>
          <a:spcPct val="0"/>
        </a:spcAft>
        <a:defRPr kumimoji="1" sz="3600">
          <a:solidFill>
            <a:schemeClr val="tx2"/>
          </a:solidFill>
          <a:latin typeface="Calibri" pitchFamily="34" charset="0"/>
          <a:ea typeface="ＭＳ Ｐゴシック" pitchFamily="34" charset="-128"/>
        </a:defRPr>
      </a:lvl4pPr>
      <a:lvl5pPr algn="ctr" defTabSz="457200" rtl="0" eaLnBrk="0" fontAlgn="base" hangingPunct="0">
        <a:spcBef>
          <a:spcPct val="0"/>
        </a:spcBef>
        <a:spcAft>
          <a:spcPct val="0"/>
        </a:spcAft>
        <a:defRPr kumimoji="1" sz="3600">
          <a:solidFill>
            <a:schemeClr val="tx2"/>
          </a:solidFill>
          <a:latin typeface="Calibri" pitchFamily="34" charset="0"/>
          <a:ea typeface="ＭＳ Ｐゴシック" pitchFamily="34" charset="-128"/>
        </a:defRPr>
      </a:lvl5pPr>
      <a:lvl6pPr marL="457200" algn="ctr" defTabSz="457200" rtl="0" eaLnBrk="1" fontAlgn="base" hangingPunct="1">
        <a:spcBef>
          <a:spcPct val="0"/>
        </a:spcBef>
        <a:spcAft>
          <a:spcPct val="0"/>
        </a:spcAft>
        <a:defRPr kumimoji="1" sz="3600">
          <a:solidFill>
            <a:schemeClr val="tx1"/>
          </a:solidFill>
          <a:latin typeface="Calibri" pitchFamily="34" charset="0"/>
          <a:ea typeface="ＭＳ Ｐゴシック" pitchFamily="34" charset="-128"/>
        </a:defRPr>
      </a:lvl6pPr>
      <a:lvl7pPr marL="914400" algn="ctr" defTabSz="457200" rtl="0" eaLnBrk="1" fontAlgn="base" hangingPunct="1">
        <a:spcBef>
          <a:spcPct val="0"/>
        </a:spcBef>
        <a:spcAft>
          <a:spcPct val="0"/>
        </a:spcAft>
        <a:defRPr kumimoji="1" sz="3600">
          <a:solidFill>
            <a:schemeClr val="tx1"/>
          </a:solidFill>
          <a:latin typeface="Calibri" pitchFamily="34" charset="0"/>
          <a:ea typeface="ＭＳ Ｐゴシック" pitchFamily="34" charset="-128"/>
        </a:defRPr>
      </a:lvl7pPr>
      <a:lvl8pPr marL="1371600" algn="ctr" defTabSz="457200" rtl="0" eaLnBrk="1" fontAlgn="base" hangingPunct="1">
        <a:spcBef>
          <a:spcPct val="0"/>
        </a:spcBef>
        <a:spcAft>
          <a:spcPct val="0"/>
        </a:spcAft>
        <a:defRPr kumimoji="1" sz="3600">
          <a:solidFill>
            <a:schemeClr val="tx1"/>
          </a:solidFill>
          <a:latin typeface="Calibri" pitchFamily="34" charset="0"/>
          <a:ea typeface="ＭＳ Ｐゴシック" pitchFamily="34" charset="-128"/>
        </a:defRPr>
      </a:lvl8pPr>
      <a:lvl9pPr marL="1828800" algn="ctr" defTabSz="457200" rtl="0" eaLnBrk="1" fontAlgn="base" hangingPunct="1">
        <a:spcBef>
          <a:spcPct val="0"/>
        </a:spcBef>
        <a:spcAft>
          <a:spcPct val="0"/>
        </a:spcAft>
        <a:defRPr kumimoji="1" sz="3600">
          <a:solidFill>
            <a:schemeClr val="tx1"/>
          </a:solidFill>
          <a:latin typeface="Calibri" pitchFamily="34" charset="0"/>
          <a:ea typeface="ＭＳ Ｐゴシック" pitchFamily="34" charset="-128"/>
        </a:defRPr>
      </a:lvl9pPr>
    </p:titleStyle>
    <p:bodyStyle>
      <a:lvl1pPr marL="342900" indent="-342900" algn="l" defTabSz="457200" rtl="0" eaLnBrk="0" fontAlgn="base" hangingPunct="0">
        <a:spcBef>
          <a:spcPct val="20000"/>
        </a:spcBef>
        <a:spcAft>
          <a:spcPct val="0"/>
        </a:spcAft>
        <a:buFont typeface="Arial" charset="0"/>
        <a:buChar char="•"/>
        <a:defRPr kumimoji="1" sz="24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ww.youtube.com/watch?v=xx8f4x6C_KY"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www.youtube.com/watch?v=xx8f4x6C_KY"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courses.cs.vt.edu/professionalism/Therac_25/Therac_1.html" TargetMode="External"/><Relationship Id="rId2" Type="http://schemas.openxmlformats.org/officeDocument/2006/relationships/hyperlink" Target="http://www.youtube.com/watch?v=izGSOsAGIVQ"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wired.com/software/coolapps/news/2005/11/69355?currentPage=all"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youtube.com/watch?v=3bujoNtjgTU"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http://citp.princeton.edu/voting"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685800" y="776288"/>
            <a:ext cx="7772400" cy="1470025"/>
          </a:xfrm>
        </p:spPr>
        <p:txBody>
          <a:bodyPr/>
          <a:lstStyle/>
          <a:p>
            <a:pPr eaLnBrk="1" hangingPunct="1"/>
            <a:r>
              <a:rPr lang="en-US" altLang="ja-JP" smtClean="0">
                <a:latin typeface="Arial" charset="0"/>
                <a:ea typeface="ＭＳ 明朝" pitchFamily="49" charset="-128"/>
                <a:cs typeface="Arial" charset="0"/>
              </a:rPr>
              <a:t>Ethics in a Computing Culture</a:t>
            </a:r>
            <a:endParaRPr lang="ja-JP" altLang="en-US" smtClean="0">
              <a:latin typeface="Arial" charset="0"/>
              <a:ea typeface="ＭＳ 明朝" pitchFamily="49" charset="-128"/>
              <a:cs typeface="Arial" charset="0"/>
            </a:endParaRPr>
          </a:p>
        </p:txBody>
      </p:sp>
      <p:sp>
        <p:nvSpPr>
          <p:cNvPr id="3" name="Subtitle 2"/>
          <p:cNvSpPr>
            <a:spLocks noGrp="1"/>
          </p:cNvSpPr>
          <p:nvPr>
            <p:ph type="subTitle" idx="1"/>
          </p:nvPr>
        </p:nvSpPr>
        <p:spPr>
          <a:xfrm>
            <a:off x="1371600" y="2392363"/>
            <a:ext cx="6400800" cy="1127125"/>
          </a:xfrm>
        </p:spPr>
        <p:txBody>
          <a:bodyPr/>
          <a:lstStyle/>
          <a:p>
            <a:pPr eaLnBrk="1" hangingPunct="1">
              <a:defRPr/>
            </a:pPr>
            <a:r>
              <a:rPr lang="en-US" altLang="ja-JP" sz="3200" dirty="0">
                <a:latin typeface="Arial"/>
                <a:cs typeface="Arial"/>
              </a:rPr>
              <a:t>Chapter 5</a:t>
            </a:r>
          </a:p>
          <a:p>
            <a:pPr eaLnBrk="1" hangingPunct="1">
              <a:defRPr/>
            </a:pPr>
            <a:r>
              <a:rPr lang="en-US" altLang="ja-JP" sz="2800" b="1" dirty="0">
                <a:latin typeface="Arial"/>
                <a:ea typeface="ＭＳ 明朝"/>
                <a:cs typeface="Arial"/>
              </a:rPr>
              <a:t>Trust, Safety, and Reliability</a:t>
            </a:r>
            <a:endParaRPr lang="ja-JP" altLang="en-US" sz="2800" b="1" dirty="0">
              <a:latin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altLang="ja-JP" dirty="0" smtClean="0">
                <a:latin typeface="Arial" charset="0"/>
                <a:cs typeface="Arial" charset="0"/>
              </a:rPr>
              <a:t>Case: Pentium Floating Point Divide</a:t>
            </a:r>
            <a:endParaRPr lang="en-US" dirty="0"/>
          </a:p>
        </p:txBody>
      </p:sp>
      <p:sp>
        <p:nvSpPr>
          <p:cNvPr id="3" name="Content Placeholder 2"/>
          <p:cNvSpPr>
            <a:spLocks noGrp="1"/>
          </p:cNvSpPr>
          <p:nvPr>
            <p:ph idx="1"/>
          </p:nvPr>
        </p:nvSpPr>
        <p:spPr>
          <a:xfrm>
            <a:off x="236136" y="974690"/>
            <a:ext cx="8229600" cy="4525963"/>
          </a:xfrm>
        </p:spPr>
        <p:txBody>
          <a:bodyPr/>
          <a:lstStyle/>
          <a:p>
            <a:r>
              <a:rPr lang="en-US" dirty="0" smtClean="0"/>
              <a:t>In October, 1994, Professor Thomas Nicely, a professor of mathematics at Lynchburg College in Virginia, notified Intel Corporation about an apparent flaw in the Intel P5 Pentium chip. </a:t>
            </a:r>
          </a:p>
          <a:p>
            <a:pPr lvl="1"/>
            <a:r>
              <a:rPr lang="en-US" dirty="0" smtClean="0"/>
              <a:t>The flaw had to do with floating point division.</a:t>
            </a:r>
          </a:p>
          <a:p>
            <a:pPr lvl="1"/>
            <a:r>
              <a:rPr lang="en-US" dirty="0" smtClean="0"/>
              <a:t>division of one floating point number by another floating point number sometimes produced invalid results.</a:t>
            </a:r>
          </a:p>
          <a:p>
            <a:r>
              <a:rPr lang="en-US" dirty="0" smtClean="0"/>
              <a:t> the erroneous values were significant only for those calculations requiring high precision and were quite rare (approximately once in every nine billion floating point divide operations)</a:t>
            </a:r>
          </a:p>
          <a:p>
            <a:r>
              <a:rPr lang="en-US" dirty="0" smtClean="0"/>
              <a:t>the total number of such operations that were done every day by PCs was enormous, so that the number of faulty values was also very large.</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F341BD8B-E2CC-4FF0-A4A2-086E1F3C0ACE}" type="slidenum">
              <a:rPr lang="ja-JP" altLang="en-US" smtClean="0"/>
              <a:pPr>
                <a:defRPr/>
              </a:pPr>
              <a:t>10</a:t>
            </a:fld>
            <a:endParaRPr lang="ja-JP"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altLang="ja-JP" dirty="0" smtClean="0">
                <a:latin typeface="Arial" charset="0"/>
                <a:cs typeface="Arial" charset="0"/>
              </a:rPr>
              <a:t>Case: Pentium Floating Point Divide</a:t>
            </a:r>
            <a:endParaRPr lang="en-US" dirty="0"/>
          </a:p>
        </p:txBody>
      </p:sp>
      <p:sp>
        <p:nvSpPr>
          <p:cNvPr id="3" name="Content Placeholder 2"/>
          <p:cNvSpPr>
            <a:spLocks noGrp="1"/>
          </p:cNvSpPr>
          <p:nvPr>
            <p:ph idx="1"/>
          </p:nvPr>
        </p:nvSpPr>
        <p:spPr>
          <a:xfrm>
            <a:off x="316522" y="1143000"/>
            <a:ext cx="8370277" cy="4755382"/>
          </a:xfrm>
        </p:spPr>
        <p:txBody>
          <a:bodyPr/>
          <a:lstStyle/>
          <a:p>
            <a:r>
              <a:rPr lang="en-US" dirty="0" smtClean="0"/>
              <a:t>Intel indicated they had been aware of the problem for several months, but had not announced it to the general public.</a:t>
            </a:r>
          </a:p>
          <a:p>
            <a:r>
              <a:rPr lang="en-US" dirty="0" smtClean="0"/>
              <a:t>A report on CNN turned the bug into real news. </a:t>
            </a:r>
          </a:p>
          <a:p>
            <a:r>
              <a:rPr lang="en-US" dirty="0" smtClean="0"/>
              <a:t>Intel argued that the bug was not very important and affected very few users. Offered to replace chips only for those users who could demonstrate a need for high precision.</a:t>
            </a:r>
          </a:p>
          <a:p>
            <a:r>
              <a:rPr lang="en-US" dirty="0" smtClean="0"/>
              <a:t>Public outrage ensued.  Believed Intel had an obligation to deliver a product that behaved as it was supposed to.  </a:t>
            </a:r>
          </a:p>
          <a:p>
            <a:r>
              <a:rPr lang="en-US" dirty="0" smtClean="0"/>
              <a:t>cost to Intel for the floating point divide bug has been estimated at approximately one-half billion dollars</a:t>
            </a:r>
          </a:p>
          <a:p>
            <a:r>
              <a:rPr lang="en-US" dirty="0" smtClean="0"/>
              <a:t>loss of trust by the public is difficult to measure in dollars, but there can be no doubt that Intel’s image was tarnished</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F341BD8B-E2CC-4FF0-A4A2-086E1F3C0ACE}" type="slidenum">
              <a:rPr lang="ja-JP" altLang="en-US" smtClean="0"/>
              <a:pPr>
                <a:defRPr/>
              </a:pPr>
              <a:t>11</a:t>
            </a:fld>
            <a:endParaRPr lang="ja-JP"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F341BD8B-E2CC-4FF0-A4A2-086E1F3C0ACE}" type="slidenum">
              <a:rPr lang="ja-JP" altLang="en-US" smtClean="0"/>
              <a:pPr>
                <a:defRPr/>
              </a:pPr>
              <a:t>12</a:t>
            </a:fld>
            <a:endParaRPr lang="ja-JP" altLang="en-US"/>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286" y="274638"/>
            <a:ext cx="8686800" cy="60707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53566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altLang="ja-JP" dirty="0" smtClean="0">
                <a:latin typeface="Arial" charset="0"/>
                <a:cs typeface="Arial" charset="0"/>
              </a:rPr>
              <a:t>Case: Pentium Floating Point Divide</a:t>
            </a:r>
            <a:endParaRPr lang="ja-JP" altLang="ja-JP" smtClean="0">
              <a:latin typeface="Arial" charset="0"/>
              <a:cs typeface="Arial" charset="0"/>
            </a:endParaRPr>
          </a:p>
        </p:txBody>
      </p:sp>
      <p:sp>
        <p:nvSpPr>
          <p:cNvPr id="18435" name="Content Placeholder 2"/>
          <p:cNvSpPr>
            <a:spLocks noGrp="1"/>
          </p:cNvSpPr>
          <p:nvPr>
            <p:ph idx="1"/>
          </p:nvPr>
        </p:nvSpPr>
        <p:spPr/>
        <p:txBody>
          <a:bodyPr/>
          <a:lstStyle/>
          <a:p>
            <a:pPr eaLnBrk="1" hangingPunct="1"/>
            <a:r>
              <a:rPr lang="en-US" altLang="ja-JP" smtClean="0">
                <a:latin typeface="Arial" charset="0"/>
                <a:cs typeface="Arial" charset="0"/>
              </a:rPr>
              <a:t>Did Intel have a moral obligation to replace the defective Pentium 5 chips, even for those users who had no need for high precision? </a:t>
            </a:r>
          </a:p>
          <a:p>
            <a:pPr eaLnBrk="1" hangingPunct="1"/>
            <a:endParaRPr lang="en-US" altLang="ja-JP" smtClean="0">
              <a:latin typeface="Arial" charset="0"/>
              <a:cs typeface="Arial" charset="0"/>
            </a:endParaRPr>
          </a:p>
          <a:p>
            <a:pPr eaLnBrk="1" hangingPunct="1"/>
            <a:r>
              <a:rPr lang="en-US" altLang="ja-JP" smtClean="0">
                <a:latin typeface="Arial" charset="0"/>
                <a:cs typeface="Arial" charset="0"/>
              </a:rPr>
              <a:t>When employees of Intel first discovered the bug, did they have an ethical responsibility to make the problem public? </a:t>
            </a:r>
          </a:p>
          <a:p>
            <a:pPr eaLnBrk="1" hangingPunct="1"/>
            <a:endParaRPr lang="ja-JP" altLang="ja-JP" smtClean="0">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3A258CB8-2852-47D9-AF0D-2CB52E8F79AD}" type="slidenum">
              <a:rPr lang="ja-JP" altLang="en-US"/>
              <a:pPr>
                <a:defRPr/>
              </a:pPr>
              <a:t>13</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altLang="ja-JP" smtClean="0">
                <a:latin typeface="Arial" charset="0"/>
                <a:cs typeface="Arial" charset="0"/>
              </a:rPr>
              <a:t>Case: Pentium Floating Point Divide (continued)</a:t>
            </a:r>
            <a:endParaRPr lang="ja-JP" altLang="ja-JP" smtClean="0">
              <a:latin typeface="Arial" charset="0"/>
              <a:cs typeface="Arial" charset="0"/>
            </a:endParaRPr>
          </a:p>
        </p:txBody>
      </p:sp>
      <p:sp>
        <p:nvSpPr>
          <p:cNvPr id="19459" name="Content Placeholder 2"/>
          <p:cNvSpPr>
            <a:spLocks noGrp="1"/>
          </p:cNvSpPr>
          <p:nvPr>
            <p:ph idx="1"/>
          </p:nvPr>
        </p:nvSpPr>
        <p:spPr/>
        <p:txBody>
          <a:bodyPr/>
          <a:lstStyle/>
          <a:p>
            <a:pPr eaLnBrk="1" hangingPunct="1"/>
            <a:r>
              <a:rPr lang="en-US" altLang="ja-JP" smtClean="0">
                <a:latin typeface="Arial" charset="0"/>
                <a:cs typeface="Arial" charset="0"/>
              </a:rPr>
              <a:t>Suppose a bank was relying on computers that had the Intel Pentium 5 chip to perform extensive computations relating to investments. Suppose further that the error in the chip caused the bank to lose a significant amount of money. </a:t>
            </a:r>
            <a:endParaRPr lang="ja-JP" altLang="ja-JP" smtClean="0">
              <a:latin typeface="Arial" charset="0"/>
              <a:cs typeface="Arial" charset="0"/>
            </a:endParaRPr>
          </a:p>
          <a:p>
            <a:pPr lvl="1" eaLnBrk="1" hangingPunct="1"/>
            <a:r>
              <a:rPr lang="en-US" altLang="ja-JP" smtClean="0">
                <a:latin typeface="Arial" charset="0"/>
                <a:cs typeface="Arial" charset="0"/>
              </a:rPr>
              <a:t>Does Intel have a moral obligation to compensate the bank for its loss? This is not a question of Intel’s </a:t>
            </a:r>
            <a:r>
              <a:rPr lang="en-US" altLang="ja-JP" i="1" smtClean="0">
                <a:latin typeface="Arial" charset="0"/>
                <a:cs typeface="Arial" charset="0"/>
              </a:rPr>
              <a:t>legal</a:t>
            </a:r>
            <a:r>
              <a:rPr lang="en-US" altLang="ja-JP" smtClean="0">
                <a:latin typeface="Arial" charset="0"/>
                <a:cs typeface="Arial" charset="0"/>
              </a:rPr>
              <a:t> liability.</a:t>
            </a:r>
            <a:endParaRPr lang="ja-JP" altLang="ja-JP" smtClean="0">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6C5F44BD-ECCE-4A29-A316-2730DC8852DF}" type="slidenum">
              <a:rPr lang="ja-JP" altLang="en-US"/>
              <a:pPr>
                <a:defRPr/>
              </a:pPr>
              <a:t>14</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Denver Baggage Claim System</a:t>
            </a:r>
          </a:p>
        </p:txBody>
      </p:sp>
      <p:sp>
        <p:nvSpPr>
          <p:cNvPr id="3" name="Content Placeholder 2"/>
          <p:cNvSpPr>
            <a:spLocks noGrp="1"/>
          </p:cNvSpPr>
          <p:nvPr>
            <p:ph idx="1"/>
          </p:nvPr>
        </p:nvSpPr>
        <p:spPr/>
        <p:txBody>
          <a:bodyPr/>
          <a:lstStyle/>
          <a:p>
            <a:r>
              <a:rPr lang="en-US" sz="3200" dirty="0"/>
              <a:t>News Report on Denver airport </a:t>
            </a:r>
            <a:r>
              <a:rPr lang="en-US" sz="3200" dirty="0" smtClean="0"/>
              <a:t>baggage claim system </a:t>
            </a:r>
          </a:p>
          <a:p>
            <a:r>
              <a:rPr lang="en-US" sz="3200" dirty="0"/>
              <a:t>From </a:t>
            </a:r>
            <a:r>
              <a:rPr lang="en-US" sz="3200" dirty="0" smtClean="0"/>
              <a:t>Notable Software Failures</a:t>
            </a:r>
            <a:endParaRPr lang="en-US" sz="3200" dirty="0"/>
          </a:p>
          <a:p>
            <a:pPr marL="0" indent="0">
              <a:buNone/>
            </a:pPr>
            <a:r>
              <a:rPr lang="en-US" sz="2800" u="sng" dirty="0">
                <a:hlinkClick r:id="rId2"/>
              </a:rPr>
              <a:t>http://www.youtube.com/watch?v=xx8f4x6C_KY</a:t>
            </a:r>
            <a:endParaRPr lang="en-US" sz="2800" dirty="0"/>
          </a:p>
          <a:p>
            <a:endParaRPr lang="en-US" sz="3200"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F341BD8B-E2CC-4FF0-A4A2-086E1F3C0ACE}" type="slidenum">
              <a:rPr lang="ja-JP" altLang="en-US" smtClean="0"/>
              <a:pPr>
                <a:defRPr/>
              </a:pPr>
              <a:t>15</a:t>
            </a:fld>
            <a:endParaRPr lang="ja-JP" altLang="en-US"/>
          </a:p>
        </p:txBody>
      </p:sp>
    </p:spTree>
    <p:extLst>
      <p:ext uri="{BB962C8B-B14F-4D97-AF65-F5344CB8AC3E}">
        <p14:creationId xmlns:p14="http://schemas.microsoft.com/office/powerpoint/2010/main" val="7308296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Denver Baggage Claim System</a:t>
            </a:r>
            <a:endParaRPr lang="en-US" sz="4400"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F341BD8B-E2CC-4FF0-A4A2-086E1F3C0ACE}" type="slidenum">
              <a:rPr lang="ja-JP" altLang="en-US" smtClean="0"/>
              <a:pPr>
                <a:defRPr/>
              </a:pPr>
              <a:t>16</a:t>
            </a:fld>
            <a:endParaRPr lang="ja-JP"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417637"/>
            <a:ext cx="8229600" cy="50136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214652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143000"/>
          </a:xfrm>
        </p:spPr>
        <p:txBody>
          <a:bodyPr/>
          <a:lstStyle/>
          <a:p>
            <a:r>
              <a:rPr lang="en-US" dirty="0" smtClean="0"/>
              <a:t>Denver Baggage Claim System</a:t>
            </a:r>
            <a:br>
              <a:rPr lang="en-US" dirty="0" smtClean="0"/>
            </a:b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F341BD8B-E2CC-4FF0-A4A2-086E1F3C0ACE}" type="slidenum">
              <a:rPr lang="ja-JP" altLang="en-US" smtClean="0"/>
              <a:pPr>
                <a:defRPr/>
              </a:pPr>
              <a:t>17</a:t>
            </a:fld>
            <a:endParaRPr lang="ja-JP" alt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952" y="1417637"/>
            <a:ext cx="8300596" cy="4708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944026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Denver Baggage Claim System</a:t>
            </a:r>
            <a:br>
              <a:rPr lang="en-US" dirty="0"/>
            </a:br>
            <a:endParaRPr lang="en-US" dirty="0"/>
          </a:p>
        </p:txBody>
      </p:sp>
      <p:sp>
        <p:nvSpPr>
          <p:cNvPr id="3" name="Content Placeholder 2"/>
          <p:cNvSpPr>
            <a:spLocks noGrp="1"/>
          </p:cNvSpPr>
          <p:nvPr>
            <p:ph idx="1"/>
          </p:nvPr>
        </p:nvSpPr>
        <p:spPr/>
        <p:txBody>
          <a:bodyPr/>
          <a:lstStyle/>
          <a:p>
            <a:r>
              <a:rPr lang="en-US" dirty="0"/>
              <a:t>MSNBC  Denver airport </a:t>
            </a:r>
            <a:r>
              <a:rPr lang="en-US" dirty="0" err="1"/>
              <a:t>baggabe</a:t>
            </a:r>
            <a:endParaRPr lang="en-US" dirty="0"/>
          </a:p>
          <a:p>
            <a:r>
              <a:rPr lang="en-US" u="sng" dirty="0">
                <a:hlinkClick r:id="rId2"/>
              </a:rPr>
              <a:t>http://www.youtube.com/watch?v=xx8f4x6C_KY</a:t>
            </a:r>
            <a:endParaRPr lang="en-US" dirty="0"/>
          </a:p>
          <a:p>
            <a:endParaRPr lang="en-US" dirty="0" smtClean="0"/>
          </a:p>
          <a:p>
            <a:endParaRPr lang="en-US" dirty="0"/>
          </a:p>
          <a:p>
            <a:endParaRPr lang="en-US" dirty="0" smtClean="0"/>
          </a:p>
          <a:p>
            <a:endParaRPr lang="en-US" dirty="0"/>
          </a:p>
          <a:p>
            <a:endParaRPr lang="en-US" dirty="0" smtClean="0"/>
          </a:p>
          <a:p>
            <a:endParaRPr lang="en-US" dirty="0"/>
          </a:p>
          <a:p>
            <a:pPr marL="0" indent="0">
              <a:buNone/>
            </a:pPr>
            <a:endParaRPr lang="en-US" dirty="0"/>
          </a:p>
        </p:txBody>
      </p:sp>
      <p:sp>
        <p:nvSpPr>
          <p:cNvPr id="4" name="Footer Placeholder 3"/>
          <p:cNvSpPr>
            <a:spLocks noGrp="1"/>
          </p:cNvSpPr>
          <p:nvPr>
            <p:ph type="ftr" sz="quarter" idx="10"/>
          </p:nvPr>
        </p:nvSpPr>
        <p:spPr/>
        <p:txBody>
          <a:bodyPr/>
          <a:lstStyle/>
          <a:p>
            <a:pPr>
              <a:defRPr/>
            </a:pPr>
            <a:r>
              <a:rPr lang="en-US" altLang="ja-JP" dirty="0" smtClean="0"/>
              <a:t>Ethics in a Computing Culture</a:t>
            </a:r>
            <a:endParaRPr lang="ja-JP" altLang="en-US" dirty="0"/>
          </a:p>
        </p:txBody>
      </p:sp>
      <p:sp>
        <p:nvSpPr>
          <p:cNvPr id="5" name="Slide Number Placeholder 4"/>
          <p:cNvSpPr>
            <a:spLocks noGrp="1"/>
          </p:cNvSpPr>
          <p:nvPr>
            <p:ph type="sldNum" sz="quarter" idx="11"/>
          </p:nvPr>
        </p:nvSpPr>
        <p:spPr/>
        <p:txBody>
          <a:bodyPr/>
          <a:lstStyle/>
          <a:p>
            <a:pPr>
              <a:defRPr/>
            </a:pPr>
            <a:fld id="{F341BD8B-E2CC-4FF0-A4A2-086E1F3C0ACE}" type="slidenum">
              <a:rPr lang="ja-JP" altLang="en-US" smtClean="0"/>
              <a:pPr>
                <a:defRPr/>
              </a:pPr>
              <a:t>18</a:t>
            </a:fld>
            <a:endParaRPr lang="ja-JP" alt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609725"/>
            <a:ext cx="8376557" cy="31807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52861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6862"/>
            <a:ext cx="8229600" cy="1143000"/>
          </a:xfrm>
        </p:spPr>
        <p:txBody>
          <a:bodyPr/>
          <a:lstStyle/>
          <a:p>
            <a:r>
              <a:rPr lang="en-US" altLang="ja-JP" dirty="0" smtClean="0">
                <a:latin typeface="Arial" charset="0"/>
                <a:cs typeface="Arial" charset="0"/>
              </a:rPr>
              <a:t>Case: Why Software Fails</a:t>
            </a:r>
            <a:endParaRPr lang="en-US" dirty="0"/>
          </a:p>
        </p:txBody>
      </p:sp>
      <p:sp>
        <p:nvSpPr>
          <p:cNvPr id="3" name="Content Placeholder 2"/>
          <p:cNvSpPr>
            <a:spLocks noGrp="1"/>
          </p:cNvSpPr>
          <p:nvPr>
            <p:ph idx="1"/>
          </p:nvPr>
        </p:nvSpPr>
        <p:spPr>
          <a:xfrm>
            <a:off x="326571" y="723481"/>
            <a:ext cx="8229600" cy="4525963"/>
          </a:xfrm>
        </p:spPr>
        <p:txBody>
          <a:bodyPr/>
          <a:lstStyle/>
          <a:p>
            <a:r>
              <a:rPr lang="en-US" dirty="0" smtClean="0"/>
              <a:t>Form included only a single blank labeled “Name.” </a:t>
            </a:r>
          </a:p>
          <a:p>
            <a:pPr lvl="1"/>
            <a:r>
              <a:rPr lang="en-US" dirty="0" smtClean="0"/>
              <a:t>made it difficult to identify each chemist’s last name because of the variety of ways people had chosen to write their names in the blank, i.e., Wayne Thomas MD  </a:t>
            </a:r>
          </a:p>
          <a:p>
            <a:pPr lvl="1"/>
            <a:r>
              <a:rPr lang="en-US" dirty="0" smtClean="0"/>
              <a:t>Hired a programming student, and asked her to write a program that would identify the last name of each registrant.</a:t>
            </a:r>
          </a:p>
          <a:p>
            <a:pPr lvl="1"/>
            <a:r>
              <a:rPr lang="en-US" dirty="0" smtClean="0"/>
              <a:t>programmer needs a logical plan that defines the steps necessary to determine the solution to the problem the program is supposed to solve. </a:t>
            </a:r>
          </a:p>
          <a:p>
            <a:pPr lvl="1"/>
            <a:r>
              <a:rPr lang="en-US" dirty="0" smtClean="0"/>
              <a:t>The specific sequence of steps constitutes an algorithm which is a mathematically precise description of a procedure.</a:t>
            </a:r>
          </a:p>
          <a:p>
            <a:pPr lvl="1"/>
            <a:r>
              <a:rPr lang="en-US" dirty="0" smtClean="0"/>
              <a:t>program, when it is finished, is a kind of translation of the  algorithm into a programming language. </a:t>
            </a:r>
          </a:p>
          <a:p>
            <a:pPr lvl="1"/>
            <a:r>
              <a:rPr lang="en-US" dirty="0" smtClean="0"/>
              <a:t>A software error could arise because of a faulty algorithm (a certainty in this case, since there is no infallible algorithm for the problem) or because of a faulty representation of the algorithm in the chosen programming language.</a:t>
            </a:r>
          </a:p>
          <a:p>
            <a:pPr lvl="1"/>
            <a:endParaRPr lang="en-US" dirty="0" smtClean="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F341BD8B-E2CC-4FF0-A4A2-086E1F3C0ACE}" type="slidenum">
              <a:rPr lang="ja-JP" altLang="en-US" smtClean="0"/>
              <a:pPr>
                <a:defRPr/>
              </a:pPr>
              <a:t>19</a:t>
            </a:fld>
            <a:endParaRPr lang="ja-JP"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ja-JP" smtClean="0">
                <a:latin typeface="Arial" charset="0"/>
                <a:cs typeface="Arial" charset="0"/>
              </a:rPr>
              <a:t>Objectives</a:t>
            </a:r>
            <a:endParaRPr lang="ja-JP" altLang="en-US" smtClean="0">
              <a:latin typeface="Arial" charset="0"/>
              <a:cs typeface="Arial" charset="0"/>
            </a:endParaRPr>
          </a:p>
        </p:txBody>
      </p:sp>
      <p:sp>
        <p:nvSpPr>
          <p:cNvPr id="14339" name="Content Placeholder 2"/>
          <p:cNvSpPr>
            <a:spLocks noGrp="1"/>
          </p:cNvSpPr>
          <p:nvPr>
            <p:ph idx="1"/>
          </p:nvPr>
        </p:nvSpPr>
        <p:spPr/>
        <p:txBody>
          <a:bodyPr/>
          <a:lstStyle/>
          <a:p>
            <a:pPr eaLnBrk="1" hangingPunct="1">
              <a:spcBef>
                <a:spcPts val="900"/>
              </a:spcBef>
            </a:pPr>
            <a:r>
              <a:rPr lang="en-US" altLang="ja-JP" smtClean="0">
                <a:latin typeface="Arial" charset="0"/>
                <a:cs typeface="Arial" charset="0"/>
              </a:rPr>
              <a:t>Why does software fail?</a:t>
            </a:r>
          </a:p>
          <a:p>
            <a:pPr eaLnBrk="1" hangingPunct="1">
              <a:spcBef>
                <a:spcPts val="900"/>
              </a:spcBef>
            </a:pPr>
            <a:r>
              <a:rPr lang="en-US" altLang="ja-JP" smtClean="0">
                <a:latin typeface="Arial" charset="0"/>
                <a:cs typeface="Arial" charset="0"/>
              </a:rPr>
              <a:t>What are the consequences of software failure?</a:t>
            </a:r>
          </a:p>
          <a:p>
            <a:pPr eaLnBrk="1" hangingPunct="1">
              <a:spcBef>
                <a:spcPts val="900"/>
              </a:spcBef>
            </a:pPr>
            <a:r>
              <a:rPr lang="en-US" altLang="ja-JP" smtClean="0">
                <a:latin typeface="Arial" charset="0"/>
                <a:cs typeface="Arial" charset="0"/>
              </a:rPr>
              <a:t>How can we help prevent software failures from occurring in the future?</a:t>
            </a:r>
          </a:p>
        </p:txBody>
      </p:sp>
      <p:sp>
        <p:nvSpPr>
          <p:cNvPr id="4" name="Slide Number Placeholder 3"/>
          <p:cNvSpPr>
            <a:spLocks noGrp="1"/>
          </p:cNvSpPr>
          <p:nvPr>
            <p:ph type="sldNum" sz="quarter" idx="11"/>
          </p:nvPr>
        </p:nvSpPr>
        <p:spPr/>
        <p:txBody>
          <a:bodyPr/>
          <a:lstStyle/>
          <a:p>
            <a:pPr>
              <a:defRPr/>
            </a:pPr>
            <a:fld id="{94176DB7-8818-4D16-9E93-325BD30F8627}" type="slidenum">
              <a:rPr lang="ja-JP" altLang="en-US"/>
              <a:pPr>
                <a:defRPr/>
              </a:pPr>
              <a:t>2</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274638"/>
            <a:ext cx="8432800" cy="1143000"/>
          </a:xfrm>
        </p:spPr>
        <p:txBody>
          <a:bodyPr/>
          <a:lstStyle/>
          <a:p>
            <a:pPr eaLnBrk="1" hangingPunct="1"/>
            <a:r>
              <a:rPr lang="en-US" altLang="ja-JP" dirty="0" smtClean="0">
                <a:latin typeface="Arial" charset="0"/>
                <a:cs typeface="Arial" charset="0"/>
              </a:rPr>
              <a:t>Case: Why Software Fails</a:t>
            </a:r>
            <a:endParaRPr lang="ja-JP" altLang="ja-JP" smtClean="0">
              <a:latin typeface="Arial" charset="0"/>
              <a:cs typeface="Arial" charset="0"/>
            </a:endParaRPr>
          </a:p>
        </p:txBody>
      </p:sp>
      <p:sp>
        <p:nvSpPr>
          <p:cNvPr id="20483" name="Content Placeholder 2"/>
          <p:cNvSpPr>
            <a:spLocks noGrp="1"/>
          </p:cNvSpPr>
          <p:nvPr>
            <p:ph idx="1"/>
          </p:nvPr>
        </p:nvSpPr>
        <p:spPr/>
        <p:txBody>
          <a:bodyPr/>
          <a:lstStyle/>
          <a:p>
            <a:pPr eaLnBrk="1" hangingPunct="1"/>
            <a:r>
              <a:rPr lang="en-US" altLang="ja-JP" smtClean="0">
                <a:latin typeface="Arial" charset="0"/>
                <a:cs typeface="Arial" charset="0"/>
              </a:rPr>
              <a:t>The consequences of the faulty program in the chemist conference scenario were not especially costly, but caused a few participants (approx. 300 of a supposed 6,000 chemists) to be inconvenienced. Is this number sufficient enough for either the conference organizers or the programmer to have any ethical responsibility?</a:t>
            </a:r>
          </a:p>
          <a:p>
            <a:pPr eaLnBrk="1" hangingPunct="1"/>
            <a:endParaRPr lang="en-US" altLang="ja-JP" smtClean="0">
              <a:latin typeface="Arial" charset="0"/>
              <a:cs typeface="Arial" charset="0"/>
            </a:endParaRPr>
          </a:p>
          <a:p>
            <a:pPr eaLnBrk="1" hangingPunct="1"/>
            <a:r>
              <a:rPr lang="en-US" altLang="ja-JP" smtClean="0">
                <a:latin typeface="Arial" charset="0"/>
                <a:cs typeface="Arial" charset="0"/>
              </a:rPr>
              <a:t>Assuming the conference organizers had a limited budget, was the organizers’ decision to hire a student to do the programming a moral one? </a:t>
            </a:r>
            <a:endParaRPr lang="ja-JP" altLang="ja-JP" smtClean="0">
              <a:latin typeface="Arial" charset="0"/>
              <a:cs typeface="Arial" charset="0"/>
            </a:endParaRPr>
          </a:p>
          <a:p>
            <a:pPr eaLnBrk="1" hangingPunct="1">
              <a:buFont typeface="Arial" charset="0"/>
              <a:buNone/>
            </a:pPr>
            <a:endParaRPr lang="ja-JP" altLang="ja-JP" smtClean="0">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2B52428A-01AC-46D4-8859-C26C07EA034A}" type="slidenum">
              <a:rPr lang="ja-JP" altLang="en-US"/>
              <a:pPr>
                <a:defRPr/>
              </a:pPr>
              <a:t>20</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274638"/>
            <a:ext cx="8432800" cy="1143000"/>
          </a:xfrm>
        </p:spPr>
        <p:txBody>
          <a:bodyPr/>
          <a:lstStyle/>
          <a:p>
            <a:pPr eaLnBrk="1" hangingPunct="1"/>
            <a:r>
              <a:rPr lang="en-US" altLang="ja-JP" dirty="0" smtClean="0">
                <a:latin typeface="Arial" charset="0"/>
                <a:cs typeface="Arial" charset="0"/>
              </a:rPr>
              <a:t>Bugs and Public Safety</a:t>
            </a:r>
            <a:endParaRPr lang="ja-JP" altLang="ja-JP" smtClean="0">
              <a:latin typeface="Arial" charset="0"/>
              <a:cs typeface="Arial" charset="0"/>
            </a:endParaRPr>
          </a:p>
        </p:txBody>
      </p:sp>
      <p:sp>
        <p:nvSpPr>
          <p:cNvPr id="21507" name="Content Placeholder 2"/>
          <p:cNvSpPr>
            <a:spLocks noGrp="1"/>
          </p:cNvSpPr>
          <p:nvPr>
            <p:ph idx="1"/>
          </p:nvPr>
        </p:nvSpPr>
        <p:spPr/>
        <p:txBody>
          <a:bodyPr/>
          <a:lstStyle/>
          <a:p>
            <a:pPr eaLnBrk="1" hangingPunct="1"/>
            <a:r>
              <a:rPr lang="en-US" altLang="ja-JP" b="1" dirty="0" smtClean="0">
                <a:latin typeface="Arial" charset="0"/>
                <a:cs typeface="Arial" charset="0"/>
              </a:rPr>
              <a:t>Safety-critical software: </a:t>
            </a:r>
            <a:r>
              <a:rPr lang="en-US" altLang="ja-JP" dirty="0" smtClean="0">
                <a:latin typeface="Arial" charset="0"/>
                <a:cs typeface="Arial" charset="0"/>
              </a:rPr>
              <a:t>software that may affect someone’s safety if it fails to work properly</a:t>
            </a:r>
          </a:p>
          <a:p>
            <a:pPr lvl="1" eaLnBrk="1" hangingPunct="1"/>
            <a:r>
              <a:rPr lang="en-US" dirty="0" smtClean="0"/>
              <a:t>usually includes software that could potentially harm the environment, as that would presumably indirectly harm humans</a:t>
            </a:r>
          </a:p>
          <a:p>
            <a:pPr lvl="1" eaLnBrk="1" hangingPunct="1"/>
            <a:r>
              <a:rPr lang="en-US" altLang="ja-JP" dirty="0" smtClean="0">
                <a:latin typeface="Arial" charset="0"/>
                <a:cs typeface="Arial" charset="0"/>
              </a:rPr>
              <a:t>Examples: </a:t>
            </a:r>
            <a:r>
              <a:rPr lang="en-US" dirty="0" smtClean="0"/>
              <a:t>air traffic control software, software that controls processes within a nuclear power plant, software associated with braking systems of automobiles, or patient monitoring software in an intensive  care unit.</a:t>
            </a:r>
            <a:endParaRPr lang="en-US" altLang="ja-JP" dirty="0" smtClean="0">
              <a:latin typeface="Arial" charset="0"/>
              <a:cs typeface="Arial" charset="0"/>
            </a:endParaRPr>
          </a:p>
          <a:p>
            <a:r>
              <a:rPr lang="en-US" dirty="0" smtClean="0"/>
              <a:t>most agree no way to be absolutely certain that a nontrivial computing system will function correctly.</a:t>
            </a:r>
          </a:p>
          <a:p>
            <a:r>
              <a:rPr lang="en-US" dirty="0" smtClean="0"/>
              <a:t>many disagree about how best to maximize software reliability.</a:t>
            </a:r>
            <a:endParaRPr lang="en-US" altLang="ja-JP" dirty="0" smtClean="0">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0132C2BC-1744-4E68-A73A-B2E31848BF59}" type="slidenum">
              <a:rPr lang="ja-JP" altLang="en-US"/>
              <a:pPr>
                <a:defRPr/>
              </a:pPr>
              <a:t>21</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altLang="ja-JP" dirty="0" smtClean="0">
                <a:latin typeface="Arial" charset="0"/>
                <a:cs typeface="Arial" charset="0"/>
              </a:rPr>
              <a:t>Bugs and Public Safety</a:t>
            </a:r>
            <a:endParaRPr lang="en-US" dirty="0"/>
          </a:p>
        </p:txBody>
      </p:sp>
      <p:sp>
        <p:nvSpPr>
          <p:cNvPr id="3" name="Content Placeholder 2"/>
          <p:cNvSpPr>
            <a:spLocks noGrp="1"/>
          </p:cNvSpPr>
          <p:nvPr>
            <p:ph idx="1"/>
          </p:nvPr>
        </p:nvSpPr>
        <p:spPr>
          <a:xfrm>
            <a:off x="190919" y="904352"/>
            <a:ext cx="8762161" cy="4525963"/>
          </a:xfrm>
        </p:spPr>
        <p:txBody>
          <a:bodyPr/>
          <a:lstStyle/>
          <a:p>
            <a:r>
              <a:rPr lang="en-US" dirty="0" smtClean="0"/>
              <a:t>test a program would be to test every possible execution and make sure that no matter what the input, the program will work correctly.</a:t>
            </a:r>
          </a:p>
          <a:p>
            <a:pPr lvl="1"/>
            <a:r>
              <a:rPr lang="en-US" dirty="0" smtClean="0"/>
              <a:t>number of different possible instruction sequences executed by a moderately sized program is huge, making it impossible to test all possible sequences</a:t>
            </a:r>
          </a:p>
          <a:p>
            <a:r>
              <a:rPr lang="en-US" dirty="0" smtClean="0"/>
              <a:t>Possible to roughly calculate the number of executions required to exhaustively test a program. </a:t>
            </a:r>
          </a:p>
          <a:p>
            <a:r>
              <a:rPr lang="en-US" altLang="ja-JP" b="1" dirty="0" smtClean="0">
                <a:latin typeface="Arial" charset="0"/>
                <a:cs typeface="Arial" charset="0"/>
              </a:rPr>
              <a:t>Decision point: </a:t>
            </a:r>
            <a:r>
              <a:rPr lang="en-US" altLang="ja-JP" dirty="0" smtClean="0">
                <a:latin typeface="Arial" charset="0"/>
                <a:cs typeface="Arial" charset="0"/>
              </a:rPr>
              <a:t>a place in computer code where the next instruction executed depends on input data</a:t>
            </a:r>
          </a:p>
          <a:p>
            <a:pPr lvl="1"/>
            <a:r>
              <a:rPr lang="en-US" dirty="0" smtClean="0"/>
              <a:t>one hundred decision points could result in over 10</a:t>
            </a:r>
            <a:r>
              <a:rPr lang="en-US" baseline="30000" dirty="0" smtClean="0"/>
              <a:t>30</a:t>
            </a:r>
            <a:r>
              <a:rPr lang="en-US" dirty="0" smtClean="0"/>
              <a:t> different executions of instruction sequences. If a computer required one </a:t>
            </a:r>
            <a:r>
              <a:rPr lang="en-US" dirty="0" err="1" smtClean="0"/>
              <a:t>picosecond</a:t>
            </a:r>
            <a:r>
              <a:rPr lang="en-US" dirty="0" smtClean="0"/>
              <a:t> to execute each sequence (a speed that is actually much faster than current computers’ capabilities), the time required to execute all those sequences would exceed ten billion years.</a:t>
            </a:r>
            <a:endParaRPr lang="en-US" altLang="ja-JP" dirty="0" smtClean="0">
              <a:latin typeface="Arial" charset="0"/>
              <a:cs typeface="Arial" charset="0"/>
            </a:endParaRPr>
          </a:p>
          <a:p>
            <a:endParaRPr lang="en-US" dirty="0" smtClean="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endParaRPr lang="ja-JP"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274638"/>
            <a:ext cx="8432800" cy="1143000"/>
          </a:xfrm>
        </p:spPr>
        <p:txBody>
          <a:bodyPr/>
          <a:lstStyle/>
          <a:p>
            <a:pPr eaLnBrk="1" hangingPunct="1"/>
            <a:r>
              <a:rPr lang="en-US" altLang="ja-JP" smtClean="0">
                <a:latin typeface="Arial" charset="0"/>
                <a:cs typeface="Arial" charset="0"/>
              </a:rPr>
              <a:t>Bugs and Public Safety</a:t>
            </a:r>
            <a:endParaRPr lang="ja-JP" altLang="ja-JP" smtClean="0">
              <a:latin typeface="Arial" charset="0"/>
              <a:cs typeface="Arial" charset="0"/>
            </a:endParaRPr>
          </a:p>
        </p:txBody>
      </p:sp>
      <p:sp>
        <p:nvSpPr>
          <p:cNvPr id="21507" name="Content Placeholder 2"/>
          <p:cNvSpPr>
            <a:spLocks noGrp="1"/>
          </p:cNvSpPr>
          <p:nvPr>
            <p:ph idx="1"/>
          </p:nvPr>
        </p:nvSpPr>
        <p:spPr/>
        <p:txBody>
          <a:bodyPr/>
          <a:lstStyle/>
          <a:p>
            <a:pPr eaLnBrk="1" hangingPunct="1"/>
            <a:r>
              <a:rPr lang="en-US" altLang="ja-JP" b="1" dirty="0" smtClean="0">
                <a:latin typeface="Arial" charset="0"/>
                <a:cs typeface="Arial" charset="0"/>
              </a:rPr>
              <a:t>Control programs: </a:t>
            </a:r>
            <a:r>
              <a:rPr lang="en-US" altLang="ja-JP" dirty="0" smtClean="0">
                <a:latin typeface="Arial" charset="0"/>
                <a:cs typeface="Arial" charset="0"/>
              </a:rPr>
              <a:t>programs that control some sort of machinery</a:t>
            </a:r>
          </a:p>
          <a:p>
            <a:pPr lvl="1"/>
            <a:r>
              <a:rPr lang="en-US" dirty="0" smtClean="0"/>
              <a:t>Control programs are particularly difficult to test because they are commonly </a:t>
            </a:r>
            <a:r>
              <a:rPr lang="en-US" dirty="0" err="1" smtClean="0"/>
              <a:t>multiprocess</a:t>
            </a:r>
            <a:r>
              <a:rPr lang="en-US" dirty="0" smtClean="0"/>
              <a:t> programs with real-time constraints</a:t>
            </a:r>
            <a:endParaRPr lang="en-US" altLang="ja-JP" dirty="0" smtClean="0">
              <a:latin typeface="Arial" charset="0"/>
              <a:cs typeface="Arial" charset="0"/>
            </a:endParaRPr>
          </a:p>
          <a:p>
            <a:pPr eaLnBrk="1" hangingPunct="1"/>
            <a:r>
              <a:rPr lang="en-US" altLang="ja-JP" b="1" dirty="0" smtClean="0">
                <a:latin typeface="Arial" charset="0"/>
                <a:cs typeface="Arial" charset="0"/>
              </a:rPr>
              <a:t>Real time: </a:t>
            </a:r>
            <a:r>
              <a:rPr lang="en-US" altLang="ja-JP" dirty="0" smtClean="0">
                <a:latin typeface="Arial" charset="0"/>
                <a:cs typeface="Arial" charset="0"/>
              </a:rPr>
              <a:t>a program must do something within a specific amount of time</a:t>
            </a:r>
          </a:p>
          <a:p>
            <a:pPr eaLnBrk="1" hangingPunct="1"/>
            <a:r>
              <a:rPr lang="en-US" altLang="ja-JP" b="1" dirty="0" smtClean="0">
                <a:latin typeface="Arial" charset="0"/>
                <a:cs typeface="Arial" charset="0"/>
              </a:rPr>
              <a:t>Multi-process: </a:t>
            </a:r>
            <a:r>
              <a:rPr lang="en-US" altLang="ja-JP" dirty="0" smtClean="0">
                <a:latin typeface="Arial" charset="0"/>
                <a:cs typeface="Arial" charset="0"/>
              </a:rPr>
              <a:t>programs that execute at the same time as one or more other programs</a:t>
            </a:r>
          </a:p>
          <a:p>
            <a:pPr lvl="1"/>
            <a:r>
              <a:rPr lang="en-US" dirty="0" smtClean="0"/>
              <a:t>must coordinate with each other so that they do not get in each other’s  way.</a:t>
            </a:r>
            <a:endParaRPr lang="en-US" altLang="ja-JP" dirty="0" smtClean="0">
              <a:latin typeface="Arial" charset="0"/>
              <a:cs typeface="Arial" charset="0"/>
            </a:endParaRPr>
          </a:p>
          <a:p>
            <a:pPr eaLnBrk="1" hangingPunct="1"/>
            <a:endParaRPr lang="en-US" altLang="ja-JP" dirty="0" smtClean="0">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0132C2BC-1744-4E68-A73A-B2E31848BF59}" type="slidenum">
              <a:rPr lang="ja-JP" altLang="en-US"/>
              <a:pPr>
                <a:defRPr/>
              </a:pPr>
              <a:t>23</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0"/>
            <a:ext cx="8432800" cy="1143000"/>
          </a:xfrm>
        </p:spPr>
        <p:txBody>
          <a:bodyPr/>
          <a:lstStyle/>
          <a:p>
            <a:pPr eaLnBrk="1" hangingPunct="1"/>
            <a:r>
              <a:rPr lang="en-US" altLang="ja-JP" dirty="0" smtClean="0">
                <a:latin typeface="Arial" charset="0"/>
                <a:cs typeface="Arial" charset="0"/>
              </a:rPr>
              <a:t>Bugs and Public Safety (continued)</a:t>
            </a:r>
            <a:endParaRPr lang="ja-JP" altLang="ja-JP" smtClean="0">
              <a:latin typeface="Arial" charset="0"/>
              <a:cs typeface="Arial" charset="0"/>
            </a:endParaRPr>
          </a:p>
        </p:txBody>
      </p:sp>
      <p:sp>
        <p:nvSpPr>
          <p:cNvPr id="22531" name="Content Placeholder 2"/>
          <p:cNvSpPr>
            <a:spLocks noGrp="1"/>
          </p:cNvSpPr>
          <p:nvPr>
            <p:ph idx="1"/>
          </p:nvPr>
        </p:nvSpPr>
        <p:spPr>
          <a:xfrm>
            <a:off x="306474" y="1143000"/>
            <a:ext cx="8229600" cy="4525963"/>
          </a:xfrm>
        </p:spPr>
        <p:txBody>
          <a:bodyPr/>
          <a:lstStyle/>
          <a:p>
            <a:r>
              <a:rPr lang="en-US" dirty="0" smtClean="0"/>
              <a:t>Software engineering has made many advances that have improved our ability to produce reliable programs.</a:t>
            </a:r>
          </a:p>
          <a:p>
            <a:pPr lvl="1"/>
            <a:r>
              <a:rPr lang="en-US" dirty="0" smtClean="0"/>
              <a:t>Better education and training of software engineers, programmers, and analysts </a:t>
            </a:r>
          </a:p>
          <a:p>
            <a:pPr lvl="1"/>
            <a:r>
              <a:rPr lang="en-US" dirty="0" smtClean="0"/>
              <a:t> More sophisticated testing procedures</a:t>
            </a:r>
          </a:p>
          <a:p>
            <a:pPr lvl="1"/>
            <a:r>
              <a:rPr lang="en-US" dirty="0" smtClean="0"/>
              <a:t>Better maintenance</a:t>
            </a:r>
          </a:p>
          <a:p>
            <a:pPr lvl="1"/>
            <a:r>
              <a:rPr lang="en-US" dirty="0" smtClean="0"/>
              <a:t>Refocusing the software development process on the prevention of bugs rather than the detection and correction of bugs</a:t>
            </a:r>
          </a:p>
          <a:p>
            <a:r>
              <a:rPr lang="en-US" dirty="0" smtClean="0"/>
              <a:t>single most important component of reliable software is the quality of the people who create it. </a:t>
            </a:r>
          </a:p>
          <a:p>
            <a:r>
              <a:rPr lang="en-US" dirty="0" smtClean="0"/>
              <a:t>Despite the intractability of exhaustive testing, testing is still one of the most important ways in which we attempt to ensure software reliability  BUT it can never be foolproof.</a:t>
            </a:r>
            <a:endParaRPr lang="en-US" altLang="ja-JP" dirty="0" smtClean="0">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B943C2CB-5C99-4333-958B-07FD7A9A304A}" type="slidenum">
              <a:rPr lang="ja-JP" altLang="en-US"/>
              <a:pPr>
                <a:defRPr/>
              </a:pPr>
              <a:t>24</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Maintenance</a:t>
            </a:r>
            <a:endParaRPr lang="en-US" dirty="0"/>
          </a:p>
        </p:txBody>
      </p:sp>
      <p:sp>
        <p:nvSpPr>
          <p:cNvPr id="3" name="Content Placeholder 2"/>
          <p:cNvSpPr>
            <a:spLocks noGrp="1"/>
          </p:cNvSpPr>
          <p:nvPr>
            <p:ph idx="1"/>
          </p:nvPr>
        </p:nvSpPr>
        <p:spPr/>
        <p:txBody>
          <a:bodyPr/>
          <a:lstStyle/>
          <a:p>
            <a:r>
              <a:rPr lang="en-US" dirty="0" smtClean="0"/>
              <a:t>Maintenance of programs is another area where real progress has been made. </a:t>
            </a:r>
          </a:p>
          <a:p>
            <a:r>
              <a:rPr lang="en-US" dirty="0" smtClean="0"/>
              <a:t>Sometimes programs need to be updated because of new developments in the application environment. </a:t>
            </a:r>
          </a:p>
          <a:p>
            <a:r>
              <a:rPr lang="en-US" dirty="0" smtClean="0"/>
              <a:t>Sometimes, despite developers’ best efforts, software fails.</a:t>
            </a:r>
          </a:p>
          <a:p>
            <a:r>
              <a:rPr lang="en-US" dirty="0" smtClean="0"/>
              <a:t>High-quality software requires a high-quality maintenance system for reporting, documenting, and correcting problems when they happen.</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F341BD8B-E2CC-4FF0-A4A2-086E1F3C0ACE}" type="slidenum">
              <a:rPr lang="ja-JP" altLang="en-US" smtClean="0"/>
              <a:pPr>
                <a:defRPr/>
              </a:pPr>
              <a:t>25</a:t>
            </a:fld>
            <a:endParaRPr lang="ja-JP"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8455"/>
            <a:ext cx="8229600" cy="1143000"/>
          </a:xfrm>
        </p:spPr>
        <p:txBody>
          <a:bodyPr/>
          <a:lstStyle/>
          <a:p>
            <a:r>
              <a:rPr lang="en-US" dirty="0" smtClean="0"/>
              <a:t>The Software Development Process</a:t>
            </a:r>
            <a:endParaRPr lang="en-US" dirty="0"/>
          </a:p>
        </p:txBody>
      </p:sp>
      <p:sp>
        <p:nvSpPr>
          <p:cNvPr id="3" name="Content Placeholder 2"/>
          <p:cNvSpPr>
            <a:spLocks noGrp="1"/>
          </p:cNvSpPr>
          <p:nvPr>
            <p:ph idx="1"/>
          </p:nvPr>
        </p:nvSpPr>
        <p:spPr>
          <a:xfrm>
            <a:off x="231112" y="944545"/>
            <a:ext cx="8455688" cy="4525963"/>
          </a:xfrm>
        </p:spPr>
        <p:txBody>
          <a:bodyPr/>
          <a:lstStyle/>
          <a:p>
            <a:r>
              <a:rPr lang="en-US" dirty="0" smtClean="0"/>
              <a:t>Major tasks of software development are as follows:</a:t>
            </a:r>
          </a:p>
          <a:p>
            <a:pPr lvl="1"/>
            <a:r>
              <a:rPr lang="en-US" b="1" dirty="0" smtClean="0"/>
              <a:t>Requirements</a:t>
            </a:r>
            <a:r>
              <a:rPr lang="en-US" dirty="0" smtClean="0"/>
              <a:t>—Literally what is required of the software. For large projects, specialists called “requirements engineers” interview clients to determine exactly what the system needs to do to best serve the clients</a:t>
            </a:r>
          </a:p>
          <a:p>
            <a:pPr lvl="1"/>
            <a:r>
              <a:rPr lang="en-US" b="1" dirty="0" smtClean="0"/>
              <a:t>Specifications and Design</a:t>
            </a:r>
            <a:r>
              <a:rPr lang="en-US" dirty="0" smtClean="0"/>
              <a:t>—Once the requirements of a system are established, designers develop the particular set of component program modules, or subprograms of the software system. </a:t>
            </a:r>
          </a:p>
          <a:p>
            <a:pPr lvl="1"/>
            <a:r>
              <a:rPr lang="en-US" b="1" dirty="0" smtClean="0"/>
              <a:t>Implementation</a:t>
            </a:r>
            <a:r>
              <a:rPr lang="en-US" dirty="0" smtClean="0"/>
              <a:t>—Programmers then use the design to create code in an appropriate programming language. The program is considered a correct program when it matches the specification.</a:t>
            </a:r>
          </a:p>
          <a:p>
            <a:r>
              <a:rPr lang="en-US" dirty="0" smtClean="0"/>
              <a:t>Proving a program correct means that the program matches a specification. A correctness proof for a program does not prove that the specification itself is correct. </a:t>
            </a:r>
          </a:p>
          <a:p>
            <a:r>
              <a:rPr lang="en-US" dirty="0" smtClean="0"/>
              <a:t>The specifications are based on requirements, which are derived largely through human communication.</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F341BD8B-E2CC-4FF0-A4A2-086E1F3C0ACE}" type="slidenum">
              <a:rPr lang="ja-JP" altLang="en-US" smtClean="0"/>
              <a:pPr>
                <a:defRPr/>
              </a:pPr>
              <a:t>26</a:t>
            </a:fld>
            <a:endParaRPr lang="ja-JP"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8310"/>
            <a:ext cx="8229600" cy="1143000"/>
          </a:xfrm>
        </p:spPr>
        <p:txBody>
          <a:bodyPr/>
          <a:lstStyle/>
          <a:p>
            <a:r>
              <a:rPr lang="en-US" dirty="0" smtClean="0"/>
              <a:t>Communication</a:t>
            </a:r>
            <a:endParaRPr lang="en-US" dirty="0"/>
          </a:p>
        </p:txBody>
      </p:sp>
      <p:sp>
        <p:nvSpPr>
          <p:cNvPr id="3" name="Content Placeholder 2"/>
          <p:cNvSpPr>
            <a:spLocks noGrp="1"/>
          </p:cNvSpPr>
          <p:nvPr>
            <p:ph idx="1"/>
          </p:nvPr>
        </p:nvSpPr>
        <p:spPr>
          <a:xfrm>
            <a:off x="266281" y="974690"/>
            <a:ext cx="8229600" cy="4525963"/>
          </a:xfrm>
        </p:spPr>
        <p:txBody>
          <a:bodyPr/>
          <a:lstStyle/>
          <a:p>
            <a:r>
              <a:rPr lang="en-US" dirty="0" smtClean="0">
                <a:solidFill>
                  <a:srgbClr val="002060"/>
                </a:solidFill>
              </a:rPr>
              <a:t>One of the ways in which the overall software process has improved is to concentrate on human communication.</a:t>
            </a:r>
          </a:p>
          <a:p>
            <a:r>
              <a:rPr lang="en-US" dirty="0" smtClean="0">
                <a:solidFill>
                  <a:srgbClr val="002060"/>
                </a:solidFill>
              </a:rPr>
              <a:t>Communication is frequently cited as the most important aspect of software development.</a:t>
            </a:r>
          </a:p>
          <a:p>
            <a:r>
              <a:rPr lang="en-US" altLang="ja-JP" dirty="0" smtClean="0">
                <a:latin typeface="Arial" charset="0"/>
                <a:cs typeface="Arial" charset="0"/>
              </a:rPr>
              <a:t>Many executives of software production companies, as well as several famous computer scientists, have asserted that the most important skill needed by a software developer is the ability to communicate. </a:t>
            </a:r>
          </a:p>
          <a:p>
            <a:pPr eaLnBrk="1" hangingPunct="1"/>
            <a:r>
              <a:rPr lang="en-US" altLang="ja-JP" b="1" dirty="0" err="1" smtClean="0">
                <a:latin typeface="Arial" charset="0"/>
                <a:cs typeface="Arial" charset="0"/>
              </a:rPr>
              <a:t>Brooks’s</a:t>
            </a:r>
            <a:r>
              <a:rPr lang="en-US" altLang="ja-JP" b="1" dirty="0" smtClean="0">
                <a:latin typeface="Arial" charset="0"/>
                <a:cs typeface="Arial" charset="0"/>
              </a:rPr>
              <a:t> Law: </a:t>
            </a:r>
            <a:r>
              <a:rPr lang="en-US" altLang="ja-JP" dirty="0" smtClean="0">
                <a:latin typeface="Arial" charset="0"/>
                <a:cs typeface="Arial" charset="0"/>
              </a:rPr>
              <a:t>“Adding people to a late project makes it later.”</a:t>
            </a:r>
          </a:p>
          <a:p>
            <a:pPr lvl="1" eaLnBrk="1" hangingPunct="1"/>
            <a:r>
              <a:rPr lang="en-US" altLang="ja-JP" dirty="0" smtClean="0">
                <a:latin typeface="Arial" charset="0"/>
                <a:cs typeface="Arial" charset="0"/>
              </a:rPr>
              <a:t>Adding new people adds new lines of communication, which increase the chances of miscommunication or missed communication</a:t>
            </a:r>
          </a:p>
          <a:p>
            <a:endParaRPr lang="en-US" altLang="ja-JP" dirty="0" smtClean="0">
              <a:latin typeface="Arial" charset="0"/>
              <a:cs typeface="Arial" charset="0"/>
            </a:endParaRPr>
          </a:p>
          <a:p>
            <a:pPr>
              <a:buNone/>
            </a:pP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F341BD8B-E2CC-4FF0-A4A2-086E1F3C0ACE}" type="slidenum">
              <a:rPr lang="ja-JP" altLang="en-US" smtClean="0"/>
              <a:pPr>
                <a:defRPr/>
              </a:pPr>
              <a:t>27</a:t>
            </a:fld>
            <a:endParaRPr lang="ja-JP"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274638"/>
            <a:ext cx="8432800" cy="1143000"/>
          </a:xfrm>
        </p:spPr>
        <p:txBody>
          <a:bodyPr/>
          <a:lstStyle/>
          <a:p>
            <a:pPr eaLnBrk="1" hangingPunct="1"/>
            <a:r>
              <a:rPr lang="en-US" altLang="ja-JP" smtClean="0">
                <a:latin typeface="Arial" charset="0"/>
                <a:cs typeface="Arial" charset="0"/>
              </a:rPr>
              <a:t>Bugs and Public Safety (continued)</a:t>
            </a:r>
            <a:endParaRPr lang="ja-JP" altLang="ja-JP" smtClean="0">
              <a:latin typeface="Arial" charset="0"/>
              <a:cs typeface="Arial" charset="0"/>
            </a:endParaRPr>
          </a:p>
        </p:txBody>
      </p:sp>
      <p:sp>
        <p:nvSpPr>
          <p:cNvPr id="23555" name="Content Placeholder 2"/>
          <p:cNvSpPr>
            <a:spLocks noGrp="1"/>
          </p:cNvSpPr>
          <p:nvPr>
            <p:ph idx="1"/>
          </p:nvPr>
        </p:nvSpPr>
        <p:spPr/>
        <p:txBody>
          <a:bodyPr/>
          <a:lstStyle/>
          <a:p>
            <a:pPr eaLnBrk="1" hangingPunct="1"/>
            <a:r>
              <a:rPr lang="en-US" altLang="ja-JP" dirty="0" smtClean="0">
                <a:latin typeface="Arial" charset="0"/>
                <a:cs typeface="Arial" charset="0"/>
              </a:rPr>
              <a:t>Many executives of software production companies, as well as several famous computer scientists, have asserted that the most important skill needed by a software developer is the ability to communicate. </a:t>
            </a:r>
          </a:p>
          <a:p>
            <a:pPr eaLnBrk="1" hangingPunct="1">
              <a:buNone/>
            </a:pPr>
            <a:r>
              <a:rPr lang="en-US" dirty="0" smtClean="0"/>
              <a:t>		Defend or refute that assertion.</a:t>
            </a:r>
            <a:endParaRPr lang="en-US" altLang="ja-JP" dirty="0" smtClean="0">
              <a:latin typeface="Arial" charset="0"/>
              <a:cs typeface="Arial" charset="0"/>
            </a:endParaRPr>
          </a:p>
          <a:p>
            <a:pPr eaLnBrk="1" hangingPunct="1">
              <a:buFont typeface="Arial" charset="0"/>
              <a:buNone/>
            </a:pPr>
            <a:endParaRPr lang="en-US" altLang="ja-JP" dirty="0" smtClean="0">
              <a:latin typeface="Arial" charset="0"/>
              <a:cs typeface="Arial" charset="0"/>
            </a:endParaRPr>
          </a:p>
          <a:p>
            <a:pPr eaLnBrk="1" hangingPunct="1"/>
            <a:r>
              <a:rPr lang="en-US" altLang="ja-JP" dirty="0" smtClean="0">
                <a:latin typeface="Arial" charset="0"/>
                <a:cs typeface="Arial" charset="0"/>
              </a:rPr>
              <a:t>Would more extensive testing of the software have prevented the </a:t>
            </a:r>
            <a:r>
              <a:rPr lang="en-US" altLang="ja-JP" dirty="0" err="1" smtClean="0">
                <a:latin typeface="Arial" charset="0"/>
                <a:cs typeface="Arial" charset="0"/>
              </a:rPr>
              <a:t>Ariane</a:t>
            </a:r>
            <a:r>
              <a:rPr lang="en-US" altLang="ja-JP" dirty="0" smtClean="0">
                <a:latin typeface="Arial" charset="0"/>
                <a:cs typeface="Arial" charset="0"/>
              </a:rPr>
              <a:t> flight failure?</a:t>
            </a:r>
          </a:p>
          <a:p>
            <a:pPr lvl="1" eaLnBrk="1" hangingPunct="1">
              <a:buNone/>
            </a:pPr>
            <a:r>
              <a:rPr lang="en-US" sz="2400" dirty="0" smtClean="0"/>
              <a:t>Explain your reasoning.</a:t>
            </a:r>
            <a:endParaRPr lang="ja-JP" altLang="ja-JP" sz="2400" smtClean="0">
              <a:latin typeface="Arial" charset="0"/>
              <a:cs typeface="Arial" charset="0"/>
            </a:endParaRPr>
          </a:p>
          <a:p>
            <a:pPr eaLnBrk="1" hangingPunct="1"/>
            <a:endParaRPr lang="ja-JP" altLang="ja-JP" smtClean="0">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E51945C3-7644-47BB-933A-39E7B537BBF0}" type="slidenum">
              <a:rPr lang="ja-JP" altLang="en-US"/>
              <a:pPr>
                <a:defRPr/>
              </a:pPr>
              <a:t>28</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243" y="-117248"/>
            <a:ext cx="8229600" cy="1143000"/>
          </a:xfrm>
        </p:spPr>
        <p:txBody>
          <a:bodyPr/>
          <a:lstStyle/>
          <a:p>
            <a:r>
              <a:rPr lang="en-US" altLang="ja-JP" dirty="0" smtClean="0">
                <a:latin typeface="Arial" charset="0"/>
                <a:cs typeface="Arial" charset="0"/>
              </a:rPr>
              <a:t>Case: Therac-25</a:t>
            </a:r>
            <a:endParaRPr lang="en-US" dirty="0"/>
          </a:p>
        </p:txBody>
      </p:sp>
      <p:sp>
        <p:nvSpPr>
          <p:cNvPr id="3" name="Content Placeholder 2"/>
          <p:cNvSpPr>
            <a:spLocks noGrp="1"/>
          </p:cNvSpPr>
          <p:nvPr>
            <p:ph idx="1"/>
          </p:nvPr>
        </p:nvSpPr>
        <p:spPr>
          <a:xfrm>
            <a:off x="310243" y="865415"/>
            <a:ext cx="8425543" cy="4525963"/>
          </a:xfrm>
        </p:spPr>
        <p:txBody>
          <a:bodyPr/>
          <a:lstStyle/>
          <a:p>
            <a:r>
              <a:rPr lang="en-US" dirty="0" smtClean="0"/>
              <a:t>A machine designed for cancer treatments, known as a medical linear accelerator.</a:t>
            </a:r>
          </a:p>
          <a:p>
            <a:r>
              <a:rPr lang="en-US" dirty="0" smtClean="0"/>
              <a:t>One of a series of such machines marketed by Atomic Energy of Canada Limited (AECL). </a:t>
            </a:r>
          </a:p>
          <a:p>
            <a:r>
              <a:rPr lang="en-US" dirty="0" smtClean="0"/>
              <a:t>“25” designation referred to its power, which was substantially greater than its predecessors</a:t>
            </a:r>
          </a:p>
          <a:p>
            <a:r>
              <a:rPr lang="en-US" dirty="0" smtClean="0"/>
              <a:t>Unlike earlier versions, it relied much more heavily on the machine’s software for control and hence for safety. </a:t>
            </a:r>
          </a:p>
          <a:p>
            <a:r>
              <a:rPr lang="en-US" dirty="0" smtClean="0"/>
              <a:t>Video explain some technicalities:</a:t>
            </a:r>
            <a:endParaRPr lang="en-US" dirty="0" smtClean="0">
              <a:hlinkClick r:id="rId2"/>
            </a:endParaRPr>
          </a:p>
          <a:p>
            <a:pPr marL="0" indent="0">
              <a:buNone/>
            </a:pPr>
            <a:r>
              <a:rPr lang="en-US" dirty="0" smtClean="0">
                <a:hlinkClick r:id="rId2"/>
              </a:rPr>
              <a:t>		</a:t>
            </a:r>
            <a:r>
              <a:rPr lang="en-US" dirty="0" err="1" smtClean="0">
                <a:hlinkClick r:id="rId2"/>
              </a:rPr>
              <a:t>Therac</a:t>
            </a:r>
            <a:r>
              <a:rPr lang="en-US" dirty="0" smtClean="0">
                <a:hlinkClick r:id="rId2"/>
              </a:rPr>
              <a:t> </a:t>
            </a:r>
            <a:r>
              <a:rPr lang="en-US" dirty="0">
                <a:hlinkClick r:id="rId2"/>
              </a:rPr>
              <a:t>25 - Software Testing </a:t>
            </a:r>
            <a:r>
              <a:rPr lang="en-US" dirty="0" smtClean="0">
                <a:hlinkClick r:id="rId2"/>
              </a:rPr>
              <a:t>– </a:t>
            </a:r>
            <a:r>
              <a:rPr lang="en-US" dirty="0" err="1" smtClean="0">
                <a:hlinkClick r:id="rId2"/>
              </a:rPr>
              <a:t>Udacity</a:t>
            </a:r>
            <a:endParaRPr lang="en-US" dirty="0" smtClean="0"/>
          </a:p>
          <a:p>
            <a:r>
              <a:rPr lang="en-US" b="1" dirty="0"/>
              <a:t>An Investigation of the Therac-25 </a:t>
            </a:r>
            <a:r>
              <a:rPr lang="en-US" b="1" dirty="0" smtClean="0"/>
              <a:t>Accidents</a:t>
            </a:r>
            <a:endParaRPr lang="en-US" dirty="0" smtClean="0"/>
          </a:p>
          <a:p>
            <a:pPr marL="0" indent="0">
              <a:buNone/>
            </a:pPr>
            <a:r>
              <a:rPr lang="en-US" dirty="0">
                <a:hlinkClick r:id="rId3"/>
              </a:rPr>
              <a:t>http://</a:t>
            </a:r>
            <a:r>
              <a:rPr lang="en-US" dirty="0" smtClean="0">
                <a:hlinkClick r:id="rId3"/>
              </a:rPr>
              <a:t>courses.cs.vt.edu/professionalism/Therac_25/Therac_1.html</a:t>
            </a:r>
            <a:endParaRPr lang="en-US" dirty="0" smtClean="0"/>
          </a:p>
          <a:p>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F341BD8B-E2CC-4FF0-A4A2-086E1F3C0ACE}" type="slidenum">
              <a:rPr lang="ja-JP" altLang="en-US" smtClean="0"/>
              <a:pPr>
                <a:defRPr/>
              </a:pPr>
              <a:t>29</a:t>
            </a:fld>
            <a:endParaRPr lang="ja-JP"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148213"/>
            <a:ext cx="8229600" cy="1143000"/>
          </a:xfrm>
        </p:spPr>
        <p:txBody>
          <a:bodyPr/>
          <a:lstStyle/>
          <a:p>
            <a:pPr eaLnBrk="1" hangingPunct="1"/>
            <a:r>
              <a:rPr lang="en-US" altLang="ja-JP" dirty="0" smtClean="0">
                <a:latin typeface="Arial" charset="0"/>
                <a:cs typeface="Arial" charset="0"/>
              </a:rPr>
              <a:t>Causes of Computer Failure</a:t>
            </a:r>
            <a:endParaRPr lang="ja-JP" altLang="ja-JP" smtClean="0">
              <a:latin typeface="Arial" charset="0"/>
              <a:cs typeface="Arial" charset="0"/>
            </a:endParaRPr>
          </a:p>
        </p:txBody>
      </p:sp>
      <p:sp>
        <p:nvSpPr>
          <p:cNvPr id="15363" name="Content Placeholder 2"/>
          <p:cNvSpPr>
            <a:spLocks noGrp="1"/>
          </p:cNvSpPr>
          <p:nvPr>
            <p:ph idx="1"/>
          </p:nvPr>
        </p:nvSpPr>
        <p:spPr>
          <a:xfrm>
            <a:off x="0" y="1115367"/>
            <a:ext cx="8229600" cy="4525963"/>
          </a:xfrm>
        </p:spPr>
        <p:txBody>
          <a:bodyPr/>
          <a:lstStyle/>
          <a:p>
            <a:pPr eaLnBrk="1" hangingPunct="1"/>
            <a:r>
              <a:rPr lang="en-US" dirty="0" smtClean="0">
                <a:latin typeface="Arial" charset="0"/>
                <a:ea typeface="ＭＳ Ｐゴシック" pitchFamily="34" charset="-128"/>
                <a:cs typeface="Arial" charset="0"/>
              </a:rPr>
              <a:t>A computer might fail to meet expectations by:</a:t>
            </a:r>
          </a:p>
          <a:p>
            <a:pPr lvl="1"/>
            <a:r>
              <a:rPr lang="en-US" i="1" dirty="0" smtClean="0">
                <a:latin typeface="Arial" charset="0"/>
                <a:ea typeface="ＭＳ Ｐゴシック" pitchFamily="34" charset="-128"/>
                <a:cs typeface="Arial" charset="0"/>
              </a:rPr>
              <a:t>Hardware</a:t>
            </a:r>
            <a:r>
              <a:rPr lang="en-US" dirty="0" smtClean="0">
                <a:latin typeface="Arial" charset="0"/>
                <a:ea typeface="ＭＳ Ｐゴシック" pitchFamily="34" charset="-128"/>
                <a:cs typeface="Arial" charset="0"/>
              </a:rPr>
              <a:t> errors (malfunction)</a:t>
            </a:r>
            <a:r>
              <a:rPr lang="en-US" dirty="0" smtClean="0"/>
              <a:t> The hardware might malfunction, causing erroneous  results.</a:t>
            </a:r>
          </a:p>
          <a:p>
            <a:pPr lvl="1"/>
            <a:r>
              <a:rPr lang="en-US" altLang="ja-JP" i="1" dirty="0" smtClean="0">
                <a:latin typeface="Arial" charset="0"/>
                <a:cs typeface="Arial" charset="0"/>
              </a:rPr>
              <a:t>Software </a:t>
            </a:r>
            <a:r>
              <a:rPr lang="en-US" altLang="ja-JP" dirty="0" smtClean="0">
                <a:latin typeface="Arial" charset="0"/>
                <a:cs typeface="Arial" charset="0"/>
              </a:rPr>
              <a:t>errors (bugs)</a:t>
            </a:r>
            <a:r>
              <a:rPr lang="en-US" dirty="0" smtClean="0"/>
              <a:t> mistakes in either the programming or the design of the software.</a:t>
            </a:r>
            <a:endParaRPr lang="en-US" altLang="ja-JP" dirty="0" smtClean="0">
              <a:latin typeface="Arial" charset="0"/>
              <a:cs typeface="Arial" charset="0"/>
            </a:endParaRPr>
          </a:p>
          <a:p>
            <a:pPr lvl="1" eaLnBrk="1" hangingPunct="1"/>
            <a:r>
              <a:rPr lang="en-US" altLang="ja-JP" dirty="0" smtClean="0">
                <a:latin typeface="Arial" charset="0"/>
                <a:cs typeface="Arial" charset="0"/>
              </a:rPr>
              <a:t>Being programmed to </a:t>
            </a:r>
            <a:r>
              <a:rPr lang="en-US" altLang="ja-JP" i="1" dirty="0" smtClean="0">
                <a:latin typeface="Arial" charset="0"/>
                <a:cs typeface="Arial" charset="0"/>
              </a:rPr>
              <a:t>solve the wrong problem </a:t>
            </a:r>
            <a:r>
              <a:rPr lang="en-US" altLang="ja-JP" dirty="0" smtClean="0">
                <a:latin typeface="Arial" charset="0"/>
                <a:cs typeface="Arial" charset="0"/>
              </a:rPr>
              <a:t>(programmers fail to deliver client expectations)</a:t>
            </a:r>
          </a:p>
          <a:p>
            <a:pPr lvl="1"/>
            <a:r>
              <a:rPr lang="en-US" altLang="ja-JP" i="1" dirty="0" smtClean="0">
                <a:latin typeface="Arial" charset="0"/>
                <a:cs typeface="Arial" charset="0"/>
              </a:rPr>
              <a:t>Misuse</a:t>
            </a:r>
            <a:r>
              <a:rPr lang="en-US" altLang="ja-JP" dirty="0" smtClean="0">
                <a:latin typeface="Arial" charset="0"/>
                <a:cs typeface="Arial" charset="0"/>
              </a:rPr>
              <a:t> (a computer is provided erroneous data),</a:t>
            </a:r>
            <a:r>
              <a:rPr lang="en-US" dirty="0" smtClean="0"/>
              <a:t> involves attempting to use a computer for the wrong purpose or using one incorrectly for the right  purpose.</a:t>
            </a:r>
            <a:endParaRPr lang="en-US" altLang="ja-JP" dirty="0" smtClean="0">
              <a:latin typeface="Arial" charset="0"/>
              <a:cs typeface="Arial" charset="0"/>
            </a:endParaRPr>
          </a:p>
          <a:p>
            <a:pPr lvl="1" eaLnBrk="1" hangingPunct="1"/>
            <a:r>
              <a:rPr lang="en-US" altLang="ja-JP" i="1" dirty="0" smtClean="0">
                <a:latin typeface="Arial" charset="0"/>
                <a:cs typeface="Arial" charset="0"/>
              </a:rPr>
              <a:t>Communication failure </a:t>
            </a:r>
            <a:r>
              <a:rPr lang="en-US" altLang="ja-JP" dirty="0" smtClean="0">
                <a:latin typeface="Arial" charset="0"/>
                <a:cs typeface="Arial" charset="0"/>
              </a:rPr>
              <a:t>(human misunderstands a computer prompt)</a:t>
            </a:r>
          </a:p>
          <a:p>
            <a:pPr lvl="1"/>
            <a:r>
              <a:rPr lang="en-US" altLang="ja-JP" i="1" dirty="0" smtClean="0">
                <a:latin typeface="Arial" charset="0"/>
                <a:cs typeface="Arial" charset="0"/>
              </a:rPr>
              <a:t>Malice</a:t>
            </a:r>
            <a:r>
              <a:rPr lang="en-US" altLang="ja-JP" dirty="0" smtClean="0">
                <a:latin typeface="Arial" charset="0"/>
                <a:cs typeface="Arial" charset="0"/>
              </a:rPr>
              <a:t> (hackers) -  </a:t>
            </a:r>
            <a:r>
              <a:rPr lang="en-US" dirty="0" smtClean="0"/>
              <a:t>often the product of a full-blown vendetta, for-profit crime,  terrorism, or warfare.</a:t>
            </a:r>
            <a:endParaRPr lang="en-US" altLang="ja-JP" dirty="0" smtClean="0">
              <a:latin typeface="Arial" charset="0"/>
              <a:cs typeface="Arial" charset="0"/>
            </a:endParaRPr>
          </a:p>
          <a:p>
            <a:pPr>
              <a:buNone/>
            </a:pPr>
            <a:endParaRPr lang="en-US" altLang="ja-JP" dirty="0" smtClean="0">
              <a:latin typeface="Arial" charset="0"/>
              <a:cs typeface="Arial" charset="0"/>
            </a:endParaRPr>
          </a:p>
          <a:p>
            <a:pPr lvl="1" eaLnBrk="1" hangingPunct="1"/>
            <a:endParaRPr lang="ja-JP" altLang="ja-JP" smtClean="0">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99FB9347-030A-49A2-A0B6-2D9BD09B2534}" type="slidenum">
              <a:rPr lang="ja-JP" altLang="en-US"/>
              <a:pPr>
                <a:defRPr/>
              </a:pPr>
              <a:t>3</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F341BD8B-E2CC-4FF0-A4A2-086E1F3C0ACE}" type="slidenum">
              <a:rPr lang="ja-JP" altLang="en-US" smtClean="0"/>
              <a:pPr>
                <a:defRPr/>
              </a:pPr>
              <a:t>30</a:t>
            </a:fld>
            <a:endParaRPr lang="ja-JP" alt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87" y="0"/>
            <a:ext cx="8969816" cy="64659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363161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F341BD8B-E2CC-4FF0-A4A2-086E1F3C0ACE}" type="slidenum">
              <a:rPr lang="ja-JP" altLang="en-US" smtClean="0"/>
              <a:pPr>
                <a:defRPr/>
              </a:pPr>
              <a:t>31</a:t>
            </a:fld>
            <a:endParaRPr lang="ja-JP" alt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772" y="2523"/>
            <a:ext cx="8563657" cy="6452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674886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F341BD8B-E2CC-4FF0-A4A2-086E1F3C0ACE}" type="slidenum">
              <a:rPr lang="ja-JP" altLang="en-US" smtClean="0"/>
              <a:pPr>
                <a:defRPr/>
              </a:pPr>
              <a:t>32</a:t>
            </a:fld>
            <a:endParaRPr lang="ja-JP" alt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03238"/>
            <a:ext cx="8891984" cy="50811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347009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F341BD8B-E2CC-4FF0-A4A2-086E1F3C0ACE}" type="slidenum">
              <a:rPr lang="ja-JP" altLang="en-US" smtClean="0"/>
              <a:pPr>
                <a:defRPr/>
              </a:pPr>
              <a:t>33</a:t>
            </a:fld>
            <a:endParaRPr lang="ja-JP" alt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4251"/>
            <a:ext cx="9068386" cy="48525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84114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F341BD8B-E2CC-4FF0-A4A2-086E1F3C0ACE}" type="slidenum">
              <a:rPr lang="ja-JP" altLang="en-US" smtClean="0"/>
              <a:pPr>
                <a:defRPr/>
              </a:pPr>
              <a:t>34</a:t>
            </a:fld>
            <a:endParaRPr lang="ja-JP" alt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446" y="489856"/>
            <a:ext cx="8439354" cy="4571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980902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F341BD8B-E2CC-4FF0-A4A2-086E1F3C0ACE}" type="slidenum">
              <a:rPr lang="ja-JP" altLang="en-US" smtClean="0"/>
              <a:pPr>
                <a:defRPr/>
              </a:pPr>
              <a:t>35</a:t>
            </a:fld>
            <a:endParaRPr lang="ja-JP" altLang="en-US"/>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53129"/>
            <a:ext cx="8909499" cy="51618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55325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274638"/>
            <a:ext cx="8432800" cy="1143000"/>
          </a:xfrm>
        </p:spPr>
        <p:txBody>
          <a:bodyPr/>
          <a:lstStyle/>
          <a:p>
            <a:pPr eaLnBrk="1" hangingPunct="1"/>
            <a:r>
              <a:rPr lang="en-US" altLang="ja-JP" dirty="0" smtClean="0">
                <a:latin typeface="Arial" charset="0"/>
                <a:cs typeface="Arial" charset="0"/>
              </a:rPr>
              <a:t>Case: Therac-25</a:t>
            </a:r>
            <a:endParaRPr lang="ja-JP" altLang="ja-JP" smtClean="0">
              <a:latin typeface="Arial" charset="0"/>
              <a:cs typeface="Arial" charset="0"/>
            </a:endParaRPr>
          </a:p>
        </p:txBody>
      </p:sp>
      <p:sp>
        <p:nvSpPr>
          <p:cNvPr id="25603" name="Content Placeholder 2"/>
          <p:cNvSpPr>
            <a:spLocks noGrp="1"/>
          </p:cNvSpPr>
          <p:nvPr>
            <p:ph idx="1"/>
          </p:nvPr>
        </p:nvSpPr>
        <p:spPr/>
        <p:txBody>
          <a:bodyPr/>
          <a:lstStyle/>
          <a:p>
            <a:pPr eaLnBrk="1" hangingPunct="1"/>
            <a:r>
              <a:rPr lang="en-US" altLang="ja-JP" b="1" dirty="0" smtClean="0">
                <a:latin typeface="Arial" charset="0"/>
                <a:cs typeface="Arial" charset="0"/>
              </a:rPr>
              <a:t>Therac-25: </a:t>
            </a:r>
            <a:r>
              <a:rPr lang="en-US" altLang="ja-JP" dirty="0" smtClean="0">
                <a:latin typeface="Arial" charset="0"/>
                <a:cs typeface="Arial" charset="0"/>
              </a:rPr>
              <a:t>machine designed for cancer treatments</a:t>
            </a:r>
          </a:p>
          <a:p>
            <a:pPr lvl="1" eaLnBrk="1" hangingPunct="1"/>
            <a:r>
              <a:rPr lang="en-US" altLang="ja-JP" dirty="0" smtClean="0">
                <a:latin typeface="Arial" charset="0"/>
                <a:cs typeface="Arial" charset="0"/>
              </a:rPr>
              <a:t>radiation overdose occurred at the </a:t>
            </a:r>
            <a:r>
              <a:rPr lang="en-US" altLang="ja-JP" dirty="0" err="1" smtClean="0">
                <a:latin typeface="Arial" charset="0"/>
                <a:cs typeface="Arial" charset="0"/>
              </a:rPr>
              <a:t>Kennestone</a:t>
            </a:r>
            <a:r>
              <a:rPr lang="en-US" altLang="ja-JP" dirty="0" smtClean="0">
                <a:latin typeface="Arial" charset="0"/>
                <a:cs typeface="Arial" charset="0"/>
              </a:rPr>
              <a:t> Oncology Center in Marietta, Georgia in 1985</a:t>
            </a:r>
          </a:p>
          <a:p>
            <a:pPr lvl="1" eaLnBrk="1" hangingPunct="1"/>
            <a:r>
              <a:rPr lang="en-US" altLang="ja-JP" dirty="0" smtClean="0">
                <a:latin typeface="Arial" charset="0"/>
                <a:cs typeface="Arial" charset="0"/>
              </a:rPr>
              <a:t>Less than 2 months later, a woman received a severe radiation burn to her hip from a Therac-25 machine</a:t>
            </a:r>
          </a:p>
          <a:p>
            <a:r>
              <a:rPr lang="en-US" dirty="0" smtClean="0"/>
              <a:t> Six serious accidents involving the Therac-25. All six accidents seriously harmed patients, and three patients actually died directly because of the Therac-25.</a:t>
            </a:r>
          </a:p>
        </p:txBody>
      </p:sp>
      <p:sp>
        <p:nvSpPr>
          <p:cNvPr id="4" name="Slide Number Placeholder 3"/>
          <p:cNvSpPr>
            <a:spLocks noGrp="1"/>
          </p:cNvSpPr>
          <p:nvPr>
            <p:ph type="sldNum" sz="quarter" idx="11"/>
          </p:nvPr>
        </p:nvSpPr>
        <p:spPr/>
        <p:txBody>
          <a:bodyPr/>
          <a:lstStyle/>
          <a:p>
            <a:pPr>
              <a:defRPr/>
            </a:pPr>
            <a:fld id="{8833CC9E-0710-44DE-AD60-877349456CBB}" type="slidenum">
              <a:rPr lang="ja-JP" altLang="en-US"/>
              <a:pPr>
                <a:defRPr/>
              </a:pPr>
              <a:t>36</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altLang="ja-JP" dirty="0" smtClean="0">
                <a:latin typeface="Arial" charset="0"/>
                <a:cs typeface="Arial" charset="0"/>
              </a:rPr>
              <a:t>Case: Therac-25</a:t>
            </a:r>
            <a:endParaRPr lang="en-US" dirty="0"/>
          </a:p>
        </p:txBody>
      </p:sp>
      <p:sp>
        <p:nvSpPr>
          <p:cNvPr id="3" name="Content Placeholder 2"/>
          <p:cNvSpPr>
            <a:spLocks noGrp="1"/>
          </p:cNvSpPr>
          <p:nvPr>
            <p:ph idx="1"/>
          </p:nvPr>
        </p:nvSpPr>
        <p:spPr>
          <a:xfrm>
            <a:off x="246185" y="1143000"/>
            <a:ext cx="8229600" cy="4525963"/>
          </a:xfrm>
        </p:spPr>
        <p:txBody>
          <a:bodyPr/>
          <a:lstStyle/>
          <a:p>
            <a:r>
              <a:rPr lang="en-US" dirty="0" smtClean="0"/>
              <a:t>Both inside and outside of AECL, people had such trust in the Therac-25 machine and its software that they discounted their own powers of observation.</a:t>
            </a:r>
          </a:p>
          <a:p>
            <a:r>
              <a:rPr lang="en-US" dirty="0" smtClean="0"/>
              <a:t>The medical staff at </a:t>
            </a:r>
            <a:r>
              <a:rPr lang="en-US" dirty="0" err="1" smtClean="0"/>
              <a:t>Kennestone</a:t>
            </a:r>
            <a:r>
              <a:rPr lang="en-US" dirty="0" smtClean="0"/>
              <a:t> were unable to accept the idea that the patient had suffered more than a minor radiation burn.</a:t>
            </a:r>
          </a:p>
          <a:p>
            <a:r>
              <a:rPr lang="en-US" dirty="0" smtClean="0"/>
              <a:t>BUT one of </a:t>
            </a:r>
            <a:r>
              <a:rPr lang="en-US" dirty="0" err="1" smtClean="0"/>
              <a:t>Kennestone’s</a:t>
            </a:r>
            <a:r>
              <a:rPr lang="en-US" dirty="0" smtClean="0"/>
              <a:t> medical physicists did call AECL to inquire if it were possible for the Therac-25 to operate in a way that would cause </a:t>
            </a:r>
            <a:r>
              <a:rPr lang="en-US" dirty="0" err="1" smtClean="0"/>
              <a:t>aradiation</a:t>
            </a:r>
            <a:r>
              <a:rPr lang="en-US" dirty="0" smtClean="0"/>
              <a:t> overdose. </a:t>
            </a:r>
          </a:p>
          <a:p>
            <a:r>
              <a:rPr lang="en-US" dirty="0" smtClean="0"/>
              <a:t>AECL assured him that it was not, in fact, possible. </a:t>
            </a:r>
          </a:p>
          <a:p>
            <a:r>
              <a:rPr lang="en-US" dirty="0" smtClean="0"/>
              <a:t>Details of the accident were not reported to AECL or to the FDA because the physicians in charge didn’t even agree that an accident had occurred</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F341BD8B-E2CC-4FF0-A4A2-086E1F3C0ACE}" type="slidenum">
              <a:rPr lang="ja-JP" altLang="en-US" smtClean="0"/>
              <a:pPr>
                <a:defRPr/>
              </a:pPr>
              <a:t>37</a:t>
            </a:fld>
            <a:endParaRPr lang="ja-JP"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7345"/>
            <a:ext cx="8229600" cy="1143000"/>
          </a:xfrm>
        </p:spPr>
        <p:txBody>
          <a:bodyPr/>
          <a:lstStyle/>
          <a:p>
            <a:r>
              <a:rPr lang="en-US" dirty="0" smtClean="0"/>
              <a:t>Accountability and Moral Responsibility</a:t>
            </a:r>
            <a:endParaRPr lang="en-US" dirty="0"/>
          </a:p>
        </p:txBody>
      </p:sp>
      <p:sp>
        <p:nvSpPr>
          <p:cNvPr id="3" name="Content Placeholder 2"/>
          <p:cNvSpPr>
            <a:spLocks noGrp="1"/>
          </p:cNvSpPr>
          <p:nvPr>
            <p:ph idx="1"/>
          </p:nvPr>
        </p:nvSpPr>
        <p:spPr>
          <a:xfrm>
            <a:off x="457200" y="1005655"/>
            <a:ext cx="8229600" cy="4525963"/>
          </a:xfrm>
        </p:spPr>
        <p:txBody>
          <a:bodyPr/>
          <a:lstStyle/>
          <a:p>
            <a:r>
              <a:rPr lang="en-US" b="1" dirty="0" smtClean="0">
                <a:latin typeface="Arial" charset="0"/>
                <a:ea typeface="ＭＳ Ｐゴシック" pitchFamily="34" charset="-128"/>
                <a:cs typeface="Arial" charset="0"/>
              </a:rPr>
              <a:t>Douglas </a:t>
            </a:r>
            <a:r>
              <a:rPr lang="en-US" b="1" dirty="0" err="1" smtClean="0">
                <a:latin typeface="Arial" charset="0"/>
                <a:ea typeface="ＭＳ Ｐゴシック" pitchFamily="34" charset="-128"/>
                <a:cs typeface="Arial" charset="0"/>
              </a:rPr>
              <a:t>Birsch</a:t>
            </a:r>
            <a:r>
              <a:rPr lang="en-US" b="1" dirty="0" smtClean="0">
                <a:latin typeface="Arial" charset="0"/>
                <a:ea typeface="ＭＳ Ｐゴシック" pitchFamily="34" charset="-128"/>
                <a:cs typeface="Arial" charset="0"/>
              </a:rPr>
              <a:t>: </a:t>
            </a:r>
            <a:r>
              <a:rPr lang="en-US" dirty="0" smtClean="0">
                <a:latin typeface="Arial" charset="0"/>
                <a:ea typeface="ＭＳ Ｐゴシック" pitchFamily="34" charset="-128"/>
                <a:cs typeface="Arial" charset="0"/>
              </a:rPr>
              <a:t>applied ethicist who argues that both the programmer who designed </a:t>
            </a:r>
            <a:r>
              <a:rPr lang="en-US" dirty="0" err="1" smtClean="0">
                <a:latin typeface="Arial" charset="0"/>
                <a:ea typeface="ＭＳ Ｐゴシック" pitchFamily="34" charset="-128"/>
                <a:cs typeface="Arial" charset="0"/>
              </a:rPr>
              <a:t>Therac’s</a:t>
            </a:r>
            <a:r>
              <a:rPr lang="en-US" dirty="0" smtClean="0">
                <a:latin typeface="Arial" charset="0"/>
                <a:ea typeface="ＭＳ Ｐゴシック" pitchFamily="34" charset="-128"/>
                <a:cs typeface="Arial" charset="0"/>
              </a:rPr>
              <a:t> software and the company’s quality assurance officer bear significant moral responsibility for the accidents</a:t>
            </a:r>
          </a:p>
          <a:p>
            <a:pPr lvl="1"/>
            <a:r>
              <a:rPr lang="en-US" dirty="0" smtClean="0"/>
              <a:t>A quality assurance officer is the person responsible for the policies, personnel, and budget required to monitor and enforce a company’s quality standards.</a:t>
            </a:r>
          </a:p>
          <a:p>
            <a:r>
              <a:rPr lang="en-US" dirty="0" smtClean="0"/>
              <a:t>Without more information about the accidents, </a:t>
            </a:r>
            <a:r>
              <a:rPr lang="en-US" dirty="0" err="1" smtClean="0"/>
              <a:t>Birsch</a:t>
            </a:r>
            <a:r>
              <a:rPr lang="en-US" dirty="0" smtClean="0"/>
              <a:t> explained, it is not possible to assess the exact degree of moral responsibility.</a:t>
            </a:r>
          </a:p>
          <a:p>
            <a:r>
              <a:rPr lang="en-US" dirty="0" smtClean="0"/>
              <a:t>He doesn’t argue that the programmer and the quality assurance officer bear legal responsibility; a matter for the courts to decide.</a:t>
            </a:r>
            <a:endParaRPr lang="en-US" altLang="ja-JP" dirty="0" smtClean="0">
              <a:latin typeface="Arial" charset="0"/>
              <a:cs typeface="Arial" charset="0"/>
            </a:endParaRPr>
          </a:p>
          <a:p>
            <a:pPr>
              <a:buNone/>
            </a:pP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F341BD8B-E2CC-4FF0-A4A2-086E1F3C0ACE}" type="slidenum">
              <a:rPr lang="ja-JP" altLang="en-US" smtClean="0"/>
              <a:pPr>
                <a:defRPr/>
              </a:pPr>
              <a:t>38</a:t>
            </a:fld>
            <a:endParaRPr lang="ja-JP"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F341BD8B-E2CC-4FF0-A4A2-086E1F3C0ACE}" type="slidenum">
              <a:rPr lang="ja-JP" altLang="en-US" smtClean="0"/>
              <a:pPr>
                <a:defRPr/>
              </a:pPr>
              <a:t>39</a:t>
            </a:fld>
            <a:endParaRPr lang="ja-JP" alt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95405"/>
            <a:ext cx="8382000" cy="62609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86839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ltLang="ja-JP" smtClean="0">
                <a:latin typeface="Arial" charset="0"/>
                <a:cs typeface="Arial" charset="0"/>
              </a:rPr>
              <a:t>Causes of Computer Failure (continued)</a:t>
            </a:r>
            <a:endParaRPr lang="ja-JP" altLang="ja-JP" smtClean="0">
              <a:latin typeface="Arial" charset="0"/>
              <a:cs typeface="Arial" charset="0"/>
            </a:endParaRPr>
          </a:p>
        </p:txBody>
      </p:sp>
      <p:sp>
        <p:nvSpPr>
          <p:cNvPr id="16387" name="Content Placeholder 2"/>
          <p:cNvSpPr>
            <a:spLocks noGrp="1"/>
          </p:cNvSpPr>
          <p:nvPr>
            <p:ph idx="1"/>
          </p:nvPr>
        </p:nvSpPr>
        <p:spPr/>
        <p:txBody>
          <a:bodyPr/>
          <a:lstStyle/>
          <a:p>
            <a:pPr eaLnBrk="1" hangingPunct="1"/>
            <a:r>
              <a:rPr lang="en-US" altLang="ja-JP" smtClean="0">
                <a:latin typeface="Arial" charset="0"/>
                <a:cs typeface="Arial" charset="0"/>
              </a:rPr>
              <a:t>Suppose a word processor marks a sentence as a fragment, but the sentence is grammatically correct. What type of error is this likely to be?</a:t>
            </a:r>
          </a:p>
          <a:p>
            <a:pPr eaLnBrk="1" hangingPunct="1">
              <a:buFont typeface="Arial" charset="0"/>
              <a:buNone/>
            </a:pPr>
            <a:endParaRPr lang="ja-JP" altLang="ja-JP" smtClean="0">
              <a:latin typeface="Arial" charset="0"/>
              <a:cs typeface="Arial" charset="0"/>
            </a:endParaRPr>
          </a:p>
          <a:p>
            <a:pPr eaLnBrk="1" hangingPunct="1"/>
            <a:r>
              <a:rPr lang="en-US" altLang="ja-JP" smtClean="0">
                <a:latin typeface="Arial" charset="0"/>
                <a:cs typeface="Arial" charset="0"/>
              </a:rPr>
              <a:t>Suppose an ATM gives someone less cash than was charged to his or her account. What type of error is this likely to be?</a:t>
            </a:r>
            <a:endParaRPr lang="ja-JP" altLang="ja-JP" smtClean="0">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1B77FCEE-CE16-4B4C-8986-B83F9D03B299}" type="slidenum">
              <a:rPr lang="ja-JP" altLang="en-US"/>
              <a:pPr>
                <a:defRPr/>
              </a:pPr>
              <a:t>4</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Birsch’s</a:t>
            </a:r>
            <a:r>
              <a:rPr lang="en-US" dirty="0" smtClean="0"/>
              <a:t> criteria </a:t>
            </a:r>
            <a:endParaRPr lang="en-US" dirty="0"/>
          </a:p>
        </p:txBody>
      </p:sp>
      <p:sp>
        <p:nvSpPr>
          <p:cNvPr id="3" name="Content Placeholder 2"/>
          <p:cNvSpPr>
            <a:spLocks noGrp="1"/>
          </p:cNvSpPr>
          <p:nvPr>
            <p:ph idx="1"/>
          </p:nvPr>
        </p:nvSpPr>
        <p:spPr/>
        <p:txBody>
          <a:bodyPr/>
          <a:lstStyle/>
          <a:p>
            <a:r>
              <a:rPr lang="en-US" dirty="0" smtClean="0"/>
              <a:t>For a person to bear moral responsibility: </a:t>
            </a:r>
          </a:p>
          <a:p>
            <a:pPr>
              <a:buNone/>
            </a:pPr>
            <a:endParaRPr lang="en-US" dirty="0" smtClean="0"/>
          </a:p>
          <a:p>
            <a:pPr>
              <a:buNone/>
            </a:pPr>
            <a:r>
              <a:rPr lang="en-US" dirty="0" smtClean="0"/>
              <a:t>“(1) The person’s actions must have caused the harm, or been a significant causal factor. </a:t>
            </a:r>
          </a:p>
          <a:p>
            <a:pPr>
              <a:buNone/>
            </a:pPr>
            <a:r>
              <a:rPr lang="en-US" dirty="0" smtClean="0"/>
              <a:t>(2) The person must have intended or willed the harm, or it must be a result of his or her negligence, carelessness or recklessness. </a:t>
            </a:r>
          </a:p>
          <a:p>
            <a:pPr>
              <a:buNone/>
            </a:pPr>
            <a:r>
              <a:rPr lang="en-US" dirty="0" smtClean="0"/>
              <a:t>(3) The person must be able to have known, or must know the consequences of the action, or must have deliberately remained ignorant of them.” </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F341BD8B-E2CC-4FF0-A4A2-086E1F3C0ACE}" type="slidenum">
              <a:rPr lang="ja-JP" altLang="en-US" smtClean="0"/>
              <a:pPr>
                <a:defRPr/>
              </a:pPr>
              <a:t>40</a:t>
            </a:fld>
            <a:endParaRPr lang="ja-JP"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Programmer’s Moral Responsibility</a:t>
            </a:r>
            <a:endParaRPr lang="en-US" dirty="0"/>
          </a:p>
        </p:txBody>
      </p:sp>
      <p:sp>
        <p:nvSpPr>
          <p:cNvPr id="3" name="Content Placeholder 2"/>
          <p:cNvSpPr>
            <a:spLocks noGrp="1"/>
          </p:cNvSpPr>
          <p:nvPr>
            <p:ph idx="1"/>
          </p:nvPr>
        </p:nvSpPr>
        <p:spPr/>
        <p:txBody>
          <a:bodyPr/>
          <a:lstStyle/>
          <a:p>
            <a:r>
              <a:rPr lang="en-US" dirty="0" smtClean="0"/>
              <a:t>The programmer, as the person who wrote the software, made or at least allowed the software errors that directly caused the radiation overdoses.</a:t>
            </a:r>
          </a:p>
          <a:p>
            <a:r>
              <a:rPr lang="en-US" dirty="0" smtClean="0"/>
              <a:t>The programmer, as the software expert, knew (or at least, ought to have known) that such a complex program could have bugs that were unlikely to be detected by testing. He should have notified management of that fact.</a:t>
            </a:r>
          </a:p>
          <a:p>
            <a:r>
              <a:rPr lang="en-US" dirty="0" smtClean="0"/>
              <a:t>The programmer knew the machine was potentially lethal and understood the possible consequences of a software failure.</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F341BD8B-E2CC-4FF0-A4A2-086E1F3C0ACE}" type="slidenum">
              <a:rPr lang="ja-JP" altLang="en-US" smtClean="0"/>
              <a:pPr>
                <a:defRPr/>
              </a:pPr>
              <a:t>41</a:t>
            </a:fld>
            <a:endParaRPr lang="ja-JP"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8262"/>
            <a:ext cx="8229600" cy="1143000"/>
          </a:xfrm>
        </p:spPr>
        <p:txBody>
          <a:bodyPr/>
          <a:lstStyle/>
          <a:p>
            <a:r>
              <a:rPr lang="en-US" sz="2800" dirty="0" smtClean="0"/>
              <a:t>Mitigating circumstances:</a:t>
            </a:r>
            <a:br>
              <a:rPr lang="en-US" sz="2800" dirty="0" smtClean="0"/>
            </a:br>
            <a:r>
              <a:rPr lang="en-US" sz="2800" dirty="0" smtClean="0"/>
              <a:t>Context of the time</a:t>
            </a:r>
            <a:endParaRPr lang="en-US" sz="2800" dirty="0"/>
          </a:p>
        </p:txBody>
      </p:sp>
      <p:sp>
        <p:nvSpPr>
          <p:cNvPr id="3" name="Content Placeholder 2"/>
          <p:cNvSpPr>
            <a:spLocks noGrp="1"/>
          </p:cNvSpPr>
          <p:nvPr>
            <p:ph idx="1"/>
          </p:nvPr>
        </p:nvSpPr>
        <p:spPr>
          <a:xfrm>
            <a:off x="0" y="984738"/>
            <a:ext cx="8229600" cy="4525963"/>
          </a:xfrm>
        </p:spPr>
        <p:txBody>
          <a:bodyPr/>
          <a:lstStyle/>
          <a:p>
            <a:r>
              <a:rPr lang="en-US" dirty="0" smtClean="0"/>
              <a:t>The program was entirely developed by one person, working alone. Today this would be considered extremely poor programming practice.</a:t>
            </a:r>
          </a:p>
          <a:p>
            <a:r>
              <a:rPr lang="en-US" dirty="0" smtClean="0"/>
              <a:t>2The software contained elementary errors, indicating that the programmer lacked formal training. Today, software used to control such potentially dangerous equipment would not be developed by amateurs.</a:t>
            </a:r>
          </a:p>
          <a:p>
            <a:r>
              <a:rPr lang="en-US" dirty="0" smtClean="0"/>
              <a:t>The programmer worked in an assembly language–a very low level language that is very similar to machine language. Using assembly language was a decision that was dependent upon the time the software was developed.</a:t>
            </a:r>
          </a:p>
          <a:p>
            <a:r>
              <a:rPr lang="en-US" dirty="0" smtClean="0"/>
              <a:t>The Therac-20 software was reused almost intact in the Therac-25 because it appeared to be error free.  It wasn’t but hardware safeguards removed on Therac-25</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F341BD8B-E2CC-4FF0-A4A2-086E1F3C0ACE}" type="slidenum">
              <a:rPr lang="ja-JP" altLang="en-US" smtClean="0"/>
              <a:pPr>
                <a:defRPr/>
              </a:pPr>
              <a:t>42</a:t>
            </a:fld>
            <a:endParaRPr lang="ja-JP"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Thinking It Through</a:t>
            </a:r>
            <a:endParaRPr lang="en-US" dirty="0"/>
          </a:p>
        </p:txBody>
      </p:sp>
      <p:sp>
        <p:nvSpPr>
          <p:cNvPr id="3" name="Content Placeholder 2"/>
          <p:cNvSpPr>
            <a:spLocks noGrp="1"/>
          </p:cNvSpPr>
          <p:nvPr>
            <p:ph idx="1"/>
          </p:nvPr>
        </p:nvSpPr>
        <p:spPr/>
        <p:txBody>
          <a:bodyPr/>
          <a:lstStyle/>
          <a:p>
            <a:r>
              <a:rPr lang="en-US" dirty="0" smtClean="0"/>
              <a:t>Did anyone involved in the Therac-25 accidents behave in an immoral (unethical) way? Explain your reasoning.</a:t>
            </a:r>
          </a:p>
          <a:p>
            <a:pPr>
              <a:buNone/>
            </a:pPr>
            <a:endParaRPr lang="en-US" dirty="0" smtClean="0"/>
          </a:p>
          <a:p>
            <a:r>
              <a:rPr lang="en-US" dirty="0" smtClean="0"/>
              <a:t>What software do you encounter in your life that could be hazardous to you if it were to malfunction?</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F341BD8B-E2CC-4FF0-A4A2-086E1F3C0ACE}" type="slidenum">
              <a:rPr lang="ja-JP" altLang="en-US" smtClean="0"/>
              <a:pPr>
                <a:defRPr/>
              </a:pPr>
              <a:t>43</a:t>
            </a:fld>
            <a:endParaRPr lang="ja-JP"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274638"/>
            <a:ext cx="8432800" cy="1143000"/>
          </a:xfrm>
        </p:spPr>
        <p:txBody>
          <a:bodyPr/>
          <a:lstStyle/>
          <a:p>
            <a:pPr eaLnBrk="1" hangingPunct="1"/>
            <a:r>
              <a:rPr lang="en-US" altLang="ja-JP" dirty="0" smtClean="0">
                <a:latin typeface="Arial" charset="0"/>
                <a:cs typeface="Arial" charset="0"/>
              </a:rPr>
              <a:t>Case: A&amp;P’s Cash Register Scandal</a:t>
            </a:r>
            <a:endParaRPr lang="ja-JP" altLang="ja-JP" smtClean="0">
              <a:latin typeface="Arial" charset="0"/>
              <a:cs typeface="Arial" charset="0"/>
            </a:endParaRPr>
          </a:p>
        </p:txBody>
      </p:sp>
      <p:sp>
        <p:nvSpPr>
          <p:cNvPr id="26627" name="Content Placeholder 2"/>
          <p:cNvSpPr>
            <a:spLocks noGrp="1"/>
          </p:cNvSpPr>
          <p:nvPr>
            <p:ph idx="1"/>
          </p:nvPr>
        </p:nvSpPr>
        <p:spPr/>
        <p:txBody>
          <a:bodyPr/>
          <a:lstStyle/>
          <a:p>
            <a:r>
              <a:rPr lang="en-US" dirty="0" smtClean="0"/>
              <a:t>In 1974, a scandal occurred in New York City at the A&amp;P Supermarket at 220 East 46th Street. Inspectors from the New York City Department of Consumer Affairs alleged that the cash registers in the markets systematically overcharged customers when the number of items purchased and the total bill for the purchases was larger than a specified amount</a:t>
            </a:r>
            <a:endParaRPr lang="en-US" altLang="ja-JP" dirty="0" smtClean="0">
              <a:latin typeface="Arial" charset="0"/>
              <a:cs typeface="Arial" charset="0"/>
            </a:endParaRPr>
          </a:p>
          <a:p>
            <a:pPr eaLnBrk="1" hangingPunct="1"/>
            <a:r>
              <a:rPr lang="en-US" altLang="ja-JP" dirty="0" smtClean="0">
                <a:latin typeface="Arial" charset="0"/>
                <a:cs typeface="Arial" charset="0"/>
              </a:rPr>
              <a:t>The A&amp;P cash register scandal:</a:t>
            </a:r>
          </a:p>
          <a:p>
            <a:pPr lvl="1" eaLnBrk="1" hangingPunct="1"/>
            <a:r>
              <a:rPr lang="en-US" altLang="ja-JP" dirty="0" smtClean="0">
                <a:latin typeface="Arial" charset="0"/>
                <a:cs typeface="Arial" charset="0"/>
              </a:rPr>
              <a:t>only possible because people trusted a computer to do arithmetic correctly</a:t>
            </a:r>
          </a:p>
          <a:p>
            <a:pPr eaLnBrk="1" hangingPunct="1">
              <a:buFont typeface="Arial" charset="0"/>
              <a:buNone/>
            </a:pPr>
            <a:endParaRPr lang="ja-JP" altLang="ja-JP" b="1" smtClean="0">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F212E716-8122-4921-9C08-69AF0247C60C}" type="slidenum">
              <a:rPr lang="ja-JP" altLang="en-US"/>
              <a:pPr>
                <a:defRPr/>
              </a:pPr>
              <a:t>44</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smtClean="0">
                <a:latin typeface="Arial" charset="0"/>
                <a:cs typeface="Arial" charset="0"/>
              </a:rPr>
              <a:t>Case: A&amp;P’s Cash Register Scandal</a:t>
            </a:r>
            <a:endParaRPr lang="en-US" dirty="0"/>
          </a:p>
        </p:txBody>
      </p:sp>
      <p:sp>
        <p:nvSpPr>
          <p:cNvPr id="3" name="Content Placeholder 2"/>
          <p:cNvSpPr>
            <a:spLocks noGrp="1"/>
          </p:cNvSpPr>
          <p:nvPr>
            <p:ph idx="1"/>
          </p:nvPr>
        </p:nvSpPr>
        <p:spPr/>
        <p:txBody>
          <a:bodyPr/>
          <a:lstStyle/>
          <a:p>
            <a:r>
              <a:rPr lang="en-US" dirty="0" smtClean="0"/>
              <a:t>Manager and two part-time checkers were fired. </a:t>
            </a:r>
          </a:p>
          <a:p>
            <a:r>
              <a:rPr lang="en-US" dirty="0" smtClean="0"/>
              <a:t>The allegations were that the manager had programmed the registers so that if the amount of a purchase was greater than a certain amount, the total would be increased by an additional percentage.</a:t>
            </a:r>
          </a:p>
          <a:p>
            <a:r>
              <a:rPr lang="en-US" dirty="0" smtClean="0"/>
              <a:t>The manager, at least in his public statements, insisted he knew nothing of such a scheme, and that he had no awareness of the registers overcharging anyone</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F341BD8B-E2CC-4FF0-A4A2-086E1F3C0ACE}" type="slidenum">
              <a:rPr lang="ja-JP" altLang="en-US" smtClean="0"/>
              <a:pPr>
                <a:defRPr/>
              </a:pPr>
              <a:t>45</a:t>
            </a:fld>
            <a:endParaRPr lang="ja-JP"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Thinking it Through</a:t>
            </a:r>
            <a:endParaRPr lang="en-US" dirty="0"/>
          </a:p>
        </p:txBody>
      </p:sp>
      <p:sp>
        <p:nvSpPr>
          <p:cNvPr id="3" name="Content Placeholder 2"/>
          <p:cNvSpPr>
            <a:spLocks noGrp="1"/>
          </p:cNvSpPr>
          <p:nvPr>
            <p:ph idx="1"/>
          </p:nvPr>
        </p:nvSpPr>
        <p:spPr/>
        <p:txBody>
          <a:bodyPr/>
          <a:lstStyle/>
          <a:p>
            <a:r>
              <a:rPr lang="en-US" altLang="ja-JP" dirty="0" smtClean="0">
                <a:latin typeface="Arial" charset="0"/>
                <a:cs typeface="Arial" charset="0"/>
              </a:rPr>
              <a:t>Is it morally permissible to accept a computer’s calculations without actually checking it?</a:t>
            </a:r>
            <a:endParaRPr lang="ja-JP" altLang="ja-JP" b="1" smtClean="0">
              <a:latin typeface="Arial" charset="0"/>
              <a:cs typeface="Arial" charset="0"/>
            </a:endParaRPr>
          </a:p>
          <a:p>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F341BD8B-E2CC-4FF0-A4A2-086E1F3C0ACE}" type="slidenum">
              <a:rPr lang="ja-JP" altLang="en-US" smtClean="0"/>
              <a:pPr>
                <a:defRPr/>
              </a:pPr>
              <a:t>46</a:t>
            </a:fld>
            <a:endParaRPr lang="ja-JP"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32800" cy="1143000"/>
          </a:xfrm>
        </p:spPr>
        <p:txBody>
          <a:bodyPr>
            <a:normAutofit fontScale="90000"/>
          </a:bodyPr>
          <a:lstStyle/>
          <a:p>
            <a:pPr eaLnBrk="1" hangingPunct="1">
              <a:defRPr/>
            </a:pPr>
            <a:r>
              <a:rPr lang="en-US" altLang="ja-JP" smtClean="0">
                <a:latin typeface="Arial" charset="0"/>
                <a:cs typeface="Arial" charset="0"/>
              </a:rPr>
              <a:t>Case: A&amp;P’s Cash Register Scandal (continued)</a:t>
            </a:r>
            <a:endParaRPr lang="ja-JP" altLang="ja-JP" smtClean="0">
              <a:latin typeface="Arial" charset="0"/>
              <a:cs typeface="Arial" charset="0"/>
            </a:endParaRPr>
          </a:p>
        </p:txBody>
      </p:sp>
      <p:sp>
        <p:nvSpPr>
          <p:cNvPr id="27651" name="Content Placeholder 2"/>
          <p:cNvSpPr>
            <a:spLocks noGrp="1"/>
          </p:cNvSpPr>
          <p:nvPr>
            <p:ph idx="1"/>
          </p:nvPr>
        </p:nvSpPr>
        <p:spPr/>
        <p:txBody>
          <a:bodyPr/>
          <a:lstStyle/>
          <a:p>
            <a:pPr eaLnBrk="1" hangingPunct="1"/>
            <a:r>
              <a:rPr lang="en-US" altLang="ja-JP" smtClean="0">
                <a:latin typeface="Arial" charset="0"/>
                <a:cs typeface="Arial" charset="0"/>
              </a:rPr>
              <a:t>Suppose you had a long grocery bill. You add up the prices of the individual items by hand, and your answer is considerably more than the total on the bill you paid. Adding them again, you get the same answer. </a:t>
            </a:r>
          </a:p>
          <a:p>
            <a:pPr lvl="1" eaLnBrk="1" hangingPunct="1"/>
            <a:r>
              <a:rPr lang="en-US" altLang="ja-JP" smtClean="0">
                <a:latin typeface="Arial" charset="0"/>
                <a:cs typeface="Arial" charset="0"/>
              </a:rPr>
              <a:t>Would you assume that you added incorrectly, or that the computer did?</a:t>
            </a:r>
            <a:endParaRPr lang="ja-JP" altLang="ja-JP" b="1" smtClean="0">
              <a:latin typeface="Arial" charset="0"/>
              <a:cs typeface="Arial" charset="0"/>
            </a:endParaRPr>
          </a:p>
        </p:txBody>
      </p:sp>
      <p:sp>
        <p:nvSpPr>
          <p:cNvPr id="27652" name="TextBox 3"/>
          <p:cNvSpPr txBox="1">
            <a:spLocks noChangeArrowheads="1"/>
          </p:cNvSpPr>
          <p:nvPr/>
        </p:nvSpPr>
        <p:spPr bwMode="auto">
          <a:xfrm>
            <a:off x="1779588" y="5408613"/>
            <a:ext cx="185737" cy="369887"/>
          </a:xfrm>
          <a:prstGeom prst="rect">
            <a:avLst/>
          </a:prstGeom>
          <a:noFill/>
          <a:ln w="9525">
            <a:noFill/>
            <a:miter lim="800000"/>
            <a:headEnd/>
            <a:tailEnd/>
          </a:ln>
        </p:spPr>
        <p:txBody>
          <a:bodyPr wrap="none">
            <a:spAutoFit/>
          </a:bodyPr>
          <a:lstStyle/>
          <a:p>
            <a:endParaRPr lang="ja-JP" altLang="en-US">
              <a:latin typeface="Calibri" pitchFamily="34" charset="0"/>
            </a:endParaRPr>
          </a:p>
        </p:txBody>
      </p:sp>
      <p:sp>
        <p:nvSpPr>
          <p:cNvPr id="5" name="Slide Number Placeholder 4"/>
          <p:cNvSpPr>
            <a:spLocks noGrp="1"/>
          </p:cNvSpPr>
          <p:nvPr>
            <p:ph type="sldNum" sz="quarter" idx="11"/>
          </p:nvPr>
        </p:nvSpPr>
        <p:spPr/>
        <p:txBody>
          <a:bodyPr/>
          <a:lstStyle/>
          <a:p>
            <a:pPr>
              <a:defRPr/>
            </a:pPr>
            <a:fld id="{24191677-B20C-4234-A225-C1BE024258C5}" type="slidenum">
              <a:rPr lang="ja-JP" altLang="en-US"/>
              <a:pPr>
                <a:defRPr/>
              </a:pPr>
              <a:t>47</a:t>
            </a:fld>
            <a:endParaRPr lang="ja-JP" altLang="en-US"/>
          </a:p>
        </p:txBody>
      </p:sp>
      <p:sp>
        <p:nvSpPr>
          <p:cNvPr id="6" name="Footer Placeholder 5"/>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254000" y="-178358"/>
            <a:ext cx="8432800" cy="1143000"/>
          </a:xfrm>
        </p:spPr>
        <p:txBody>
          <a:bodyPr/>
          <a:lstStyle/>
          <a:p>
            <a:pPr eaLnBrk="1" hangingPunct="1"/>
            <a:r>
              <a:rPr lang="en-US" altLang="ja-JP" dirty="0" smtClean="0">
                <a:latin typeface="Arial" charset="0"/>
                <a:cs typeface="Arial" charset="0"/>
              </a:rPr>
              <a:t>Malware</a:t>
            </a:r>
            <a:endParaRPr lang="ja-JP" altLang="ja-JP" smtClean="0">
              <a:latin typeface="Arial" charset="0"/>
              <a:cs typeface="Arial" charset="0"/>
            </a:endParaRPr>
          </a:p>
        </p:txBody>
      </p:sp>
      <p:sp>
        <p:nvSpPr>
          <p:cNvPr id="28675" name="Content Placeholder 2"/>
          <p:cNvSpPr>
            <a:spLocks noGrp="1"/>
          </p:cNvSpPr>
          <p:nvPr>
            <p:ph idx="1"/>
          </p:nvPr>
        </p:nvSpPr>
        <p:spPr>
          <a:xfrm>
            <a:off x="254000" y="703385"/>
            <a:ext cx="8890000" cy="4525963"/>
          </a:xfrm>
        </p:spPr>
        <p:txBody>
          <a:bodyPr/>
          <a:lstStyle/>
          <a:p>
            <a:pPr eaLnBrk="1" hangingPunct="1">
              <a:buNone/>
            </a:pPr>
            <a:r>
              <a:rPr lang="en-US" b="1" dirty="0" smtClean="0">
                <a:latin typeface="Arial" charset="0"/>
                <a:ea typeface="ＭＳ Ｐゴシック" pitchFamily="34" charset="-128"/>
              </a:rPr>
              <a:t>Malware: </a:t>
            </a:r>
            <a:r>
              <a:rPr lang="en-US" dirty="0" smtClean="0">
                <a:latin typeface="Arial" charset="0"/>
                <a:ea typeface="ＭＳ Ｐゴシック" pitchFamily="34" charset="-128"/>
              </a:rPr>
              <a:t>short for “malicious software”  </a:t>
            </a:r>
          </a:p>
          <a:p>
            <a:pPr>
              <a:buNone/>
            </a:pPr>
            <a:r>
              <a:rPr lang="en-US" b="1" dirty="0" smtClean="0"/>
              <a:t>Worm</a:t>
            </a:r>
            <a:r>
              <a:rPr lang="en-US" dirty="0" smtClean="0"/>
              <a:t>—A program that makes copies of itself and propagates those copies through a network to infect other computers.</a:t>
            </a:r>
          </a:p>
          <a:p>
            <a:pPr>
              <a:buNone/>
            </a:pPr>
            <a:r>
              <a:rPr lang="en-US" b="1" dirty="0" smtClean="0"/>
              <a:t>Virus</a:t>
            </a:r>
            <a:r>
              <a:rPr lang="en-US" dirty="0" smtClean="0"/>
              <a:t>—Malware that is similar to a worm, but which resides in another program. That program must execute in order for the virus to propagate itself.</a:t>
            </a:r>
          </a:p>
          <a:p>
            <a:pPr>
              <a:buNone/>
            </a:pPr>
            <a:r>
              <a:rPr lang="en-US" b="1" dirty="0" smtClean="0"/>
              <a:t>Spyware</a:t>
            </a:r>
            <a:r>
              <a:rPr lang="en-US" dirty="0" smtClean="0"/>
              <a:t>—A computer program secretly installed for the purpose of collecting information about the computer’s user or users.</a:t>
            </a:r>
          </a:p>
          <a:p>
            <a:pPr>
              <a:buNone/>
            </a:pPr>
            <a:r>
              <a:rPr lang="en-US" b="1" dirty="0" smtClean="0"/>
              <a:t>Trojan horse</a:t>
            </a:r>
            <a:r>
              <a:rPr lang="en-US" dirty="0" smtClean="0"/>
              <a:t>—A piece of software that masquerades as an innocent, and perhaps useful, program, but that is actually designed for a malicious purpose.</a:t>
            </a:r>
          </a:p>
          <a:p>
            <a:pPr>
              <a:buNone/>
            </a:pPr>
            <a:r>
              <a:rPr lang="en-US" b="1" dirty="0" smtClean="0"/>
              <a:t> </a:t>
            </a:r>
            <a:r>
              <a:rPr lang="en-US" b="1" dirty="0" err="1" smtClean="0"/>
              <a:t>Rootkit</a:t>
            </a:r>
            <a:r>
              <a:rPr lang="en-US" dirty="0" smtClean="0"/>
              <a:t>—A program that embeds itself into a computer’s operating system and acquires special privileges that would normally be available to the operating system.</a:t>
            </a:r>
            <a:endParaRPr lang="en-US" dirty="0" smtClean="0">
              <a:latin typeface="Arial" charset="0"/>
              <a:ea typeface="ＭＳ Ｐゴシック" pitchFamily="34" charset="-128"/>
            </a:endParaRPr>
          </a:p>
        </p:txBody>
      </p:sp>
      <p:sp>
        <p:nvSpPr>
          <p:cNvPr id="28676" name="TextBox 3"/>
          <p:cNvSpPr txBox="1">
            <a:spLocks noChangeArrowheads="1"/>
          </p:cNvSpPr>
          <p:nvPr/>
        </p:nvSpPr>
        <p:spPr bwMode="auto">
          <a:xfrm>
            <a:off x="7642225" y="3503613"/>
            <a:ext cx="185738" cy="369887"/>
          </a:xfrm>
          <a:prstGeom prst="rect">
            <a:avLst/>
          </a:prstGeom>
          <a:noFill/>
          <a:ln w="9525">
            <a:noFill/>
            <a:miter lim="800000"/>
            <a:headEnd/>
            <a:tailEnd/>
          </a:ln>
        </p:spPr>
        <p:txBody>
          <a:bodyPr wrap="none">
            <a:spAutoFit/>
          </a:bodyPr>
          <a:lstStyle/>
          <a:p>
            <a:endParaRPr lang="ja-JP" altLang="en-US">
              <a:latin typeface="Calibri" pitchFamily="34" charset="0"/>
            </a:endParaRPr>
          </a:p>
        </p:txBody>
      </p:sp>
      <p:sp>
        <p:nvSpPr>
          <p:cNvPr id="5" name="Slide Number Placeholder 4"/>
          <p:cNvSpPr>
            <a:spLocks noGrp="1"/>
          </p:cNvSpPr>
          <p:nvPr>
            <p:ph type="sldNum" sz="quarter" idx="11"/>
          </p:nvPr>
        </p:nvSpPr>
        <p:spPr/>
        <p:txBody>
          <a:bodyPr/>
          <a:lstStyle/>
          <a:p>
            <a:pPr>
              <a:defRPr/>
            </a:pPr>
            <a:fld id="{4763F381-BDBD-4E16-A83B-1A7114947310}" type="slidenum">
              <a:rPr lang="ja-JP" altLang="en-US"/>
              <a:pPr>
                <a:defRPr/>
              </a:pPr>
              <a:t>48</a:t>
            </a:fld>
            <a:endParaRPr lang="ja-JP" altLang="en-US"/>
          </a:p>
        </p:txBody>
      </p:sp>
      <p:sp>
        <p:nvSpPr>
          <p:cNvPr id="6" name="Footer Placeholder 5"/>
          <p:cNvSpPr>
            <a:spLocks noGrp="1"/>
          </p:cNvSpPr>
          <p:nvPr>
            <p:ph type="ftr" sz="quarter" idx="10"/>
          </p:nvPr>
        </p:nvSpPr>
        <p:spPr/>
        <p:txBody>
          <a:bodyPr/>
          <a:lstStyle/>
          <a:p>
            <a:pPr>
              <a:defRPr/>
            </a:pPr>
            <a:r>
              <a:rPr lang="en-US" altLang="ja-JP" dirty="0"/>
              <a:t>Ethics in a </a:t>
            </a:r>
            <a:r>
              <a:rPr lang="en-US" altLang="ja-JP" dirty="0" smtClean="0"/>
              <a:t>Computing </a:t>
            </a:r>
            <a:r>
              <a:rPr lang="en-US" altLang="ja-JP" dirty="0"/>
              <a:t>Culture</a:t>
            </a:r>
            <a:endParaRPr lang="ja-JP"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Hackers</a:t>
            </a:r>
            <a:endParaRPr lang="en-US" dirty="0"/>
          </a:p>
        </p:txBody>
      </p:sp>
      <p:sp>
        <p:nvSpPr>
          <p:cNvPr id="3" name="Content Placeholder 2"/>
          <p:cNvSpPr>
            <a:spLocks noGrp="1"/>
          </p:cNvSpPr>
          <p:nvPr>
            <p:ph idx="1"/>
          </p:nvPr>
        </p:nvSpPr>
        <p:spPr/>
        <p:txBody>
          <a:bodyPr/>
          <a:lstStyle/>
          <a:p>
            <a:r>
              <a:rPr lang="en-US" dirty="0" smtClean="0"/>
              <a:t>people who write and deploy malware are commonly called hackers and the activity of doing it is called hacking</a:t>
            </a:r>
          </a:p>
          <a:p>
            <a:r>
              <a:rPr lang="en-US" dirty="0" smtClean="0"/>
              <a:t>Two connotations now:</a:t>
            </a:r>
          </a:p>
          <a:p>
            <a:pPr lvl="1"/>
            <a:r>
              <a:rPr lang="en-US" dirty="0" smtClean="0"/>
              <a:t>simply people who were good at problem solving via programming.</a:t>
            </a:r>
          </a:p>
          <a:p>
            <a:pPr lvl="1"/>
            <a:r>
              <a:rPr lang="en-US" dirty="0" smtClean="0"/>
              <a:t>most people today use “hacker” to describe someone who uses computer knowledge for unethical purposes.</a:t>
            </a:r>
          </a:p>
          <a:p>
            <a:pPr lvl="1"/>
            <a:r>
              <a:rPr lang="en-US" dirty="0" smtClean="0"/>
              <a:t>older meaning seems to be fading fast</a:t>
            </a:r>
          </a:p>
          <a:p>
            <a:r>
              <a:rPr lang="en-US" dirty="0" smtClean="0"/>
              <a:t>An attack that exploits a previously unidentified vulnerability is known as a day zero attack or a zero day attack. Zero day attacks are commonly the most dangerous and unexpected</a:t>
            </a:r>
          </a:p>
          <a:p>
            <a:r>
              <a:rPr lang="en-US" dirty="0" smtClean="0"/>
              <a:t>ethical debates concerning particular uses of malware do arise.</a:t>
            </a:r>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F341BD8B-E2CC-4FF0-A4A2-086E1F3C0ACE}" type="slidenum">
              <a:rPr lang="ja-JP" altLang="en-US" smtClean="0"/>
              <a:pPr>
                <a:defRPr/>
              </a:pPr>
              <a:t>49</a:t>
            </a:fld>
            <a:endParaRPr lang="ja-JP"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History's Worst Software Bugs</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www.wired.com/software/coolapps/news/2005/11/69355?currentPage=all</a:t>
            </a:r>
            <a:endParaRPr lang="en-US" dirty="0" smtClean="0"/>
          </a:p>
          <a:p>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F341BD8B-E2CC-4FF0-A4A2-086E1F3C0ACE}" type="slidenum">
              <a:rPr lang="ja-JP" altLang="en-US" smtClean="0"/>
              <a:pPr>
                <a:defRPr/>
              </a:pPr>
              <a:t>5</a:t>
            </a:fld>
            <a:endParaRPr lang="ja-JP" altLang="en-US"/>
          </a:p>
        </p:txBody>
      </p:sp>
    </p:spTree>
    <p:extLst>
      <p:ext uri="{BB962C8B-B14F-4D97-AF65-F5344CB8AC3E}">
        <p14:creationId xmlns:p14="http://schemas.microsoft.com/office/powerpoint/2010/main" val="13697241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Ethical Hacking</a:t>
            </a:r>
            <a:endParaRPr lang="en-US" dirty="0"/>
          </a:p>
        </p:txBody>
      </p:sp>
      <p:sp>
        <p:nvSpPr>
          <p:cNvPr id="3" name="Content Placeholder 2"/>
          <p:cNvSpPr>
            <a:spLocks noGrp="1"/>
          </p:cNvSpPr>
          <p:nvPr>
            <p:ph idx="1"/>
          </p:nvPr>
        </p:nvSpPr>
        <p:spPr>
          <a:xfrm>
            <a:off x="326571" y="1366576"/>
            <a:ext cx="8229600" cy="4525963"/>
          </a:xfrm>
        </p:spPr>
        <p:txBody>
          <a:bodyPr/>
          <a:lstStyle/>
          <a:p>
            <a:r>
              <a:rPr lang="en-US" dirty="0" smtClean="0"/>
              <a:t>“white hat hackers;” </a:t>
            </a:r>
          </a:p>
          <a:p>
            <a:pPr lvl="1"/>
            <a:r>
              <a:rPr lang="en-US" dirty="0" smtClean="0"/>
              <a:t>their goal is to seek out vulnerabilities so they can be removed before a malicious intruder discovers them and launches an attack.</a:t>
            </a:r>
          </a:p>
          <a:p>
            <a:r>
              <a:rPr lang="en-US" dirty="0" smtClean="0"/>
              <a:t>raises some ethical and legal issues:</a:t>
            </a:r>
          </a:p>
          <a:p>
            <a:pPr lvl="1"/>
            <a:r>
              <a:rPr lang="en-US" dirty="0" smtClean="0"/>
              <a:t>Hiring a team of hackers is always a risk, because it’s possible that, despite the team’s supposedly legitimate intentions, some or all members of the team may actually have illegitimate goals.</a:t>
            </a:r>
          </a:p>
          <a:p>
            <a:pPr lvl="1"/>
            <a:r>
              <a:rPr lang="en-US" dirty="0" smtClean="0"/>
              <a:t>Sometimes even legitimate hacking necessarily violates the law.  Former ‘”white hat hacker”   testing system he worked on, arrested for hacking. networks today cross state boundaries and even national boundaries, making the legal issues murky at best.</a:t>
            </a:r>
          </a:p>
          <a:p>
            <a:pPr lvl="1"/>
            <a:r>
              <a:rPr lang="en-US" dirty="0" smtClean="0"/>
              <a:t>The education and training of ethical hackers is controversial.</a:t>
            </a:r>
          </a:p>
          <a:p>
            <a:pPr lvl="1"/>
            <a:endParaRPr lang="en-US" dirty="0" smtClean="0"/>
          </a:p>
          <a:p>
            <a:pPr lvl="1"/>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F341BD8B-E2CC-4FF0-A4A2-086E1F3C0ACE}" type="slidenum">
              <a:rPr lang="ja-JP" altLang="en-US" smtClean="0"/>
              <a:pPr>
                <a:defRPr/>
              </a:pPr>
              <a:t>50</a:t>
            </a:fld>
            <a:endParaRPr lang="ja-JP"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Hacking – Other kinds</a:t>
            </a:r>
            <a:endParaRPr lang="en-US" dirty="0"/>
          </a:p>
        </p:txBody>
      </p:sp>
      <p:sp>
        <p:nvSpPr>
          <p:cNvPr id="3" name="Content Placeholder 2"/>
          <p:cNvSpPr>
            <a:spLocks noGrp="1"/>
          </p:cNvSpPr>
          <p:nvPr>
            <p:ph idx="1"/>
          </p:nvPr>
        </p:nvSpPr>
        <p:spPr/>
        <p:txBody>
          <a:bodyPr/>
          <a:lstStyle/>
          <a:p>
            <a:r>
              <a:rPr lang="en-US" dirty="0" smtClean="0"/>
              <a:t>Phishing scam attempts to fool or frighten a person into revealing key information.</a:t>
            </a:r>
          </a:p>
          <a:p>
            <a:r>
              <a:rPr lang="en-US" dirty="0" smtClean="0"/>
              <a:t> simply human trickery. </a:t>
            </a:r>
          </a:p>
          <a:p>
            <a:pPr lvl="1"/>
            <a:r>
              <a:rPr lang="en-US" dirty="0" smtClean="0"/>
              <a:t>For example, a respectable looking person might show up at the reception area of a corporation with a flash drive that he claims to have found in the parking lot</a:t>
            </a:r>
          </a:p>
          <a:p>
            <a:r>
              <a:rPr lang="en-US" dirty="0" smtClean="0"/>
              <a:t>Physical attacks may involve breaking and entering or may be associated with some sort of listening device or camera.</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F341BD8B-E2CC-4FF0-A4A2-086E1F3C0ACE}" type="slidenum">
              <a:rPr lang="ja-JP" altLang="en-US" smtClean="0"/>
              <a:pPr>
                <a:defRPr/>
              </a:pPr>
              <a:t>51</a:t>
            </a:fld>
            <a:endParaRPr lang="ja-JP"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Thinking it through</a:t>
            </a:r>
            <a:endParaRPr lang="en-US" dirty="0"/>
          </a:p>
        </p:txBody>
      </p:sp>
      <p:sp>
        <p:nvSpPr>
          <p:cNvPr id="3" name="Content Placeholder 2"/>
          <p:cNvSpPr>
            <a:spLocks noGrp="1"/>
          </p:cNvSpPr>
          <p:nvPr>
            <p:ph idx="1"/>
          </p:nvPr>
        </p:nvSpPr>
        <p:spPr/>
        <p:txBody>
          <a:bodyPr/>
          <a:lstStyle/>
          <a:p>
            <a:r>
              <a:rPr lang="en-US" dirty="0" smtClean="0"/>
              <a:t>Another group of hackers, who consider themselves ethical, write worms or viruses that perform some kind of beneficial task. For example, such a hacker may write a worm that will seek out a particular vulnerability in an operating system, fix the problem, and then destroy itself. Are these hackers really acting in an ethical manner?   Explain</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F341BD8B-E2CC-4FF0-A4A2-086E1F3C0ACE}" type="slidenum">
              <a:rPr lang="ja-JP" altLang="en-US" smtClean="0"/>
              <a:pPr>
                <a:defRPr/>
              </a:pPr>
              <a:t>52</a:t>
            </a:fld>
            <a:endParaRPr lang="ja-JP"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457200" y="-296862"/>
            <a:ext cx="8432800" cy="1143000"/>
          </a:xfrm>
        </p:spPr>
        <p:txBody>
          <a:bodyPr/>
          <a:lstStyle/>
          <a:p>
            <a:pPr eaLnBrk="1" hangingPunct="1"/>
            <a:r>
              <a:rPr lang="en-US" altLang="ja-JP" dirty="0" smtClean="0">
                <a:latin typeface="Arial" charset="0"/>
                <a:cs typeface="Arial" charset="0"/>
              </a:rPr>
              <a:t>Case: </a:t>
            </a:r>
            <a:r>
              <a:rPr lang="en-US" altLang="ja-JP" dirty="0" err="1" smtClean="0">
                <a:latin typeface="Arial" charset="0"/>
                <a:cs typeface="Arial" charset="0"/>
              </a:rPr>
              <a:t>Stuxnet</a:t>
            </a:r>
            <a:r>
              <a:rPr lang="en-US" altLang="ja-JP" dirty="0" smtClean="0">
                <a:latin typeface="Arial" charset="0"/>
                <a:cs typeface="Arial" charset="0"/>
              </a:rPr>
              <a:t> Worm</a:t>
            </a:r>
            <a:endParaRPr lang="ja-JP" altLang="ja-JP" smtClean="0">
              <a:latin typeface="Arial" charset="0"/>
              <a:cs typeface="Arial" charset="0"/>
            </a:endParaRPr>
          </a:p>
        </p:txBody>
      </p:sp>
      <p:sp>
        <p:nvSpPr>
          <p:cNvPr id="30723" name="Content Placeholder 2"/>
          <p:cNvSpPr>
            <a:spLocks noGrp="1"/>
          </p:cNvSpPr>
          <p:nvPr>
            <p:ph idx="1"/>
          </p:nvPr>
        </p:nvSpPr>
        <p:spPr>
          <a:xfrm>
            <a:off x="226088" y="562708"/>
            <a:ext cx="8229600" cy="4525963"/>
          </a:xfrm>
        </p:spPr>
        <p:txBody>
          <a:bodyPr/>
          <a:lstStyle/>
          <a:p>
            <a:pPr eaLnBrk="1" hangingPunct="1"/>
            <a:r>
              <a:rPr lang="en-US" dirty="0" err="1" smtClean="0">
                <a:latin typeface="Arial" charset="0"/>
                <a:ea typeface="ＭＳ Ｐゴシック" pitchFamily="34" charset="-128"/>
                <a:cs typeface="Arial" charset="0"/>
              </a:rPr>
              <a:t>Stuxnet</a:t>
            </a:r>
            <a:r>
              <a:rPr lang="en-US" dirty="0" smtClean="0">
                <a:latin typeface="Arial" charset="0"/>
                <a:ea typeface="ＭＳ Ｐゴシック" pitchFamily="34" charset="-128"/>
                <a:cs typeface="Arial" charset="0"/>
              </a:rPr>
              <a:t>: a computer worm that has significantly set back the Iranian nuclear development program</a:t>
            </a:r>
          </a:p>
          <a:p>
            <a:pPr lvl="1" eaLnBrk="1" hangingPunct="1"/>
            <a:r>
              <a:rPr lang="en-US" dirty="0" smtClean="0">
                <a:latin typeface="Arial" charset="0"/>
                <a:ea typeface="ＭＳ Ｐゴシック" pitchFamily="34" charset="-128"/>
                <a:cs typeface="Arial" charset="0"/>
              </a:rPr>
              <a:t>extremely sophisticated software, speculated to have been created by the CIA and the Israeli </a:t>
            </a:r>
            <a:r>
              <a:rPr lang="en-US" dirty="0" err="1" smtClean="0">
                <a:latin typeface="Arial" charset="0"/>
                <a:ea typeface="ＭＳ Ｐゴシック" pitchFamily="34" charset="-128"/>
                <a:cs typeface="Arial" charset="0"/>
              </a:rPr>
              <a:t>governmant</a:t>
            </a:r>
            <a:endParaRPr lang="en-US" dirty="0" smtClean="0">
              <a:latin typeface="Arial" charset="0"/>
              <a:ea typeface="ＭＳ Ｐゴシック" pitchFamily="34" charset="-128"/>
              <a:cs typeface="Arial" charset="0"/>
            </a:endParaRPr>
          </a:p>
          <a:p>
            <a:r>
              <a:rPr lang="en-US" dirty="0" smtClean="0"/>
              <a:t>Its sophistication is manifest in various ways:</a:t>
            </a:r>
          </a:p>
          <a:p>
            <a:pPr lvl="1"/>
            <a:r>
              <a:rPr lang="en-US" dirty="0" smtClean="0"/>
              <a:t>The worm attacked three different operating systems, including Windows.</a:t>
            </a:r>
          </a:p>
          <a:p>
            <a:pPr lvl="1"/>
            <a:r>
              <a:rPr lang="en-US" dirty="0" smtClean="0"/>
              <a:t>four (an unprecedented number) instances of a zero day attack for Windows systems.</a:t>
            </a:r>
          </a:p>
          <a:p>
            <a:pPr lvl="1"/>
            <a:r>
              <a:rPr lang="en-US" dirty="0" smtClean="0"/>
              <a:t>exploited other previously identified, vulnerabilities, and included a Windows </a:t>
            </a:r>
            <a:r>
              <a:rPr lang="en-US" dirty="0" err="1" smtClean="0"/>
              <a:t>rootkit</a:t>
            </a:r>
            <a:r>
              <a:rPr lang="en-US" dirty="0" smtClean="0"/>
              <a:t>.</a:t>
            </a:r>
          </a:p>
          <a:p>
            <a:pPr lvl="1"/>
            <a:r>
              <a:rPr lang="en-US" dirty="0" smtClean="0"/>
              <a:t>very large worm, consisting of over 500,000 bytes of programming</a:t>
            </a:r>
          </a:p>
          <a:p>
            <a:pPr lvl="1"/>
            <a:r>
              <a:rPr lang="en-US" dirty="0" smtClean="0"/>
              <a:t>very specific in its target. unleash its attack only on Siemens Supervisory Control  And Data Acquisition (SCADA) systems, which were used in the centrifuges in Iran’s nuclear program.</a:t>
            </a:r>
          </a:p>
          <a:p>
            <a:pPr lvl="1"/>
            <a:r>
              <a:rPr lang="en-US" dirty="0" smtClean="0"/>
              <a:t>several variants to explicitly attack five different sites in Iran.</a:t>
            </a:r>
          </a:p>
          <a:p>
            <a:r>
              <a:rPr lang="en-US" sz="800" dirty="0" smtClean="0"/>
              <a:t> </a:t>
            </a:r>
            <a:endParaRPr lang="en-US" dirty="0" smtClean="0">
              <a:latin typeface="Arial" charset="0"/>
              <a:ea typeface="ＭＳ Ｐゴシック" pitchFamily="34" charset="-128"/>
              <a:cs typeface="Arial" charset="0"/>
            </a:endParaRPr>
          </a:p>
        </p:txBody>
      </p:sp>
      <p:sp>
        <p:nvSpPr>
          <p:cNvPr id="4" name="Slide Number Placeholder 3"/>
          <p:cNvSpPr>
            <a:spLocks noGrp="1"/>
          </p:cNvSpPr>
          <p:nvPr>
            <p:ph type="sldNum" sz="quarter" idx="11"/>
          </p:nvPr>
        </p:nvSpPr>
        <p:spPr/>
        <p:txBody>
          <a:bodyPr/>
          <a:lstStyle/>
          <a:p>
            <a:pPr>
              <a:defRPr/>
            </a:pPr>
            <a:fld id="{DC5250D3-62D5-4172-A862-F1682B0A15E8}" type="slidenum">
              <a:rPr lang="ja-JP" altLang="en-US"/>
              <a:pPr>
                <a:defRPr/>
              </a:pPr>
              <a:t>53</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Thinking It Through</a:t>
            </a:r>
            <a:endParaRPr lang="en-US" dirty="0"/>
          </a:p>
        </p:txBody>
      </p:sp>
      <p:sp>
        <p:nvSpPr>
          <p:cNvPr id="3" name="Content Placeholder 2"/>
          <p:cNvSpPr>
            <a:spLocks noGrp="1"/>
          </p:cNvSpPr>
          <p:nvPr>
            <p:ph idx="1"/>
          </p:nvPr>
        </p:nvSpPr>
        <p:spPr/>
        <p:txBody>
          <a:bodyPr/>
          <a:lstStyle/>
          <a:p>
            <a:pPr eaLnBrk="1" hangingPunct="1"/>
            <a:r>
              <a:rPr lang="en-US" altLang="ja-JP" dirty="0" smtClean="0">
                <a:latin typeface="Arial" charset="0"/>
                <a:cs typeface="Arial" charset="0"/>
              </a:rPr>
              <a:t>Can the people who wrote the </a:t>
            </a:r>
            <a:r>
              <a:rPr lang="en-US" altLang="ja-JP" dirty="0" err="1" smtClean="0">
                <a:latin typeface="Arial" charset="0"/>
                <a:cs typeface="Arial" charset="0"/>
              </a:rPr>
              <a:t>Stuxnet</a:t>
            </a:r>
            <a:r>
              <a:rPr lang="en-US" altLang="ja-JP" dirty="0" smtClean="0">
                <a:latin typeface="Arial" charset="0"/>
                <a:cs typeface="Arial" charset="0"/>
              </a:rPr>
              <a:t> worm be considered ethical hackers?  </a:t>
            </a:r>
          </a:p>
          <a:p>
            <a:pPr eaLnBrk="1" hangingPunct="1"/>
            <a:r>
              <a:rPr lang="en-US" altLang="ja-JP" dirty="0" smtClean="0">
                <a:latin typeface="Arial" charset="0"/>
                <a:cs typeface="Arial" charset="0"/>
              </a:rPr>
              <a:t>A</a:t>
            </a:r>
            <a:r>
              <a:rPr lang="en-US" dirty="0" smtClean="0"/>
              <a:t>n instance of “cyber warfare” ? </a:t>
            </a:r>
          </a:p>
          <a:p>
            <a:r>
              <a:rPr lang="en-US" dirty="0" smtClean="0"/>
              <a:t>Suppose the </a:t>
            </a:r>
            <a:r>
              <a:rPr lang="en-US" dirty="0" err="1" smtClean="0"/>
              <a:t>Stuxnet</a:t>
            </a:r>
            <a:r>
              <a:rPr lang="en-US" dirty="0" smtClean="0"/>
              <a:t> worm, instead of just destroying centrifuges, had caused some other sort of damage that had taken human lives. Would that affect whether the people who created and deployed the worm were ethical hackers? Explain</a:t>
            </a:r>
            <a:endParaRPr lang="ja-JP" altLang="ja-JP" b="1" smtClean="0">
              <a:latin typeface="Arial" charset="0"/>
              <a:cs typeface="Arial" charset="0"/>
            </a:endParaRPr>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F341BD8B-E2CC-4FF0-A4A2-086E1F3C0ACE}" type="slidenum">
              <a:rPr lang="ja-JP" altLang="en-US" smtClean="0"/>
              <a:pPr>
                <a:defRPr/>
              </a:pPr>
              <a:t>54</a:t>
            </a:fld>
            <a:endParaRPr lang="ja-JP"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PUBLIC </a:t>
            </a:r>
            <a:r>
              <a:rPr lang="en-US" dirty="0" smtClean="0"/>
              <a:t>TRUST ISSUES</a:t>
            </a:r>
            <a:endParaRPr lang="en-US" dirty="0"/>
          </a:p>
        </p:txBody>
      </p:sp>
      <p:sp>
        <p:nvSpPr>
          <p:cNvPr id="3" name="Content Placeholder 2"/>
          <p:cNvSpPr>
            <a:spLocks noGrp="1"/>
          </p:cNvSpPr>
          <p:nvPr>
            <p:ph idx="1"/>
          </p:nvPr>
        </p:nvSpPr>
        <p:spPr/>
        <p:txBody>
          <a:bodyPr/>
          <a:lstStyle/>
          <a:p>
            <a:r>
              <a:rPr lang="en-US" dirty="0" smtClean="0"/>
              <a:t> Problems and expenses associated with implementing safety-critical software.</a:t>
            </a:r>
          </a:p>
          <a:p>
            <a:r>
              <a:rPr lang="en-US" dirty="0" smtClean="0"/>
              <a:t> election technology example examines software that, while not safety-critical, is of great societal importance.  </a:t>
            </a:r>
          </a:p>
          <a:p>
            <a:r>
              <a:rPr lang="en-US" dirty="0" smtClean="0"/>
              <a:t>how computers can actually entice us into overuse.</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F341BD8B-E2CC-4FF0-A4A2-086E1F3C0ACE}" type="slidenum">
              <a:rPr lang="ja-JP" altLang="en-US" smtClean="0"/>
              <a:pPr>
                <a:defRPr/>
              </a:pPr>
              <a:t>55</a:t>
            </a:fld>
            <a:endParaRPr lang="ja-JP"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457200" y="274638"/>
            <a:ext cx="8432800" cy="1143000"/>
          </a:xfrm>
        </p:spPr>
        <p:txBody>
          <a:bodyPr/>
          <a:lstStyle/>
          <a:p>
            <a:pPr eaLnBrk="1" hangingPunct="1"/>
            <a:r>
              <a:rPr lang="en-US" altLang="ja-JP" smtClean="0">
                <a:latin typeface="Arial" charset="0"/>
                <a:cs typeface="Arial" charset="0"/>
              </a:rPr>
              <a:t>Nuclear Shutdown System</a:t>
            </a:r>
            <a:endParaRPr lang="ja-JP" altLang="ja-JP" smtClean="0">
              <a:latin typeface="Arial" charset="0"/>
              <a:cs typeface="Arial" charset="0"/>
            </a:endParaRPr>
          </a:p>
        </p:txBody>
      </p:sp>
      <p:sp>
        <p:nvSpPr>
          <p:cNvPr id="31747" name="Content Placeholder 2"/>
          <p:cNvSpPr>
            <a:spLocks noGrp="1"/>
          </p:cNvSpPr>
          <p:nvPr>
            <p:ph idx="1"/>
          </p:nvPr>
        </p:nvSpPr>
        <p:spPr/>
        <p:txBody>
          <a:bodyPr/>
          <a:lstStyle/>
          <a:p>
            <a:pPr eaLnBrk="1" hangingPunct="1"/>
            <a:r>
              <a:rPr lang="en-US" altLang="ja-JP" dirty="0" smtClean="0">
                <a:latin typeface="Arial" charset="0"/>
                <a:cs typeface="Arial" charset="0"/>
              </a:rPr>
              <a:t>Darlington Nuclear Generating Station: </a:t>
            </a:r>
            <a:r>
              <a:rPr lang="en-US" dirty="0" smtClean="0">
                <a:ea typeface="ＭＳ Ｐゴシック" pitchFamily="34" charset="-128"/>
              </a:rPr>
              <a:t>the first Canadian nuclear station to use computers to run the emergency shutdown systems for its reactors</a:t>
            </a:r>
          </a:p>
          <a:p>
            <a:pPr lvl="1" eaLnBrk="1" hangingPunct="1"/>
            <a:r>
              <a:rPr lang="en-US" altLang="ja-JP" dirty="0" smtClean="0">
                <a:latin typeface="Arial" charset="0"/>
                <a:cs typeface="Arial" charset="0"/>
              </a:rPr>
              <a:t>written by nuclear engineers who knew how to program, that is, written by experts in the domain of the application for which the program was intended</a:t>
            </a:r>
          </a:p>
          <a:p>
            <a:r>
              <a:rPr lang="en-US" dirty="0" smtClean="0"/>
              <a:t>Ontario Hydro, owner the nuclear plant, had battle to convince the Atomic Energy Control Board (AECB), Canada’s federal regulatory agency for nuclear power plants, that the programs were reliable. The process required more time that the original programming effort and was very costly.</a:t>
            </a:r>
            <a:endParaRPr lang="en-US" altLang="ja-JP" dirty="0" smtClean="0">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47764A86-06F1-4C2C-8A86-E28612566460}" type="slidenum">
              <a:rPr lang="ja-JP" altLang="en-US"/>
              <a:pPr>
                <a:defRPr/>
              </a:pPr>
              <a:t>56</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Parnas</a:t>
            </a:r>
            <a:r>
              <a:rPr lang="en-US" dirty="0" smtClean="0"/>
              <a:t>’ Evaluation </a:t>
            </a:r>
            <a:br>
              <a:rPr lang="en-US" dirty="0" smtClean="0"/>
            </a:br>
            <a:r>
              <a:rPr lang="en-US" dirty="0" smtClean="0"/>
              <a:t>of Nuclear Shutdown System</a:t>
            </a:r>
            <a:endParaRPr lang="en-US" dirty="0"/>
          </a:p>
        </p:txBody>
      </p:sp>
      <p:sp>
        <p:nvSpPr>
          <p:cNvPr id="3" name="Content Placeholder 2"/>
          <p:cNvSpPr>
            <a:spLocks noGrp="1"/>
          </p:cNvSpPr>
          <p:nvPr>
            <p:ph idx="1"/>
          </p:nvPr>
        </p:nvSpPr>
        <p:spPr/>
        <p:txBody>
          <a:bodyPr/>
          <a:lstStyle/>
          <a:p>
            <a:r>
              <a:rPr lang="en-US" dirty="0" smtClean="0"/>
              <a:t>David L. </a:t>
            </a:r>
            <a:r>
              <a:rPr lang="en-US" dirty="0" err="1" smtClean="0"/>
              <a:t>Parnas</a:t>
            </a:r>
            <a:r>
              <a:rPr lang="en-US" dirty="0" smtClean="0"/>
              <a:t>, a leading software engineer, asked to evaluate the programs. </a:t>
            </a:r>
          </a:p>
          <a:p>
            <a:r>
              <a:rPr lang="en-US" dirty="0" smtClean="0"/>
              <a:t>“Shut off the pumps if the water level remains above one hundred meters for more than four seconds.”</a:t>
            </a:r>
          </a:p>
          <a:p>
            <a:r>
              <a:rPr lang="en-US" dirty="0" err="1" smtClean="0"/>
              <a:t>Parnas</a:t>
            </a:r>
            <a:r>
              <a:rPr lang="en-US" dirty="0" smtClean="0"/>
              <a:t> pointed out that it becomes difficult to interpret in a situation in which the water level varies during a four second span.  </a:t>
            </a:r>
          </a:p>
          <a:p>
            <a:r>
              <a:rPr lang="en-US" dirty="0" smtClean="0"/>
              <a:t>“Shut off the pumps if the minimum water level over the past four seconds was above one hundred meters.”</a:t>
            </a:r>
          </a:p>
          <a:p>
            <a:r>
              <a:rPr lang="en-US" dirty="0" smtClean="0"/>
              <a:t> That interpretation would be very different in practice if the water was moving in large waves, as might happen, for example, in an earthquake.</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F341BD8B-E2CC-4FF0-A4A2-086E1F3C0ACE}" type="slidenum">
              <a:rPr lang="ja-JP" altLang="en-US" smtClean="0"/>
              <a:pPr>
                <a:defRPr/>
              </a:pPr>
              <a:t>57</a:t>
            </a:fld>
            <a:endParaRPr lang="ja-JP"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Thinking it Through</a:t>
            </a:r>
            <a:endParaRPr lang="en-US" dirty="0"/>
          </a:p>
        </p:txBody>
      </p:sp>
      <p:sp>
        <p:nvSpPr>
          <p:cNvPr id="3" name="Content Placeholder 2"/>
          <p:cNvSpPr>
            <a:spLocks noGrp="1"/>
          </p:cNvSpPr>
          <p:nvPr>
            <p:ph idx="1"/>
          </p:nvPr>
        </p:nvSpPr>
        <p:spPr/>
        <p:txBody>
          <a:bodyPr/>
          <a:lstStyle/>
          <a:p>
            <a:r>
              <a:rPr lang="en-US" dirty="0" smtClean="0"/>
              <a:t>The shutdown programs were written by nuclear engineers who knew how to program. Hence, they were experts in the domain of the application for which the program was intended. In general, is it better to have experts on a particular technology write safety-critical programs or to have software engineers write them? Explain your reasoning.</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F341BD8B-E2CC-4FF0-A4A2-086E1F3C0ACE}" type="slidenum">
              <a:rPr lang="ja-JP" altLang="en-US" smtClean="0"/>
              <a:pPr>
                <a:defRPr/>
              </a:pPr>
              <a:t>58</a:t>
            </a:fld>
            <a:endParaRPr lang="ja-JP"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Elections and Voting Technology</a:t>
            </a:r>
            <a:endParaRPr lang="en-US" dirty="0"/>
          </a:p>
        </p:txBody>
      </p:sp>
      <p:sp>
        <p:nvSpPr>
          <p:cNvPr id="3" name="Content Placeholder 2"/>
          <p:cNvSpPr>
            <a:spLocks noGrp="1"/>
          </p:cNvSpPr>
          <p:nvPr>
            <p:ph idx="1"/>
          </p:nvPr>
        </p:nvSpPr>
        <p:spPr/>
        <p:txBody>
          <a:bodyPr/>
          <a:lstStyle/>
          <a:p>
            <a:r>
              <a:rPr lang="en-US" dirty="0" smtClean="0"/>
              <a:t>Counting votes obviously is not a safety-critical task, but equally as obvious, it is one of enormous importance</a:t>
            </a:r>
          </a:p>
          <a:p>
            <a:r>
              <a:rPr lang="en-US" dirty="0" smtClean="0"/>
              <a:t>Unlike most safety-critical systems, there is a clear danger of the system being attacked by people who either wish to disrupt the election or to determine the winner.</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F341BD8B-E2CC-4FF0-A4A2-086E1F3C0ACE}" type="slidenum">
              <a:rPr lang="ja-JP" altLang="en-US" smtClean="0"/>
              <a:pPr>
                <a:defRPr/>
              </a:pPr>
              <a:t>59</a:t>
            </a:fld>
            <a:endParaRPr lang="ja-JP"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err="1">
                <a:latin typeface="Arial" charset="0"/>
                <a:cs typeface="Arial" charset="0"/>
              </a:rPr>
              <a:t>Ariane</a:t>
            </a:r>
            <a:r>
              <a:rPr lang="en-US" altLang="ja-JP" dirty="0">
                <a:latin typeface="Arial" charset="0"/>
                <a:cs typeface="Arial" charset="0"/>
              </a:rPr>
              <a:t> 5 Flight 501</a:t>
            </a:r>
            <a:endParaRPr lang="en-US" dirty="0"/>
          </a:p>
        </p:txBody>
      </p:sp>
      <p:sp>
        <p:nvSpPr>
          <p:cNvPr id="3" name="Content Placeholder 2"/>
          <p:cNvSpPr>
            <a:spLocks noGrp="1"/>
          </p:cNvSpPr>
          <p:nvPr>
            <p:ph idx="1"/>
          </p:nvPr>
        </p:nvSpPr>
        <p:spPr/>
        <p:txBody>
          <a:bodyPr/>
          <a:lstStyle/>
          <a:p>
            <a:r>
              <a:rPr lang="en-US" dirty="0"/>
              <a:t>The "software bug" was actually down to carelessness. For the </a:t>
            </a:r>
            <a:r>
              <a:rPr lang="en-US" dirty="0" err="1"/>
              <a:t>Ariane</a:t>
            </a:r>
            <a:r>
              <a:rPr lang="en-US" dirty="0"/>
              <a:t> 4 rocket, they had carefully calculated that the maximum horizontal velocity would never overflow a 16 bit integer. The </a:t>
            </a:r>
            <a:r>
              <a:rPr lang="en-US" dirty="0" err="1"/>
              <a:t>Ariane</a:t>
            </a:r>
            <a:r>
              <a:rPr lang="en-US" dirty="0"/>
              <a:t> 5's horizontal velocity could be over five times higher, and thus could overflow a 16 bit integer, but the engineers neglected to check this and reused this part of the software</a:t>
            </a:r>
            <a:r>
              <a:rPr lang="en-US" dirty="0" smtClean="0"/>
              <a:t>.</a:t>
            </a:r>
          </a:p>
          <a:p>
            <a:r>
              <a:rPr lang="en-US" dirty="0" smtClean="0"/>
              <a:t>Video link to launch and investigation of rocket explosion</a:t>
            </a:r>
          </a:p>
          <a:p>
            <a:r>
              <a:rPr lang="en-US" u="sng" dirty="0">
                <a:hlinkClick r:id="rId2"/>
              </a:rPr>
              <a:t>http://www.youtube.com/watch?v=3bujoNtjgTU</a:t>
            </a:r>
            <a:endParaRPr lang="en-US" dirty="0"/>
          </a:p>
          <a:p>
            <a:pPr marL="0" indent="0">
              <a:buNone/>
            </a:pPr>
            <a:endParaRPr lang="en-US" dirty="0"/>
          </a:p>
          <a:p>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F341BD8B-E2CC-4FF0-A4A2-086E1F3C0ACE}" type="slidenum">
              <a:rPr lang="ja-JP" altLang="en-US" smtClean="0"/>
              <a:pPr>
                <a:defRPr/>
              </a:pPr>
              <a:t>6</a:t>
            </a:fld>
            <a:endParaRPr lang="ja-JP" altLang="en-US"/>
          </a:p>
        </p:txBody>
      </p:sp>
    </p:spTree>
    <p:extLst>
      <p:ext uri="{BB962C8B-B14F-4D97-AF65-F5344CB8AC3E}">
        <p14:creationId xmlns:p14="http://schemas.microsoft.com/office/powerpoint/2010/main" val="39918863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The 2000 Presidential Election</a:t>
            </a:r>
            <a:endParaRPr lang="en-US" dirty="0"/>
          </a:p>
        </p:txBody>
      </p:sp>
      <p:sp>
        <p:nvSpPr>
          <p:cNvPr id="3" name="Content Placeholder 2"/>
          <p:cNvSpPr>
            <a:spLocks noGrp="1"/>
          </p:cNvSpPr>
          <p:nvPr>
            <p:ph idx="1"/>
          </p:nvPr>
        </p:nvSpPr>
        <p:spPr/>
        <p:txBody>
          <a:bodyPr/>
          <a:lstStyle/>
          <a:p>
            <a:r>
              <a:rPr lang="en-US" dirty="0" smtClean="0"/>
              <a:t>Extremely close one between then-VP Al Gore and George W. Bush. </a:t>
            </a:r>
          </a:p>
          <a:p>
            <a:r>
              <a:rPr lang="en-US" dirty="0" smtClean="0"/>
              <a:t>Because of the way presidents are elected in the U.S., the winner of the election came down to whoever would be the winner of the popular vote in the state of Florida.</a:t>
            </a:r>
          </a:p>
          <a:p>
            <a:r>
              <a:rPr lang="en-US" dirty="0" smtClean="0"/>
              <a:t>Al Gore conceded to George W. Bush in a televised speech. George W. Bush had won the election in Florida, and hence the nation, by 537 votes. </a:t>
            </a:r>
          </a:p>
          <a:p>
            <a:r>
              <a:rPr lang="en-US" dirty="0" smtClean="0"/>
              <a:t>Technology played a significant role in both the reporting of the results by the news media and in some of the problems with counting the vote. </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F341BD8B-E2CC-4FF0-A4A2-086E1F3C0ACE}" type="slidenum">
              <a:rPr lang="ja-JP" altLang="en-US" smtClean="0"/>
              <a:pPr>
                <a:defRPr/>
              </a:pPr>
              <a:t>60</a:t>
            </a:fld>
            <a:endParaRPr lang="ja-JP"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The 2000 Presidential Election</a:t>
            </a:r>
            <a:endParaRPr lang="en-US" dirty="0"/>
          </a:p>
        </p:txBody>
      </p:sp>
      <p:sp>
        <p:nvSpPr>
          <p:cNvPr id="3" name="Content Placeholder 2"/>
          <p:cNvSpPr>
            <a:spLocks noGrp="1"/>
          </p:cNvSpPr>
          <p:nvPr>
            <p:ph idx="1"/>
          </p:nvPr>
        </p:nvSpPr>
        <p:spPr>
          <a:xfrm>
            <a:off x="241160" y="1600200"/>
            <a:ext cx="8742066" cy="4525963"/>
          </a:xfrm>
        </p:spPr>
        <p:txBody>
          <a:bodyPr/>
          <a:lstStyle/>
          <a:p>
            <a:r>
              <a:rPr lang="en-US" dirty="0" smtClean="0"/>
              <a:t>news media uses statistical models and exit polls to predict the result of an election. until the election of 2000, the media was almost always right when they declared a winner.</a:t>
            </a:r>
          </a:p>
          <a:p>
            <a:r>
              <a:rPr lang="en-US" dirty="0" smtClean="0"/>
              <a:t>problems with the punch card technology used in Florida and its apparent failure to correctly record all of the votes cast.</a:t>
            </a:r>
          </a:p>
          <a:p>
            <a:r>
              <a:rPr lang="en-US" dirty="0" smtClean="0"/>
              <a:t>discrepancy between exit polls and the actual reported count was particularly large. One reason was that many ballots were declared invalid.</a:t>
            </a:r>
          </a:p>
          <a:p>
            <a:r>
              <a:rPr lang="en-US" dirty="0" smtClean="0"/>
              <a:t>If the voter does not punch the card firmly, the </a:t>
            </a:r>
            <a:r>
              <a:rPr lang="en-US" dirty="0" err="1" smtClean="0"/>
              <a:t>chad</a:t>
            </a:r>
            <a:r>
              <a:rPr lang="en-US" dirty="0" smtClean="0"/>
              <a:t> may not detach fully and the card reader cannot record a vote for that ballot</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F341BD8B-E2CC-4FF0-A4A2-086E1F3C0ACE}" type="slidenum">
              <a:rPr lang="ja-JP" altLang="en-US" smtClean="0"/>
              <a:pPr>
                <a:defRPr/>
              </a:pPr>
              <a:t>61</a:t>
            </a:fld>
            <a:endParaRPr lang="ja-JP"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The 2000 Presidential Election</a:t>
            </a:r>
            <a:endParaRPr lang="en-US" dirty="0"/>
          </a:p>
        </p:txBody>
      </p:sp>
      <p:sp>
        <p:nvSpPr>
          <p:cNvPr id="3" name="Content Placeholder 2"/>
          <p:cNvSpPr>
            <a:spLocks noGrp="1"/>
          </p:cNvSpPr>
          <p:nvPr>
            <p:ph idx="1"/>
          </p:nvPr>
        </p:nvSpPr>
        <p:spPr/>
        <p:txBody>
          <a:bodyPr/>
          <a:lstStyle/>
          <a:p>
            <a:r>
              <a:rPr lang="en-US" dirty="0" smtClean="0"/>
              <a:t>No clear consensus as to what constituted a reasonable way to do that.</a:t>
            </a:r>
          </a:p>
          <a:p>
            <a:pPr lvl="1"/>
            <a:r>
              <a:rPr lang="en-US" dirty="0" smtClean="0"/>
              <a:t>Example  When should a punch count? One example: if a </a:t>
            </a:r>
            <a:r>
              <a:rPr lang="en-US" dirty="0" err="1" smtClean="0"/>
              <a:t>chad</a:t>
            </a:r>
            <a:r>
              <a:rPr lang="en-US" dirty="0" smtClean="0"/>
              <a:t> was detached at three of the four corners, it seems reasonable that the voter had intended to punch out that </a:t>
            </a:r>
            <a:r>
              <a:rPr lang="en-US" dirty="0" err="1" smtClean="0"/>
              <a:t>chad</a:t>
            </a:r>
            <a:r>
              <a:rPr lang="en-US" dirty="0" smtClean="0"/>
              <a:t>.</a:t>
            </a:r>
          </a:p>
          <a:p>
            <a:r>
              <a:rPr lang="en-US" dirty="0" smtClean="0"/>
              <a:t>December 12, when the U.S. Supreme  court ruled that the manual recounts ordered by the Florida Supreme Court violated the equal protection clause of the United States Constitution because the standard was too vague and would lead to inconsistent counts in different districts. The following day, Al Gore conceded the election.</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F341BD8B-E2CC-4FF0-A4A2-086E1F3C0ACE}" type="slidenum">
              <a:rPr lang="ja-JP" altLang="en-US" smtClean="0"/>
              <a:pPr>
                <a:defRPr/>
              </a:pPr>
              <a:t>62</a:t>
            </a:fld>
            <a:endParaRPr lang="ja-JP"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Hacking The Diebold Voting Machine</a:t>
            </a:r>
            <a:endParaRPr lang="en-US" dirty="0"/>
          </a:p>
        </p:txBody>
      </p:sp>
      <p:sp>
        <p:nvSpPr>
          <p:cNvPr id="3" name="Content Placeholder 2"/>
          <p:cNvSpPr>
            <a:spLocks noGrp="1"/>
          </p:cNvSpPr>
          <p:nvPr>
            <p:ph idx="1"/>
          </p:nvPr>
        </p:nvSpPr>
        <p:spPr/>
        <p:txBody>
          <a:bodyPr/>
          <a:lstStyle/>
          <a:p>
            <a:r>
              <a:rPr lang="en-US" dirty="0" smtClean="0"/>
              <a:t>Help America Vote Act of 2002. provided funding for states to modernize their voting systems and eliminate punch card and lever systems.</a:t>
            </a:r>
          </a:p>
          <a:p>
            <a:r>
              <a:rPr lang="en-US" dirty="0" smtClean="0"/>
              <a:t>necessarily have to have very robust security measures as well as rigorous audit procedures so as to guarantee a correct vote count. </a:t>
            </a:r>
          </a:p>
          <a:p>
            <a:r>
              <a:rPr lang="en-US" dirty="0" smtClean="0"/>
              <a:t>Not only must the systems be secure, the voting public needs to believe they are secure in order to have confidence in the process.</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F341BD8B-E2CC-4FF0-A4A2-086E1F3C0ACE}" type="slidenum">
              <a:rPr lang="ja-JP" altLang="en-US" smtClean="0"/>
              <a:pPr>
                <a:defRPr/>
              </a:pPr>
              <a:t>63</a:t>
            </a:fld>
            <a:endParaRPr lang="ja-JP"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Diebold </a:t>
            </a:r>
            <a:r>
              <a:rPr lang="en-US" dirty="0" err="1" smtClean="0"/>
              <a:t>AccuVote</a:t>
            </a:r>
            <a:r>
              <a:rPr lang="en-US" dirty="0" smtClean="0"/>
              <a:t>-TS &amp; </a:t>
            </a:r>
            <a:br>
              <a:rPr lang="en-US" dirty="0" smtClean="0"/>
            </a:br>
            <a:r>
              <a:rPr lang="en-US" dirty="0" smtClean="0"/>
              <a:t>successor, the Diebold </a:t>
            </a:r>
            <a:r>
              <a:rPr lang="en-US" dirty="0" err="1" smtClean="0"/>
              <a:t>AccuVote-TSx</a:t>
            </a:r>
            <a:endParaRPr lang="en-US" dirty="0"/>
          </a:p>
        </p:txBody>
      </p:sp>
      <p:sp>
        <p:nvSpPr>
          <p:cNvPr id="3" name="Content Placeholder 2"/>
          <p:cNvSpPr>
            <a:spLocks noGrp="1"/>
          </p:cNvSpPr>
          <p:nvPr>
            <p:ph idx="1"/>
          </p:nvPr>
        </p:nvSpPr>
        <p:spPr>
          <a:xfrm>
            <a:off x="457200" y="1600200"/>
            <a:ext cx="8686800" cy="4525963"/>
          </a:xfrm>
        </p:spPr>
        <p:txBody>
          <a:bodyPr/>
          <a:lstStyle/>
          <a:p>
            <a:r>
              <a:rPr lang="en-US" dirty="0" smtClean="0"/>
              <a:t>by September of 2006 were the most widely used electronic voting machine in the United States. </a:t>
            </a:r>
          </a:p>
          <a:p>
            <a:r>
              <a:rPr lang="en-US" dirty="0" smtClean="0"/>
              <a:t>A number of computer scientists had expressed alarm at the rapid proliferation of computerized voting machines, claiming that they were not sufficiently secure.</a:t>
            </a:r>
          </a:p>
          <a:p>
            <a:r>
              <a:rPr lang="en-US" dirty="0" smtClean="0"/>
              <a:t>Princeton group’s research showed that someone who was alone with the machine for only two or three minutes could install malware on the machines.  Made video to show how it cold be done:</a:t>
            </a:r>
            <a:r>
              <a:rPr lang="en-US" dirty="0" smtClean="0">
                <a:hlinkClick r:id="rId2"/>
              </a:rPr>
              <a:t> http://citp.princeton.edu/voting</a:t>
            </a:r>
            <a:endParaRPr lang="en-US" dirty="0" smtClean="0"/>
          </a:p>
          <a:p>
            <a:r>
              <a:rPr lang="en-US" dirty="0" smtClean="0"/>
              <a:t>.</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F341BD8B-E2CC-4FF0-A4A2-086E1F3C0ACE}" type="slidenum">
              <a:rPr lang="ja-JP" altLang="en-US" smtClean="0"/>
              <a:pPr>
                <a:defRPr/>
              </a:pPr>
              <a:t>64</a:t>
            </a:fld>
            <a:endParaRPr lang="ja-JP"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Opponents of Microsoft PowerPoint</a:t>
            </a:r>
            <a:endParaRPr lang="en-US" dirty="0"/>
          </a:p>
        </p:txBody>
      </p:sp>
      <p:sp>
        <p:nvSpPr>
          <p:cNvPr id="3" name="Content Placeholder 2"/>
          <p:cNvSpPr>
            <a:spLocks noGrp="1"/>
          </p:cNvSpPr>
          <p:nvPr>
            <p:ph idx="1"/>
          </p:nvPr>
        </p:nvSpPr>
        <p:spPr/>
        <p:txBody>
          <a:bodyPr/>
          <a:lstStyle/>
          <a:p>
            <a:r>
              <a:rPr lang="en-US" dirty="0" smtClean="0"/>
              <a:t>Anti-PowerPoint Political Party (APPP) is attempting to get a referendum on the ballot to ban PowerPoint and possibly other presentation software.</a:t>
            </a:r>
          </a:p>
          <a:p>
            <a:r>
              <a:rPr lang="en-US" dirty="0" err="1" smtClean="0"/>
              <a:t>Claim:PowerPoint</a:t>
            </a:r>
            <a:r>
              <a:rPr lang="en-US" dirty="0" smtClean="0"/>
              <a:t> costs Swiss citizens about two and one half billion dollars each year in wasted time, arguing that 85% of the people who attend PowerPoint presentations are bored and get nothing out of them.</a:t>
            </a:r>
          </a:p>
          <a:p>
            <a:r>
              <a:rPr lang="en-US" dirty="0" smtClean="0"/>
              <a:t>Edward </a:t>
            </a:r>
            <a:r>
              <a:rPr lang="en-US" dirty="0" err="1" smtClean="0"/>
              <a:t>Tufte</a:t>
            </a:r>
            <a:r>
              <a:rPr lang="en-US" dirty="0" smtClean="0"/>
              <a:t>, noted statistician, artist, graphic designer, and computer scientist, believes that the cultural effect of PowerPoint presentations weaken both verbal and spatial reasoning.   Only use hierarchical bullet point Knowledge representation</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F341BD8B-E2CC-4FF0-A4A2-086E1F3C0ACE}" type="slidenum">
              <a:rPr lang="ja-JP" altLang="en-US" smtClean="0"/>
              <a:pPr>
                <a:defRPr/>
              </a:pPr>
              <a:t>65</a:t>
            </a:fld>
            <a:endParaRPr lang="ja-JP"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PPT Related to </a:t>
            </a:r>
            <a:br>
              <a:rPr lang="en-US" dirty="0" smtClean="0"/>
            </a:br>
            <a:r>
              <a:rPr lang="en-US" dirty="0" smtClean="0"/>
              <a:t>Space Shuttle Columbia Disaster</a:t>
            </a:r>
            <a:endParaRPr lang="en-US" dirty="0"/>
          </a:p>
        </p:txBody>
      </p:sp>
      <p:sp>
        <p:nvSpPr>
          <p:cNvPr id="3" name="Content Placeholder 2"/>
          <p:cNvSpPr>
            <a:spLocks noGrp="1"/>
          </p:cNvSpPr>
          <p:nvPr>
            <p:ph idx="1"/>
          </p:nvPr>
        </p:nvSpPr>
        <p:spPr>
          <a:xfrm>
            <a:off x="457200" y="1336431"/>
            <a:ext cx="8229600" cy="4525963"/>
          </a:xfrm>
        </p:spPr>
        <p:txBody>
          <a:bodyPr/>
          <a:lstStyle/>
          <a:p>
            <a:r>
              <a:rPr lang="en-US" dirty="0" smtClean="0"/>
              <a:t>board’s report also included a highly critical comment concerning the way important critical information was communicated at NASA:</a:t>
            </a:r>
          </a:p>
          <a:p>
            <a:pPr lvl="1"/>
            <a:r>
              <a:rPr lang="en-US" dirty="0" smtClean="0"/>
              <a:t>As information gets passed up an organization hierarchy, from people who do analysis to midlevel managers to high-level leadership, key explanations and supporting information is filtered out.</a:t>
            </a:r>
          </a:p>
          <a:p>
            <a:pPr lvl="1"/>
            <a:r>
              <a:rPr lang="en-US" dirty="0" smtClean="0"/>
              <a:t>The Board views the endemic use of PowerPoint briefing slides instead of technical papers as an illustration of the problematic methods of technical communication at NASA</a:t>
            </a:r>
          </a:p>
          <a:p>
            <a:r>
              <a:rPr lang="en-US" dirty="0" smtClean="0"/>
              <a:t>PowerPoint issue is an exemplar of a great many of the ways in which we come to rely on computers. </a:t>
            </a:r>
          </a:p>
          <a:p>
            <a:r>
              <a:rPr lang="en-US" dirty="0" smtClean="0"/>
              <a:t>People easily become dependent on technology, from presentation software and word processors to spell checkers and e-mail programs.</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F341BD8B-E2CC-4FF0-A4A2-086E1F3C0ACE}" type="slidenum">
              <a:rPr lang="ja-JP" altLang="en-US" smtClean="0"/>
              <a:pPr>
                <a:defRPr/>
              </a:pPr>
              <a:t>66</a:t>
            </a:fld>
            <a:endParaRPr lang="ja-JP"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Thinking it Through</a:t>
            </a:r>
            <a:endParaRPr lang="en-US" dirty="0"/>
          </a:p>
        </p:txBody>
      </p:sp>
      <p:sp>
        <p:nvSpPr>
          <p:cNvPr id="3" name="Content Placeholder 2"/>
          <p:cNvSpPr>
            <a:spLocks noGrp="1"/>
          </p:cNvSpPr>
          <p:nvPr>
            <p:ph idx="1"/>
          </p:nvPr>
        </p:nvSpPr>
        <p:spPr/>
        <p:txBody>
          <a:bodyPr/>
          <a:lstStyle/>
          <a:p>
            <a:r>
              <a:rPr lang="en-US" dirty="0" smtClean="0"/>
              <a:t>Suppose your school were to ask students to vote on a school policy to ban the use of PowerPoint or similar presentation software in the classroom. Would you vote for it? Explain your reasoning.</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F341BD8B-E2CC-4FF0-A4A2-086E1F3C0ACE}" type="slidenum">
              <a:rPr lang="ja-JP" altLang="en-US" smtClean="0"/>
              <a:pPr>
                <a:defRPr/>
              </a:pPr>
              <a:t>67</a:t>
            </a:fld>
            <a:endParaRPr lang="ja-JP"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smtClean="0">
                <a:latin typeface="Arial" charset="0"/>
                <a:cs typeface="Arial" charset="0"/>
              </a:rPr>
              <a:t>Case: </a:t>
            </a:r>
            <a:r>
              <a:rPr lang="en-US" altLang="ja-JP" dirty="0" err="1" smtClean="0">
                <a:latin typeface="Arial" charset="0"/>
                <a:cs typeface="Arial" charset="0"/>
              </a:rPr>
              <a:t>Ariane</a:t>
            </a:r>
            <a:r>
              <a:rPr lang="en-US" altLang="ja-JP" dirty="0" smtClean="0">
                <a:latin typeface="Arial" charset="0"/>
                <a:cs typeface="Arial" charset="0"/>
              </a:rPr>
              <a:t> 5 Flight 501</a:t>
            </a:r>
            <a:endParaRPr lang="en-US" dirty="0"/>
          </a:p>
        </p:txBody>
      </p:sp>
      <p:sp>
        <p:nvSpPr>
          <p:cNvPr id="3" name="Content Placeholder 2"/>
          <p:cNvSpPr>
            <a:spLocks noGrp="1"/>
          </p:cNvSpPr>
          <p:nvPr>
            <p:ph idx="1"/>
          </p:nvPr>
        </p:nvSpPr>
        <p:spPr/>
        <p:txBody>
          <a:bodyPr/>
          <a:lstStyle/>
          <a:p>
            <a:r>
              <a:rPr lang="en-US" dirty="0" err="1" smtClean="0"/>
              <a:t>Ariane</a:t>
            </a:r>
            <a:r>
              <a:rPr lang="en-US" dirty="0" smtClean="0"/>
              <a:t> 5 Flight 501 was an unmanned test flight sponsored by the European Space  </a:t>
            </a:r>
          </a:p>
          <a:p>
            <a:pPr lvl="1"/>
            <a:r>
              <a:rPr lang="en-US" dirty="0" smtClean="0"/>
              <a:t>consisted of a cluster of four rockets, came to an end when the rockets self-destructed due to a computer error. </a:t>
            </a:r>
          </a:p>
          <a:p>
            <a:pPr lvl="1"/>
            <a:r>
              <a:rPr lang="en-US" dirty="0" smtClean="0"/>
              <a:t>“arithmetic overflow”  error that could have been prevented if the program developers had not decided to gain efficiency by gambling that such an error would not occur.</a:t>
            </a:r>
          </a:p>
          <a:p>
            <a:pPr lvl="1"/>
            <a:r>
              <a:rPr lang="en-US" dirty="0" smtClean="0"/>
              <a:t>floating point numbers were represented as sixty-four bits and integers were represented as either sixteen bits or thirty-two bits</a:t>
            </a:r>
          </a:p>
          <a:p>
            <a:pPr lvl="1"/>
            <a:r>
              <a:rPr lang="en-US" dirty="0" smtClean="0"/>
              <a:t>a 64-bit floating point number, which was converted to a 16-bit integer, proved too large to fit into 16 bits.</a:t>
            </a:r>
          </a:p>
          <a:p>
            <a:pPr lvl="1"/>
            <a:r>
              <a:rPr lang="en-US" dirty="0" smtClean="0"/>
              <a:t>bug did not cause a loss of life, but it did result in a loss of $3.5 million </a:t>
            </a:r>
          </a:p>
          <a:p>
            <a:pPr lvl="1"/>
            <a:r>
              <a:rPr lang="en-US" dirty="0" smtClean="0"/>
              <a:t>was included on Wired magazine’s 2005 list of the ten worst bugs in history</a:t>
            </a:r>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F341BD8B-E2CC-4FF0-A4A2-086E1F3C0ACE}" type="slidenum">
              <a:rPr lang="ja-JP" altLang="en-US" smtClean="0"/>
              <a:pPr>
                <a:defRPr/>
              </a:pPr>
              <a:t>7</a:t>
            </a:fld>
            <a:endParaRPr lang="ja-JP"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altLang="ja-JP" smtClean="0"/>
              <a:t>Ethics in a Computing Culture</a:t>
            </a:r>
            <a:endParaRPr lang="ja-JP" altLang="en-US"/>
          </a:p>
        </p:txBody>
      </p:sp>
      <p:sp>
        <p:nvSpPr>
          <p:cNvPr id="5" name="Slide Number Placeholder 4"/>
          <p:cNvSpPr>
            <a:spLocks noGrp="1"/>
          </p:cNvSpPr>
          <p:nvPr>
            <p:ph type="sldNum" sz="quarter" idx="11"/>
          </p:nvPr>
        </p:nvSpPr>
        <p:spPr/>
        <p:txBody>
          <a:bodyPr/>
          <a:lstStyle/>
          <a:p>
            <a:pPr>
              <a:defRPr/>
            </a:pPr>
            <a:fld id="{F341BD8B-E2CC-4FF0-A4A2-086E1F3C0ACE}" type="slidenum">
              <a:rPr lang="ja-JP" altLang="en-US" smtClean="0"/>
              <a:pPr>
                <a:defRPr/>
              </a:pPr>
              <a:t>8</a:t>
            </a:fld>
            <a:endParaRPr lang="ja-JP" altLang="en-US"/>
          </a:p>
        </p:txBody>
      </p:sp>
      <p:pic>
        <p:nvPicPr>
          <p:cNvPr id="92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59" y="457198"/>
            <a:ext cx="9194653" cy="52088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430312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tLang="ja-JP" dirty="0" smtClean="0">
                <a:latin typeface="Arial" charset="0"/>
                <a:cs typeface="Arial" charset="0"/>
              </a:rPr>
              <a:t>Case: </a:t>
            </a:r>
            <a:r>
              <a:rPr lang="en-US" altLang="ja-JP" dirty="0" err="1" smtClean="0">
                <a:latin typeface="Arial" charset="0"/>
                <a:cs typeface="Arial" charset="0"/>
              </a:rPr>
              <a:t>Ariane</a:t>
            </a:r>
            <a:r>
              <a:rPr lang="en-US" altLang="ja-JP" dirty="0" smtClean="0">
                <a:latin typeface="Arial" charset="0"/>
                <a:cs typeface="Arial" charset="0"/>
              </a:rPr>
              <a:t> 5 Flight 501</a:t>
            </a:r>
            <a:endParaRPr lang="ja-JP" altLang="ja-JP" smtClean="0">
              <a:latin typeface="Arial" charset="0"/>
              <a:cs typeface="Arial" charset="0"/>
            </a:endParaRPr>
          </a:p>
        </p:txBody>
      </p:sp>
      <p:sp>
        <p:nvSpPr>
          <p:cNvPr id="17411" name="Content Placeholder 2"/>
          <p:cNvSpPr>
            <a:spLocks noGrp="1"/>
          </p:cNvSpPr>
          <p:nvPr>
            <p:ph idx="1"/>
          </p:nvPr>
        </p:nvSpPr>
        <p:spPr/>
        <p:txBody>
          <a:bodyPr/>
          <a:lstStyle/>
          <a:p>
            <a:pPr eaLnBrk="1" hangingPunct="1"/>
            <a:r>
              <a:rPr lang="en-US" altLang="ja-JP" smtClean="0">
                <a:latin typeface="Arial" charset="0"/>
                <a:cs typeface="Arial" charset="0"/>
              </a:rPr>
              <a:t>Suppose we knew the identity of the people who made the decision to omit the code necessary to handle the arithmetic overflow error, which caused the rockets during the Ariane 5 flight to self-destruct. </a:t>
            </a:r>
          </a:p>
          <a:p>
            <a:pPr lvl="1" eaLnBrk="1" hangingPunct="1"/>
            <a:r>
              <a:rPr lang="en-US" altLang="ja-JP" smtClean="0">
                <a:latin typeface="Arial" charset="0"/>
                <a:cs typeface="Arial" charset="0"/>
              </a:rPr>
              <a:t>Would you hold those people responsible for the accident?</a:t>
            </a:r>
          </a:p>
          <a:p>
            <a:pPr eaLnBrk="1" hangingPunct="1"/>
            <a:endParaRPr lang="ja-JP" altLang="ja-JP" smtClean="0">
              <a:latin typeface="Arial" charset="0"/>
              <a:cs typeface="Arial" charset="0"/>
            </a:endParaRPr>
          </a:p>
          <a:p>
            <a:pPr eaLnBrk="1" hangingPunct="1"/>
            <a:r>
              <a:rPr lang="en-US" altLang="ja-JP" smtClean="0">
                <a:latin typeface="Arial" charset="0"/>
                <a:cs typeface="Arial" charset="0"/>
              </a:rPr>
              <a:t>Suppose lives had been lost due to the Ariane 5 disaster.</a:t>
            </a:r>
          </a:p>
          <a:p>
            <a:pPr lvl="1" eaLnBrk="1" hangingPunct="1"/>
            <a:r>
              <a:rPr lang="en-US" altLang="ja-JP" smtClean="0">
                <a:latin typeface="Arial" charset="0"/>
                <a:cs typeface="Arial" charset="0"/>
              </a:rPr>
              <a:t>Should anyone be considered guilty of criminal negligence?</a:t>
            </a:r>
            <a:endParaRPr lang="ja-JP" altLang="ja-JP" smtClean="0">
              <a:latin typeface="Arial" charset="0"/>
              <a:cs typeface="Arial" charset="0"/>
            </a:endParaRPr>
          </a:p>
        </p:txBody>
      </p:sp>
      <p:sp>
        <p:nvSpPr>
          <p:cNvPr id="4" name="Slide Number Placeholder 3"/>
          <p:cNvSpPr>
            <a:spLocks noGrp="1"/>
          </p:cNvSpPr>
          <p:nvPr>
            <p:ph type="sldNum" sz="quarter" idx="11"/>
          </p:nvPr>
        </p:nvSpPr>
        <p:spPr/>
        <p:txBody>
          <a:bodyPr/>
          <a:lstStyle/>
          <a:p>
            <a:pPr>
              <a:defRPr/>
            </a:pPr>
            <a:fld id="{F988E1BD-5815-400B-8DD3-A58D8C231DB2}" type="slidenum">
              <a:rPr lang="ja-JP" altLang="en-US"/>
              <a:pPr>
                <a:defRPr/>
              </a:pPr>
              <a:t>9</a:t>
            </a:fld>
            <a:endParaRPr lang="ja-JP" altLang="en-US"/>
          </a:p>
        </p:txBody>
      </p:sp>
      <p:sp>
        <p:nvSpPr>
          <p:cNvPr id="5" name="Footer Placeholder 4"/>
          <p:cNvSpPr>
            <a:spLocks noGrp="1"/>
          </p:cNvSpPr>
          <p:nvPr>
            <p:ph type="ftr" sz="quarter" idx="10"/>
          </p:nvPr>
        </p:nvSpPr>
        <p:spPr/>
        <p:txBody>
          <a:bodyPr/>
          <a:lstStyle/>
          <a:p>
            <a:pPr>
              <a:defRPr/>
            </a:pPr>
            <a:r>
              <a:rPr lang="en-US" altLang="ja-JP"/>
              <a:t>Ethics in a Computing Culture</a:t>
            </a:r>
            <a:endParaRPr lang="ja-JP"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9781111531102_ch01_PP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9781111531102_ch01_PPT</Template>
  <TotalTime>4170</TotalTime>
  <Words>5336</Words>
  <Application>Microsoft Office PowerPoint</Application>
  <PresentationFormat>On-screen Show (4:3)</PresentationFormat>
  <Paragraphs>429</Paragraphs>
  <Slides>67</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67</vt:i4>
      </vt:variant>
    </vt:vector>
  </HeadingPairs>
  <TitlesOfParts>
    <vt:vector size="72" baseType="lpstr">
      <vt:lpstr>ＭＳ 明朝</vt:lpstr>
      <vt:lpstr>ＭＳ Ｐゴシック</vt:lpstr>
      <vt:lpstr>Arial</vt:lpstr>
      <vt:lpstr>Calibri</vt:lpstr>
      <vt:lpstr>9781111531102_ch01_PPT</vt:lpstr>
      <vt:lpstr>Ethics in a Computing Culture</vt:lpstr>
      <vt:lpstr>Objectives</vt:lpstr>
      <vt:lpstr>Causes of Computer Failure</vt:lpstr>
      <vt:lpstr>Causes of Computer Failure (continued)</vt:lpstr>
      <vt:lpstr>History's Worst Software Bugs</vt:lpstr>
      <vt:lpstr>Ariane 5 Flight 501</vt:lpstr>
      <vt:lpstr>Case: Ariane 5 Flight 501</vt:lpstr>
      <vt:lpstr>PowerPoint Presentation</vt:lpstr>
      <vt:lpstr>Case: Ariane 5 Flight 501</vt:lpstr>
      <vt:lpstr>Case: Pentium Floating Point Divide</vt:lpstr>
      <vt:lpstr>Case: Pentium Floating Point Divide</vt:lpstr>
      <vt:lpstr>PowerPoint Presentation</vt:lpstr>
      <vt:lpstr>Case: Pentium Floating Point Divide</vt:lpstr>
      <vt:lpstr>Case: Pentium Floating Point Divide (continued)</vt:lpstr>
      <vt:lpstr>Denver Baggage Claim System</vt:lpstr>
      <vt:lpstr>Denver Baggage Claim System</vt:lpstr>
      <vt:lpstr>Denver Baggage Claim System </vt:lpstr>
      <vt:lpstr>Denver Baggage Claim System </vt:lpstr>
      <vt:lpstr>Case: Why Software Fails</vt:lpstr>
      <vt:lpstr>Case: Why Software Fails</vt:lpstr>
      <vt:lpstr>Bugs and Public Safety</vt:lpstr>
      <vt:lpstr>Bugs and Public Safety</vt:lpstr>
      <vt:lpstr>Bugs and Public Safety</vt:lpstr>
      <vt:lpstr>Bugs and Public Safety (continued)</vt:lpstr>
      <vt:lpstr>Software Maintenance</vt:lpstr>
      <vt:lpstr>The Software Development Process</vt:lpstr>
      <vt:lpstr>Communication</vt:lpstr>
      <vt:lpstr>Bugs and Public Safety (continued)</vt:lpstr>
      <vt:lpstr>Case: Therac-25</vt:lpstr>
      <vt:lpstr>PowerPoint Presentation</vt:lpstr>
      <vt:lpstr>PowerPoint Presentation</vt:lpstr>
      <vt:lpstr>PowerPoint Presentation</vt:lpstr>
      <vt:lpstr>PowerPoint Presentation</vt:lpstr>
      <vt:lpstr>PowerPoint Presentation</vt:lpstr>
      <vt:lpstr>PowerPoint Presentation</vt:lpstr>
      <vt:lpstr>Case: Therac-25</vt:lpstr>
      <vt:lpstr>Case: Therac-25</vt:lpstr>
      <vt:lpstr>Accountability and Moral Responsibility</vt:lpstr>
      <vt:lpstr>PowerPoint Presentation</vt:lpstr>
      <vt:lpstr>Birsch’s criteria </vt:lpstr>
      <vt:lpstr>Programmer’s Moral Responsibility</vt:lpstr>
      <vt:lpstr>Mitigating circumstances: Context of the time</vt:lpstr>
      <vt:lpstr>Thinking It Through</vt:lpstr>
      <vt:lpstr>Case: A&amp;P’s Cash Register Scandal</vt:lpstr>
      <vt:lpstr>Case: A&amp;P’s Cash Register Scandal</vt:lpstr>
      <vt:lpstr>Thinking it Through</vt:lpstr>
      <vt:lpstr>Case: A&amp;P’s Cash Register Scandal (continued)</vt:lpstr>
      <vt:lpstr>Malware</vt:lpstr>
      <vt:lpstr>Hackers</vt:lpstr>
      <vt:lpstr>Ethical Hacking</vt:lpstr>
      <vt:lpstr>Hacking – Other kinds</vt:lpstr>
      <vt:lpstr>Thinking it through</vt:lpstr>
      <vt:lpstr>Case: Stuxnet Worm</vt:lpstr>
      <vt:lpstr>Thinking It Through</vt:lpstr>
      <vt:lpstr>PUBLIC TRUST ISSUES</vt:lpstr>
      <vt:lpstr>Nuclear Shutdown System</vt:lpstr>
      <vt:lpstr>Parnas’ Evaluation  of Nuclear Shutdown System</vt:lpstr>
      <vt:lpstr>Thinking it Through</vt:lpstr>
      <vt:lpstr>Elections and Voting Technology</vt:lpstr>
      <vt:lpstr>Case: The 2000 Presidential Election</vt:lpstr>
      <vt:lpstr>Case: The 2000 Presidential Election</vt:lpstr>
      <vt:lpstr>Case: The 2000 Presidential Election</vt:lpstr>
      <vt:lpstr>Case: Hacking The Diebold Voting Machine</vt:lpstr>
      <vt:lpstr>Diebold AccuVote-TS &amp;  successor, the Diebold AccuVote-TSx</vt:lpstr>
      <vt:lpstr>The Opponents of Microsoft PowerPoint</vt:lpstr>
      <vt:lpstr>PPT Related to  Space Shuttle Columbia Disaster</vt:lpstr>
      <vt:lpstr>Thinking it Through</vt:lpstr>
    </vt:vector>
  </TitlesOfParts>
  <Company>Akiraka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Ethics in a Computing Culture</dc:title>
  <dc:creator>Tariq Lacy</dc:creator>
  <cp:lastModifiedBy>MiamiStudent</cp:lastModifiedBy>
  <cp:revision>176</cp:revision>
  <dcterms:created xsi:type="dcterms:W3CDTF">2011-08-17T05:35:26Z</dcterms:created>
  <dcterms:modified xsi:type="dcterms:W3CDTF">2014-10-07T09:05:58Z</dcterms:modified>
</cp:coreProperties>
</file>