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57" r:id="rId3"/>
    <p:sldId id="347" r:id="rId4"/>
    <p:sldId id="348" r:id="rId5"/>
    <p:sldId id="352" r:id="rId6"/>
    <p:sldId id="353" r:id="rId7"/>
    <p:sldId id="349" r:id="rId8"/>
    <p:sldId id="350" r:id="rId9"/>
    <p:sldId id="327" r:id="rId10"/>
    <p:sldId id="356" r:id="rId11"/>
    <p:sldId id="354" r:id="rId12"/>
    <p:sldId id="259" r:id="rId13"/>
    <p:sldId id="283" r:id="rId14"/>
    <p:sldId id="319" r:id="rId15"/>
    <p:sldId id="328" r:id="rId16"/>
    <p:sldId id="306" r:id="rId17"/>
    <p:sldId id="329" r:id="rId18"/>
    <p:sldId id="330" r:id="rId19"/>
    <p:sldId id="351" r:id="rId20"/>
    <p:sldId id="331" r:id="rId21"/>
    <p:sldId id="332" r:id="rId22"/>
    <p:sldId id="333" r:id="rId23"/>
    <p:sldId id="307" r:id="rId24"/>
    <p:sldId id="335" r:id="rId25"/>
    <p:sldId id="355" r:id="rId26"/>
    <p:sldId id="336" r:id="rId27"/>
    <p:sldId id="318" r:id="rId28"/>
    <p:sldId id="325" r:id="rId29"/>
    <p:sldId id="326" r:id="rId30"/>
    <p:sldId id="337" r:id="rId31"/>
    <p:sldId id="308" r:id="rId32"/>
    <p:sldId id="346" r:id="rId33"/>
    <p:sldId id="338" r:id="rId34"/>
    <p:sldId id="339" r:id="rId35"/>
    <p:sldId id="340" r:id="rId36"/>
    <p:sldId id="341" r:id="rId37"/>
    <p:sldId id="342" r:id="rId38"/>
    <p:sldId id="343" r:id="rId39"/>
    <p:sldId id="317" r:id="rId40"/>
    <p:sldId id="286" r:id="rId41"/>
    <p:sldId id="344" r:id="rId42"/>
    <p:sldId id="311" r:id="rId43"/>
    <p:sldId id="345" r:id="rId44"/>
    <p:sldId id="312" r:id="rId45"/>
    <p:sldId id="321" r:id="rId46"/>
    <p:sldId id="303" r:id="rId47"/>
    <p:sldId id="304" r:id="rId48"/>
    <p:sldId id="305" r:id="rId49"/>
  </p:sldIdLst>
  <p:sldSz cx="9144000" cy="6858000" type="screen4x3"/>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5pPr>
    <a:lvl6pPr marL="2286000" algn="l" defTabSz="914400" rtl="0" eaLnBrk="1" latinLnBrk="0" hangingPunct="1">
      <a:defRPr kumimoji="1" kern="1200">
        <a:solidFill>
          <a:schemeClr val="tx1"/>
        </a:solidFill>
        <a:latin typeface="Arial" charset="0"/>
        <a:ea typeface="ＭＳ Ｐゴシック" pitchFamily="34" charset="-128"/>
        <a:cs typeface="+mn-cs"/>
      </a:defRPr>
    </a:lvl6pPr>
    <a:lvl7pPr marL="2743200" algn="l" defTabSz="914400" rtl="0" eaLnBrk="1" latinLnBrk="0" hangingPunct="1">
      <a:defRPr kumimoji="1" kern="1200">
        <a:solidFill>
          <a:schemeClr val="tx1"/>
        </a:solidFill>
        <a:latin typeface="Arial" charset="0"/>
        <a:ea typeface="ＭＳ Ｐゴシック" pitchFamily="34" charset="-128"/>
        <a:cs typeface="+mn-cs"/>
      </a:defRPr>
    </a:lvl7pPr>
    <a:lvl8pPr marL="3200400" algn="l" defTabSz="914400" rtl="0" eaLnBrk="1" latinLnBrk="0" hangingPunct="1">
      <a:defRPr kumimoji="1" kern="1200">
        <a:solidFill>
          <a:schemeClr val="tx1"/>
        </a:solidFill>
        <a:latin typeface="Arial" charset="0"/>
        <a:ea typeface="ＭＳ Ｐゴシック" pitchFamily="34" charset="-128"/>
        <a:cs typeface="+mn-cs"/>
      </a:defRPr>
    </a:lvl8pPr>
    <a:lvl9pPr marL="3657600" algn="l" defTabSz="914400" rtl="0" eaLnBrk="1" latinLnBrk="0" hangingPunct="1">
      <a:defRPr kumimoji="1"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735" autoAdjust="0"/>
    <p:restoredTop sz="89886" autoAdjust="0"/>
  </p:normalViewPr>
  <p:slideViewPr>
    <p:cSldViewPr snapToGrid="0" snapToObjects="1">
      <p:cViewPr>
        <p:scale>
          <a:sx n="66" d="100"/>
          <a:sy n="66" d="100"/>
        </p:scale>
        <p:origin x="-1243" y="5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C3C7569-7E70-4AB1-9658-57D0F3ABF2E1}" type="datetimeFigureOut">
              <a:rPr lang="en-US"/>
              <a:pPr>
                <a:defRPr/>
              </a:pPr>
              <a:t>9/11/2014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7A4B5E5-71C8-45B5-A8FA-BC07BC8978AD}" type="slidenum">
              <a:rPr lang="en-US"/>
              <a:pPr>
                <a:defRPr/>
              </a:pPr>
              <a:t>‹#›</a:t>
            </a:fld>
            <a:endParaRPr lang="en-US"/>
          </a:p>
        </p:txBody>
      </p:sp>
    </p:spTree>
    <p:extLst>
      <p:ext uri="{BB962C8B-B14F-4D97-AF65-F5344CB8AC3E}">
        <p14:creationId xmlns:p14="http://schemas.microsoft.com/office/powerpoint/2010/main" val="3798638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7A4B5E5-71C8-45B5-A8FA-BC07BC8978AD}" type="slidenum">
              <a:rPr lang="en-US" smtClean="0"/>
              <a:pPr>
                <a:defRPr/>
              </a:pPr>
              <a:t>7</a:t>
            </a:fld>
            <a:endParaRPr lang="en-US"/>
          </a:p>
        </p:txBody>
      </p:sp>
    </p:spTree>
    <p:extLst>
      <p:ext uri="{BB962C8B-B14F-4D97-AF65-F5344CB8AC3E}">
        <p14:creationId xmlns:p14="http://schemas.microsoft.com/office/powerpoint/2010/main" val="196353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marL="0" lvl="1"/>
            <a:r>
              <a:rPr lang="en-US" smtClean="0">
                <a:ea typeface="ＭＳ Ｐゴシック" pitchFamily="34" charset="-128"/>
              </a:rPr>
              <a:t>Ask students </a:t>
            </a:r>
            <a:r>
              <a:rPr lang="en-US" sz="2400" smtClean="0">
                <a:latin typeface="Arial" charset="0"/>
                <a:ea typeface="ＭＳ Ｐゴシック" pitchFamily="34" charset="-128"/>
                <a:cs typeface="Arial" charset="0"/>
              </a:rPr>
              <a:t>i</a:t>
            </a:r>
            <a:r>
              <a:rPr lang="en-US" altLang="ja-JP" sz="2400" smtClean="0">
                <a:latin typeface="Arial" charset="0"/>
                <a:cs typeface="Arial" charset="0"/>
              </a:rPr>
              <a:t>f a bystander videotapes a police officer writing a traffic ticket, is the officer’s right to be let alone violated?</a:t>
            </a:r>
          </a:p>
          <a:p>
            <a:endParaRPr lang="en-US" smtClean="0">
              <a:ea typeface="ＭＳ Ｐゴシック" pitchFamily="34" charset="-128"/>
            </a:endParaRPr>
          </a:p>
        </p:txBody>
      </p:sp>
      <p:sp>
        <p:nvSpPr>
          <p:cNvPr id="4" name="Slide Number Placeholder 3"/>
          <p:cNvSpPr>
            <a:spLocks noGrp="1"/>
          </p:cNvSpPr>
          <p:nvPr>
            <p:ph type="sldNum" sz="quarter" idx="5"/>
          </p:nvPr>
        </p:nvSpPr>
        <p:spPr/>
        <p:txBody>
          <a:bodyPr/>
          <a:lstStyle/>
          <a:p>
            <a:pPr>
              <a:defRPr/>
            </a:pPr>
            <a:fld id="{687E80FF-E401-48C8-AC6B-158145951AF8}"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ja-JP" smtClean="0">
                <a:latin typeface="Arial" charset="0"/>
                <a:cs typeface="Arial" charset="0"/>
              </a:rPr>
              <a:t>How are top-down and bottom-up applied in Solove’s taxonomy of privacy?</a:t>
            </a:r>
            <a:endParaRPr lang="ja-JP" altLang="ja-JP" smtClean="0">
              <a:latin typeface="Arial" charset="0"/>
              <a:cs typeface="Arial" charset="0"/>
            </a:endParaRPr>
          </a:p>
          <a:p>
            <a:endParaRPr lang="en-US" smtClean="0">
              <a:ea typeface="ＭＳ Ｐゴシック" pitchFamily="34" charset="-128"/>
            </a:endParaRPr>
          </a:p>
        </p:txBody>
      </p:sp>
      <p:sp>
        <p:nvSpPr>
          <p:cNvPr id="4" name="Slide Number Placeholder 3"/>
          <p:cNvSpPr>
            <a:spLocks noGrp="1"/>
          </p:cNvSpPr>
          <p:nvPr>
            <p:ph type="sldNum" sz="quarter" idx="5"/>
          </p:nvPr>
        </p:nvSpPr>
        <p:spPr/>
        <p:txBody>
          <a:bodyPr/>
          <a:lstStyle/>
          <a:p>
            <a:pPr>
              <a:defRPr/>
            </a:pPr>
            <a:fld id="{5CF91C14-8478-46B6-878F-2E2E0F2604B8}" type="slidenum">
              <a:rPr lang="en-US" smtClean="0"/>
              <a:pPr>
                <a:defRPr/>
              </a:pPr>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Ask students to debate whether a Web site like PleaseRobMe is morally wrong or in the right.</a:t>
            </a:r>
          </a:p>
        </p:txBody>
      </p:sp>
      <p:sp>
        <p:nvSpPr>
          <p:cNvPr id="4" name="Slide Number Placeholder 3"/>
          <p:cNvSpPr>
            <a:spLocks noGrp="1"/>
          </p:cNvSpPr>
          <p:nvPr>
            <p:ph type="sldNum" sz="quarter" idx="5"/>
          </p:nvPr>
        </p:nvSpPr>
        <p:spPr/>
        <p:txBody>
          <a:bodyPr/>
          <a:lstStyle/>
          <a:p>
            <a:pPr>
              <a:defRPr/>
            </a:pPr>
            <a:fld id="{F6A84A51-B435-43DD-A867-CD94A23A9CDC}" type="slidenum">
              <a:rPr lang="en-US" smtClean="0"/>
              <a:pPr>
                <a:defRPr/>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ts val="1200"/>
              </a:spcBef>
            </a:pPr>
            <a:r>
              <a:rPr lang="en-US" altLang="ja-JP" smtClean="0">
                <a:latin typeface="Arial" charset="0"/>
                <a:cs typeface="Arial" charset="0"/>
              </a:rPr>
              <a:t>Does it make sense that this bill singles out camera phones, instead of addressing all digital cameras and video-recording devices?  Would the enacted law make it illegal to own a camera phone that takes pictures silently?</a:t>
            </a:r>
            <a:endParaRPr lang="ja-JP" altLang="ja-JP" b="1" smtClean="0">
              <a:latin typeface="Arial" charset="0"/>
              <a:cs typeface="Arial" charset="0"/>
            </a:endParaRPr>
          </a:p>
          <a:p>
            <a:endParaRPr lang="en-US" smtClean="0">
              <a:ea typeface="ＭＳ Ｐゴシック" pitchFamily="34" charset="-128"/>
            </a:endParaRPr>
          </a:p>
        </p:txBody>
      </p:sp>
      <p:sp>
        <p:nvSpPr>
          <p:cNvPr id="4" name="Slide Number Placeholder 3"/>
          <p:cNvSpPr>
            <a:spLocks noGrp="1"/>
          </p:cNvSpPr>
          <p:nvPr>
            <p:ph type="sldNum" sz="quarter" idx="5"/>
          </p:nvPr>
        </p:nvSpPr>
        <p:spPr/>
        <p:txBody>
          <a:bodyPr/>
          <a:lstStyle/>
          <a:p>
            <a:pPr>
              <a:defRPr/>
            </a:pPr>
            <a:fld id="{83F9C281-10C2-476D-806A-94D743781767}" type="slidenum">
              <a:rPr lang="en-US" smtClean="0"/>
              <a:pPr>
                <a:defRPr/>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0" y="4589463"/>
            <a:ext cx="9144000" cy="2268537"/>
          </a:xfrm>
          <a:prstGeom prst="rect">
            <a:avLst/>
          </a:prstGeom>
          <a:noFill/>
          <a:ln w="9525">
            <a:noFill/>
            <a:miter lim="800000"/>
            <a:headEnd/>
            <a:tailEnd/>
          </a:ln>
        </p:spPr>
      </p:pic>
      <p:sp>
        <p:nvSpPr>
          <p:cNvPr id="2" name="Title 1"/>
          <p:cNvSpPr>
            <a:spLocks noGrp="1"/>
          </p:cNvSpPr>
          <p:nvPr>
            <p:ph type="ctrTitle"/>
          </p:nvPr>
        </p:nvSpPr>
        <p:spPr>
          <a:xfrm>
            <a:off x="685800" y="660400"/>
            <a:ext cx="7772400" cy="1470025"/>
          </a:xfrm>
        </p:spPr>
        <p:txBody>
          <a:bodyPr/>
          <a:lstStyle>
            <a:lvl1pPr>
              <a:defRPr>
                <a:solidFill>
                  <a:schemeClr val="tx2"/>
                </a:solidFill>
              </a:defRPr>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0" y="2398816"/>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B454AF88-DEF3-4B8A-A909-36E73EA79472}"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9D11D629-F6F7-40FA-9AB9-46FDF16F0837}"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Footer Placeholder 4"/>
          <p:cNvSpPr>
            <a:spLocks noGrp="1"/>
          </p:cNvSpPr>
          <p:nvPr>
            <p:ph type="ftr" sz="quarter" idx="10"/>
          </p:nvPr>
        </p:nvSpPr>
        <p:spPr>
          <a:xfrm>
            <a:off x="855663" y="6356350"/>
            <a:ext cx="5164137" cy="365125"/>
          </a:xfrm>
        </p:spPr>
        <p:txBody>
          <a:bodyPr/>
          <a:lstStyle>
            <a:lvl1pPr>
              <a:defRPr/>
            </a:lvl1pPr>
          </a:lstStyle>
          <a:p>
            <a:pPr>
              <a:defRPr/>
            </a:pPr>
            <a:r>
              <a:rPr lang="en-US" altLang="ja-JP"/>
              <a:t>Ethics in a Computing Culture</a:t>
            </a:r>
            <a:endParaRPr lang="ja-JP" altLang="en-US"/>
          </a:p>
        </p:txBody>
      </p:sp>
      <p:sp>
        <p:nvSpPr>
          <p:cNvPr id="5" name="Slide Number Placeholder 5"/>
          <p:cNvSpPr>
            <a:spLocks noGrp="1"/>
          </p:cNvSpPr>
          <p:nvPr>
            <p:ph type="sldNum" sz="quarter" idx="11"/>
          </p:nvPr>
        </p:nvSpPr>
        <p:spPr/>
        <p:txBody>
          <a:bodyPr/>
          <a:lstStyle>
            <a:lvl1pPr>
              <a:defRPr/>
            </a:lvl1pPr>
          </a:lstStyle>
          <a:p>
            <a:pPr>
              <a:defRPr/>
            </a:pPr>
            <a:fld id="{60C2EAC6-2A0E-476A-B969-D29BACA384A4}"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8D1E8DF8-CFAA-4E6A-811E-FDBEC5236DA2}"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AED58670-0B80-4159-8832-F85E0B2A3B02}"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8"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9" name="Slide Number Placeholder 5"/>
          <p:cNvSpPr>
            <a:spLocks noGrp="1"/>
          </p:cNvSpPr>
          <p:nvPr>
            <p:ph type="sldNum" sz="quarter" idx="12"/>
          </p:nvPr>
        </p:nvSpPr>
        <p:spPr/>
        <p:txBody>
          <a:bodyPr/>
          <a:lstStyle>
            <a:lvl1pPr>
              <a:defRPr/>
            </a:lvl1pPr>
          </a:lstStyle>
          <a:p>
            <a:pPr>
              <a:defRPr/>
            </a:pPr>
            <a:fld id="{F4CA8B7E-11B8-484D-9964-0B3D645B194A}"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4"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5" name="Slide Number Placeholder 5"/>
          <p:cNvSpPr>
            <a:spLocks noGrp="1"/>
          </p:cNvSpPr>
          <p:nvPr>
            <p:ph type="sldNum" sz="quarter" idx="12"/>
          </p:nvPr>
        </p:nvSpPr>
        <p:spPr/>
        <p:txBody>
          <a:bodyPr/>
          <a:lstStyle>
            <a:lvl1pPr>
              <a:defRPr/>
            </a:lvl1pPr>
          </a:lstStyle>
          <a:p>
            <a:pPr>
              <a:defRPr/>
            </a:pPr>
            <a:fld id="{CBE065DE-CB5E-48A4-9717-06058A9F266D}"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3"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4" name="Slide Number Placeholder 5"/>
          <p:cNvSpPr>
            <a:spLocks noGrp="1"/>
          </p:cNvSpPr>
          <p:nvPr>
            <p:ph type="sldNum" sz="quarter" idx="12"/>
          </p:nvPr>
        </p:nvSpPr>
        <p:spPr/>
        <p:txBody>
          <a:bodyPr/>
          <a:lstStyle>
            <a:lvl1pPr>
              <a:defRPr/>
            </a:lvl1pPr>
          </a:lstStyle>
          <a:p>
            <a:pPr>
              <a:defRPr/>
            </a:pPr>
            <a:fld id="{7C9F14FC-6D1A-4ADB-A514-B364855630A4}"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BC2041B9-8834-423D-8D51-CE4D85E6A29D}"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028F03ED-3649-4908-B614-0D2F12CD0DA6}"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endParaRPr lang="ja-JP"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400">
                <a:solidFill>
                  <a:schemeClr val="tx1">
                    <a:tint val="75000"/>
                  </a:schemeClr>
                </a:solidFill>
                <a:latin typeface="+mn-lt"/>
                <a:ea typeface="+mn-ea"/>
              </a:defRPr>
            </a:lvl1pPr>
          </a:lstStyle>
          <a:p>
            <a:pPr>
              <a:defRPr/>
            </a:pPr>
            <a:fld id="{03E290CA-F099-4B3D-A78E-195466348824}" type="slidenum">
              <a:rPr lang="ja-JP" altLang="en-US"/>
              <a:pPr>
                <a:defRPr/>
              </a:pPr>
              <a:t>‹#›</a:t>
            </a:fld>
            <a:endParaRPr lang="ja-JP" altLang="en-US"/>
          </a:p>
        </p:txBody>
      </p:sp>
      <p:sp>
        <p:nvSpPr>
          <p:cNvPr id="8" name="Footer Placeholder 7"/>
          <p:cNvSpPr>
            <a:spLocks noGrp="1"/>
          </p:cNvSpPr>
          <p:nvPr>
            <p:ph type="ftr" sz="quarter" idx="3"/>
          </p:nvPr>
        </p:nvSpPr>
        <p:spPr>
          <a:xfrm>
            <a:off x="839788" y="6356350"/>
            <a:ext cx="4860925" cy="365125"/>
          </a:xfrm>
          <a:prstGeom prst="rect">
            <a:avLst/>
          </a:prstGeom>
        </p:spPr>
        <p:txBody>
          <a:bodyPr vert="horz" lIns="91440" tIns="45720" rIns="91440" bIns="45720" rtlCol="0" anchor="ctr"/>
          <a:lstStyle>
            <a:lvl1pPr algn="l" fontAlgn="auto">
              <a:spcBef>
                <a:spcPts val="0"/>
              </a:spcBef>
              <a:spcAft>
                <a:spcPts val="0"/>
              </a:spcAft>
              <a:defRPr sz="1400">
                <a:solidFill>
                  <a:schemeClr val="tx1">
                    <a:tint val="75000"/>
                  </a:schemeClr>
                </a:solidFill>
                <a:latin typeface="+mn-lt"/>
                <a:ea typeface="+mn-ea"/>
              </a:defRPr>
            </a:lvl1pPr>
          </a:lstStyle>
          <a:p>
            <a:pPr>
              <a:defRPr/>
            </a:pPr>
            <a:r>
              <a:rPr lang="en-US" altLang="ja-JP"/>
              <a:t>Ethics in a Computing Culture</a:t>
            </a:r>
            <a:endParaRPr lang="ja-JP" altLang="en-US"/>
          </a:p>
        </p:txBody>
      </p:sp>
      <p:pic>
        <p:nvPicPr>
          <p:cNvPr id="1030" name="Picture 8" descr="スクリーンショット（2011-08-16 22.43.48）.png"/>
          <p:cNvPicPr>
            <a:picLocks noChangeAspect="1"/>
          </p:cNvPicPr>
          <p:nvPr/>
        </p:nvPicPr>
        <p:blipFill>
          <a:blip r:embed="rId13"/>
          <a:srcRect/>
          <a:stretch>
            <a:fillRect/>
          </a:stretch>
        </p:blipFill>
        <p:spPr bwMode="auto">
          <a:xfrm>
            <a:off x="457200" y="6356350"/>
            <a:ext cx="382588"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dt="0"/>
  <p:txStyles>
    <p:titleStyle>
      <a:lvl1pPr algn="ctr" defTabSz="457200" rtl="0" eaLnBrk="0" fontAlgn="base" hangingPunct="0">
        <a:spcBef>
          <a:spcPct val="0"/>
        </a:spcBef>
        <a:spcAft>
          <a:spcPct val="0"/>
        </a:spcAft>
        <a:defRPr kumimoji="1" sz="3600" kern="1200">
          <a:solidFill>
            <a:schemeClr val="tx2"/>
          </a:solidFill>
          <a:latin typeface="+mj-lt"/>
          <a:ea typeface="+mj-ea"/>
          <a:cs typeface="+mj-cs"/>
        </a:defRPr>
      </a:lvl1pPr>
      <a:lvl2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2pPr>
      <a:lvl3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3pPr>
      <a:lvl4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4pPr>
      <a:lvl5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533QumQ78LQ" TargetMode="External"/><Relationship Id="rId2" Type="http://schemas.openxmlformats.org/officeDocument/2006/relationships/hyperlink" Target="http://www.youtube.com/watch?v=qqjE7-gLWZ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youtube.com/watch?v=iA6SlGNB-c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youtube.com/watch?v=kQu0et1jXf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hsnr_4ccce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privatewifi.com/microsoft-studies-online-privacy-attitudes-privacy-policy-accountability/" TargetMode="External"/><Relationship Id="rId5" Type="http://schemas.openxmlformats.org/officeDocument/2006/relationships/hyperlink" Target="https://www.staysafeonline.org/data-privacy-day/about" TargetMode="External"/><Relationship Id="rId4" Type="http://schemas.openxmlformats.org/officeDocument/2006/relationships/hyperlink" Target="http://www.youtube.com/watch?v=IRkQPj6KbP8"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4fv4nWOUGOE" TargetMode="External"/><Relationship Id="rId2" Type="http://schemas.openxmlformats.org/officeDocument/2006/relationships/hyperlink" Target="http://www.youtube.com/watch?v=L_65-G1NVrU" TargetMode="External"/><Relationship Id="rId1" Type="http://schemas.openxmlformats.org/officeDocument/2006/relationships/slideLayout" Target="../slideLayouts/slideLayout2.xml"/><Relationship Id="rId4" Type="http://schemas.openxmlformats.org/officeDocument/2006/relationships/hyperlink" Target="http://www.youtube.com/watch?v=w6eufn3NSt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657225"/>
            <a:ext cx="7772400" cy="1470025"/>
          </a:xfrm>
        </p:spPr>
        <p:txBody>
          <a:bodyPr/>
          <a:lstStyle/>
          <a:p>
            <a:pPr eaLnBrk="1" hangingPunct="1"/>
            <a:r>
              <a:rPr lang="en-US" altLang="ja-JP" smtClean="0">
                <a:latin typeface="Arial" charset="0"/>
                <a:ea typeface="ＭＳ 明朝" pitchFamily="49" charset="-128"/>
                <a:cs typeface="Arial" charset="0"/>
              </a:rPr>
              <a:t>Ethics in a Computing Culture</a:t>
            </a:r>
            <a:endParaRPr lang="ja-JP" altLang="en-US" smtClean="0">
              <a:latin typeface="Arial" charset="0"/>
              <a:ea typeface="ＭＳ 明朝" pitchFamily="49" charset="-128"/>
              <a:cs typeface="Arial" charset="0"/>
            </a:endParaRPr>
          </a:p>
        </p:txBody>
      </p:sp>
      <p:sp>
        <p:nvSpPr>
          <p:cNvPr id="3" name="Subtitle 2"/>
          <p:cNvSpPr>
            <a:spLocks noGrp="1"/>
          </p:cNvSpPr>
          <p:nvPr>
            <p:ph type="subTitle" idx="1"/>
          </p:nvPr>
        </p:nvSpPr>
        <p:spPr>
          <a:xfrm>
            <a:off x="1371600" y="2414588"/>
            <a:ext cx="6400800" cy="1127125"/>
          </a:xfrm>
        </p:spPr>
        <p:txBody>
          <a:bodyPr/>
          <a:lstStyle/>
          <a:p>
            <a:pPr eaLnBrk="1" hangingPunct="1">
              <a:defRPr/>
            </a:pPr>
            <a:r>
              <a:rPr lang="en-US" altLang="ja-JP" sz="2800" dirty="0" smtClean="0">
                <a:latin typeface="Arial"/>
                <a:cs typeface="Arial"/>
              </a:rPr>
              <a:t>Chapter 3</a:t>
            </a:r>
          </a:p>
          <a:p>
            <a:pPr eaLnBrk="1" hangingPunct="1">
              <a:defRPr/>
            </a:pPr>
            <a:r>
              <a:rPr lang="en-US" altLang="ja-JP" b="1" dirty="0" smtClean="0">
                <a:latin typeface="Arial"/>
                <a:ea typeface="ＭＳ 明朝"/>
                <a:cs typeface="Arial"/>
              </a:rPr>
              <a:t>Privacy</a:t>
            </a:r>
            <a:endParaRPr lang="ja-JP" altLang="en-US" b="1"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Publicity</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www.youtube.com/watch?v=qqjE7-gLWZc</a:t>
            </a:r>
            <a:endParaRPr lang="en-US" dirty="0" smtClean="0"/>
          </a:p>
          <a:p>
            <a:r>
              <a:rPr lang="en-US" dirty="0">
                <a:hlinkClick r:id="rId3"/>
              </a:rPr>
              <a:t>http://</a:t>
            </a:r>
            <a:r>
              <a:rPr lang="en-US" dirty="0" smtClean="0">
                <a:hlinkClick r:id="rId3"/>
              </a:rPr>
              <a:t>www.youtube.com/watch?v=533QumQ78LQ</a:t>
            </a:r>
            <a:endParaRPr lang="en-US" dirty="0" smtClean="0"/>
          </a:p>
          <a:p>
            <a:endParaRPr lang="en-US" dirty="0"/>
          </a:p>
          <a:p>
            <a:r>
              <a:rPr lang="en-US" dirty="0" smtClean="0"/>
              <a:t>Public figures have their “brand” protected.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10</a:t>
            </a:fld>
            <a:endParaRPr lang="ja-JP" altLang="en-US"/>
          </a:p>
        </p:txBody>
      </p:sp>
    </p:spTree>
    <p:extLst>
      <p:ext uri="{BB962C8B-B14F-4D97-AF65-F5344CB8AC3E}">
        <p14:creationId xmlns:p14="http://schemas.microsoft.com/office/powerpoint/2010/main" val="373821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Privacy Rights do we Have?</a:t>
            </a:r>
            <a:br>
              <a:rPr lang="en-US" dirty="0"/>
            </a:br>
            <a:endParaRPr lang="en-US" dirty="0"/>
          </a:p>
        </p:txBody>
      </p:sp>
      <p:sp>
        <p:nvSpPr>
          <p:cNvPr id="3" name="Content Placeholder 2"/>
          <p:cNvSpPr>
            <a:spLocks noGrp="1"/>
          </p:cNvSpPr>
          <p:nvPr>
            <p:ph idx="1"/>
          </p:nvPr>
        </p:nvSpPr>
        <p:spPr/>
        <p:txBody>
          <a:bodyPr/>
          <a:lstStyle/>
          <a:p>
            <a:r>
              <a:rPr lang="en-US" b="1" dirty="0" smtClean="0"/>
              <a:t>Published </a:t>
            </a:r>
            <a:r>
              <a:rPr lang="en-US" b="1" dirty="0"/>
              <a:t>on Jul 4, 2012 	 In 1890 Louis Brandeis and Samuel Warren wrote a Harvard Law Review article titled "The Right to Privacy." As initially envisioned by Brandeis and Warren, the right of privacy was the "right to be let alone."</a:t>
            </a:r>
          </a:p>
          <a:p>
            <a:pPr marL="0" indent="0">
              <a:buNone/>
            </a:pPr>
            <a:endParaRPr lang="en-US" b="1" u="sng" dirty="0" smtClean="0">
              <a:hlinkClick r:id="rId2"/>
            </a:endParaRPr>
          </a:p>
          <a:p>
            <a:pPr marL="0" indent="0">
              <a:buNone/>
            </a:pPr>
            <a:r>
              <a:rPr lang="en-US" b="1" u="sng" dirty="0" smtClean="0">
                <a:hlinkClick r:id="rId2"/>
              </a:rPr>
              <a:t>http</a:t>
            </a:r>
            <a:r>
              <a:rPr lang="en-US" b="1" u="sng" dirty="0">
                <a:hlinkClick r:id="rId2"/>
              </a:rPr>
              <a:t>://</a:t>
            </a:r>
            <a:r>
              <a:rPr lang="en-US" b="1" u="sng" dirty="0" smtClean="0">
                <a:hlinkClick r:id="rId2"/>
              </a:rPr>
              <a:t>www.youtube.com/watch?v=iA6SlGNB-cc</a:t>
            </a:r>
            <a:endParaRPr lang="en-US" b="1" u="sng" dirty="0" smtClean="0"/>
          </a:p>
          <a:p>
            <a:pPr marL="0" indent="0">
              <a:buNone/>
            </a:pPr>
            <a:endParaRPr lang="en-US" b="1" u="sng" dirty="0"/>
          </a:p>
          <a:p>
            <a:pPr marL="0" indent="0">
              <a:buNone/>
            </a:pPr>
            <a:r>
              <a:rPr lang="en-US" b="1" u="sng" dirty="0" smtClean="0"/>
              <a:t> </a:t>
            </a:r>
          </a:p>
          <a:p>
            <a:pPr marL="0" indent="0">
              <a:buNone/>
            </a:pPr>
            <a:endParaRPr lang="en-US" b="1" u="sng" dirty="0" smtClean="0"/>
          </a:p>
          <a:p>
            <a:pPr marL="0" indent="0">
              <a:buNone/>
            </a:pPr>
            <a:endParaRPr lang="en-US" b="1" dirty="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11</a:t>
            </a:fld>
            <a:endParaRPr lang="ja-JP" altLang="en-US"/>
          </a:p>
        </p:txBody>
      </p:sp>
    </p:spTree>
    <p:extLst>
      <p:ext uri="{BB962C8B-B14F-4D97-AF65-F5344CB8AC3E}">
        <p14:creationId xmlns:p14="http://schemas.microsoft.com/office/powerpoint/2010/main" val="157678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ja-JP" smtClean="0">
                <a:latin typeface="Arial" charset="0"/>
                <a:cs typeface="Arial" charset="0"/>
              </a:rPr>
              <a:t>Case: Security Class</a:t>
            </a:r>
            <a:endParaRPr lang="ja-JP" altLang="en-US" smtClean="0">
              <a:latin typeface="Arial" charset="0"/>
              <a:cs typeface="Arial" charset="0"/>
            </a:endParaRPr>
          </a:p>
        </p:txBody>
      </p:sp>
      <p:sp>
        <p:nvSpPr>
          <p:cNvPr id="15363" name="Content Placeholder 2"/>
          <p:cNvSpPr>
            <a:spLocks noGrp="1"/>
          </p:cNvSpPr>
          <p:nvPr>
            <p:ph idx="1"/>
          </p:nvPr>
        </p:nvSpPr>
        <p:spPr/>
        <p:txBody>
          <a:bodyPr/>
          <a:lstStyle/>
          <a:p>
            <a:r>
              <a:rPr lang="en-US" dirty="0" smtClean="0"/>
              <a:t>Security Class assignment:</a:t>
            </a:r>
          </a:p>
          <a:p>
            <a:pPr lvl="1"/>
            <a:r>
              <a:rPr lang="en-US" dirty="0" smtClean="0"/>
              <a:t> </a:t>
            </a:r>
            <a:r>
              <a:rPr lang="en-US" sz="2400" dirty="0" smtClean="0"/>
              <a:t>students are required to intercept e-mails and IMs from the university’s  network and post them to the class blog.</a:t>
            </a:r>
            <a:endParaRPr lang="en-US" altLang="ja-JP" sz="2400" dirty="0" smtClean="0">
              <a:latin typeface="Arial" charset="0"/>
              <a:cs typeface="Arial" charset="0"/>
            </a:endParaRPr>
          </a:p>
          <a:p>
            <a:pPr eaLnBrk="1" hangingPunct="1">
              <a:spcBef>
                <a:spcPts val="1200"/>
              </a:spcBef>
            </a:pPr>
            <a:r>
              <a:rPr lang="en-US" altLang="ja-JP" dirty="0" smtClean="0">
                <a:latin typeface="Arial" charset="0"/>
                <a:cs typeface="Arial" charset="0"/>
              </a:rPr>
              <a:t>When you write email using a school email account, do you consider the exchanged content to be private? Why or why not?</a:t>
            </a:r>
            <a:endParaRPr lang="ja-JP" altLang="ja-JP" dirty="0" smtClean="0">
              <a:latin typeface="Arial" charset="0"/>
              <a:cs typeface="Arial" charset="0"/>
            </a:endParaRPr>
          </a:p>
          <a:p>
            <a:pPr eaLnBrk="1" hangingPunct="1">
              <a:spcBef>
                <a:spcPts val="1200"/>
              </a:spcBef>
            </a:pPr>
            <a:r>
              <a:rPr lang="en-US" altLang="ja-JP" dirty="0" smtClean="0">
                <a:latin typeface="Arial" charset="0"/>
                <a:cs typeface="Arial" charset="0"/>
              </a:rPr>
              <a:t>Is the situation different with company account instead of a school account?</a:t>
            </a:r>
            <a:endParaRPr lang="ja-JP"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0E83051-B01B-4144-9ECB-9BB69D0FF427}" type="slidenum">
              <a:rPr lang="ja-JP" altLang="en-US"/>
              <a:pPr>
                <a:defRPr/>
              </a:pPr>
              <a:t>12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22118"/>
            <a:ext cx="8229600" cy="1143000"/>
          </a:xfrm>
        </p:spPr>
        <p:txBody>
          <a:bodyPr/>
          <a:lstStyle/>
          <a:p>
            <a:pPr eaLnBrk="1" hangingPunct="1"/>
            <a:r>
              <a:rPr lang="en-US" altLang="ja-JP" dirty="0" smtClean="0">
                <a:latin typeface="Arial" charset="0"/>
                <a:cs typeface="Arial" charset="0"/>
              </a:rPr>
              <a:t>Case: Michael’s Essay</a:t>
            </a:r>
            <a:endParaRPr lang="ja-JP" altLang="en-US" smtClean="0">
              <a:latin typeface="Arial" charset="0"/>
              <a:cs typeface="Arial" charset="0"/>
            </a:endParaRPr>
          </a:p>
        </p:txBody>
      </p:sp>
      <p:sp>
        <p:nvSpPr>
          <p:cNvPr id="16387" name="Content Placeholder 2"/>
          <p:cNvSpPr>
            <a:spLocks noGrp="1"/>
          </p:cNvSpPr>
          <p:nvPr>
            <p:ph idx="1"/>
          </p:nvPr>
        </p:nvSpPr>
        <p:spPr>
          <a:xfrm>
            <a:off x="120316" y="540327"/>
            <a:ext cx="8566484" cy="4525963"/>
          </a:xfrm>
        </p:spPr>
        <p:txBody>
          <a:bodyPr/>
          <a:lstStyle/>
          <a:p>
            <a:pPr eaLnBrk="1" hangingPunct="1">
              <a:spcBef>
                <a:spcPts val="1200"/>
              </a:spcBef>
            </a:pPr>
            <a:r>
              <a:rPr lang="en-US" altLang="ja-JP" dirty="0" smtClean="0">
                <a:latin typeface="Arial" charset="0"/>
                <a:cs typeface="Arial" charset="0"/>
              </a:rPr>
              <a:t>Assignment:   Argue for something you are actually against</a:t>
            </a:r>
          </a:p>
          <a:p>
            <a:pPr lvl="1"/>
            <a:r>
              <a:rPr lang="en-US" sz="1600" dirty="0" smtClean="0"/>
              <a:t>paper advocated strongly that the United States ought to provide financial and logistical support to terrorist groups active in nondemocratic countries as a method for spreading democracy</a:t>
            </a:r>
            <a:r>
              <a:rPr lang="en-US" dirty="0" smtClean="0"/>
              <a:t>.</a:t>
            </a:r>
          </a:p>
          <a:p>
            <a:r>
              <a:rPr lang="en-US" dirty="0" smtClean="0"/>
              <a:t>Michael’s paper became public through a series of actions performed by other people:</a:t>
            </a:r>
          </a:p>
          <a:p>
            <a:pPr lvl="1"/>
            <a:r>
              <a:rPr lang="en-US" sz="1600" dirty="0" smtClean="0"/>
              <a:t> Professor Hernandez uploaded his paper to Plagiarism Preventer without his knowledge.</a:t>
            </a:r>
          </a:p>
          <a:p>
            <a:pPr lvl="1"/>
            <a:r>
              <a:rPr lang="en-US" sz="1600" dirty="0" smtClean="0"/>
              <a:t>Plagiarism Preventer allowed Professor </a:t>
            </a:r>
            <a:r>
              <a:rPr lang="en-US" sz="1600" dirty="0" err="1" smtClean="0"/>
              <a:t>Bobson</a:t>
            </a:r>
            <a:r>
              <a:rPr lang="en-US" sz="1600" dirty="0" smtClean="0"/>
              <a:t> to download the paper.</a:t>
            </a:r>
          </a:p>
          <a:p>
            <a:pPr lvl="1"/>
            <a:r>
              <a:rPr lang="en-US" sz="1600" dirty="0" smtClean="0"/>
              <a:t> Professor </a:t>
            </a:r>
            <a:r>
              <a:rPr lang="en-US" sz="1600" dirty="0" err="1" smtClean="0"/>
              <a:t>Bobson</a:t>
            </a:r>
            <a:r>
              <a:rPr lang="en-US" sz="1600" dirty="0" smtClean="0"/>
              <a:t> posted the paper on the Internet.</a:t>
            </a:r>
          </a:p>
          <a:p>
            <a:pPr lvl="1"/>
            <a:r>
              <a:rPr lang="en-US" sz="1600" dirty="0" smtClean="0"/>
              <a:t>Various blogs and social media sites drew attention to the paper.</a:t>
            </a:r>
          </a:p>
          <a:p>
            <a:pPr lvl="1"/>
            <a:r>
              <a:rPr lang="en-US" sz="1600" dirty="0" smtClean="0"/>
              <a:t>Traditional media outlets publicized the controversy widely on TV and in newspapers.</a:t>
            </a:r>
          </a:p>
          <a:p>
            <a:pPr lvl="1"/>
            <a:r>
              <a:rPr lang="en-US" sz="1600" dirty="0" smtClean="0"/>
              <a:t> Upset people called Michael at home to harass and threaten him.</a:t>
            </a:r>
            <a:endParaRPr lang="en-US" altLang="ja-JP" sz="1600" dirty="0" smtClean="0">
              <a:latin typeface="Arial" charset="0"/>
              <a:cs typeface="Arial" charset="0"/>
            </a:endParaRPr>
          </a:p>
          <a:p>
            <a:pPr eaLnBrk="1" hangingPunct="1">
              <a:spcBef>
                <a:spcPts val="1200"/>
              </a:spcBef>
            </a:pPr>
            <a:r>
              <a:rPr lang="en-US" altLang="ja-JP" sz="2000" dirty="0" smtClean="0">
                <a:latin typeface="Arial" charset="0"/>
                <a:cs typeface="Arial" charset="0"/>
              </a:rPr>
              <a:t>When considering the outcome of Michael’s essay submittal, </a:t>
            </a:r>
          </a:p>
          <a:p>
            <a:pPr lvl="1" eaLnBrk="1" hangingPunct="1">
              <a:spcBef>
                <a:spcPts val="1200"/>
              </a:spcBef>
            </a:pPr>
            <a:r>
              <a:rPr lang="en-US" altLang="ja-JP" sz="1600" dirty="0" smtClean="0">
                <a:latin typeface="Arial" charset="0"/>
                <a:cs typeface="Arial" charset="0"/>
              </a:rPr>
              <a:t>which of the actions led to a violation of Michael’s privacy? </a:t>
            </a:r>
          </a:p>
          <a:p>
            <a:pPr lvl="1" eaLnBrk="1" hangingPunct="1">
              <a:spcBef>
                <a:spcPts val="1200"/>
              </a:spcBef>
            </a:pPr>
            <a:r>
              <a:rPr lang="en-US" altLang="ja-JP" sz="1600" dirty="0" smtClean="0">
                <a:latin typeface="Arial" charset="0"/>
                <a:cs typeface="Arial" charset="0"/>
              </a:rPr>
              <a:t>Which of the actions were unethical, but did not violate Michael’s privacy? </a:t>
            </a:r>
          </a:p>
          <a:p>
            <a:pPr eaLnBrk="1" hangingPunct="1">
              <a:spcBef>
                <a:spcPts val="1200"/>
              </a:spcBef>
            </a:pPr>
            <a:r>
              <a:rPr lang="en-US" altLang="ja-JP" sz="2000" dirty="0" smtClean="0">
                <a:latin typeface="Arial" charset="0"/>
                <a:cs typeface="Arial" charset="0"/>
              </a:rPr>
              <a:t>What if Michael’s personal information had not been included in the paper? What if only his name, but not his grade, was included?</a:t>
            </a:r>
          </a:p>
          <a:p>
            <a:pPr eaLnBrk="1" hangingPunct="1">
              <a:spcBef>
                <a:spcPts val="1200"/>
              </a:spcBef>
            </a:pPr>
            <a:endParaRPr lang="en-US" altLang="ja-JP" sz="2000"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7C8B31BB-D1FB-4963-816F-684E7A13DDDE}" type="slidenum">
              <a:rPr lang="ja-JP" altLang="en-US"/>
              <a:pPr>
                <a:defRPr/>
              </a:pPr>
              <a:t>13</a:t>
            </a:fld>
            <a:endParaRPr lang="ja-JP" altLang="en-US"/>
          </a:p>
        </p:txBody>
      </p:sp>
      <p:sp>
        <p:nvSpPr>
          <p:cNvPr id="5" name="Footer Placeholder 4"/>
          <p:cNvSpPr>
            <a:spLocks noGrp="1"/>
          </p:cNvSpPr>
          <p:nvPr>
            <p:ph type="ftr" sz="quarter" idx="10"/>
          </p:nvPr>
        </p:nvSpPr>
        <p:spPr/>
        <p:txBody>
          <a:bodyPr/>
          <a:lstStyle/>
          <a:p>
            <a:pPr>
              <a:defRPr/>
            </a:pPr>
            <a:r>
              <a:rPr lang="en-US" altLang="ja-JP" dirty="0"/>
              <a:t>Ethics in a Computing Culture</a:t>
            </a:r>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pPr eaLnBrk="1" hangingPunct="1"/>
            <a:r>
              <a:rPr lang="en-US" altLang="ja-JP" dirty="0" smtClean="0">
                <a:latin typeface="Arial" charset="0"/>
                <a:cs typeface="Arial" charset="0"/>
              </a:rPr>
              <a:t>Case: Michael’s Essay (cont.)</a:t>
            </a:r>
            <a:endParaRPr lang="ja-JP" altLang="en-US" smtClean="0">
              <a:latin typeface="Arial" charset="0"/>
              <a:cs typeface="Arial" charset="0"/>
            </a:endParaRPr>
          </a:p>
        </p:txBody>
      </p:sp>
      <p:sp>
        <p:nvSpPr>
          <p:cNvPr id="17411" name="Content Placeholder 2"/>
          <p:cNvSpPr>
            <a:spLocks noGrp="1"/>
          </p:cNvSpPr>
          <p:nvPr>
            <p:ph idx="1"/>
          </p:nvPr>
        </p:nvSpPr>
        <p:spPr>
          <a:xfrm>
            <a:off x="311727" y="1143000"/>
            <a:ext cx="8229600" cy="4286250"/>
          </a:xfrm>
        </p:spPr>
        <p:txBody>
          <a:bodyPr/>
          <a:lstStyle/>
          <a:p>
            <a:pPr eaLnBrk="1" hangingPunct="1"/>
            <a:r>
              <a:rPr lang="en-US" altLang="ja-JP" dirty="0" smtClean="0">
                <a:latin typeface="Arial" charset="0"/>
                <a:cs typeface="Arial" charset="0"/>
              </a:rPr>
              <a:t>Is it unethical for</a:t>
            </a:r>
          </a:p>
          <a:p>
            <a:pPr lvl="1" eaLnBrk="1" hangingPunct="1"/>
            <a:r>
              <a:rPr lang="en-US" altLang="ja-JP" dirty="0" smtClean="0">
                <a:latin typeface="Arial" charset="0"/>
                <a:cs typeface="Arial" charset="0"/>
              </a:rPr>
              <a:t> professors to use Plagiarism Preventer without student consent? </a:t>
            </a:r>
          </a:p>
          <a:p>
            <a:pPr lvl="1" eaLnBrk="1" hangingPunct="1"/>
            <a:r>
              <a:rPr lang="en-US" altLang="ja-JP" dirty="0" smtClean="0">
                <a:latin typeface="Arial" charset="0"/>
                <a:cs typeface="Arial" charset="0"/>
              </a:rPr>
              <a:t>Plagiarism Preventer to give the full text of students</a:t>
            </a:r>
            <a:r>
              <a:rPr lang="ja-JP" altLang="ja-JP" smtClean="0">
                <a:latin typeface="Arial" charset="0"/>
                <a:cs typeface="Arial" charset="0"/>
              </a:rPr>
              <a:t>’</a:t>
            </a:r>
            <a:r>
              <a:rPr lang="en-US" altLang="ja-JP" dirty="0" smtClean="0">
                <a:latin typeface="Arial" charset="0"/>
                <a:cs typeface="Arial" charset="0"/>
              </a:rPr>
              <a:t> works to third parties? </a:t>
            </a:r>
          </a:p>
          <a:p>
            <a:r>
              <a:rPr lang="en-US" dirty="0" smtClean="0"/>
              <a:t>Justify your answers using one of the ethical theories from Chapter 1.</a:t>
            </a:r>
            <a:endParaRPr lang="en-US" altLang="ja-JP" dirty="0" smtClean="0">
              <a:latin typeface="Arial" charset="0"/>
              <a:cs typeface="Arial" charset="0"/>
            </a:endParaRPr>
          </a:p>
          <a:p>
            <a:pPr eaLnBrk="1" hangingPunct="1">
              <a:spcBef>
                <a:spcPts val="1200"/>
              </a:spcBef>
              <a:buNone/>
            </a:pPr>
            <a:endParaRPr lang="ja-JP" altLang="en-US" smtClean="0">
              <a:latin typeface="Arial" charset="0"/>
              <a:cs typeface="Arial" charset="0"/>
            </a:endParaRPr>
          </a:p>
          <a:p>
            <a:pPr lvl="1" eaLnBrk="1" hangingPunct="1">
              <a:spcBef>
                <a:spcPts val="1200"/>
              </a:spcBef>
              <a:buFont typeface="Arial" charset="0"/>
              <a:buNone/>
            </a:pP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E4AED29D-2F68-4E5F-A472-E398BE208B2D}" type="slidenum">
              <a:rPr lang="ja-JP" altLang="en-US"/>
              <a:pPr>
                <a:defRPr/>
              </a:pPr>
              <a:t>14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p:txBody>
          <a:bodyPr/>
          <a:lstStyle/>
          <a:p>
            <a:r>
              <a:rPr lang="en-US" dirty="0" smtClean="0"/>
              <a:t>“privacy” as secrecy, then the media did not violate Michael’s privacy because Michael’s paper was already publicly available on Professor </a:t>
            </a:r>
            <a:r>
              <a:rPr lang="en-US" dirty="0" err="1" smtClean="0"/>
              <a:t>Bobson’s</a:t>
            </a:r>
            <a:r>
              <a:rPr lang="en-US" dirty="0" smtClean="0"/>
              <a:t> blog.</a:t>
            </a:r>
          </a:p>
          <a:p>
            <a:r>
              <a:rPr lang="en-US" dirty="0" smtClean="0"/>
              <a:t>“privacy” as freedom from intrusion, then the reporters did not violate Michael’s privacy because they did not have any direct interactions with him.</a:t>
            </a:r>
          </a:p>
          <a:p>
            <a:r>
              <a:rPr lang="en-US" dirty="0" smtClean="0"/>
              <a:t>Many feel that the media should not widely publicize information that makes an innocent person look bad.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15</a:t>
            </a:fld>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40013"/>
            <a:ext cx="8229600" cy="1143000"/>
          </a:xfrm>
        </p:spPr>
        <p:txBody>
          <a:bodyPr/>
          <a:lstStyle/>
          <a:p>
            <a:pPr eaLnBrk="1" hangingPunct="1"/>
            <a:r>
              <a:rPr lang="en-US" altLang="ja-JP" dirty="0" smtClean="0">
                <a:latin typeface="Arial" charset="0"/>
                <a:cs typeface="Arial" charset="0"/>
              </a:rPr>
              <a:t>Theories and Conceptions of Privacy</a:t>
            </a:r>
            <a:endParaRPr lang="ja-JP" altLang="en-US" dirty="0" smtClean="0">
              <a:latin typeface="Arial" charset="0"/>
              <a:cs typeface="Arial" charset="0"/>
            </a:endParaRPr>
          </a:p>
        </p:txBody>
      </p:sp>
      <p:sp>
        <p:nvSpPr>
          <p:cNvPr id="3" name="Content Placeholder 2"/>
          <p:cNvSpPr>
            <a:spLocks noGrp="1"/>
          </p:cNvSpPr>
          <p:nvPr>
            <p:ph idx="1"/>
          </p:nvPr>
        </p:nvSpPr>
        <p:spPr>
          <a:xfrm>
            <a:off x="290946" y="568263"/>
            <a:ext cx="8229600" cy="4525963"/>
          </a:xfrm>
        </p:spPr>
        <p:txBody>
          <a:bodyPr/>
          <a:lstStyle/>
          <a:p>
            <a:pPr eaLnBrk="1" hangingPunct="1">
              <a:defRPr/>
            </a:pPr>
            <a:r>
              <a:rPr lang="en-US" b="1" dirty="0" smtClean="0">
                <a:latin typeface="Arial" pitchFamily="34" charset="0"/>
                <a:cs typeface="Arial" pitchFamily="34" charset="0"/>
              </a:rPr>
              <a:t>“right to be let alone”:</a:t>
            </a:r>
            <a:r>
              <a:rPr lang="en-US" dirty="0" smtClean="0">
                <a:latin typeface="Arial" pitchFamily="34" charset="0"/>
                <a:cs typeface="Arial" pitchFamily="34" charset="0"/>
              </a:rPr>
              <a:t> a conception of privacy that focuses on the grievance felt by the harmed party and on actions that directly make them feel harassed, embarrassed, or exposed</a:t>
            </a:r>
          </a:p>
          <a:p>
            <a:r>
              <a:rPr lang="en-US" dirty="0" smtClean="0"/>
              <a:t>right to privacy as the “right to be free from intrusion.”</a:t>
            </a:r>
          </a:p>
          <a:p>
            <a:pPr lvl="1"/>
            <a:r>
              <a:rPr lang="en-US" dirty="0" smtClean="0"/>
              <a:t> Popularized by Louis Brandeis (who would go on to be a justice of the Supreme Court of the United States) and Samuel Warren in a famous article in the Harvard Law Review, published in 1890.  </a:t>
            </a:r>
          </a:p>
          <a:p>
            <a:pPr lvl="1"/>
            <a:endParaRPr lang="en-US" dirty="0"/>
          </a:p>
          <a:p>
            <a:pPr marL="457200" lvl="1" indent="0">
              <a:buNone/>
            </a:pPr>
            <a:endParaRPr lang="en-US" dirty="0" smtClean="0"/>
          </a:p>
          <a:p>
            <a:pPr lvl="1"/>
            <a:r>
              <a:rPr lang="en-US" dirty="0" smtClean="0"/>
              <a:t>Recent inventions and business methods call attention to the next step which must be taken for the protection of the person, and for securing to the individual… the right “to be let alone.” Instantaneous photographs and newspaper enterprise have invaded the sacred precincts of private and domestic life; and numerous mechanical devices threaten to make good the prediction that “what is whispered in the closet shall be proclaimed from the house-tops.”</a:t>
            </a:r>
            <a:endParaRPr lang="en-US" altLang="ja-JP" dirty="0" smtClean="0">
              <a:latin typeface="Arial" pitchFamily="34" charset="0"/>
              <a:cs typeface="Arial" pitchFamily="34" charset="0"/>
            </a:endParaRPr>
          </a:p>
          <a:p>
            <a:pPr eaLnBrk="1" hangingPunct="1">
              <a:spcBef>
                <a:spcPts val="1200"/>
              </a:spcBef>
              <a:buFont typeface="Arial" charset="0"/>
              <a:buNone/>
              <a:defRPr/>
            </a:pPr>
            <a:endParaRPr lang="ja-JP" altLang="ja-JP" dirty="0">
              <a:latin typeface="Arial"/>
              <a:cs typeface="Arial"/>
            </a:endParaRPr>
          </a:p>
          <a:p>
            <a:pPr marL="0" indent="0" eaLnBrk="1" hangingPunct="1">
              <a:spcBef>
                <a:spcPts val="1200"/>
              </a:spcBef>
              <a:buFont typeface="Arial" charset="0"/>
              <a:buNone/>
              <a:defRPr/>
            </a:pPr>
            <a:endParaRPr lang="ja-JP" altLang="en-US" dirty="0">
              <a:latin typeface="Arial"/>
              <a:cs typeface="Arial"/>
            </a:endParaRPr>
          </a:p>
        </p:txBody>
      </p:sp>
      <p:sp>
        <p:nvSpPr>
          <p:cNvPr id="4" name="Slide Number Placeholder 3"/>
          <p:cNvSpPr>
            <a:spLocks noGrp="1"/>
          </p:cNvSpPr>
          <p:nvPr>
            <p:ph type="sldNum" sz="quarter" idx="11"/>
          </p:nvPr>
        </p:nvSpPr>
        <p:spPr/>
        <p:txBody>
          <a:bodyPr/>
          <a:lstStyle/>
          <a:p>
            <a:pPr>
              <a:defRPr/>
            </a:pPr>
            <a:fld id="{19029358-D300-46CD-8E51-1AA68403AA7B}" type="slidenum">
              <a:rPr lang="ja-JP" altLang="en-US"/>
              <a:pPr>
                <a:defRPr/>
              </a:pPr>
              <a:t>16</a:t>
            </a:fld>
            <a:endParaRPr lang="ja-JP" altLang="en-US"/>
          </a:p>
        </p:txBody>
      </p:sp>
      <p:sp>
        <p:nvSpPr>
          <p:cNvPr id="5" name="Footer Placeholder 4"/>
          <p:cNvSpPr>
            <a:spLocks noGrp="1"/>
          </p:cNvSpPr>
          <p:nvPr>
            <p:ph type="ftr" sz="quarter" idx="10"/>
          </p:nvPr>
        </p:nvSpPr>
        <p:spPr/>
        <p:txBody>
          <a:bodyPr/>
          <a:lstStyle/>
          <a:p>
            <a:pPr>
              <a:defRPr/>
            </a:pPr>
            <a:r>
              <a:rPr lang="en-US" altLang="ja-JP" dirty="0"/>
              <a:t>Ethics in a Computing Culture</a:t>
            </a:r>
            <a:endParaRPr lang="ja-JP"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71" y="3807735"/>
            <a:ext cx="81438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826" y="-11243"/>
            <a:ext cx="8229600" cy="1143000"/>
          </a:xfrm>
        </p:spPr>
        <p:txBody>
          <a:bodyPr/>
          <a:lstStyle/>
          <a:p>
            <a:r>
              <a:rPr lang="en-US" dirty="0" smtClean="0"/>
              <a:t>1890  point</a:t>
            </a:r>
            <a:endParaRPr lang="en-US" dirty="0"/>
          </a:p>
        </p:txBody>
      </p:sp>
      <p:sp>
        <p:nvSpPr>
          <p:cNvPr id="3" name="Content Placeholder 2"/>
          <p:cNvSpPr>
            <a:spLocks noGrp="1"/>
          </p:cNvSpPr>
          <p:nvPr>
            <p:ph idx="1"/>
          </p:nvPr>
        </p:nvSpPr>
        <p:spPr>
          <a:xfrm>
            <a:off x="2608289" y="1246909"/>
            <a:ext cx="6370819" cy="4525963"/>
          </a:xfrm>
        </p:spPr>
        <p:txBody>
          <a:bodyPr/>
          <a:lstStyle/>
          <a:p>
            <a:r>
              <a:rPr lang="en-US" dirty="0" smtClean="0"/>
              <a:t>Disagreement about whether or not a right to privacy could exist.</a:t>
            </a:r>
          </a:p>
          <a:p>
            <a:r>
              <a:rPr lang="en-US" dirty="0" smtClean="0"/>
              <a:t> A </a:t>
            </a:r>
            <a:r>
              <a:rPr lang="en-US" dirty="0" smtClean="0">
                <a:solidFill>
                  <a:srgbClr val="FF0000"/>
                </a:solidFill>
              </a:rPr>
              <a:t>right</a:t>
            </a:r>
            <a:r>
              <a:rPr lang="en-US" dirty="0" smtClean="0"/>
              <a:t>  is a </a:t>
            </a:r>
            <a:r>
              <a:rPr lang="en-US" dirty="0" smtClean="0">
                <a:solidFill>
                  <a:srgbClr val="FF0000"/>
                </a:solidFill>
              </a:rPr>
              <a:t>liberty or entitlement </a:t>
            </a:r>
            <a:r>
              <a:rPr lang="en-US" dirty="0" smtClean="0"/>
              <a:t>owed to a person simply because he or she is a person.</a:t>
            </a:r>
          </a:p>
          <a:p>
            <a:r>
              <a:rPr lang="en-US" dirty="0" smtClean="0"/>
              <a:t>In the United States, for example, the government acknowledges a person’s rights to free speech, to free practice of religion,  </a:t>
            </a:r>
          </a:p>
          <a:p>
            <a:r>
              <a:rPr lang="en-US" dirty="0" smtClean="0">
                <a:solidFill>
                  <a:schemeClr val="accent4"/>
                </a:solidFill>
              </a:rPr>
              <a:t>opponents </a:t>
            </a:r>
            <a:r>
              <a:rPr lang="en-US" dirty="0" smtClean="0"/>
              <a:t>of the right to privacy claimed that there was </a:t>
            </a:r>
            <a:r>
              <a:rPr lang="en-US" dirty="0" smtClean="0">
                <a:solidFill>
                  <a:schemeClr val="accent4"/>
                </a:solidFill>
              </a:rPr>
              <a:t>no such right, and that intellectual property rights and contract law were sufficient to protect people from so-called privacy violations. </a:t>
            </a:r>
            <a:r>
              <a:rPr lang="en-US" dirty="0" smtClean="0">
                <a:solidFill>
                  <a:srgbClr val="00B0F0"/>
                </a:solidFill>
              </a:rPr>
              <a:t>Warren and Brandeis </a:t>
            </a:r>
            <a:r>
              <a:rPr lang="en-US" dirty="0" smtClean="0"/>
              <a:t>sought to debunk these ideas.</a:t>
            </a:r>
          </a:p>
          <a:p>
            <a:pPr>
              <a:buNone/>
            </a:pPr>
            <a:endParaRPr lang="en-US" dirty="0"/>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17</a:t>
            </a:fld>
            <a:endParaRPr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02" y="-123668"/>
            <a:ext cx="2693077" cy="4153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0" y="4029616"/>
            <a:ext cx="4572000" cy="246221"/>
          </a:xfrm>
          <a:prstGeom prst="rect">
            <a:avLst/>
          </a:prstGeom>
        </p:spPr>
        <p:txBody>
          <a:bodyPr>
            <a:spAutoFit/>
          </a:bodyPr>
          <a:lstStyle/>
          <a:p>
            <a:r>
              <a:rPr lang="en-US" sz="1000" dirty="0"/>
              <a:t>http://www.brandeis.edu/now/2013/july/privacy.html</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7" y="4275837"/>
            <a:ext cx="2244997" cy="3245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43175" y="6366036"/>
            <a:ext cx="5677580" cy="369332"/>
          </a:xfrm>
          <a:prstGeom prst="rect">
            <a:avLst/>
          </a:prstGeom>
          <a:noFill/>
        </p:spPr>
        <p:txBody>
          <a:bodyPr wrap="none" rtlCol="0">
            <a:spAutoFit/>
          </a:bodyPr>
          <a:lstStyle/>
          <a:p>
            <a:r>
              <a:rPr lang="en-US" dirty="0" smtClean="0"/>
              <a:t>Samuel Warren 1875,  graduated Harvard Law School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784"/>
            <a:ext cx="8229600" cy="1143000"/>
          </a:xfrm>
        </p:spPr>
        <p:txBody>
          <a:bodyPr/>
          <a:lstStyle/>
          <a:p>
            <a:r>
              <a:rPr lang="en-US" dirty="0" smtClean="0"/>
              <a:t>Brandeis and Warren </a:t>
            </a:r>
            <a:endParaRPr lang="en-US" dirty="0"/>
          </a:p>
        </p:txBody>
      </p:sp>
      <p:sp>
        <p:nvSpPr>
          <p:cNvPr id="3" name="Content Placeholder 2"/>
          <p:cNvSpPr>
            <a:spLocks noGrp="1"/>
          </p:cNvSpPr>
          <p:nvPr>
            <p:ph idx="1"/>
          </p:nvPr>
        </p:nvSpPr>
        <p:spPr>
          <a:xfrm>
            <a:off x="301335" y="801973"/>
            <a:ext cx="8707753" cy="4525963"/>
          </a:xfrm>
        </p:spPr>
        <p:txBody>
          <a:bodyPr/>
          <a:lstStyle/>
          <a:p>
            <a:r>
              <a:rPr lang="en-US" sz="3200" dirty="0" smtClean="0"/>
              <a:t>They conclude that a “right to be let alone” already existed and was recognized by the courts, even though it was not explicitly written in the law. </a:t>
            </a:r>
          </a:p>
          <a:p>
            <a:r>
              <a:rPr lang="en-US" sz="3200" dirty="0" smtClean="0"/>
              <a:t>They wrote, </a:t>
            </a:r>
            <a:r>
              <a:rPr lang="en-US" sz="3200" dirty="0" smtClean="0">
                <a:solidFill>
                  <a:schemeClr val="accent3"/>
                </a:solidFill>
              </a:rPr>
              <a:t>“a man’s house is his castle, impregnable, often even to [officers of the law.]” </a:t>
            </a:r>
          </a:p>
          <a:p>
            <a:r>
              <a:rPr lang="en-US" sz="3200" dirty="0" smtClean="0"/>
              <a:t>They recommended that a person whose privacy is breached should be allowed to sue, except in circumstances where the privacy breach is necessary for public safety or for the functioning of a court of law.</a:t>
            </a:r>
            <a:endParaRPr lang="en-US" sz="3200"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18</a:t>
            </a:fld>
            <a:endParaRPr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39726"/>
            <a:ext cx="8229600" cy="1143000"/>
          </a:xfrm>
        </p:spPr>
        <p:txBody>
          <a:bodyPr/>
          <a:lstStyle/>
          <a:p>
            <a:r>
              <a:rPr lang="en-US" dirty="0" smtClean="0"/>
              <a:t>Rediscovering Brandeis’s Right </a:t>
            </a:r>
            <a:r>
              <a:rPr lang="en-US" dirty="0"/>
              <a:t>to </a:t>
            </a:r>
            <a:r>
              <a:rPr lang="en-US" dirty="0" smtClean="0"/>
              <a:t>Privacy</a:t>
            </a:r>
            <a:br>
              <a:rPr lang="en-US" dirty="0" smtClean="0"/>
            </a:br>
            <a:r>
              <a:rPr lang="en-US" sz="2400" dirty="0" smtClean="0"/>
              <a:t>by Erwin </a:t>
            </a:r>
            <a:r>
              <a:rPr lang="en-US" sz="2400" dirty="0" err="1" smtClean="0"/>
              <a:t>Chemerinsky</a:t>
            </a:r>
            <a:r>
              <a:rPr lang="en-US" sz="2400" dirty="0"/>
              <a:t/>
            </a:r>
            <a:br>
              <a:rPr lang="en-US" sz="2400" dirty="0"/>
            </a:br>
            <a:r>
              <a:rPr lang="en-US" sz="1400" dirty="0"/>
              <a:t>http://scholarship.law.duke.edu/cgi/viewcontent.cgi?article=2494&amp;context=faculty_scholarship</a:t>
            </a:r>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19</a:t>
            </a:fld>
            <a:endParaRPr lang="ja-JP" alt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01" y="1282726"/>
            <a:ext cx="8633898" cy="2136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372100"/>
            <a:ext cx="82581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3429000"/>
            <a:ext cx="82867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82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ja-JP" smtClean="0">
                <a:latin typeface="Arial" charset="0"/>
                <a:cs typeface="Arial" charset="0"/>
              </a:rPr>
              <a:t>Objectives</a:t>
            </a:r>
            <a:endParaRPr lang="ja-JP" altLang="en-US" smtClean="0">
              <a:latin typeface="Arial" charset="0"/>
              <a:cs typeface="Arial" charset="0"/>
            </a:endParaRPr>
          </a:p>
        </p:txBody>
      </p:sp>
      <p:sp>
        <p:nvSpPr>
          <p:cNvPr id="14339" name="Content Placeholder 2"/>
          <p:cNvSpPr>
            <a:spLocks noGrp="1"/>
          </p:cNvSpPr>
          <p:nvPr>
            <p:ph idx="1"/>
          </p:nvPr>
        </p:nvSpPr>
        <p:spPr/>
        <p:txBody>
          <a:bodyPr/>
          <a:lstStyle/>
          <a:p>
            <a:pPr eaLnBrk="1" hangingPunct="1">
              <a:spcAft>
                <a:spcPts val="1200"/>
              </a:spcAft>
            </a:pPr>
            <a:r>
              <a:rPr lang="en-US" altLang="ja-JP" smtClean="0">
                <a:latin typeface="Arial" charset="0"/>
                <a:cs typeface="Arial" charset="0"/>
              </a:rPr>
              <a:t>What is privacy?</a:t>
            </a:r>
          </a:p>
          <a:p>
            <a:pPr eaLnBrk="1" hangingPunct="1">
              <a:spcAft>
                <a:spcPts val="1200"/>
              </a:spcAft>
            </a:pPr>
            <a:r>
              <a:rPr lang="en-US" altLang="ja-JP" smtClean="0">
                <a:latin typeface="Arial" charset="0"/>
                <a:cs typeface="Arial" charset="0"/>
              </a:rPr>
              <a:t>How is personal privacy interpreted, and how is it protected by law?</a:t>
            </a:r>
          </a:p>
          <a:p>
            <a:pPr eaLnBrk="1" hangingPunct="1">
              <a:spcAft>
                <a:spcPts val="1200"/>
              </a:spcAft>
            </a:pPr>
            <a:r>
              <a:rPr lang="en-US" altLang="ja-JP" smtClean="0">
                <a:latin typeface="Arial" charset="0"/>
                <a:cs typeface="Arial" charset="0"/>
              </a:rPr>
              <a:t>How is technology adding or removing security?</a:t>
            </a:r>
            <a:endParaRPr lang="ja-JP" altLang="en-US" smtClean="0">
              <a:latin typeface="Arial" charset="0"/>
              <a:cs typeface="Arial" charset="0"/>
            </a:endParaRPr>
          </a:p>
          <a:p>
            <a:pPr eaLnBrk="1" hangingPunct="1">
              <a:spcBef>
                <a:spcPts val="1200"/>
              </a:spcBef>
            </a:pPr>
            <a:endParaRPr lang="ja-JP" altLang="en-US" sz="26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913FEA1-2596-44F0-885D-36108DC514F0}" type="slidenum">
              <a:rPr lang="ja-JP" altLang="en-US"/>
              <a:pPr>
                <a:defRPr/>
              </a:pPr>
              <a:t>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“right to be let alone</a:t>
            </a:r>
            <a:endParaRPr lang="en-US" dirty="0"/>
          </a:p>
        </p:txBody>
      </p:sp>
      <p:sp>
        <p:nvSpPr>
          <p:cNvPr id="3" name="Content Placeholder 2"/>
          <p:cNvSpPr>
            <a:spLocks noGrp="1"/>
          </p:cNvSpPr>
          <p:nvPr>
            <p:ph idx="1"/>
          </p:nvPr>
        </p:nvSpPr>
        <p:spPr/>
        <p:txBody>
          <a:bodyPr/>
          <a:lstStyle/>
          <a:p>
            <a:r>
              <a:rPr lang="en-US" dirty="0" smtClean="0"/>
              <a:t>Michael’s  Essay: Which of the parties in the case are guilty of privacy violations under this definition?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20</a:t>
            </a:fld>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Breach of trust </a:t>
            </a:r>
            <a:r>
              <a:rPr lang="en-US" dirty="0" err="1" smtClean="0"/>
              <a:t>vs</a:t>
            </a:r>
            <a:r>
              <a:rPr lang="en-US" dirty="0" smtClean="0"/>
              <a:t> Privacy</a:t>
            </a:r>
            <a:endParaRPr lang="en-US" dirty="0"/>
          </a:p>
        </p:txBody>
      </p:sp>
      <p:sp>
        <p:nvSpPr>
          <p:cNvPr id="3" name="Content Placeholder 2"/>
          <p:cNvSpPr>
            <a:spLocks noGrp="1"/>
          </p:cNvSpPr>
          <p:nvPr>
            <p:ph idx="1"/>
          </p:nvPr>
        </p:nvSpPr>
        <p:spPr>
          <a:xfrm>
            <a:off x="254000" y="914400"/>
            <a:ext cx="8229600" cy="4525963"/>
          </a:xfrm>
        </p:spPr>
        <p:txBody>
          <a:bodyPr/>
          <a:lstStyle/>
          <a:p>
            <a:r>
              <a:rPr lang="en-US" dirty="0" smtClean="0"/>
              <a:t>breaches of trust, but this is not a privacy problem according to the definition of Warren and Brandeis. </a:t>
            </a:r>
          </a:p>
          <a:p>
            <a:r>
              <a:rPr lang="en-US" dirty="0" smtClean="0"/>
              <a:t>They would argue that these are exactly the types of situations that could be handled by contract law. Hernandez broke her trust with Michael.</a:t>
            </a:r>
          </a:p>
          <a:p>
            <a:r>
              <a:rPr lang="en-US" dirty="0" smtClean="0"/>
              <a:t>This may have violated an implicit contract with Michael to keep his work confidential.</a:t>
            </a:r>
          </a:p>
          <a:p>
            <a:r>
              <a:rPr lang="en-US" dirty="0" err="1" smtClean="0"/>
              <a:t>Bobson</a:t>
            </a:r>
            <a:r>
              <a:rPr lang="en-US" dirty="0" smtClean="0"/>
              <a:t> did not have a relationship with Michael, but he did break his trust with Plagiarism Preventer by publicly posting the materials it provided.</a:t>
            </a:r>
          </a:p>
          <a:p>
            <a:endParaRPr lang="en-US" dirty="0" smtClean="0"/>
          </a:p>
          <a:p>
            <a:r>
              <a:rPr lang="en-US" dirty="0" smtClean="0"/>
              <a:t>The parties that most clearly violated Michael’s right to be let alone are Professor </a:t>
            </a:r>
            <a:r>
              <a:rPr lang="en-US" dirty="0" err="1" smtClean="0"/>
              <a:t>Bobson</a:t>
            </a:r>
            <a:r>
              <a:rPr lang="en-US" dirty="0" smtClean="0"/>
              <a:t> and the harassing callers.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21</a:t>
            </a:fld>
            <a:endParaRPr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Thinking It Through</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When anthropologists and sociologists talk about private life, they typically mean the life of the family and the home, as opposed to public life, which concerns work outside the home and events in the public square. Should the “right to be let alone” apply only to private life, or should it extend to places like the office and public beaches as well? Explain your answer.</a:t>
            </a:r>
          </a:p>
          <a:p>
            <a:r>
              <a:rPr lang="en-US" dirty="0" smtClean="0"/>
              <a:t>Some police officers object to being videotaped while they are going about their jobs (for example, writing traffic tickets). If a bystander videotapes a police officer writing a traffic ticket, does this violate the police officer’s right to be let alone? Why or why not?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22</a:t>
            </a:fld>
            <a:endParaRPr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ja-JP" smtClean="0">
                <a:latin typeface="Arial" charset="0"/>
                <a:cs typeface="Arial" charset="0"/>
              </a:rPr>
              <a:t>Privacy as Concealment</a:t>
            </a:r>
            <a:endParaRPr lang="ja-JP" altLang="en-US" smtClean="0">
              <a:latin typeface="Arial" charset="0"/>
              <a:cs typeface="Arial" charset="0"/>
            </a:endParaRPr>
          </a:p>
        </p:txBody>
      </p:sp>
      <p:sp>
        <p:nvSpPr>
          <p:cNvPr id="19459" name="Content Placeholder 2"/>
          <p:cNvSpPr>
            <a:spLocks noGrp="1"/>
          </p:cNvSpPr>
          <p:nvPr>
            <p:ph idx="1"/>
          </p:nvPr>
        </p:nvSpPr>
        <p:spPr/>
        <p:txBody>
          <a:bodyPr/>
          <a:lstStyle/>
          <a:p>
            <a:r>
              <a:rPr lang="en-US" altLang="ja-JP" dirty="0" smtClean="0">
                <a:latin typeface="Arial" charset="0"/>
                <a:cs typeface="Arial" charset="0"/>
              </a:rPr>
              <a:t>Judge Posner </a:t>
            </a:r>
            <a:r>
              <a:rPr lang="en-US" altLang="ja-JP" sz="2800" dirty="0" smtClean="0">
                <a:latin typeface="Arial" charset="0"/>
                <a:cs typeface="Arial" charset="0"/>
              </a:rPr>
              <a:t>“</a:t>
            </a:r>
            <a:r>
              <a:rPr lang="en-US" sz="2800" dirty="0" smtClean="0"/>
              <a:t>I think privacy is greatly overrated, because privacy basically means concealment.”</a:t>
            </a:r>
          </a:p>
          <a:p>
            <a:r>
              <a:rPr lang="en-US" altLang="ja-JP" sz="2800" dirty="0" smtClean="0">
                <a:latin typeface="Arial" charset="0"/>
                <a:cs typeface="Arial" charset="0"/>
              </a:rPr>
              <a:t>“</a:t>
            </a:r>
            <a:r>
              <a:rPr lang="en-US" sz="2800" dirty="0"/>
              <a:t>“Still, a good deal of privacy just facilitates the personal counterpart of the false advertising of goods and services, and by doing so, reduces the well-being of society as a whole,” Posner says</a:t>
            </a:r>
            <a:r>
              <a:rPr lang="en-US" sz="2800" dirty="0" smtClean="0"/>
              <a:t>.”</a:t>
            </a:r>
            <a:endParaRPr lang="en-US" altLang="ja-JP" sz="2800" dirty="0" smtClean="0">
              <a:latin typeface="Arial" charset="0"/>
              <a:cs typeface="Arial" charset="0"/>
            </a:endParaRPr>
          </a:p>
          <a:p>
            <a:pPr eaLnBrk="1" hangingPunct="1">
              <a:spcBef>
                <a:spcPts val="1200"/>
              </a:spcBef>
            </a:pPr>
            <a:r>
              <a:rPr lang="en-US" altLang="ja-JP" dirty="0" smtClean="0">
                <a:latin typeface="Arial" charset="0"/>
                <a:cs typeface="Arial" charset="0"/>
              </a:rPr>
              <a:t>argues there is no fundamental right to privacy and that people are interested in privacy only to conceal their own wrongdoing or prevent embarrassment</a:t>
            </a:r>
          </a:p>
          <a:p>
            <a:pPr lvl="1" eaLnBrk="1" hangingPunct="1">
              <a:spcBef>
                <a:spcPts val="1200"/>
              </a:spcBef>
              <a:buNone/>
            </a:pPr>
            <a:endParaRPr lang="ja-JP" altLang="ja-JP" sz="2400"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527537E-300F-4643-93F8-B4D64DD23113}" type="slidenum">
              <a:rPr lang="ja-JP" altLang="en-US"/>
              <a:pPr>
                <a:defRPr/>
              </a:pPr>
              <a:t>23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27"/>
            <a:ext cx="8229600" cy="1143000"/>
          </a:xfrm>
        </p:spPr>
        <p:txBody>
          <a:bodyPr/>
          <a:lstStyle/>
          <a:p>
            <a:r>
              <a:rPr lang="en-US" dirty="0" smtClean="0"/>
              <a:t>Posner’s Argument</a:t>
            </a:r>
            <a:endParaRPr lang="en-US" dirty="0"/>
          </a:p>
        </p:txBody>
      </p:sp>
      <p:sp>
        <p:nvSpPr>
          <p:cNvPr id="3" name="Content Placeholder 2"/>
          <p:cNvSpPr>
            <a:spLocks noGrp="1"/>
          </p:cNvSpPr>
          <p:nvPr>
            <p:ph idx="1"/>
          </p:nvPr>
        </p:nvSpPr>
        <p:spPr>
          <a:xfrm>
            <a:off x="218209" y="665018"/>
            <a:ext cx="8229600" cy="4525963"/>
          </a:xfrm>
        </p:spPr>
        <p:txBody>
          <a:bodyPr/>
          <a:lstStyle/>
          <a:p>
            <a:r>
              <a:rPr lang="en-US" dirty="0" smtClean="0"/>
              <a:t>Judge Posner argues that, in the future, modern notions of privacy will be  obsolete. His argument has three main parts:</a:t>
            </a:r>
          </a:p>
          <a:p>
            <a:pPr lvl="1"/>
            <a:r>
              <a:rPr lang="en-US" dirty="0" smtClean="0"/>
              <a:t>Pre-modern peoples (living in small villages or tribal cultures) had no real ability to conceal anything about themselves, and therefore no privacy. It is perfectly natural for people to live with little or no privacy.</a:t>
            </a:r>
          </a:p>
          <a:p>
            <a:pPr lvl="1"/>
            <a:r>
              <a:rPr lang="en-US" dirty="0" smtClean="0"/>
              <a:t>Contemporary people are willing to give up their private information, and become transparent, in return for very small financial incentives or improvements in convenience. This proves that we do not value individual privacy.</a:t>
            </a:r>
          </a:p>
          <a:p>
            <a:pPr lvl="1"/>
            <a:r>
              <a:rPr lang="en-US" dirty="0" smtClean="0"/>
              <a:t>Concealment is most useful to criminals, and least useful to honest people.</a:t>
            </a:r>
          </a:p>
          <a:p>
            <a:r>
              <a:rPr lang="en-US" dirty="0" smtClean="0"/>
              <a:t>Therefore, privacy is mostly a social harm that reduces safety, not a social good.</a:t>
            </a:r>
          </a:p>
          <a:p>
            <a:r>
              <a:rPr lang="en-US" dirty="0" smtClean="0"/>
              <a:t>Another supporting “I have nothing to hide” argument says that people are not concerned about privacy because they do not have anything they wish to conceal.</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24</a:t>
            </a:fld>
            <a:endParaRPr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Judge Richard Posner: Privacy</a:t>
            </a:r>
            <a:endParaRPr lang="en-US" dirty="0"/>
          </a:p>
        </p:txBody>
      </p:sp>
      <p:sp>
        <p:nvSpPr>
          <p:cNvPr id="3" name="Content Placeholder 2"/>
          <p:cNvSpPr>
            <a:spLocks noGrp="1"/>
          </p:cNvSpPr>
          <p:nvPr>
            <p:ph idx="1"/>
          </p:nvPr>
        </p:nvSpPr>
        <p:spPr/>
        <p:txBody>
          <a:bodyPr/>
          <a:lstStyle/>
          <a:p>
            <a:r>
              <a:rPr lang="en-US" b="1" dirty="0"/>
              <a:t>Published on Apr 23, 2012 </a:t>
            </a:r>
            <a:endParaRPr lang="en-US" dirty="0"/>
          </a:p>
          <a:p>
            <a:r>
              <a:rPr lang="en-US" dirty="0"/>
              <a:t>Judge Posner believes that as a social good, privacy is overrated because it means people are able to conceal things</a:t>
            </a:r>
            <a:r>
              <a:rPr lang="en-US" dirty="0" smtClean="0"/>
              <a:t>.</a:t>
            </a:r>
          </a:p>
          <a:p>
            <a:r>
              <a:rPr lang="en-US" dirty="0">
                <a:hlinkClick r:id="rId2"/>
              </a:rPr>
              <a:t>http://</a:t>
            </a:r>
            <a:r>
              <a:rPr lang="en-US" dirty="0" smtClean="0">
                <a:hlinkClick r:id="rId2"/>
              </a:rPr>
              <a:t>www.youtube.com/watch?v=kQu0et1jXfs</a:t>
            </a:r>
            <a:endParaRPr lang="en-US" dirty="0" smtClean="0"/>
          </a:p>
          <a:p>
            <a:pPr marL="0" indent="0">
              <a:buNone/>
            </a:pPr>
            <a:r>
              <a:rPr lang="en-US" dirty="0"/>
              <a:t/>
            </a:r>
            <a:br>
              <a:rPr lang="en-US" dirty="0"/>
            </a:b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25</a:t>
            </a:fld>
            <a:endParaRPr lang="ja-JP" altLang="en-US"/>
          </a:p>
        </p:txBody>
      </p:sp>
    </p:spTree>
    <p:extLst>
      <p:ext uri="{BB962C8B-B14F-4D97-AF65-F5344CB8AC3E}">
        <p14:creationId xmlns:p14="http://schemas.microsoft.com/office/powerpoint/2010/main" val="3738456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ja-JP" smtClean="0">
                <a:latin typeface="Arial" charset="0"/>
                <a:cs typeface="Arial" charset="0"/>
              </a:rPr>
              <a:t>Privacy as Concealment</a:t>
            </a:r>
            <a:endParaRPr lang="ja-JP" altLang="en-US" smtClean="0">
              <a:latin typeface="Arial" charset="0"/>
              <a:cs typeface="Arial" charset="0"/>
            </a:endParaRPr>
          </a:p>
        </p:txBody>
      </p:sp>
      <p:sp>
        <p:nvSpPr>
          <p:cNvPr id="19459" name="Content Placeholder 2"/>
          <p:cNvSpPr>
            <a:spLocks noGrp="1"/>
          </p:cNvSpPr>
          <p:nvPr>
            <p:ph idx="1"/>
          </p:nvPr>
        </p:nvSpPr>
        <p:spPr/>
        <p:txBody>
          <a:bodyPr/>
          <a:lstStyle/>
          <a:p>
            <a:r>
              <a:rPr lang="en-US" altLang="ja-JP" dirty="0" smtClean="0">
                <a:latin typeface="Arial" charset="0"/>
                <a:cs typeface="Arial" charset="0"/>
              </a:rPr>
              <a:t> Michael’s Essay Case</a:t>
            </a:r>
          </a:p>
          <a:p>
            <a:pPr lvl="1" eaLnBrk="1" hangingPunct="1">
              <a:spcBef>
                <a:spcPts val="1200"/>
              </a:spcBef>
            </a:pPr>
            <a:r>
              <a:rPr lang="en-US" altLang="ja-JP" sz="2400" dirty="0" smtClean="0">
                <a:latin typeface="Arial" charset="0"/>
                <a:cs typeface="Arial" charset="0"/>
              </a:rPr>
              <a:t>How would restricting information until others understand the context benefit someone in Michael’s situation? </a:t>
            </a:r>
          </a:p>
          <a:p>
            <a:pPr lvl="1" eaLnBrk="1" hangingPunct="1">
              <a:spcBef>
                <a:spcPts val="1200"/>
              </a:spcBef>
            </a:pPr>
            <a:r>
              <a:rPr lang="en-US" altLang="ja-JP" sz="2400" dirty="0" smtClean="0">
                <a:latin typeface="Arial" charset="0"/>
                <a:cs typeface="Arial" charset="0"/>
              </a:rPr>
              <a:t>Does Posner’s opinion fall in line with the application of delaying access to private information like Michael’s paper?</a:t>
            </a:r>
            <a:endParaRPr lang="ja-JP" altLang="ja-JP" sz="24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527537E-300F-4643-93F8-B4D64DD23113}" type="slidenum">
              <a:rPr lang="ja-JP" altLang="en-US"/>
              <a:pPr>
                <a:defRPr/>
              </a:pPr>
              <a:t>26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274638"/>
            <a:ext cx="9144000" cy="1143000"/>
          </a:xfrm>
        </p:spPr>
        <p:txBody>
          <a:bodyPr/>
          <a:lstStyle/>
          <a:p>
            <a:pPr eaLnBrk="1" hangingPunct="1"/>
            <a:r>
              <a:rPr lang="en-US" altLang="ja-JP" smtClean="0">
                <a:latin typeface="Arial" charset="0"/>
                <a:cs typeface="Arial" charset="0"/>
              </a:rPr>
              <a:t>Solove’s Taxonomy of Privacy Problems</a:t>
            </a:r>
            <a:endParaRPr lang="ja-JP" altLang="en-US" smtClean="0">
              <a:latin typeface="Arial" charset="0"/>
              <a:cs typeface="Arial" charset="0"/>
            </a:endParaRPr>
          </a:p>
        </p:txBody>
      </p:sp>
      <p:sp>
        <p:nvSpPr>
          <p:cNvPr id="20483" name="Content Placeholder 2"/>
          <p:cNvSpPr>
            <a:spLocks noGrp="1"/>
          </p:cNvSpPr>
          <p:nvPr>
            <p:ph idx="1"/>
          </p:nvPr>
        </p:nvSpPr>
        <p:spPr/>
        <p:txBody>
          <a:bodyPr/>
          <a:lstStyle/>
          <a:p>
            <a:pPr eaLnBrk="1" hangingPunct="1"/>
            <a:r>
              <a:rPr lang="en-US" altLang="ja-JP" b="1" smtClean="0">
                <a:latin typeface="Arial" charset="0"/>
                <a:cs typeface="Arial" charset="0"/>
              </a:rPr>
              <a:t>top-down:</a:t>
            </a:r>
            <a:r>
              <a:rPr lang="en-US" altLang="ja-JP" smtClean="0">
                <a:latin typeface="Arial" charset="0"/>
                <a:cs typeface="Arial" charset="0"/>
              </a:rPr>
              <a:t> starting with a single clear definition, and then discovering that not all privacy problems are covered by the definition</a:t>
            </a:r>
          </a:p>
          <a:p>
            <a:pPr eaLnBrk="1" hangingPunct="1"/>
            <a:endParaRPr lang="en-US" altLang="ja-JP" smtClean="0">
              <a:latin typeface="Arial" charset="0"/>
              <a:cs typeface="Arial" charset="0"/>
            </a:endParaRPr>
          </a:p>
          <a:p>
            <a:pPr eaLnBrk="1" hangingPunct="1"/>
            <a:r>
              <a:rPr lang="en-US" altLang="ja-JP" b="1" smtClean="0">
                <a:latin typeface="Arial" charset="0"/>
                <a:cs typeface="Arial" charset="0"/>
              </a:rPr>
              <a:t>bottom-up:</a:t>
            </a:r>
            <a:r>
              <a:rPr lang="en-US" altLang="ja-JP" smtClean="0">
                <a:latin typeface="Arial" charset="0"/>
                <a:cs typeface="Arial" charset="0"/>
              </a:rPr>
              <a:t> starting with a list of the common kinds of privacy problems and building a definition up</a:t>
            </a:r>
          </a:p>
          <a:p>
            <a:pPr eaLnBrk="1" hangingPunct="1"/>
            <a:endParaRPr lang="en-US"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A06320D-BE4D-4BCA-B7D1-3A5EDE7C3D5D}" type="slidenum">
              <a:rPr lang="ja-JP" altLang="en-US"/>
              <a:pPr>
                <a:defRPr/>
              </a:pPr>
              <a:t>27</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ja-JP"/>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1900511C-69D1-4CDB-8307-43239748D368}" type="slidenum">
              <a:rPr lang="ja-JP" altLang="en-US"/>
              <a:pPr>
                <a:defRPr/>
              </a:pPr>
              <a:t>28</a:t>
            </a:fld>
            <a:endParaRPr lang="ja-JP" altLang="en-US"/>
          </a:p>
        </p:txBody>
      </p:sp>
      <p:pic>
        <p:nvPicPr>
          <p:cNvPr id="21508" name="Picture 3"/>
          <p:cNvPicPr>
            <a:picLocks noChangeAspect="1" noChangeArrowheads="1"/>
          </p:cNvPicPr>
          <p:nvPr/>
        </p:nvPicPr>
        <p:blipFill>
          <a:blip r:embed="rId2"/>
          <a:srcRect/>
          <a:stretch>
            <a:fillRect/>
          </a:stretch>
        </p:blipFill>
        <p:spPr bwMode="auto">
          <a:xfrm>
            <a:off x="492125" y="1768475"/>
            <a:ext cx="8194675" cy="4052888"/>
          </a:xfrm>
          <a:prstGeom prst="rect">
            <a:avLst/>
          </a:prstGeom>
          <a:noFill/>
          <a:ln w="9525">
            <a:noFill/>
            <a:miter lim="800000"/>
            <a:headEnd/>
            <a:tailEnd/>
          </a:ln>
        </p:spPr>
      </p:pic>
      <p:sp>
        <p:nvSpPr>
          <p:cNvPr id="21509" name="Rectangle 7"/>
          <p:cNvSpPr>
            <a:spLocks noChangeArrowheads="1"/>
          </p:cNvSpPr>
          <p:nvPr/>
        </p:nvSpPr>
        <p:spPr bwMode="auto">
          <a:xfrm>
            <a:off x="323850" y="404813"/>
            <a:ext cx="8362950" cy="1190625"/>
          </a:xfrm>
          <a:prstGeom prst="rect">
            <a:avLst/>
          </a:prstGeom>
          <a:noFill/>
          <a:ln w="9525">
            <a:noFill/>
            <a:miter lim="800000"/>
            <a:headEnd/>
            <a:tailEnd/>
          </a:ln>
        </p:spPr>
        <p:txBody>
          <a:bodyPr wrap="none">
            <a:spAutoFit/>
          </a:bodyPr>
          <a:lstStyle/>
          <a:p>
            <a:pPr algn="ctr"/>
            <a:r>
              <a:rPr lang="en-US" altLang="ja-JP" sz="3600">
                <a:solidFill>
                  <a:srgbClr val="1F497D"/>
                </a:solidFill>
              </a:rPr>
              <a:t>Solove’s Taxonomy of Privacy Problems</a:t>
            </a:r>
          </a:p>
          <a:p>
            <a:pPr algn="ctr"/>
            <a:r>
              <a:rPr lang="en-US" altLang="ja-JP" sz="3600">
                <a:solidFill>
                  <a:srgbClr val="1F497D"/>
                </a:solidFill>
              </a:rPr>
              <a:t>(continued)</a:t>
            </a:r>
            <a:endParaRPr lang="en-US">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ja-JP"/>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AF069625-5829-42B9-A722-C569E29CFF01}" type="slidenum">
              <a:rPr lang="ja-JP" altLang="en-US"/>
              <a:pPr>
                <a:defRPr/>
              </a:pPr>
              <a:t>29</a:t>
            </a:fld>
            <a:endParaRPr lang="ja-JP" altLang="en-US"/>
          </a:p>
        </p:txBody>
      </p:sp>
      <p:sp>
        <p:nvSpPr>
          <p:cNvPr id="22532" name="Rectangle 7"/>
          <p:cNvSpPr>
            <a:spLocks noChangeArrowheads="1"/>
          </p:cNvSpPr>
          <p:nvPr/>
        </p:nvSpPr>
        <p:spPr bwMode="auto">
          <a:xfrm>
            <a:off x="323850" y="404813"/>
            <a:ext cx="8362950" cy="1190625"/>
          </a:xfrm>
          <a:prstGeom prst="rect">
            <a:avLst/>
          </a:prstGeom>
          <a:noFill/>
          <a:ln w="9525">
            <a:noFill/>
            <a:miter lim="800000"/>
            <a:headEnd/>
            <a:tailEnd/>
          </a:ln>
        </p:spPr>
        <p:txBody>
          <a:bodyPr wrap="none">
            <a:spAutoFit/>
          </a:bodyPr>
          <a:lstStyle/>
          <a:p>
            <a:pPr algn="ctr"/>
            <a:r>
              <a:rPr lang="en-US" altLang="ja-JP" sz="3600">
                <a:solidFill>
                  <a:srgbClr val="1F497D"/>
                </a:solidFill>
              </a:rPr>
              <a:t>Solove’s Taxonomy of Privacy Problems</a:t>
            </a:r>
          </a:p>
          <a:p>
            <a:pPr algn="ctr"/>
            <a:r>
              <a:rPr lang="en-US" altLang="ja-JP" sz="3600">
                <a:solidFill>
                  <a:srgbClr val="1F497D"/>
                </a:solidFill>
              </a:rPr>
              <a:t>(continued)</a:t>
            </a:r>
            <a:endParaRPr lang="en-US">
              <a:latin typeface="Calibri" pitchFamily="34" charset="0"/>
            </a:endParaRPr>
          </a:p>
        </p:txBody>
      </p:sp>
      <p:pic>
        <p:nvPicPr>
          <p:cNvPr id="22533" name="Picture 2"/>
          <p:cNvPicPr>
            <a:picLocks noChangeAspect="1" noChangeArrowheads="1"/>
          </p:cNvPicPr>
          <p:nvPr/>
        </p:nvPicPr>
        <p:blipFill>
          <a:blip r:embed="rId2"/>
          <a:srcRect/>
          <a:stretch>
            <a:fillRect/>
          </a:stretch>
        </p:blipFill>
        <p:spPr bwMode="auto">
          <a:xfrm>
            <a:off x="584200" y="1595438"/>
            <a:ext cx="7870825" cy="452596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Technology</a:t>
            </a:r>
            <a:endParaRPr lang="en-US" dirty="0"/>
          </a:p>
        </p:txBody>
      </p:sp>
      <p:sp>
        <p:nvSpPr>
          <p:cNvPr id="3" name="Content Placeholder 2"/>
          <p:cNvSpPr>
            <a:spLocks noGrp="1"/>
          </p:cNvSpPr>
          <p:nvPr>
            <p:ph idx="1"/>
          </p:nvPr>
        </p:nvSpPr>
        <p:spPr/>
        <p:txBody>
          <a:bodyPr/>
          <a:lstStyle/>
          <a:p>
            <a:r>
              <a:rPr lang="en-US" sz="3200" dirty="0" smtClean="0"/>
              <a:t>Can you think of some examples of today’s technology that cause information to become public?</a:t>
            </a:r>
            <a:endParaRPr lang="en-US" sz="3200" dirty="0"/>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a:t>
            </a:fld>
            <a:endParaRPr lang="ja-JP" altLang="en-US"/>
          </a:p>
        </p:txBody>
      </p:sp>
    </p:spTree>
    <p:extLst>
      <p:ext uri="{BB962C8B-B14F-4D97-AF65-F5344CB8AC3E}">
        <p14:creationId xmlns:p14="http://schemas.microsoft.com/office/powerpoint/2010/main" val="1988658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r>
              <a:rPr lang="en-US" dirty="0" smtClean="0"/>
              <a:t>Aggregation—Collecting many small pieces of information about a person and linking them together, to create new information.</a:t>
            </a:r>
          </a:p>
          <a:p>
            <a:r>
              <a:rPr lang="en-US" dirty="0" err="1" smtClean="0"/>
              <a:t>Solove</a:t>
            </a:r>
            <a:r>
              <a:rPr lang="en-US" dirty="0" smtClean="0"/>
              <a:t> says, “When analyzed, aggregated information can reveal new facts about a person that she did not expect would be known about her when the original, isolated data was collected.”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30</a:t>
            </a:fld>
            <a:endParaRPr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57200" y="1839913"/>
            <a:ext cx="8229600" cy="4286250"/>
          </a:xfrm>
        </p:spPr>
        <p:txBody>
          <a:bodyPr/>
          <a:lstStyle/>
          <a:p>
            <a:pPr eaLnBrk="1" hangingPunct="1">
              <a:spcBef>
                <a:spcPts val="1200"/>
              </a:spcBef>
            </a:pPr>
            <a:r>
              <a:rPr lang="en-US" altLang="ja-JP" b="1" smtClean="0">
                <a:latin typeface="Arial" charset="0"/>
                <a:cs typeface="Arial" charset="0"/>
              </a:rPr>
              <a:t>PleaseRobMe: </a:t>
            </a:r>
            <a:r>
              <a:rPr lang="en-US" altLang="ja-JP" smtClean="0">
                <a:latin typeface="Arial" charset="0"/>
                <a:cs typeface="Arial" charset="0"/>
              </a:rPr>
              <a:t>a Web site that allowed users to find houses where the owners were away from home </a:t>
            </a:r>
          </a:p>
          <a:p>
            <a:pPr lvl="1" eaLnBrk="1" hangingPunct="1">
              <a:spcBef>
                <a:spcPts val="1200"/>
              </a:spcBef>
            </a:pPr>
            <a:r>
              <a:rPr lang="en-US" altLang="ja-JP" sz="2200" smtClean="0">
                <a:latin typeface="Arial" charset="0"/>
                <a:cs typeface="Arial" charset="0"/>
              </a:rPr>
              <a:t>Aggregated social networking status updates (such as Twitter, Foursquare, Flickr, and Facebook) and home address information</a:t>
            </a:r>
          </a:p>
          <a:p>
            <a:pPr lvl="1" eaLnBrk="1" hangingPunct="1">
              <a:spcBef>
                <a:spcPts val="1200"/>
              </a:spcBef>
            </a:pPr>
            <a:r>
              <a:rPr lang="en-US" altLang="ja-JP" sz="2200" smtClean="0">
                <a:latin typeface="Arial" charset="0"/>
                <a:cs typeface="Arial" charset="0"/>
              </a:rPr>
              <a:t>The information PleaseRobMe gathered was already freely available on the Internet</a:t>
            </a:r>
          </a:p>
        </p:txBody>
      </p:sp>
      <p:sp>
        <p:nvSpPr>
          <p:cNvPr id="4" name="Slide Number Placeholder 3"/>
          <p:cNvSpPr>
            <a:spLocks noGrp="1"/>
          </p:cNvSpPr>
          <p:nvPr>
            <p:ph type="sldNum" sz="quarter" idx="11"/>
          </p:nvPr>
        </p:nvSpPr>
        <p:spPr/>
        <p:txBody>
          <a:bodyPr/>
          <a:lstStyle/>
          <a:p>
            <a:pPr>
              <a:defRPr/>
            </a:pPr>
            <a:fld id="{7810469C-1D34-4B75-9508-9773B1C8377E}" type="slidenum">
              <a:rPr lang="ja-JP" altLang="en-US"/>
              <a:pPr>
                <a:defRPr/>
              </a:pPr>
              <a:t>31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
        <p:nvSpPr>
          <p:cNvPr id="23557" name="Rectangle 5"/>
          <p:cNvSpPr>
            <a:spLocks noChangeArrowheads="1"/>
          </p:cNvSpPr>
          <p:nvPr/>
        </p:nvSpPr>
        <p:spPr bwMode="auto">
          <a:xfrm>
            <a:off x="311150" y="400050"/>
            <a:ext cx="8375650" cy="1200150"/>
          </a:xfrm>
          <a:prstGeom prst="rect">
            <a:avLst/>
          </a:prstGeom>
          <a:noFill/>
          <a:ln w="9525">
            <a:noFill/>
            <a:miter lim="800000"/>
            <a:headEnd/>
            <a:tailEnd/>
          </a:ln>
        </p:spPr>
        <p:txBody>
          <a:bodyPr wrap="none">
            <a:spAutoFit/>
          </a:bodyPr>
          <a:lstStyle/>
          <a:p>
            <a:pPr algn="ctr"/>
            <a:r>
              <a:rPr lang="en-US" altLang="ja-JP" sz="3600">
                <a:solidFill>
                  <a:srgbClr val="1F497D"/>
                </a:solidFill>
              </a:rPr>
              <a:t>Solove’s Taxonomy of Privacy Problems</a:t>
            </a:r>
          </a:p>
          <a:p>
            <a:pPr algn="ctr"/>
            <a:r>
              <a:rPr lang="en-US" altLang="ja-JP" sz="3600">
                <a:solidFill>
                  <a:srgbClr val="1F497D"/>
                </a:solidFill>
              </a:rPr>
              <a:t>(continued)</a:t>
            </a:r>
            <a:endParaRPr lang="en-US">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32</a:t>
            </a:fld>
            <a:endParaRPr lang="ja-JP" altLang="en-US"/>
          </a:p>
        </p:txBody>
      </p:sp>
      <p:pic>
        <p:nvPicPr>
          <p:cNvPr id="1026" name="Picture 2"/>
          <p:cNvPicPr>
            <a:picLocks noGrp="1" noChangeAspect="1" noChangeArrowheads="1"/>
          </p:cNvPicPr>
          <p:nvPr>
            <p:ph idx="1"/>
          </p:nvPr>
        </p:nvPicPr>
        <p:blipFill>
          <a:blip r:embed="rId2"/>
          <a:srcRect/>
          <a:stretch>
            <a:fillRect/>
          </a:stretch>
        </p:blipFill>
        <p:spPr bwMode="auto">
          <a:xfrm>
            <a:off x="290945" y="0"/>
            <a:ext cx="7865919" cy="686896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118"/>
            <a:ext cx="8229600" cy="1143000"/>
          </a:xfrm>
        </p:spPr>
        <p:txBody>
          <a:bodyPr/>
          <a:lstStyle/>
          <a:p>
            <a:r>
              <a:rPr lang="en-US" dirty="0" smtClean="0"/>
              <a:t>Increased Accessibility</a:t>
            </a:r>
            <a:endParaRPr lang="en-US" dirty="0"/>
          </a:p>
        </p:txBody>
      </p:sp>
      <p:sp>
        <p:nvSpPr>
          <p:cNvPr id="3" name="Content Placeholder 2"/>
          <p:cNvSpPr>
            <a:spLocks noGrp="1"/>
          </p:cNvSpPr>
          <p:nvPr>
            <p:ph idx="1"/>
          </p:nvPr>
        </p:nvSpPr>
        <p:spPr>
          <a:xfrm>
            <a:off x="322117" y="529936"/>
            <a:ext cx="8530937" cy="4525963"/>
          </a:xfrm>
        </p:spPr>
        <p:txBody>
          <a:bodyPr/>
          <a:lstStyle/>
          <a:p>
            <a:r>
              <a:rPr lang="en-US" dirty="0" smtClean="0"/>
              <a:t>Increased accessibility—Making records that are technically available to the public easier to access.</a:t>
            </a:r>
          </a:p>
          <a:p>
            <a:r>
              <a:rPr lang="en-US" dirty="0" smtClean="0"/>
              <a:t>Example: Civil Rights Act of 1964.</a:t>
            </a:r>
          </a:p>
          <a:p>
            <a:pPr lvl="1"/>
            <a:r>
              <a:rPr lang="en-US" sz="2400" dirty="0" smtClean="0"/>
              <a:t>The </a:t>
            </a:r>
            <a:r>
              <a:rPr lang="en-US" sz="2400" b="1" dirty="0" smtClean="0"/>
              <a:t>Civil Rights Act of 1964</a:t>
            </a:r>
            <a:r>
              <a:rPr lang="en-US" sz="2400" dirty="0" smtClean="0"/>
              <a:t> a landmark piece of legislation in the United States that outlawed major forms of discrimination against racial, ethnic, national and religious minorities, and women. </a:t>
            </a:r>
          </a:p>
          <a:p>
            <a:pPr lvl="1"/>
            <a:r>
              <a:rPr lang="en-US" sz="2400" dirty="0" smtClean="0"/>
              <a:t>Illegal to reject job applicants based solely on their arrest records. Not a major issue in past since even though arrest records have always been public information, few employers would take the time to search every local newspaper for the past ten years</a:t>
            </a:r>
          </a:p>
          <a:p>
            <a:pPr lvl="1"/>
            <a:r>
              <a:rPr lang="en-US" sz="2400" dirty="0" smtClean="0"/>
              <a:t>Now combination of online arrest records, online court records, and Internet search engines makes it very  easy to violate the law, and violations are very difficult to catch.</a:t>
            </a:r>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33</a:t>
            </a:fld>
            <a:endParaRPr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a:t>
            </a:r>
            <a:r>
              <a:rPr lang="en-US" dirty="0" err="1" smtClean="0"/>
              <a:t>vs</a:t>
            </a:r>
            <a:r>
              <a:rPr lang="en-US" dirty="0" smtClean="0"/>
              <a:t>  Disclosure</a:t>
            </a:r>
            <a:endParaRPr lang="en-US" dirty="0"/>
          </a:p>
        </p:txBody>
      </p:sp>
      <p:sp>
        <p:nvSpPr>
          <p:cNvPr id="3" name="Content Placeholder 2"/>
          <p:cNvSpPr>
            <a:spLocks noGrp="1"/>
          </p:cNvSpPr>
          <p:nvPr>
            <p:ph idx="1"/>
          </p:nvPr>
        </p:nvSpPr>
        <p:spPr/>
        <p:txBody>
          <a:bodyPr/>
          <a:lstStyle/>
          <a:p>
            <a:r>
              <a:rPr lang="en-US" dirty="0" smtClean="0"/>
              <a:t>BOTH revealing truthful private information</a:t>
            </a:r>
          </a:p>
          <a:p>
            <a:endParaRPr lang="en-US" dirty="0" smtClean="0"/>
          </a:p>
          <a:p>
            <a:r>
              <a:rPr lang="en-US" dirty="0" smtClean="0"/>
              <a:t>Disclosure—Publishing private, but true, information in a way that damages the reputation of the subject.</a:t>
            </a:r>
          </a:p>
          <a:p>
            <a:endParaRPr lang="en-US" dirty="0" smtClean="0"/>
          </a:p>
          <a:p>
            <a:r>
              <a:rPr lang="en-US" dirty="0" smtClean="0"/>
              <a:t>Exposure—Publicly displaying certain physical or emotional attributes of another that are normally considered private, especially if such display is humiliating or embarrassing.</a:t>
            </a:r>
          </a:p>
          <a:p>
            <a:pPr>
              <a:buNone/>
            </a:pPr>
            <a:endParaRPr lang="en-US" dirty="0" smtClean="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34</a:t>
            </a:fld>
            <a:endParaRPr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sz="2800" dirty="0" smtClean="0"/>
              <a:t>Some Americans refuse to fill out census forms on the grounds that it is a privacy violation. Under which of </a:t>
            </a:r>
            <a:r>
              <a:rPr lang="en-US" sz="2800" dirty="0" err="1" smtClean="0"/>
              <a:t>Solove’s</a:t>
            </a:r>
            <a:r>
              <a:rPr lang="en-US" sz="2800" dirty="0" smtClean="0"/>
              <a:t> categories does this fall?</a:t>
            </a:r>
          </a:p>
          <a:p>
            <a:r>
              <a:rPr lang="en-US" sz="2800" dirty="0" smtClean="0"/>
              <a:t>What type of privacy problems are present in Professor Hernandez’s actions?</a:t>
            </a:r>
          </a:p>
          <a:p>
            <a:r>
              <a:rPr lang="en-US" sz="2800" dirty="0" smtClean="0"/>
              <a:t>Consider Plagiarism Preventer’s decision to allow Professor </a:t>
            </a:r>
            <a:r>
              <a:rPr lang="en-US" sz="2800" dirty="0" err="1" smtClean="0"/>
              <a:t>Bobson</a:t>
            </a:r>
            <a:r>
              <a:rPr lang="en-US" sz="2800" dirty="0" smtClean="0"/>
              <a:t> access to the full text of Michael’s paper. Which item in </a:t>
            </a:r>
            <a:r>
              <a:rPr lang="en-US" sz="2800" dirty="0" err="1" smtClean="0"/>
              <a:t>Solove’s</a:t>
            </a:r>
            <a:r>
              <a:rPr lang="en-US" sz="2800" dirty="0" smtClean="0"/>
              <a:t> hierarchy is most applicable to this action?</a:t>
            </a:r>
            <a:endParaRPr lang="en-US" sz="2800"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35</a:t>
            </a:fld>
            <a:endParaRPr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“RIGHT TO PRIVACY”  ?</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 Constitution is the first place we should look. </a:t>
            </a:r>
          </a:p>
          <a:p>
            <a:pPr lvl="1"/>
            <a:r>
              <a:rPr lang="en-US" dirty="0" smtClean="0"/>
              <a:t>U.S. Constitution does not explicitly describe a broad right to privacy.</a:t>
            </a:r>
          </a:p>
          <a:p>
            <a:pPr lvl="1"/>
            <a:r>
              <a:rPr lang="en-US" dirty="0" smtClean="0"/>
              <a:t>Various amendments to the constitution define certain narrow areas of privacy.  </a:t>
            </a:r>
          </a:p>
          <a:p>
            <a:pPr lvl="1">
              <a:buNone/>
            </a:pP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36</a:t>
            </a:fld>
            <a:endParaRPr lang="ja-JP" altLang="en-US"/>
          </a:p>
        </p:txBody>
      </p:sp>
      <p:pic>
        <p:nvPicPr>
          <p:cNvPr id="49155" name="Picture 3"/>
          <p:cNvPicPr>
            <a:picLocks noChangeAspect="1" noChangeArrowheads="1"/>
          </p:cNvPicPr>
          <p:nvPr/>
        </p:nvPicPr>
        <p:blipFill>
          <a:blip r:embed="rId2"/>
          <a:srcRect/>
          <a:stretch>
            <a:fillRect/>
          </a:stretch>
        </p:blipFill>
        <p:spPr bwMode="auto">
          <a:xfrm>
            <a:off x="855663" y="2684462"/>
            <a:ext cx="7656275" cy="367188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Piecemeal Approach to Privacy</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smtClean="0"/>
              <a:t> Many different laws, with each law designed to protect the privacy of one particular kind of data, or one particular medium of communication.   Examples:</a:t>
            </a:r>
          </a:p>
          <a:p>
            <a:pPr lvl="1"/>
            <a:r>
              <a:rPr lang="en-US" dirty="0" smtClean="0"/>
              <a:t>Contents of first class mail – Title 18, U.S. Code, section 1702</a:t>
            </a:r>
          </a:p>
          <a:p>
            <a:pPr lvl="1"/>
            <a:r>
              <a:rPr lang="en-US" dirty="0" smtClean="0"/>
              <a:t>Contents of a student’s academic records – Family Educational Rights and Privacy Act (Title 20, U.S. Code, section 1232g)</a:t>
            </a:r>
          </a:p>
          <a:p>
            <a:pPr lvl="1"/>
            <a:r>
              <a:rPr lang="en-US" dirty="0" smtClean="0"/>
              <a:t>Bank records – Title 12, U.S. Code, section 3403</a:t>
            </a:r>
          </a:p>
          <a:p>
            <a:r>
              <a:rPr lang="en-US" dirty="0" smtClean="0"/>
              <a:t>Many laws dealing with specific privacy issues, BUT NO law that defines or protects privacy in general.</a:t>
            </a:r>
          </a:p>
          <a:p>
            <a:r>
              <a:rPr lang="en-US" dirty="0" smtClean="0"/>
              <a:t>One of the liberties the Fourteenth Amendment addresses is Warren and Brandeis’s “right to be let alone.”</a:t>
            </a:r>
          </a:p>
          <a:p>
            <a:pPr lvl="1"/>
            <a:r>
              <a:rPr lang="en-US" dirty="0" smtClean="0"/>
              <a:t>1969 Supreme Court case of Stanley v. Georgia.</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37</a:t>
            </a:fld>
            <a:endParaRPr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6" y="0"/>
            <a:ext cx="8229600" cy="1143000"/>
          </a:xfrm>
        </p:spPr>
        <p:txBody>
          <a:bodyPr/>
          <a:lstStyle/>
          <a:p>
            <a:r>
              <a:rPr lang="en-US" dirty="0" smtClean="0"/>
              <a:t>Thinking It Through</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smtClean="0"/>
              <a:t>Cellular phone companies can locate you very accurately as long as your phone is turned on and has a signal. This location information is often used by law enforcement to solve crimes. Under the Fourth Amendment, should it be legal for law enforcement to get this information without a warrant? In other words, should cell phone location fall under the category of things (“persons, houses, papers, and effects”) protected by the Fourth Amendment? Explain your reasoning.</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38</a:t>
            </a:fld>
            <a:endParaRPr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ja-JP" smtClean="0">
                <a:latin typeface="Arial" charset="0"/>
                <a:cs typeface="Arial" charset="0"/>
              </a:rPr>
              <a:t>Privacy in Practice and in the Law</a:t>
            </a:r>
            <a:endParaRPr lang="ja-JP" altLang="en-US" smtClean="0">
              <a:latin typeface="Arial" charset="0"/>
              <a:cs typeface="Arial" charset="0"/>
            </a:endParaRPr>
          </a:p>
        </p:txBody>
      </p:sp>
      <p:sp>
        <p:nvSpPr>
          <p:cNvPr id="24579" name="Content Placeholder 2"/>
          <p:cNvSpPr>
            <a:spLocks noGrp="1"/>
          </p:cNvSpPr>
          <p:nvPr>
            <p:ph idx="1"/>
          </p:nvPr>
        </p:nvSpPr>
        <p:spPr>
          <a:xfrm>
            <a:off x="457200" y="1600200"/>
            <a:ext cx="8229600" cy="4654550"/>
          </a:xfrm>
        </p:spPr>
        <p:txBody>
          <a:bodyPr/>
          <a:lstStyle/>
          <a:p>
            <a:pPr eaLnBrk="1" hangingPunct="1"/>
            <a:r>
              <a:rPr lang="en-US" altLang="ja-JP" dirty="0" smtClean="0">
                <a:latin typeface="Arial" charset="0"/>
                <a:cs typeface="Arial" charset="0"/>
              </a:rPr>
              <a:t>Some experts argue against the idea of “a reasonable expectation of privacy” </a:t>
            </a:r>
          </a:p>
          <a:p>
            <a:pPr lvl="1" eaLnBrk="1" hangingPunct="1"/>
            <a:r>
              <a:rPr lang="en-US" altLang="ja-JP" dirty="0" smtClean="0">
                <a:latin typeface="Arial" charset="0"/>
                <a:cs typeface="Arial" charset="0"/>
              </a:rPr>
              <a:t>Claim it introduces subjectivity into decisions</a:t>
            </a:r>
          </a:p>
          <a:p>
            <a:pPr lvl="1" eaLnBrk="1" hangingPunct="1"/>
            <a:r>
              <a:rPr lang="en-US" altLang="ja-JP" dirty="0" smtClean="0">
                <a:latin typeface="Arial" charset="0"/>
                <a:cs typeface="Arial" charset="0"/>
              </a:rPr>
              <a:t>Private depends on context </a:t>
            </a:r>
            <a:r>
              <a:rPr lang="ja-JP" altLang="ja-JP" smtClean="0">
                <a:latin typeface="Arial" charset="0"/>
                <a:cs typeface="Arial" charset="0"/>
              </a:rPr>
              <a:t>―</a:t>
            </a:r>
            <a:r>
              <a:rPr lang="en-US" altLang="ja-JP" dirty="0" smtClean="0">
                <a:latin typeface="Arial" charset="0"/>
                <a:cs typeface="Arial" charset="0"/>
              </a:rPr>
              <a:t> did a person think he or she had privacy at the time?</a:t>
            </a:r>
          </a:p>
          <a:p>
            <a:pPr lvl="1" eaLnBrk="1" hangingPunct="1">
              <a:spcBef>
                <a:spcPts val="1200"/>
              </a:spcBef>
            </a:pPr>
            <a:r>
              <a:rPr lang="en-US" altLang="ja-JP" dirty="0" smtClean="0">
                <a:latin typeface="Arial" charset="0"/>
                <a:cs typeface="Arial" charset="0"/>
              </a:rPr>
              <a:t>Is this dependence on context a strength or a weakness when used to interpret the Fourth Amendment?</a:t>
            </a:r>
          </a:p>
          <a:p>
            <a:pPr eaLnBrk="1" hangingPunct="1">
              <a:spcBef>
                <a:spcPts val="1200"/>
              </a:spcBef>
            </a:pPr>
            <a:r>
              <a:rPr lang="en-US" dirty="0" smtClean="0"/>
              <a:t> </a:t>
            </a:r>
            <a:r>
              <a:rPr lang="en-US" sz="2400" dirty="0" smtClean="0"/>
              <a:t>In 1967, the Supreme Court indeed upheld expectation of privacy in Katz v. United States. </a:t>
            </a:r>
            <a:endParaRPr lang="en-US" dirty="0" smtClean="0"/>
          </a:p>
          <a:p>
            <a:pPr lvl="1" eaLnBrk="1" hangingPunct="1">
              <a:spcBef>
                <a:spcPts val="1200"/>
              </a:spcBef>
            </a:pPr>
            <a:r>
              <a:rPr lang="en-US" sz="1600" dirty="0" smtClean="0"/>
              <a:t>Without a warrant, the FBI had recorded phone conversations of Mr. Katz, who was using a public telephone booth, and they argued that because the phone booth was in a public place, Katz did not have a reasonable expectation of privacy.</a:t>
            </a:r>
          </a:p>
          <a:p>
            <a:pPr lvl="1" eaLnBrk="1" hangingPunct="1">
              <a:spcBef>
                <a:spcPts val="1200"/>
              </a:spcBef>
            </a:pPr>
            <a:r>
              <a:rPr lang="en-US" sz="1600" dirty="0" smtClean="0"/>
              <a:t> the Supreme Court disagreed.</a:t>
            </a:r>
            <a:endParaRPr lang="ja-JP" altLang="ja-JP" sz="16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09BD2F5-9414-4DDA-A201-F44D96C661B1}" type="slidenum">
              <a:rPr lang="ja-JP" altLang="en-US"/>
              <a:pPr>
                <a:defRPr/>
              </a:pPr>
              <a:t>39</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ltLang="en-US"/>
              <a:t>Ways Information Becomes Public</a:t>
            </a:r>
          </a:p>
        </p:txBody>
      </p:sp>
      <p:sp>
        <p:nvSpPr>
          <p:cNvPr id="312323" name="Rectangle 3"/>
          <p:cNvSpPr>
            <a:spLocks noGrp="1" noChangeArrowheads="1"/>
          </p:cNvSpPr>
          <p:nvPr>
            <p:ph type="body" idx="1"/>
          </p:nvPr>
        </p:nvSpPr>
        <p:spPr/>
        <p:txBody>
          <a:bodyPr/>
          <a:lstStyle/>
          <a:p>
            <a:pPr>
              <a:lnSpc>
                <a:spcPct val="90000"/>
              </a:lnSpc>
            </a:pPr>
            <a:r>
              <a:rPr lang="en-US" altLang="en-US" sz="2400"/>
              <a:t>Rewards or loyalty programs</a:t>
            </a:r>
          </a:p>
          <a:p>
            <a:pPr>
              <a:lnSpc>
                <a:spcPct val="90000"/>
              </a:lnSpc>
            </a:pPr>
            <a:r>
              <a:rPr lang="en-US" altLang="en-US" sz="2400"/>
              <a:t>Body scanners</a:t>
            </a:r>
          </a:p>
          <a:p>
            <a:pPr>
              <a:lnSpc>
                <a:spcPct val="90000"/>
              </a:lnSpc>
            </a:pPr>
            <a:r>
              <a:rPr lang="en-US" altLang="en-US" sz="2400"/>
              <a:t>Digital video recorders</a:t>
            </a:r>
          </a:p>
          <a:p>
            <a:pPr>
              <a:lnSpc>
                <a:spcPct val="90000"/>
              </a:lnSpc>
            </a:pPr>
            <a:r>
              <a:rPr lang="en-US" altLang="en-US" sz="2400"/>
              <a:t>Automobile “black boxes”</a:t>
            </a:r>
          </a:p>
          <a:p>
            <a:pPr>
              <a:lnSpc>
                <a:spcPct val="90000"/>
              </a:lnSpc>
            </a:pPr>
            <a:r>
              <a:rPr lang="en-US" altLang="en-US" sz="2400"/>
              <a:t>Enhanced 911 service</a:t>
            </a:r>
          </a:p>
          <a:p>
            <a:pPr>
              <a:lnSpc>
                <a:spcPct val="90000"/>
              </a:lnSpc>
            </a:pPr>
            <a:r>
              <a:rPr lang="en-US" altLang="en-US" sz="2400"/>
              <a:t>RFIDs</a:t>
            </a:r>
          </a:p>
          <a:p>
            <a:pPr>
              <a:lnSpc>
                <a:spcPct val="90000"/>
              </a:lnSpc>
            </a:pPr>
            <a:r>
              <a:rPr lang="en-US" altLang="en-US" sz="2400"/>
              <a:t>Implanted chips</a:t>
            </a:r>
          </a:p>
          <a:p>
            <a:pPr>
              <a:lnSpc>
                <a:spcPct val="90000"/>
              </a:lnSpc>
            </a:pPr>
            <a:r>
              <a:rPr lang="en-US" altLang="en-US" sz="2400"/>
              <a:t>Cookies</a:t>
            </a:r>
          </a:p>
          <a:p>
            <a:pPr>
              <a:lnSpc>
                <a:spcPct val="90000"/>
              </a:lnSpc>
            </a:pPr>
            <a:r>
              <a:rPr lang="en-US" altLang="en-US" sz="2400"/>
              <a:t>Spyware</a:t>
            </a:r>
          </a:p>
        </p:txBody>
      </p:sp>
    </p:spTree>
    <p:extLst>
      <p:ext uri="{BB962C8B-B14F-4D97-AF65-F5344CB8AC3E}">
        <p14:creationId xmlns:p14="http://schemas.microsoft.com/office/powerpoint/2010/main" val="683922849"/>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1143000"/>
          </a:xfrm>
        </p:spPr>
        <p:txBody>
          <a:bodyPr/>
          <a:lstStyle/>
          <a:p>
            <a:pPr eaLnBrk="1" hangingPunct="1"/>
            <a:r>
              <a:rPr lang="en-US" altLang="ja-JP" dirty="0" smtClean="0">
                <a:latin typeface="Arial" charset="0"/>
                <a:cs typeface="Arial" charset="0"/>
              </a:rPr>
              <a:t>Multicultural Perspectives</a:t>
            </a:r>
            <a:endParaRPr lang="ja-JP" altLang="en-US" smtClean="0">
              <a:latin typeface="Arial" charset="0"/>
              <a:cs typeface="Arial" charset="0"/>
            </a:endParaRPr>
          </a:p>
        </p:txBody>
      </p:sp>
      <p:sp>
        <p:nvSpPr>
          <p:cNvPr id="25603" name="Content Placeholder 2"/>
          <p:cNvSpPr>
            <a:spLocks noGrp="1"/>
          </p:cNvSpPr>
          <p:nvPr>
            <p:ph idx="1"/>
          </p:nvPr>
        </p:nvSpPr>
        <p:spPr>
          <a:xfrm>
            <a:off x="457200" y="1143000"/>
            <a:ext cx="8229600" cy="4525963"/>
          </a:xfrm>
        </p:spPr>
        <p:txBody>
          <a:bodyPr/>
          <a:lstStyle/>
          <a:p>
            <a:pPr eaLnBrk="1" hangingPunct="1">
              <a:lnSpc>
                <a:spcPct val="90000"/>
              </a:lnSpc>
              <a:spcAft>
                <a:spcPts val="1200"/>
              </a:spcAft>
            </a:pPr>
            <a:r>
              <a:rPr lang="en-US" altLang="ja-JP" b="1" dirty="0" smtClean="0">
                <a:latin typeface="Arial" charset="0"/>
                <a:cs typeface="Arial" charset="0"/>
              </a:rPr>
              <a:t>Libel:</a:t>
            </a:r>
            <a:r>
              <a:rPr lang="en-US" altLang="ja-JP" dirty="0" smtClean="0">
                <a:latin typeface="Arial" charset="0"/>
                <a:cs typeface="Arial" charset="0"/>
              </a:rPr>
              <a:t> publishing or broadcasting false statements about another person, usually with the intent of harming the other person’s reputation </a:t>
            </a:r>
          </a:p>
          <a:p>
            <a:pPr lvl="1" eaLnBrk="1" hangingPunct="1">
              <a:lnSpc>
                <a:spcPct val="90000"/>
              </a:lnSpc>
              <a:spcAft>
                <a:spcPts val="1200"/>
              </a:spcAft>
            </a:pPr>
            <a:r>
              <a:rPr lang="en-US" altLang="ja-JP" dirty="0" smtClean="0">
                <a:latin typeface="Arial" charset="0"/>
                <a:cs typeface="Arial" charset="0"/>
              </a:rPr>
              <a:t>Most legal systems recognize libel as a crime</a:t>
            </a:r>
          </a:p>
          <a:p>
            <a:pPr lvl="1" eaLnBrk="1" hangingPunct="1">
              <a:lnSpc>
                <a:spcPct val="90000"/>
              </a:lnSpc>
              <a:spcAft>
                <a:spcPts val="1200"/>
              </a:spcAft>
            </a:pPr>
            <a:r>
              <a:rPr lang="en-US" dirty="0" smtClean="0"/>
              <a:t>In the United States, for a statement to be libel, it usually must be “(a) a statement of fact; (b) that is false; (c) and defamatory; … (g) that causes actual   injury…</a:t>
            </a:r>
          </a:p>
          <a:p>
            <a:pPr lvl="1"/>
            <a:r>
              <a:rPr lang="en-US" dirty="0" smtClean="0">
                <a:latin typeface="Arial" charset="0"/>
                <a:cs typeface="Arial" charset="0"/>
              </a:rPr>
              <a:t>In Spain, </a:t>
            </a:r>
            <a:r>
              <a:rPr lang="en-US" dirty="0" smtClean="0"/>
              <a:t>person guilty of libel for “the disclosure of facts relating to private life, which affect a person’s reputation and  good name.”</a:t>
            </a:r>
            <a:r>
              <a:rPr lang="en-US" altLang="ja-JP" dirty="0" smtClean="0">
                <a:latin typeface="Arial" charset="0"/>
                <a:cs typeface="Arial" charset="0"/>
              </a:rPr>
              <a:t> </a:t>
            </a:r>
            <a:endParaRPr lang="ja-JP" altLang="en-US" sz="18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5947D802-E96F-4318-AE26-82B9BB99C671}" type="slidenum">
              <a:rPr lang="ja-JP" altLang="en-US"/>
              <a:pPr>
                <a:defRPr/>
              </a:pPr>
              <a:t>40</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1143000"/>
          </a:xfrm>
        </p:spPr>
        <p:txBody>
          <a:bodyPr/>
          <a:lstStyle/>
          <a:p>
            <a:pPr eaLnBrk="1" hangingPunct="1"/>
            <a:r>
              <a:rPr lang="en-US" altLang="ja-JP" dirty="0" smtClean="0">
                <a:latin typeface="Arial" charset="0"/>
                <a:cs typeface="Arial" charset="0"/>
              </a:rPr>
              <a:t>Thinking It Through</a:t>
            </a:r>
            <a:endParaRPr lang="ja-JP" altLang="en-US" smtClean="0">
              <a:latin typeface="Arial" charset="0"/>
              <a:cs typeface="Arial" charset="0"/>
            </a:endParaRPr>
          </a:p>
        </p:txBody>
      </p:sp>
      <p:sp>
        <p:nvSpPr>
          <p:cNvPr id="25603" name="Content Placeholder 2"/>
          <p:cNvSpPr>
            <a:spLocks noGrp="1"/>
          </p:cNvSpPr>
          <p:nvPr>
            <p:ph idx="1"/>
          </p:nvPr>
        </p:nvSpPr>
        <p:spPr>
          <a:xfrm>
            <a:off x="457200" y="1143000"/>
            <a:ext cx="8229600" cy="4525963"/>
          </a:xfrm>
        </p:spPr>
        <p:txBody>
          <a:bodyPr/>
          <a:lstStyle/>
          <a:p>
            <a:pPr eaLnBrk="1" hangingPunct="1">
              <a:lnSpc>
                <a:spcPct val="90000"/>
              </a:lnSpc>
              <a:spcAft>
                <a:spcPts val="1200"/>
              </a:spcAft>
            </a:pPr>
            <a:r>
              <a:rPr lang="en-US" altLang="ja-JP" b="1" dirty="0" smtClean="0">
                <a:latin typeface="Arial" charset="0"/>
                <a:cs typeface="Arial" charset="0"/>
              </a:rPr>
              <a:t>I</a:t>
            </a:r>
            <a:r>
              <a:rPr lang="en-US" altLang="ja-JP" dirty="0" smtClean="0">
                <a:latin typeface="Arial" charset="0"/>
                <a:cs typeface="Arial" charset="0"/>
              </a:rPr>
              <a:t>magine that a writer from Country A posts an article on a server residing in Country B, about someone who resides in Country C. The article is readable only by people in Country D (readers from other countries trying to access the article receive an error message). </a:t>
            </a:r>
          </a:p>
          <a:p>
            <a:pPr eaLnBrk="1" hangingPunct="1">
              <a:lnSpc>
                <a:spcPct val="90000"/>
              </a:lnSpc>
              <a:spcAft>
                <a:spcPts val="1200"/>
              </a:spcAft>
            </a:pPr>
            <a:r>
              <a:rPr lang="en-US" altLang="ja-JP" dirty="0" smtClean="0">
                <a:latin typeface="Arial" charset="0"/>
                <a:cs typeface="Arial" charset="0"/>
              </a:rPr>
              <a:t>If countries A, B, C, and D have very different libel laws, which country’s laws ought to apply, and why?</a:t>
            </a:r>
            <a:endParaRPr lang="ja-JP" altLang="en-US" sz="18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5947D802-E96F-4318-AE26-82B9BB99C671}" type="slidenum">
              <a:rPr lang="ja-JP" altLang="en-US"/>
              <a:pPr>
                <a:defRPr/>
              </a:pPr>
              <a:t>41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457200" y="2441321"/>
            <a:ext cx="5303837" cy="3565525"/>
          </a:xfrm>
          <a:prstGeom prst="rect">
            <a:avLst/>
          </a:prstGeom>
          <a:noFill/>
          <a:ln w="9525">
            <a:noFill/>
            <a:miter lim="800000"/>
            <a:headEnd/>
            <a:tailEnd/>
          </a:ln>
        </p:spPr>
      </p:pic>
      <p:sp>
        <p:nvSpPr>
          <p:cNvPr id="26627" name="Title 1"/>
          <p:cNvSpPr>
            <a:spLocks noGrp="1"/>
          </p:cNvSpPr>
          <p:nvPr>
            <p:ph type="title"/>
          </p:nvPr>
        </p:nvSpPr>
        <p:spPr>
          <a:xfrm>
            <a:off x="457200" y="0"/>
            <a:ext cx="8229600" cy="1143000"/>
          </a:xfrm>
        </p:spPr>
        <p:txBody>
          <a:bodyPr/>
          <a:lstStyle/>
          <a:p>
            <a:pPr eaLnBrk="1" hangingPunct="1"/>
            <a:r>
              <a:rPr lang="en-US" altLang="ja-JP" dirty="0" smtClean="0">
                <a:latin typeface="Arial" charset="0"/>
                <a:cs typeface="Arial" charset="0"/>
              </a:rPr>
              <a:t>Interdisciplinary Topic: </a:t>
            </a:r>
            <a:r>
              <a:rPr lang="en-US" altLang="ja-JP" dirty="0" err="1" smtClean="0">
                <a:latin typeface="Arial" charset="0"/>
                <a:cs typeface="Arial" charset="0"/>
              </a:rPr>
              <a:t>Panopticism</a:t>
            </a:r>
            <a:endParaRPr lang="ja-JP" altLang="en-US" smtClean="0">
              <a:latin typeface="Arial" charset="0"/>
              <a:cs typeface="Arial" charset="0"/>
            </a:endParaRPr>
          </a:p>
        </p:txBody>
      </p:sp>
      <p:sp>
        <p:nvSpPr>
          <p:cNvPr id="26628" name="Content Placeholder 2"/>
          <p:cNvSpPr>
            <a:spLocks noGrp="1"/>
          </p:cNvSpPr>
          <p:nvPr>
            <p:ph idx="1"/>
          </p:nvPr>
        </p:nvSpPr>
        <p:spPr>
          <a:xfrm>
            <a:off x="457200" y="649034"/>
            <a:ext cx="8229600" cy="3575050"/>
          </a:xfrm>
        </p:spPr>
        <p:txBody>
          <a:bodyPr/>
          <a:lstStyle/>
          <a:p>
            <a:pPr eaLnBrk="1" hangingPunct="1"/>
            <a:endParaRPr lang="en-US" altLang="ja-JP" dirty="0" smtClean="0">
              <a:latin typeface="Arial" charset="0"/>
              <a:cs typeface="Arial" charset="0"/>
            </a:endParaRPr>
          </a:p>
          <a:p>
            <a:pPr eaLnBrk="1" hangingPunct="1"/>
            <a:r>
              <a:rPr lang="en-US" altLang="ja-JP" b="1" dirty="0" smtClean="0">
                <a:latin typeface="Arial" charset="0"/>
                <a:cs typeface="Arial" charset="0"/>
              </a:rPr>
              <a:t>Michel Foucault:</a:t>
            </a:r>
            <a:r>
              <a:rPr lang="en-US" altLang="ja-JP" dirty="0" smtClean="0">
                <a:latin typeface="Arial" charset="0"/>
                <a:cs typeface="Arial" charset="0"/>
              </a:rPr>
              <a:t> Essay </a:t>
            </a:r>
            <a:r>
              <a:rPr lang="en-US" dirty="0" smtClean="0">
                <a:latin typeface="Arial" charset="0"/>
                <a:ea typeface="ＭＳ Ｐゴシック" pitchFamily="34" charset="-128"/>
                <a:cs typeface="Arial" charset="0"/>
              </a:rPr>
              <a:t>“</a:t>
            </a:r>
            <a:r>
              <a:rPr lang="en-US" dirty="0" err="1" smtClean="0">
                <a:latin typeface="Arial" charset="0"/>
                <a:ea typeface="ＭＳ Ｐゴシック" pitchFamily="34" charset="-128"/>
                <a:cs typeface="Arial" charset="0"/>
              </a:rPr>
              <a:t>Panopticism</a:t>
            </a:r>
            <a:r>
              <a:rPr lang="en-US" dirty="0" smtClean="0">
                <a:latin typeface="Arial" charset="0"/>
                <a:ea typeface="ＭＳ Ｐゴシック" pitchFamily="34" charset="-128"/>
                <a:cs typeface="Arial" charset="0"/>
              </a:rPr>
              <a:t>,” (1979) explores the influence of persistent surveillance on society, comparing modern society to the modern prison</a:t>
            </a:r>
          </a:p>
          <a:p>
            <a:pPr eaLnBrk="1" hangingPunct="1"/>
            <a:endParaRPr lang="en-US" dirty="0" smtClean="0">
              <a:latin typeface="Arial" charset="0"/>
              <a:ea typeface="ＭＳ Ｐゴシック" pitchFamily="34" charset="-128"/>
              <a:cs typeface="Arial" charset="0"/>
            </a:endParaRPr>
          </a:p>
          <a:p>
            <a:pPr eaLnBrk="1" hangingPunct="1"/>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C9098D28-B233-44CE-B2DB-D86D14E23154}" type="slidenum">
              <a:rPr lang="ja-JP" altLang="en-US"/>
              <a:pPr>
                <a:defRPr/>
              </a:pPr>
              <a:t>42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
        <p:nvSpPr>
          <p:cNvPr id="26631" name="Rectangle 6"/>
          <p:cNvSpPr>
            <a:spLocks noChangeArrowheads="1"/>
          </p:cNvSpPr>
          <p:nvPr/>
        </p:nvSpPr>
        <p:spPr bwMode="auto">
          <a:xfrm>
            <a:off x="5577464" y="3023755"/>
            <a:ext cx="2957512" cy="1200329"/>
          </a:xfrm>
          <a:prstGeom prst="rect">
            <a:avLst/>
          </a:prstGeom>
          <a:noFill/>
          <a:ln w="9525">
            <a:noFill/>
            <a:miter lim="800000"/>
            <a:headEnd/>
            <a:tailEnd/>
          </a:ln>
        </p:spPr>
        <p:txBody>
          <a:bodyPr>
            <a:spAutoFit/>
          </a:bodyPr>
          <a:lstStyle/>
          <a:p>
            <a:r>
              <a:rPr lang="en-US" dirty="0">
                <a:cs typeface="Arial" charset="0"/>
              </a:rPr>
              <a:t>Bentham’s </a:t>
            </a:r>
            <a:r>
              <a:rPr lang="en-US" dirty="0" err="1">
                <a:cs typeface="Arial" charset="0"/>
              </a:rPr>
              <a:t>Panopticon</a:t>
            </a:r>
            <a:r>
              <a:rPr lang="en-US" dirty="0">
                <a:cs typeface="Arial" charset="0"/>
              </a:rPr>
              <a:t> prison </a:t>
            </a:r>
            <a:r>
              <a:rPr lang="en-US" dirty="0" smtClean="0">
                <a:cs typeface="Arial" charset="0"/>
              </a:rPr>
              <a:t>design – metaphor for the role of surveillance</a:t>
            </a:r>
          </a:p>
          <a:p>
            <a:r>
              <a:rPr lang="en-US" dirty="0" smtClean="0">
                <a:cs typeface="Arial" charset="0"/>
              </a:rPr>
              <a:t>In modern society</a:t>
            </a:r>
            <a:endParaRPr lang="en-US" dirty="0">
              <a:cs typeface="Arial" charset="0"/>
            </a:endParaRPr>
          </a:p>
        </p:txBody>
      </p:sp>
      <p:sp>
        <p:nvSpPr>
          <p:cNvPr id="8" name="Rectangle 7"/>
          <p:cNvSpPr/>
          <p:nvPr/>
        </p:nvSpPr>
        <p:spPr>
          <a:xfrm>
            <a:off x="249382" y="5710019"/>
            <a:ext cx="8894618" cy="369332"/>
          </a:xfrm>
          <a:prstGeom prst="rect">
            <a:avLst/>
          </a:prstGeom>
        </p:spPr>
        <p:txBody>
          <a:bodyPr wrap="square">
            <a:spAutoFit/>
          </a:bodyPr>
          <a:lstStyle/>
          <a:p>
            <a:r>
              <a:rPr lang="en-US" dirty="0"/>
              <a:t>a prison design </a:t>
            </a:r>
            <a:r>
              <a:rPr lang="en-US" dirty="0" smtClean="0"/>
              <a:t>proposed by </a:t>
            </a:r>
            <a:r>
              <a:rPr lang="en-US" dirty="0"/>
              <a:t>the English philosopher </a:t>
            </a:r>
            <a:r>
              <a:rPr lang="en-US" dirty="0" smtClean="0"/>
              <a:t> Jeremy </a:t>
            </a:r>
            <a:r>
              <a:rPr lang="en-US" dirty="0"/>
              <a:t>Bentham (1748-1832)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smtClean="0">
                <a:latin typeface="Arial" charset="0"/>
                <a:cs typeface="Arial" charset="0"/>
              </a:rPr>
              <a:t>Panopticism</a:t>
            </a:r>
            <a:r>
              <a:rPr lang="en-US" altLang="ja-JP" dirty="0" smtClean="0">
                <a:latin typeface="Arial" charset="0"/>
                <a:cs typeface="Arial" charset="0"/>
              </a:rPr>
              <a:t>  Key Ideas</a:t>
            </a:r>
            <a:endParaRPr lang="en-US" dirty="0"/>
          </a:p>
        </p:txBody>
      </p:sp>
      <p:sp>
        <p:nvSpPr>
          <p:cNvPr id="3" name="Footer Placeholder 2"/>
          <p:cNvSpPr>
            <a:spLocks noGrp="1"/>
          </p:cNvSpPr>
          <p:nvPr>
            <p:ph type="ftr" sz="quarter" idx="11"/>
          </p:nvPr>
        </p:nvSpPr>
        <p:spPr/>
        <p:txBody>
          <a:bodyPr/>
          <a:lstStyle/>
          <a:p>
            <a:pPr>
              <a:defRPr/>
            </a:pPr>
            <a:r>
              <a:rPr lang="en-US" altLang="ja-JP" smtClean="0"/>
              <a:t>Ethics in a Computing Culture</a:t>
            </a:r>
            <a:endParaRPr lang="ja-JP" altLang="en-US"/>
          </a:p>
        </p:txBody>
      </p:sp>
      <p:sp>
        <p:nvSpPr>
          <p:cNvPr id="4" name="Slide Number Placeholder 3"/>
          <p:cNvSpPr>
            <a:spLocks noGrp="1"/>
          </p:cNvSpPr>
          <p:nvPr>
            <p:ph type="sldNum" sz="quarter" idx="12"/>
          </p:nvPr>
        </p:nvSpPr>
        <p:spPr/>
        <p:txBody>
          <a:bodyPr/>
          <a:lstStyle/>
          <a:p>
            <a:pPr>
              <a:defRPr/>
            </a:pPr>
            <a:fld id="{CBE065DE-CB5E-48A4-9717-06058A9F266D}" type="slidenum">
              <a:rPr lang="ja-JP" altLang="en-US" smtClean="0"/>
              <a:pPr>
                <a:defRPr/>
              </a:pPr>
              <a:t>43</a:t>
            </a:fld>
            <a:endParaRPr lang="ja-JP" altLang="en-US"/>
          </a:p>
        </p:txBody>
      </p:sp>
      <p:pic>
        <p:nvPicPr>
          <p:cNvPr id="50178" name="Picture 2"/>
          <p:cNvPicPr>
            <a:picLocks noChangeAspect="1" noChangeArrowheads="1"/>
          </p:cNvPicPr>
          <p:nvPr/>
        </p:nvPicPr>
        <p:blipFill>
          <a:blip r:embed="rId2"/>
          <a:srcRect/>
          <a:stretch>
            <a:fillRect/>
          </a:stretch>
        </p:blipFill>
        <p:spPr bwMode="auto">
          <a:xfrm>
            <a:off x="0" y="1974272"/>
            <a:ext cx="9407591" cy="3397827"/>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ja-JP" dirty="0" smtClean="0">
                <a:latin typeface="Arial" charset="0"/>
                <a:cs typeface="Arial" charset="0"/>
              </a:rPr>
              <a:t> Thinking It Through</a:t>
            </a:r>
            <a:br>
              <a:rPr lang="en-US" altLang="ja-JP" dirty="0" smtClean="0">
                <a:latin typeface="Arial" charset="0"/>
                <a:cs typeface="Arial" charset="0"/>
              </a:rPr>
            </a:br>
            <a:r>
              <a:rPr lang="en-US" altLang="ja-JP" dirty="0" smtClean="0">
                <a:latin typeface="Arial" charset="0"/>
                <a:cs typeface="Arial" charset="0"/>
              </a:rPr>
              <a:t> </a:t>
            </a:r>
            <a:endParaRPr lang="ja-JP" altLang="en-US" smtClean="0">
              <a:latin typeface="Arial" charset="0"/>
              <a:cs typeface="Arial" charset="0"/>
            </a:endParaRPr>
          </a:p>
        </p:txBody>
      </p:sp>
      <p:sp>
        <p:nvSpPr>
          <p:cNvPr id="27651" name="Content Placeholder 2"/>
          <p:cNvSpPr>
            <a:spLocks noGrp="1"/>
          </p:cNvSpPr>
          <p:nvPr>
            <p:ph idx="1"/>
          </p:nvPr>
        </p:nvSpPr>
        <p:spPr>
          <a:xfrm>
            <a:off x="457200" y="1662113"/>
            <a:ext cx="8229600" cy="4464050"/>
          </a:xfrm>
        </p:spPr>
        <p:txBody>
          <a:bodyPr/>
          <a:lstStyle/>
          <a:p>
            <a:pPr eaLnBrk="1" hangingPunct="1">
              <a:spcBef>
                <a:spcPts val="1200"/>
              </a:spcBef>
            </a:pPr>
            <a:r>
              <a:rPr lang="en-US" altLang="ja-JP" dirty="0" smtClean="0">
                <a:latin typeface="Arial" charset="0"/>
                <a:cs typeface="Arial" charset="0"/>
              </a:rPr>
              <a:t>Besides crime, what are some other beneficial aspects of surveillance in a modern society?</a:t>
            </a:r>
          </a:p>
          <a:p>
            <a:pPr eaLnBrk="1" hangingPunct="1">
              <a:spcBef>
                <a:spcPts val="1200"/>
              </a:spcBef>
              <a:buFont typeface="Arial" charset="0"/>
              <a:buNone/>
            </a:pPr>
            <a:endParaRPr lang="en-US" altLang="ja-JP" dirty="0" smtClean="0">
              <a:latin typeface="Arial" charset="0"/>
              <a:cs typeface="Arial" charset="0"/>
            </a:endParaRPr>
          </a:p>
          <a:p>
            <a:pPr eaLnBrk="1" hangingPunct="1"/>
            <a:r>
              <a:rPr lang="en-US" altLang="ja-JP" dirty="0" smtClean="0">
                <a:latin typeface="Arial" charset="0"/>
                <a:cs typeface="Arial" charset="0"/>
              </a:rPr>
              <a:t>Judge Posner argues that before modern times, people had very little privacy because an entire family would live together in a single room. </a:t>
            </a:r>
          </a:p>
          <a:p>
            <a:pPr lvl="1" eaLnBrk="1" hangingPunct="1"/>
            <a:r>
              <a:rPr lang="en-US" altLang="ja-JP" sz="2400" dirty="0" smtClean="0">
                <a:latin typeface="Arial" charset="0"/>
                <a:cs typeface="Arial" charset="0"/>
              </a:rPr>
              <a:t>Is this situation of constant observation by other family members an example of panoptic structure?</a:t>
            </a:r>
          </a:p>
          <a:p>
            <a:pPr lvl="1" eaLnBrk="1" hangingPunct="1"/>
            <a:r>
              <a:rPr lang="en-US" sz="2400" dirty="0" smtClean="0"/>
              <a:t>Be sure to refer to the “key ideas” of panoptic structures in your argument.</a:t>
            </a:r>
            <a:endParaRPr lang="en-US" altLang="ja-JP" sz="2400" dirty="0" smtClean="0">
              <a:latin typeface="Arial" charset="0"/>
              <a:cs typeface="Arial" charset="0"/>
            </a:endParaRPr>
          </a:p>
          <a:p>
            <a:pPr eaLnBrk="1" hangingPunct="1">
              <a:spcBef>
                <a:spcPts val="1200"/>
              </a:spcBef>
            </a:pPr>
            <a:endParaRPr lang="ja-JP" altLang="ja-JP" b="1" smtClean="0">
              <a:latin typeface="Arial" charset="0"/>
              <a:cs typeface="Arial" charset="0"/>
            </a:endParaRPr>
          </a:p>
        </p:txBody>
      </p:sp>
      <p:sp>
        <p:nvSpPr>
          <p:cNvPr id="5" name="Slide Number Placeholder 4"/>
          <p:cNvSpPr>
            <a:spLocks noGrp="1"/>
          </p:cNvSpPr>
          <p:nvPr>
            <p:ph type="sldNum" sz="quarter" idx="11"/>
          </p:nvPr>
        </p:nvSpPr>
        <p:spPr/>
        <p:txBody>
          <a:bodyPr/>
          <a:lstStyle/>
          <a:p>
            <a:pPr>
              <a:defRPr/>
            </a:pPr>
            <a:fld id="{D1355454-394C-45DC-B5D4-40AE8CFF10E0}" type="slidenum">
              <a:rPr lang="ja-JP" altLang="en-US"/>
              <a:pPr>
                <a:defRPr/>
              </a:pPr>
              <a:t>44</a:t>
            </a:fld>
            <a:endParaRPr lang="ja-JP" altLang="en-US"/>
          </a:p>
        </p:txBody>
      </p:sp>
      <p:sp>
        <p:nvSpPr>
          <p:cNvPr id="7" name="Footer Placeholder 6"/>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eaLnBrk="1" hangingPunct="1">
              <a:spcBef>
                <a:spcPts val="1200"/>
              </a:spcBef>
            </a:pPr>
            <a:r>
              <a:rPr lang="en-US" altLang="ja-JP" dirty="0" smtClean="0">
                <a:latin typeface="Arial" charset="0"/>
                <a:cs typeface="Arial" charset="0"/>
              </a:rPr>
              <a:t>In what ways can social networking be liberating? </a:t>
            </a:r>
          </a:p>
          <a:p>
            <a:pPr eaLnBrk="1" hangingPunct="1">
              <a:spcBef>
                <a:spcPts val="1200"/>
              </a:spcBef>
            </a:pPr>
            <a:r>
              <a:rPr lang="en-US" altLang="ja-JP" dirty="0" smtClean="0">
                <a:latin typeface="Arial" charset="0"/>
                <a:cs typeface="Arial" charset="0"/>
              </a:rPr>
              <a:t>Name a way the features of social networking can be oppressive. Ultimately, are social networking services likely to be liberating or oppressive to a society?</a:t>
            </a:r>
            <a:endParaRPr lang="ja-JP" altLang="ja-JP"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E7F1C729-17FB-4E28-894C-264CD6150FF7}" type="slidenum">
              <a:rPr lang="ja-JP" altLang="en-US"/>
              <a:pPr>
                <a:defRPr/>
              </a:pPr>
              <a:t>45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
        <p:nvSpPr>
          <p:cNvPr id="28677" name="Title 1"/>
          <p:cNvSpPr>
            <a:spLocks/>
          </p:cNvSpPr>
          <p:nvPr/>
        </p:nvSpPr>
        <p:spPr bwMode="auto">
          <a:xfrm>
            <a:off x="457200" y="274638"/>
            <a:ext cx="8229600" cy="1143000"/>
          </a:xfrm>
          <a:prstGeom prst="rect">
            <a:avLst/>
          </a:prstGeom>
          <a:noFill/>
          <a:ln w="9525">
            <a:noFill/>
            <a:miter lim="800000"/>
            <a:headEnd/>
            <a:tailEnd/>
          </a:ln>
        </p:spPr>
        <p:txBody>
          <a:bodyPr anchor="ctr"/>
          <a:lstStyle/>
          <a:p>
            <a:pPr algn="ctr"/>
            <a:r>
              <a:rPr lang="en-US" altLang="ja-JP" sz="3600" dirty="0" smtClean="0">
                <a:solidFill>
                  <a:schemeClr val="tx2"/>
                </a:solidFill>
                <a:cs typeface="Arial" charset="0"/>
              </a:rPr>
              <a:t>Thinking it Through</a:t>
            </a:r>
            <a:endParaRPr lang="ja-JP" altLang="en-US" sz="3600">
              <a:solidFill>
                <a:schemeClr val="tx2"/>
              </a:solidFill>
              <a:cs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11728" y="-197427"/>
            <a:ext cx="8832272" cy="1143000"/>
          </a:xfrm>
        </p:spPr>
        <p:txBody>
          <a:bodyPr/>
          <a:lstStyle/>
          <a:p>
            <a:pPr eaLnBrk="1" hangingPunct="1"/>
            <a:r>
              <a:rPr lang="en-US" altLang="ja-JP" dirty="0" smtClean="0">
                <a:latin typeface="Arial" charset="0"/>
                <a:cs typeface="Arial" charset="0"/>
              </a:rPr>
              <a:t>Case: Camera Phone Predator Alert Act</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5FA9C30-B98A-4710-B4E3-0AAF856DC270}" type="slidenum">
              <a:rPr lang="ja-JP" altLang="en-US"/>
              <a:pPr>
                <a:defRPr/>
              </a:pPr>
              <a:t>46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pic>
        <p:nvPicPr>
          <p:cNvPr id="29701" name="Picture 2"/>
          <p:cNvPicPr>
            <a:picLocks noChangeAspect="1" noChangeArrowheads="1"/>
          </p:cNvPicPr>
          <p:nvPr/>
        </p:nvPicPr>
        <p:blipFill>
          <a:blip r:embed="rId3"/>
          <a:srcRect/>
          <a:stretch>
            <a:fillRect/>
          </a:stretch>
        </p:blipFill>
        <p:spPr bwMode="auto">
          <a:xfrm>
            <a:off x="0" y="945573"/>
            <a:ext cx="8315965" cy="541077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ja-JP" smtClean="0">
                <a:latin typeface="Arial" charset="0"/>
                <a:cs typeface="Arial" charset="0"/>
              </a:rPr>
              <a:t>Case: The Texas Infant DNA Database</a:t>
            </a:r>
            <a:endParaRPr lang="ja-JP" altLang="en-US" smtClean="0">
              <a:latin typeface="Arial" charset="0"/>
              <a:cs typeface="Arial" charset="0"/>
            </a:endParaRPr>
          </a:p>
        </p:txBody>
      </p:sp>
      <p:sp>
        <p:nvSpPr>
          <p:cNvPr id="30723" name="Content Placeholder 2"/>
          <p:cNvSpPr>
            <a:spLocks noGrp="1"/>
          </p:cNvSpPr>
          <p:nvPr>
            <p:ph idx="1"/>
          </p:nvPr>
        </p:nvSpPr>
        <p:spPr>
          <a:xfrm>
            <a:off x="457200" y="1417638"/>
            <a:ext cx="8229600" cy="4525963"/>
          </a:xfrm>
        </p:spPr>
        <p:txBody>
          <a:bodyPr/>
          <a:lstStyle/>
          <a:p>
            <a:pPr eaLnBrk="1" hangingPunct="1">
              <a:spcBef>
                <a:spcPts val="1200"/>
              </a:spcBef>
            </a:pPr>
            <a:r>
              <a:rPr lang="en-US" altLang="ja-JP" dirty="0" smtClean="0">
                <a:latin typeface="Arial" charset="0"/>
                <a:cs typeface="Arial" charset="0"/>
              </a:rPr>
              <a:t>Imagine you were a state health official who would make a decision about whether or not to pass on DNA sequences to the US military. Explain why you would or would not support the action.</a:t>
            </a:r>
            <a:endParaRPr lang="ja-JP" altLang="ja-JP" b="1" smtClean="0">
              <a:latin typeface="Arial" charset="0"/>
              <a:cs typeface="Arial" charset="0"/>
            </a:endParaRPr>
          </a:p>
          <a:p>
            <a:pPr eaLnBrk="1" hangingPunct="1">
              <a:spcBef>
                <a:spcPts val="1200"/>
              </a:spcBef>
            </a:pPr>
            <a:r>
              <a:rPr lang="en-US" altLang="ja-JP" dirty="0" smtClean="0">
                <a:latin typeface="Arial" charset="0"/>
                <a:cs typeface="Arial" charset="0"/>
              </a:rPr>
              <a:t>Would your opinion change if the group responsible for compiling the database was a for-profit organization instead of the US military? Would it be better or worse?</a:t>
            </a:r>
          </a:p>
          <a:p>
            <a:pPr eaLnBrk="1" hangingPunct="1">
              <a:spcBef>
                <a:spcPts val="1200"/>
              </a:spcBef>
            </a:pPr>
            <a:r>
              <a:rPr lang="en-US" altLang="ja-JP" dirty="0" smtClean="0">
                <a:latin typeface="Arial" charset="0"/>
                <a:cs typeface="Arial" charset="0"/>
              </a:rPr>
              <a:t>Would you be more comfortable if the DNA were not released to the US military until 18 years after it was collected?</a:t>
            </a:r>
            <a:endParaRPr lang="ja-JP" altLang="ja-JP" b="1" smtClean="0">
              <a:latin typeface="Arial" charset="0"/>
              <a:cs typeface="Arial" charset="0"/>
            </a:endParaRPr>
          </a:p>
          <a:p>
            <a:pPr eaLnBrk="1" hangingPunct="1">
              <a:spcBef>
                <a:spcPts val="1200"/>
              </a:spcBef>
            </a:pPr>
            <a:endParaRPr lang="ja-JP" altLang="ja-JP" b="1" smtClean="0">
              <a:latin typeface="Arial" charset="0"/>
              <a:cs typeface="Arial" charset="0"/>
            </a:endParaRPr>
          </a:p>
          <a:p>
            <a:pPr eaLnBrk="1" hangingPunct="1">
              <a:spcBef>
                <a:spcPts val="1200"/>
              </a:spcBef>
              <a:spcAft>
                <a:spcPts val="1200"/>
              </a:spcAft>
            </a:pP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8BE29C98-B047-4FD5-9649-76E0EE527661}" type="slidenum">
              <a:rPr lang="ja-JP" altLang="en-US"/>
              <a:pPr>
                <a:defRPr/>
              </a:pPr>
              <a:t>47</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ja-JP" smtClean="0">
                <a:latin typeface="Arial" charset="0"/>
                <a:cs typeface="Arial" charset="0"/>
              </a:rPr>
              <a:t>Case: Lower Merion School District</a:t>
            </a:r>
            <a:endParaRPr lang="ja-JP" altLang="en-US" smtClean="0">
              <a:latin typeface="Arial" charset="0"/>
              <a:cs typeface="Arial" charset="0"/>
            </a:endParaRPr>
          </a:p>
        </p:txBody>
      </p:sp>
      <p:sp>
        <p:nvSpPr>
          <p:cNvPr id="31747" name="Content Placeholder 2"/>
          <p:cNvSpPr>
            <a:spLocks noGrp="1"/>
          </p:cNvSpPr>
          <p:nvPr>
            <p:ph idx="1"/>
          </p:nvPr>
        </p:nvSpPr>
        <p:spPr/>
        <p:txBody>
          <a:bodyPr/>
          <a:lstStyle/>
          <a:p>
            <a:r>
              <a:rPr lang="en-US" dirty="0" smtClean="0"/>
              <a:t>At the heart of the problem is a piece of software called </a:t>
            </a:r>
            <a:r>
              <a:rPr lang="en-US" dirty="0" err="1" smtClean="0"/>
              <a:t>LANrev</a:t>
            </a:r>
            <a:r>
              <a:rPr lang="en-US" dirty="0" smtClean="0"/>
              <a:t>, which has a Theft Track feature intended to help school administrators track down missing laptops.</a:t>
            </a:r>
          </a:p>
          <a:p>
            <a:r>
              <a:rPr lang="en-US" dirty="0" smtClean="0"/>
              <a:t>So far, the legal fees in the case have reached one million U.S. dollars. </a:t>
            </a:r>
            <a:r>
              <a:rPr lang="en-US" smtClean="0"/>
              <a:t>The school </a:t>
            </a:r>
            <a:r>
              <a:rPr lang="en-US" dirty="0" smtClean="0"/>
              <a:t>had issued 2,300 laptops to its students.</a:t>
            </a:r>
            <a:endParaRPr lang="en-US" altLang="ja-JP" dirty="0" smtClean="0">
              <a:latin typeface="Arial" charset="0"/>
              <a:cs typeface="Arial" charset="0"/>
            </a:endParaRPr>
          </a:p>
          <a:p>
            <a:pPr eaLnBrk="1" hangingPunct="1">
              <a:spcAft>
                <a:spcPts val="1200"/>
              </a:spcAft>
            </a:pPr>
            <a:r>
              <a:rPr lang="en-US" altLang="ja-JP" dirty="0" smtClean="0">
                <a:latin typeface="Arial" charset="0"/>
                <a:cs typeface="Arial" charset="0"/>
              </a:rPr>
              <a:t>Use an act utilitarian argument to evaluate whether or not the LMSD should have installed the remote Theft Track software on student laptops. </a:t>
            </a:r>
          </a:p>
          <a:p>
            <a:pPr lvl="1" eaLnBrk="1" hangingPunct="1">
              <a:spcAft>
                <a:spcPts val="1200"/>
              </a:spcAft>
            </a:pPr>
            <a:r>
              <a:rPr lang="en-US" altLang="ja-JP" sz="2400" dirty="0" smtClean="0">
                <a:latin typeface="Arial" charset="0"/>
                <a:cs typeface="Arial" charset="0"/>
              </a:rPr>
              <a:t>Compare the costs of the lawsuit to the costs of laptop thefts, and consider the probability of being sued versus the probability of a laptop being stolen.</a:t>
            </a:r>
            <a:endParaRPr lang="ja-JP" altLang="ja-JP" sz="24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9B81DCA-95C5-48FB-8860-63EE267334DE}" type="slidenum">
              <a:rPr lang="ja-JP" altLang="en-US"/>
              <a:pPr>
                <a:defRPr/>
              </a:pPr>
              <a:t>48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309433"/>
            <a:ext cx="8784236" cy="1143000"/>
          </a:xfrm>
        </p:spPr>
        <p:txBody>
          <a:bodyPr/>
          <a:lstStyle/>
          <a:p>
            <a:r>
              <a:rPr lang="en-US" dirty="0" smtClean="0"/>
              <a:t>What </a:t>
            </a:r>
            <a:r>
              <a:rPr lang="en-US" dirty="0"/>
              <a:t>sorts of things </a:t>
            </a:r>
            <a:r>
              <a:rPr lang="en-US" dirty="0" smtClean="0"/>
              <a:t>do you think </a:t>
            </a:r>
            <a:r>
              <a:rPr lang="en-US" dirty="0"/>
              <a:t>are </a:t>
            </a:r>
            <a:r>
              <a:rPr lang="en-US" dirty="0" smtClean="0"/>
              <a:t>private?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5</a:t>
            </a:fld>
            <a:endParaRPr lang="ja-JP" altLang="en-US"/>
          </a:p>
        </p:txBody>
      </p:sp>
    </p:spTree>
    <p:extLst>
      <p:ext uri="{BB962C8B-B14F-4D97-AF65-F5344CB8AC3E}">
        <p14:creationId xmlns:p14="http://schemas.microsoft.com/office/powerpoint/2010/main" val="139579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0"/>
            <a:ext cx="8784236" cy="1143000"/>
          </a:xfrm>
        </p:spPr>
        <p:txBody>
          <a:bodyPr/>
          <a:lstStyle/>
          <a:p>
            <a:r>
              <a:rPr lang="en-US" dirty="0" smtClean="0"/>
              <a:t>What </a:t>
            </a:r>
            <a:r>
              <a:rPr lang="en-US" dirty="0"/>
              <a:t>sorts of things </a:t>
            </a:r>
            <a:r>
              <a:rPr lang="en-US" dirty="0" smtClean="0"/>
              <a:t>do you think </a:t>
            </a:r>
            <a:r>
              <a:rPr lang="en-US" dirty="0"/>
              <a:t>are </a:t>
            </a:r>
            <a:r>
              <a:rPr lang="en-US" dirty="0" smtClean="0"/>
              <a:t>private?</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6</a:t>
            </a:fld>
            <a:endParaRPr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99" y="1142999"/>
            <a:ext cx="8176352" cy="5578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39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05" y="-277696"/>
            <a:ext cx="8229600" cy="1143000"/>
          </a:xfrm>
        </p:spPr>
        <p:txBody>
          <a:bodyPr/>
          <a:lstStyle/>
          <a:p>
            <a:r>
              <a:rPr lang="en-US" dirty="0" smtClean="0"/>
              <a:t>Links to get you thinking</a:t>
            </a:r>
            <a:endParaRPr lang="en-US" dirty="0"/>
          </a:p>
        </p:txBody>
      </p:sp>
      <p:sp>
        <p:nvSpPr>
          <p:cNvPr id="3" name="Content Placeholder 2"/>
          <p:cNvSpPr>
            <a:spLocks noGrp="1"/>
          </p:cNvSpPr>
          <p:nvPr>
            <p:ph idx="1"/>
          </p:nvPr>
        </p:nvSpPr>
        <p:spPr>
          <a:xfrm>
            <a:off x="167074" y="747445"/>
            <a:ext cx="8229600" cy="4525963"/>
          </a:xfrm>
        </p:spPr>
        <p:txBody>
          <a:bodyPr/>
          <a:lstStyle/>
          <a:p>
            <a:r>
              <a:rPr lang="en-US" dirty="0" smtClean="0"/>
              <a:t>This </a:t>
            </a:r>
            <a:r>
              <a:rPr lang="en-US" dirty="0"/>
              <a:t>video clip was screened in the opening of the 32nd International Conference of Data Protection and Privacy Commissioners "Privacy: Generations", held in Jerusalem, Israel 27-29 October 2010.</a:t>
            </a:r>
            <a:br>
              <a:rPr lang="en-US" dirty="0"/>
            </a:br>
            <a:r>
              <a:rPr lang="en-US" dirty="0" smtClean="0">
                <a:hlinkClick r:id="rId3"/>
              </a:rPr>
              <a:t>http</a:t>
            </a:r>
            <a:r>
              <a:rPr lang="en-US" dirty="0">
                <a:hlinkClick r:id="rId3"/>
              </a:rPr>
              <a:t>://</a:t>
            </a:r>
            <a:r>
              <a:rPr lang="en-US" dirty="0" smtClean="0">
                <a:hlinkClick r:id="rId3"/>
              </a:rPr>
              <a:t>www.youtube.com/watch?v=hsnr_4ccceY</a:t>
            </a:r>
            <a:endParaRPr lang="en-US" dirty="0" smtClean="0"/>
          </a:p>
          <a:p>
            <a:r>
              <a:rPr lang="en-US" dirty="0"/>
              <a:t>Google  </a:t>
            </a:r>
            <a:r>
              <a:rPr lang="en-US" dirty="0">
                <a:hlinkClick r:id="rId4"/>
              </a:rPr>
              <a:t>http://</a:t>
            </a:r>
            <a:r>
              <a:rPr lang="en-US" dirty="0" smtClean="0">
                <a:hlinkClick r:id="rId4"/>
              </a:rPr>
              <a:t>www.youtube.com/watch?v=IRkQPj6KbP8</a:t>
            </a:r>
            <a:endParaRPr lang="en-US" dirty="0" smtClean="0"/>
          </a:p>
          <a:p>
            <a:r>
              <a:rPr lang="en-US" dirty="0" smtClean="0"/>
              <a:t>Jan </a:t>
            </a:r>
            <a:r>
              <a:rPr lang="en-US" dirty="0" smtClean="0"/>
              <a:t>27, 2014 Data Privacy Day</a:t>
            </a:r>
          </a:p>
          <a:p>
            <a:r>
              <a:rPr lang="en-US" u="sng" dirty="0" smtClean="0">
                <a:hlinkClick r:id="rId5"/>
              </a:rPr>
              <a:t> </a:t>
            </a:r>
            <a:r>
              <a:rPr lang="en-US" dirty="0" smtClean="0">
                <a:hlinkClick r:id="rId5"/>
              </a:rPr>
              <a:t>https</a:t>
            </a:r>
            <a:r>
              <a:rPr lang="en-US" dirty="0">
                <a:hlinkClick r:id="rId5"/>
              </a:rPr>
              <a:t>://</a:t>
            </a:r>
            <a:r>
              <a:rPr lang="en-US" dirty="0" smtClean="0">
                <a:hlinkClick r:id="rId5"/>
              </a:rPr>
              <a:t>www.staysafeonline.org/data-privacy-day/about</a:t>
            </a:r>
            <a:endParaRPr lang="en-US" dirty="0" smtClean="0"/>
          </a:p>
          <a:p>
            <a:r>
              <a:rPr lang="en-US" dirty="0" smtClean="0">
                <a:latin typeface="Times New Roman" panose="02020603050405020304" pitchFamily="18" charset="0"/>
                <a:cs typeface="Times New Roman" panose="02020603050405020304" pitchFamily="18" charset="0"/>
              </a:rPr>
              <a:t>Microsoft </a:t>
            </a:r>
            <a:r>
              <a:rPr lang="en-US" dirty="0">
                <a:latin typeface="Times New Roman" panose="02020603050405020304" pitchFamily="18" charset="0"/>
                <a:cs typeface="Times New Roman" panose="02020603050405020304" pitchFamily="18" charset="0"/>
              </a:rPr>
              <a:t>Studies Online Privacy Attitudes, Privacy Policy Accountability</a:t>
            </a:r>
          </a:p>
          <a:p>
            <a:r>
              <a:rPr lang="en-US" dirty="0">
                <a:hlinkClick r:id="rId6"/>
              </a:rPr>
              <a:t>http://www.privatewifi.com/microsoft-studies-online-privacy-attitudes-privacy-policy-accountability</a:t>
            </a:r>
            <a:r>
              <a:rPr lang="en-US" dirty="0" smtClean="0">
                <a:hlinkClick r:id="rId6"/>
              </a:rPr>
              <a:t>/</a:t>
            </a:r>
            <a:endParaRPr lang="en-US" dirty="0" smtClean="0"/>
          </a:p>
          <a:p>
            <a:r>
              <a:rPr lang="en-US" dirty="0"/>
              <a:t>Is privacy dead? </a:t>
            </a:r>
            <a:r>
              <a:rPr lang="en-US" dirty="0">
                <a:hlinkClick r:id="rId4"/>
              </a:rPr>
              <a:t>http://</a:t>
            </a:r>
            <a:r>
              <a:rPr lang="en-US" dirty="0" smtClean="0">
                <a:hlinkClick r:id="rId4"/>
              </a:rPr>
              <a:t>www.youtube.com/watch?v=IRkQPj6KbP8</a:t>
            </a:r>
            <a:endParaRPr lang="en-US" dirty="0" smtClean="0"/>
          </a:p>
          <a:p>
            <a:endParaRPr lang="en-US" dirty="0" smtClean="0"/>
          </a:p>
          <a:p>
            <a:endParaRPr lang="en-US" dirty="0" smtClean="0"/>
          </a:p>
          <a:p>
            <a:pPr marL="0" indent="0">
              <a:buNone/>
            </a:pPr>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7</a:t>
            </a:fld>
            <a:endParaRPr lang="ja-JP" altLang="en-US"/>
          </a:p>
        </p:txBody>
      </p:sp>
    </p:spTree>
    <p:extLst>
      <p:ext uri="{BB962C8B-B14F-4D97-AF65-F5344CB8AC3E}">
        <p14:creationId xmlns:p14="http://schemas.microsoft.com/office/powerpoint/2010/main" val="433750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8</a:t>
            </a:fld>
            <a:endParaRPr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6404"/>
            <a:ext cx="7653867" cy="7168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2437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
            <a:ext cx="8229600" cy="1143000"/>
          </a:xfrm>
        </p:spPr>
        <p:txBody>
          <a:bodyPr/>
          <a:lstStyle/>
          <a:p>
            <a:r>
              <a:rPr lang="en-US" dirty="0" smtClean="0"/>
              <a:t>What is Privacy</a:t>
            </a:r>
            <a:endParaRPr lang="en-US" dirty="0"/>
          </a:p>
        </p:txBody>
      </p:sp>
      <p:sp>
        <p:nvSpPr>
          <p:cNvPr id="3" name="Content Placeholder 2"/>
          <p:cNvSpPr>
            <a:spLocks noGrp="1"/>
          </p:cNvSpPr>
          <p:nvPr>
            <p:ph idx="1"/>
          </p:nvPr>
        </p:nvSpPr>
        <p:spPr>
          <a:xfrm>
            <a:off x="322289" y="970613"/>
            <a:ext cx="8229600" cy="4525963"/>
          </a:xfrm>
        </p:spPr>
        <p:txBody>
          <a:bodyPr/>
          <a:lstStyle/>
          <a:p>
            <a:r>
              <a:rPr lang="en-US" dirty="0" smtClean="0"/>
              <a:t>Recognizing and dealing with privacy problems raised by computer systems is complicated by the lack of agreement about how to describe our right to privacy.</a:t>
            </a:r>
          </a:p>
          <a:p>
            <a:r>
              <a:rPr lang="en-US" dirty="0" smtClean="0"/>
              <a:t>Dictionaries generally give three definitions of privacy:</a:t>
            </a:r>
          </a:p>
          <a:p>
            <a:pPr lvl="1"/>
            <a:r>
              <a:rPr lang="en-US" sz="2400" dirty="0" smtClean="0"/>
              <a:t>1) seclusion (which means being set apart or out of view); </a:t>
            </a:r>
          </a:p>
          <a:p>
            <a:pPr lvl="1"/>
            <a:r>
              <a:rPr lang="en-US" sz="2400" dirty="0" smtClean="0"/>
              <a:t>2) secrecy or concealment; and </a:t>
            </a:r>
            <a:endParaRPr lang="en-US" sz="2400" dirty="0" smtClean="0"/>
          </a:p>
          <a:p>
            <a:pPr lvl="1"/>
            <a:r>
              <a:rPr lang="en-US" sz="2400" dirty="0">
                <a:hlinkClick r:id="rId2"/>
              </a:rPr>
              <a:t>http://</a:t>
            </a:r>
            <a:r>
              <a:rPr lang="en-US" sz="2400" dirty="0" smtClean="0">
                <a:hlinkClick r:id="rId2"/>
              </a:rPr>
              <a:t>www.youtube.com/watch?v=L_65-G1NVrU</a:t>
            </a:r>
            <a:endParaRPr lang="en-US" sz="2400" dirty="0" smtClean="0"/>
          </a:p>
          <a:p>
            <a:pPr lvl="1"/>
            <a:r>
              <a:rPr lang="en-US" sz="2400" dirty="0">
                <a:hlinkClick r:id="rId3"/>
              </a:rPr>
              <a:t>http://</a:t>
            </a:r>
            <a:r>
              <a:rPr lang="en-US" sz="2400" dirty="0" smtClean="0">
                <a:hlinkClick r:id="rId3"/>
              </a:rPr>
              <a:t>www.youtube.com/watch?v=4fv4nWOUGOE</a:t>
            </a:r>
            <a:endParaRPr lang="en-US" sz="2400" dirty="0"/>
          </a:p>
          <a:p>
            <a:pPr lvl="1"/>
            <a:r>
              <a:rPr lang="en-US" sz="2400" dirty="0" smtClean="0"/>
              <a:t>3</a:t>
            </a:r>
            <a:r>
              <a:rPr lang="en-US" sz="2400" dirty="0" smtClean="0"/>
              <a:t>) freedom from intrusion. </a:t>
            </a:r>
            <a:endParaRPr lang="en-US" sz="2400" dirty="0" smtClean="0"/>
          </a:p>
          <a:p>
            <a:pPr lvl="1"/>
            <a:r>
              <a:rPr lang="en-US" sz="2400" b="1" dirty="0">
                <a:hlinkClick r:id="rId4"/>
              </a:rPr>
              <a:t>http://</a:t>
            </a:r>
            <a:r>
              <a:rPr lang="en-US" sz="2400" b="1" dirty="0" smtClean="0">
                <a:hlinkClick r:id="rId4"/>
              </a:rPr>
              <a:t>www.youtube.com/watch?v=w6eufn3NSt0</a:t>
            </a:r>
            <a:endParaRPr lang="en-US" sz="2400" dirty="0" smtClean="0"/>
          </a:p>
          <a:p>
            <a:pPr lvl="1"/>
            <a:endParaRPr lang="en-US" dirty="0" smtClean="0"/>
          </a:p>
          <a:p>
            <a:r>
              <a:rPr lang="en-US" dirty="0" smtClean="0"/>
              <a:t>Definitions conflict with each other, complicating our attempts to agree about privacy issues.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9</a:t>
            </a:fld>
            <a:endParaRPr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9781111531102_ch01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9781111531102_ch01_PPT</Template>
  <TotalTime>3472</TotalTime>
  <Words>3359</Words>
  <Application>Microsoft Office PowerPoint</Application>
  <PresentationFormat>On-screen Show (4:3)</PresentationFormat>
  <Paragraphs>317</Paragraphs>
  <Slides>48</Slides>
  <Notes>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9781111531102_ch01_PPT</vt:lpstr>
      <vt:lpstr>Ethics in a Computing Culture</vt:lpstr>
      <vt:lpstr>Objectives</vt:lpstr>
      <vt:lpstr>Today’s Technology</vt:lpstr>
      <vt:lpstr>Ways Information Becomes Public</vt:lpstr>
      <vt:lpstr>What sorts of things do you think are private?</vt:lpstr>
      <vt:lpstr>What sorts of things do you think are private?</vt:lpstr>
      <vt:lpstr>Links to get you thinking</vt:lpstr>
      <vt:lpstr>PowerPoint Presentation</vt:lpstr>
      <vt:lpstr>What is Privacy</vt:lpstr>
      <vt:lpstr>Right to Publicity</vt:lpstr>
      <vt:lpstr>What Privacy Rights do we Have? </vt:lpstr>
      <vt:lpstr>Case: Security Class</vt:lpstr>
      <vt:lpstr>Case: Michael’s Essay</vt:lpstr>
      <vt:lpstr>Case: Michael’s Essay (cont.)</vt:lpstr>
      <vt:lpstr>Privacy?</vt:lpstr>
      <vt:lpstr>Theories and Conceptions of Privacy</vt:lpstr>
      <vt:lpstr>1890  point</vt:lpstr>
      <vt:lpstr>Brandeis and Warren </vt:lpstr>
      <vt:lpstr>Rediscovering Brandeis’s Right to Privacy by Erwin Chemerinsky http://scholarship.law.duke.edu/cgi/viewcontent.cgi?article=2494&amp;context=faculty_scholarship</vt:lpstr>
      <vt:lpstr>“right to be let alone</vt:lpstr>
      <vt:lpstr>Breach of trust vs Privacy</vt:lpstr>
      <vt:lpstr>Thinking It Through</vt:lpstr>
      <vt:lpstr>Privacy as Concealment</vt:lpstr>
      <vt:lpstr>Posner’s Argument</vt:lpstr>
      <vt:lpstr>Judge Richard Posner: Privacy</vt:lpstr>
      <vt:lpstr>Privacy as Concealment</vt:lpstr>
      <vt:lpstr>Solove’s Taxonomy of Privacy Problems</vt:lpstr>
      <vt:lpstr>PowerPoint Presentation</vt:lpstr>
      <vt:lpstr>PowerPoint Presentation</vt:lpstr>
      <vt:lpstr>Aggregation</vt:lpstr>
      <vt:lpstr>PowerPoint Presentation</vt:lpstr>
      <vt:lpstr>PowerPoint Presentation</vt:lpstr>
      <vt:lpstr>Increased Accessibility</vt:lpstr>
      <vt:lpstr>Exposure vs  Disclosure</vt:lpstr>
      <vt:lpstr>Thinking It Through</vt:lpstr>
      <vt:lpstr>“RIGHT TO PRIVACY”  ?</vt:lpstr>
      <vt:lpstr>Piecemeal Approach to Privacy</vt:lpstr>
      <vt:lpstr>Thinking It Through</vt:lpstr>
      <vt:lpstr>Privacy in Practice and in the Law</vt:lpstr>
      <vt:lpstr>Multicultural Perspectives</vt:lpstr>
      <vt:lpstr>Thinking It Through</vt:lpstr>
      <vt:lpstr>Interdisciplinary Topic: Panopticism</vt:lpstr>
      <vt:lpstr>Panopticism  Key Ideas</vt:lpstr>
      <vt:lpstr> Thinking It Through  </vt:lpstr>
      <vt:lpstr>PowerPoint Presentation</vt:lpstr>
      <vt:lpstr>Case: Camera Phone Predator Alert Act</vt:lpstr>
      <vt:lpstr>Case: The Texas Infant DNA Database</vt:lpstr>
      <vt:lpstr>Case: Lower Merion School District</vt:lpstr>
    </vt:vector>
  </TitlesOfParts>
  <Company>Akiraka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a Computing Culture</dc:title>
  <dc:creator>Tariq Lacy</dc:creator>
  <cp:lastModifiedBy>val</cp:lastModifiedBy>
  <cp:revision>153</cp:revision>
  <dcterms:created xsi:type="dcterms:W3CDTF">2011-08-17T05:35:26Z</dcterms:created>
  <dcterms:modified xsi:type="dcterms:W3CDTF">2014-09-11T04:59:22Z</dcterms:modified>
</cp:coreProperties>
</file>