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75"/>
  </p:notesMasterIdLst>
  <p:sldIdLst>
    <p:sldId id="256" r:id="rId2"/>
    <p:sldId id="257" r:id="rId3"/>
    <p:sldId id="348" r:id="rId4"/>
    <p:sldId id="349" r:id="rId5"/>
    <p:sldId id="393" r:id="rId6"/>
    <p:sldId id="350" r:id="rId7"/>
    <p:sldId id="351" r:id="rId8"/>
    <p:sldId id="352" r:id="rId9"/>
    <p:sldId id="353" r:id="rId10"/>
    <p:sldId id="354" r:id="rId11"/>
    <p:sldId id="259" r:id="rId12"/>
    <p:sldId id="325" r:id="rId13"/>
    <p:sldId id="355" r:id="rId14"/>
    <p:sldId id="356" r:id="rId15"/>
    <p:sldId id="283" r:id="rId16"/>
    <p:sldId id="357" r:id="rId17"/>
    <p:sldId id="358" r:id="rId18"/>
    <p:sldId id="359" r:id="rId19"/>
    <p:sldId id="335" r:id="rId20"/>
    <p:sldId id="337" r:id="rId21"/>
    <p:sldId id="338" r:id="rId22"/>
    <p:sldId id="336" r:id="rId23"/>
    <p:sldId id="340" r:id="rId24"/>
    <p:sldId id="339" r:id="rId25"/>
    <p:sldId id="326" r:id="rId26"/>
    <p:sldId id="327" r:id="rId27"/>
    <p:sldId id="341" r:id="rId28"/>
    <p:sldId id="360" r:id="rId29"/>
    <p:sldId id="361" r:id="rId30"/>
    <p:sldId id="362" r:id="rId31"/>
    <p:sldId id="363" r:id="rId32"/>
    <p:sldId id="329" r:id="rId33"/>
    <p:sldId id="343" r:id="rId34"/>
    <p:sldId id="368" r:id="rId35"/>
    <p:sldId id="364" r:id="rId36"/>
    <p:sldId id="369" r:id="rId37"/>
    <p:sldId id="365" r:id="rId38"/>
    <p:sldId id="332" r:id="rId39"/>
    <p:sldId id="345" r:id="rId40"/>
    <p:sldId id="346" r:id="rId41"/>
    <p:sldId id="370" r:id="rId42"/>
    <p:sldId id="344" r:id="rId43"/>
    <p:sldId id="366" r:id="rId44"/>
    <p:sldId id="291" r:id="rId45"/>
    <p:sldId id="367" r:id="rId46"/>
    <p:sldId id="371" r:id="rId47"/>
    <p:sldId id="372" r:id="rId48"/>
    <p:sldId id="373" r:id="rId49"/>
    <p:sldId id="309" r:id="rId50"/>
    <p:sldId id="374" r:id="rId51"/>
    <p:sldId id="375" r:id="rId52"/>
    <p:sldId id="376" r:id="rId53"/>
    <p:sldId id="347" r:id="rId54"/>
    <p:sldId id="317" r:id="rId55"/>
    <p:sldId id="333" r:id="rId56"/>
    <p:sldId id="377" r:id="rId57"/>
    <p:sldId id="378" r:id="rId58"/>
    <p:sldId id="379" r:id="rId59"/>
    <p:sldId id="380" r:id="rId60"/>
    <p:sldId id="381" r:id="rId61"/>
    <p:sldId id="384" r:id="rId62"/>
    <p:sldId id="310" r:id="rId63"/>
    <p:sldId id="387" r:id="rId64"/>
    <p:sldId id="388" r:id="rId65"/>
    <p:sldId id="334" r:id="rId66"/>
    <p:sldId id="385" r:id="rId67"/>
    <p:sldId id="386" r:id="rId68"/>
    <p:sldId id="311" r:id="rId69"/>
    <p:sldId id="389" r:id="rId70"/>
    <p:sldId id="390" r:id="rId71"/>
    <p:sldId id="391" r:id="rId72"/>
    <p:sldId id="392" r:id="rId73"/>
    <p:sldId id="303" r:id="rId74"/>
  </p:sldIdLst>
  <p:sldSz cx="9144000" cy="6858000" type="screen4x3"/>
  <p:notesSz cx="6858000" cy="9144000"/>
  <p:defaultTextStyle>
    <a:defPPr>
      <a:defRPr lang="ja-JP"/>
    </a:defPPr>
    <a:lvl1pPr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5pPr>
    <a:lvl6pPr marL="2286000" algn="l" defTabSz="914400" rtl="0" eaLnBrk="1" latinLnBrk="0" hangingPunct="1">
      <a:defRPr kumimoji="1" kern="1200">
        <a:solidFill>
          <a:schemeClr val="tx1"/>
        </a:solidFill>
        <a:latin typeface="Arial" charset="0"/>
        <a:ea typeface="ＭＳ Ｐゴシック" pitchFamily="34" charset="-128"/>
        <a:cs typeface="+mn-cs"/>
      </a:defRPr>
    </a:lvl6pPr>
    <a:lvl7pPr marL="2743200" algn="l" defTabSz="914400" rtl="0" eaLnBrk="1" latinLnBrk="0" hangingPunct="1">
      <a:defRPr kumimoji="1" kern="1200">
        <a:solidFill>
          <a:schemeClr val="tx1"/>
        </a:solidFill>
        <a:latin typeface="Arial" charset="0"/>
        <a:ea typeface="ＭＳ Ｐゴシック" pitchFamily="34" charset="-128"/>
        <a:cs typeface="+mn-cs"/>
      </a:defRPr>
    </a:lvl7pPr>
    <a:lvl8pPr marL="3200400" algn="l" defTabSz="914400" rtl="0" eaLnBrk="1" latinLnBrk="0" hangingPunct="1">
      <a:defRPr kumimoji="1" kern="1200">
        <a:solidFill>
          <a:schemeClr val="tx1"/>
        </a:solidFill>
        <a:latin typeface="Arial" charset="0"/>
        <a:ea typeface="ＭＳ Ｐゴシック" pitchFamily="34" charset="-128"/>
        <a:cs typeface="+mn-cs"/>
      </a:defRPr>
    </a:lvl8pPr>
    <a:lvl9pPr marL="3657600" algn="l" defTabSz="914400" rtl="0" eaLnBrk="1" latinLnBrk="0" hangingPunct="1">
      <a:defRPr kumimoji="1"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723" autoAdjust="0"/>
    <p:restoredTop sz="85755" autoAdjust="0"/>
  </p:normalViewPr>
  <p:slideViewPr>
    <p:cSldViewPr snapToGrid="0" snapToObjects="1">
      <p:cViewPr>
        <p:scale>
          <a:sx n="50" d="100"/>
          <a:sy n="50" d="100"/>
        </p:scale>
        <p:origin x="-1699"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1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FAFA4B22-C092-4D81-B976-FAE9D466AF62}" type="datetimeFigureOut">
              <a:rPr lang="en-US"/>
              <a:pPr>
                <a:defRPr/>
              </a:pPr>
              <a:t>2/24/2014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F99E1827-95F8-4D45-96F9-8E4C0EDD3FC0}" type="slidenum">
              <a:rPr lang="en-US"/>
              <a:pPr>
                <a:defRPr/>
              </a:pPr>
              <a:t>‹#›</a:t>
            </a:fld>
            <a:endParaRPr lang="en-US"/>
          </a:p>
        </p:txBody>
      </p:sp>
    </p:spTree>
    <p:extLst>
      <p:ext uri="{BB962C8B-B14F-4D97-AF65-F5344CB8AC3E}">
        <p14:creationId xmlns:p14="http://schemas.microsoft.com/office/powerpoint/2010/main" val="36445760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ea typeface="ＭＳ Ｐゴシック" pitchFamily="34" charset="-128"/>
              </a:rPr>
              <a:t>Point out that choreographers often videotape their dances in order to give them a “tangible fixed form.”</a:t>
            </a:r>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481A06-DAB0-4430-A34E-F3618733D767}" type="slidenum">
              <a:rPr lang="en-US">
                <a:ea typeface="ＭＳ Ｐゴシック" pitchFamily="34" charset="-128"/>
              </a:rPr>
              <a:pPr fontAlgn="base">
                <a:spcBef>
                  <a:spcPct val="0"/>
                </a:spcBef>
                <a:spcAft>
                  <a:spcPct val="0"/>
                </a:spcAft>
              </a:pPr>
              <a:t>19</a:t>
            </a:fld>
            <a:endParaRPr lang="en-US">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ea typeface="ＭＳ Ｐゴシック" pitchFamily="34" charset="-128"/>
            </a:endParaRP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EFC7D1-A6E6-4770-A570-9AD2332E605A}" type="slidenum">
              <a:rPr lang="en-US">
                <a:ea typeface="ＭＳ Ｐゴシック" pitchFamily="34" charset="-128"/>
              </a:rPr>
              <a:pPr fontAlgn="base">
                <a:spcBef>
                  <a:spcPct val="0"/>
                </a:spcBef>
                <a:spcAft>
                  <a:spcPct val="0"/>
                </a:spcAft>
              </a:pPr>
              <a:t>20</a:t>
            </a:fld>
            <a:endParaRPr lang="en-US">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ea typeface="ＭＳ Ｐゴシック" pitchFamily="34" charset="-128"/>
            </a:endParaRPr>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4E53AFA-37AA-4D00-BFFF-FE3739AD4FB9}" type="slidenum">
              <a:rPr lang="en-US">
                <a:ea typeface="ＭＳ Ｐゴシック" pitchFamily="34" charset="-128"/>
              </a:rPr>
              <a:pPr fontAlgn="base">
                <a:spcBef>
                  <a:spcPct val="0"/>
                </a:spcBef>
                <a:spcAft>
                  <a:spcPct val="0"/>
                </a:spcAft>
              </a:pPr>
              <a:t>21</a:t>
            </a:fld>
            <a:endParaRPr lang="en-US">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ea typeface="ＭＳ Ｐゴシック" pitchFamily="34" charset="-128"/>
            </a:endParaRPr>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0A0C436-10B4-478B-AF0F-11844E9BB603}" type="slidenum">
              <a:rPr lang="en-US">
                <a:ea typeface="ＭＳ Ｐゴシック" pitchFamily="34" charset="-128"/>
              </a:rPr>
              <a:pPr fontAlgn="base">
                <a:spcBef>
                  <a:spcPct val="0"/>
                </a:spcBef>
                <a:spcAft>
                  <a:spcPct val="0"/>
                </a:spcAft>
              </a:pPr>
              <a:t>26</a:t>
            </a:fld>
            <a:endParaRPr lang="en-US">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ea typeface="ＭＳ Ｐゴシック" pitchFamily="34" charset="-128"/>
            </a:endParaRPr>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A8141F9-4E36-43D3-9894-B625F521D1B7}" type="slidenum">
              <a:rPr lang="en-US">
                <a:ea typeface="ＭＳ Ｐゴシック" pitchFamily="34" charset="-128"/>
              </a:rPr>
              <a:pPr fontAlgn="base">
                <a:spcBef>
                  <a:spcPct val="0"/>
                </a:spcBef>
                <a:spcAft>
                  <a:spcPct val="0"/>
                </a:spcAft>
              </a:pPr>
              <a:t>27</a:t>
            </a:fld>
            <a:endParaRPr lang="en-US">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ea typeface="ＭＳ Ｐゴシック" pitchFamily="34" charset="-128"/>
              </a:rPr>
              <a:t>Point out that m</a:t>
            </a:r>
            <a:r>
              <a:rPr lang="en-US" altLang="ja-JP" smtClean="0">
                <a:latin typeface="Arial" charset="0"/>
                <a:cs typeface="Arial" charset="0"/>
              </a:rPr>
              <a:t>any Web sites allow game players to trade their virtual currency for real currency--is there any real difference between them? </a:t>
            </a:r>
            <a:endParaRPr lang="ja-JP" altLang="ja-JP" smtClean="0">
              <a:latin typeface="Arial" charset="0"/>
              <a:cs typeface="Arial" charset="0"/>
            </a:endParaRPr>
          </a:p>
          <a:p>
            <a:pPr>
              <a:spcBef>
                <a:spcPct val="0"/>
              </a:spcBef>
            </a:pPr>
            <a:endParaRPr lang="en-US" smtClean="0">
              <a:ea typeface="ＭＳ Ｐゴシック" pitchFamily="34" charset="-128"/>
            </a:endParaRPr>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FCDE9C0-E11D-4876-8964-F1A3BC8AC9B6}" type="slidenum">
              <a:rPr lang="en-US">
                <a:ea typeface="ＭＳ Ｐゴシック" pitchFamily="34" charset="-128"/>
              </a:rPr>
              <a:pPr fontAlgn="base">
                <a:spcBef>
                  <a:spcPct val="0"/>
                </a:spcBef>
                <a:spcAft>
                  <a:spcPct val="0"/>
                </a:spcAft>
              </a:pPr>
              <a:t>44</a:t>
            </a:fld>
            <a:endParaRPr lang="en-US">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marL="0" lvl="2">
              <a:spcBef>
                <a:spcPct val="0"/>
              </a:spcBef>
            </a:pPr>
            <a:r>
              <a:rPr lang="en-US" smtClean="0">
                <a:ea typeface="ＭＳ Ｐゴシック" pitchFamily="34" charset="-128"/>
              </a:rPr>
              <a:t>Ask students if the Internet activists should have also gone to prison, or were they protected by the First Amendment right to freedom of speech? If they were protected, why wasn’t Corley?</a:t>
            </a:r>
            <a:endParaRPr lang="en-US" altLang="ja-JP" smtClean="0">
              <a:latin typeface="Arial" charset="0"/>
              <a:cs typeface="Arial" charset="0"/>
            </a:endParaRPr>
          </a:p>
          <a:p>
            <a:pPr>
              <a:spcBef>
                <a:spcPct val="0"/>
              </a:spcBef>
            </a:pPr>
            <a:endParaRPr lang="en-US" smtClean="0">
              <a:ea typeface="ＭＳ Ｐゴシック" pitchFamily="34" charset="-128"/>
            </a:endParaRPr>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2AA75D-D878-49FC-8C04-E36B456E0F2F}" type="slidenum">
              <a:rPr lang="en-US">
                <a:ea typeface="ＭＳ Ｐゴシック" pitchFamily="34" charset="-128"/>
              </a:rPr>
              <a:pPr fontAlgn="base">
                <a:spcBef>
                  <a:spcPct val="0"/>
                </a:spcBef>
                <a:spcAft>
                  <a:spcPct val="0"/>
                </a:spcAft>
              </a:pPr>
              <a:t>54</a:t>
            </a:fld>
            <a:endParaRPr lang="en-US">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0" y="4589463"/>
            <a:ext cx="9144000" cy="2268537"/>
          </a:xfrm>
          <a:prstGeom prst="rect">
            <a:avLst/>
          </a:prstGeom>
          <a:noFill/>
          <a:ln w="9525">
            <a:noFill/>
            <a:miter lim="800000"/>
            <a:headEnd/>
            <a:tailEnd/>
          </a:ln>
        </p:spPr>
      </p:pic>
      <p:sp>
        <p:nvSpPr>
          <p:cNvPr id="2" name="Title 1"/>
          <p:cNvSpPr>
            <a:spLocks noGrp="1"/>
          </p:cNvSpPr>
          <p:nvPr>
            <p:ph type="ctrTitle"/>
          </p:nvPr>
        </p:nvSpPr>
        <p:spPr>
          <a:xfrm>
            <a:off x="685800" y="660400"/>
            <a:ext cx="7772400" cy="1470025"/>
          </a:xfrm>
        </p:spPr>
        <p:txBody>
          <a:bodyPr/>
          <a:lstStyle>
            <a:lvl1pPr>
              <a:defRPr>
                <a:solidFill>
                  <a:schemeClr val="tx2"/>
                </a:solidFill>
              </a:defRPr>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0" y="2398816"/>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smtClean="0"/>
            </a:lvl1pPr>
          </a:lstStyle>
          <a:p>
            <a:pPr>
              <a:defRPr/>
            </a:pPr>
            <a:fld id="{9EE2D9EA-F10D-46A8-B8E2-63D01037ECBD}"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smtClean="0"/>
            </a:lvl1pPr>
          </a:lstStyle>
          <a:p>
            <a:pPr>
              <a:defRPr/>
            </a:pPr>
            <a:fld id="{9F86041B-0408-4F15-AF30-4ED45972371C}" type="slidenum">
              <a:rPr lang="ja-JP" altLang="en-US"/>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Footer Placeholder 4"/>
          <p:cNvSpPr>
            <a:spLocks noGrp="1"/>
          </p:cNvSpPr>
          <p:nvPr>
            <p:ph type="ftr" sz="quarter" idx="10"/>
          </p:nvPr>
        </p:nvSpPr>
        <p:spPr>
          <a:xfrm>
            <a:off x="855663" y="6356350"/>
            <a:ext cx="5164137" cy="365125"/>
          </a:xfrm>
        </p:spPr>
        <p:txBody>
          <a:bodyPr/>
          <a:lstStyle>
            <a:lvl1pPr>
              <a:defRPr smtClean="0"/>
            </a:lvl1pPr>
          </a:lstStyle>
          <a:p>
            <a:pPr>
              <a:defRPr/>
            </a:pPr>
            <a:r>
              <a:rPr lang="en-US" altLang="ja-JP"/>
              <a:t>Ethics in a Computing Culture</a:t>
            </a:r>
            <a:endParaRPr lang="ja-JP" altLang="en-US"/>
          </a:p>
        </p:txBody>
      </p:sp>
      <p:sp>
        <p:nvSpPr>
          <p:cNvPr id="5" name="Slide Number Placeholder 5"/>
          <p:cNvSpPr>
            <a:spLocks noGrp="1"/>
          </p:cNvSpPr>
          <p:nvPr>
            <p:ph type="sldNum" sz="quarter" idx="11"/>
          </p:nvPr>
        </p:nvSpPr>
        <p:spPr/>
        <p:txBody>
          <a:bodyPr/>
          <a:lstStyle>
            <a:lvl1pPr>
              <a:defRPr smtClean="0"/>
            </a:lvl1pPr>
          </a:lstStyle>
          <a:p>
            <a:pPr>
              <a:defRPr/>
            </a:pPr>
            <a:fld id="{EDE47FF6-1BBC-4962-9968-65B487B24166}" type="slidenum">
              <a:rPr lang="ja-JP" altLang="en-US"/>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smtClean="0"/>
            </a:lvl1pPr>
          </a:lstStyle>
          <a:p>
            <a:pPr>
              <a:defRPr/>
            </a:pPr>
            <a:fld id="{B1EBF5C2-8EC1-45C0-8D47-C3368CEF0E9E}" type="slidenum">
              <a:rPr lang="ja-JP" altLang="en-US"/>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smtClean="0"/>
            </a:lvl1pPr>
          </a:lstStyle>
          <a:p>
            <a:pPr>
              <a:defRPr/>
            </a:pPr>
            <a:fld id="{A7DF0D92-C61B-48AB-B015-5BBC6C19B963}" type="slidenum">
              <a:rPr lang="ja-JP" altLang="en-US"/>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8"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9" name="Slide Number Placeholder 5"/>
          <p:cNvSpPr>
            <a:spLocks noGrp="1"/>
          </p:cNvSpPr>
          <p:nvPr>
            <p:ph type="sldNum" sz="quarter" idx="12"/>
          </p:nvPr>
        </p:nvSpPr>
        <p:spPr/>
        <p:txBody>
          <a:bodyPr/>
          <a:lstStyle>
            <a:lvl1pPr>
              <a:defRPr smtClean="0"/>
            </a:lvl1pPr>
          </a:lstStyle>
          <a:p>
            <a:pPr>
              <a:defRPr/>
            </a:pPr>
            <a:fld id="{2D0BB75D-AAE8-4CE9-9BB6-99A165C5151A}"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4"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5" name="Slide Number Placeholder 5"/>
          <p:cNvSpPr>
            <a:spLocks noGrp="1"/>
          </p:cNvSpPr>
          <p:nvPr>
            <p:ph type="sldNum" sz="quarter" idx="12"/>
          </p:nvPr>
        </p:nvSpPr>
        <p:spPr/>
        <p:txBody>
          <a:bodyPr/>
          <a:lstStyle>
            <a:lvl1pPr>
              <a:defRPr smtClean="0"/>
            </a:lvl1pPr>
          </a:lstStyle>
          <a:p>
            <a:pPr>
              <a:defRPr/>
            </a:pPr>
            <a:fld id="{273ECE00-FECD-40DC-AED9-2C4297D3794F}" type="slidenum">
              <a:rPr lang="ja-JP" altLang="en-US"/>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3"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4" name="Slide Number Placeholder 5"/>
          <p:cNvSpPr>
            <a:spLocks noGrp="1"/>
          </p:cNvSpPr>
          <p:nvPr>
            <p:ph type="sldNum" sz="quarter" idx="12"/>
          </p:nvPr>
        </p:nvSpPr>
        <p:spPr/>
        <p:txBody>
          <a:bodyPr/>
          <a:lstStyle>
            <a:lvl1pPr>
              <a:defRPr smtClean="0"/>
            </a:lvl1pPr>
          </a:lstStyle>
          <a:p>
            <a:pPr>
              <a:defRPr/>
            </a:pPr>
            <a:fld id="{FFC0D599-E4D5-446D-A222-1D964C54493D}"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smtClean="0"/>
            </a:lvl1pPr>
          </a:lstStyle>
          <a:p>
            <a:pPr>
              <a:defRPr/>
            </a:pPr>
            <a:fld id="{3AA5CC58-6CE3-438C-B872-B02DC66D6EBC}"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smtClean="0"/>
            </a:lvl1pPr>
          </a:lstStyle>
          <a:p>
            <a:pPr>
              <a:defRPr/>
            </a:pPr>
            <a:fld id="{E2BCB3D7-D438-4328-ADED-54137CC0D0A1}"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endParaRPr lang="ja-JP"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400" smtClean="0">
                <a:solidFill>
                  <a:schemeClr val="tx1">
                    <a:tint val="75000"/>
                  </a:schemeClr>
                </a:solidFill>
                <a:latin typeface="+mn-lt"/>
                <a:ea typeface="+mn-ea"/>
              </a:defRPr>
            </a:lvl1pPr>
          </a:lstStyle>
          <a:p>
            <a:pPr>
              <a:defRPr/>
            </a:pPr>
            <a:fld id="{8C97DB4E-9138-4E13-B2DD-72A6A6C704B9}" type="slidenum">
              <a:rPr lang="ja-JP" altLang="en-US"/>
              <a:pPr>
                <a:defRPr/>
              </a:pPr>
              <a:t>‹#›</a:t>
            </a:fld>
            <a:endParaRPr lang="ja-JP" altLang="en-US"/>
          </a:p>
        </p:txBody>
      </p:sp>
      <p:sp>
        <p:nvSpPr>
          <p:cNvPr id="8" name="Footer Placeholder 7"/>
          <p:cNvSpPr>
            <a:spLocks noGrp="1"/>
          </p:cNvSpPr>
          <p:nvPr>
            <p:ph type="ftr" sz="quarter" idx="3"/>
          </p:nvPr>
        </p:nvSpPr>
        <p:spPr>
          <a:xfrm>
            <a:off x="839788" y="6356350"/>
            <a:ext cx="4860925" cy="365125"/>
          </a:xfrm>
          <a:prstGeom prst="rect">
            <a:avLst/>
          </a:prstGeom>
        </p:spPr>
        <p:txBody>
          <a:bodyPr vert="horz" lIns="91440" tIns="45720" rIns="91440" bIns="45720" rtlCol="0" anchor="ctr"/>
          <a:lstStyle>
            <a:lvl1pPr algn="l" fontAlgn="auto">
              <a:spcBef>
                <a:spcPts val="0"/>
              </a:spcBef>
              <a:spcAft>
                <a:spcPts val="0"/>
              </a:spcAft>
              <a:defRPr sz="1400" smtClean="0">
                <a:solidFill>
                  <a:schemeClr val="tx1">
                    <a:tint val="75000"/>
                  </a:schemeClr>
                </a:solidFill>
                <a:latin typeface="+mn-lt"/>
                <a:ea typeface="+mn-ea"/>
              </a:defRPr>
            </a:lvl1pPr>
          </a:lstStyle>
          <a:p>
            <a:pPr>
              <a:defRPr/>
            </a:pPr>
            <a:r>
              <a:rPr lang="en-US" altLang="ja-JP"/>
              <a:t>Ethics in a Computing Culture</a:t>
            </a:r>
            <a:endParaRPr lang="ja-JP" altLang="en-US"/>
          </a:p>
        </p:txBody>
      </p:sp>
      <p:pic>
        <p:nvPicPr>
          <p:cNvPr id="1030" name="Picture 8" descr="スクリーンショット（2011-08-16 22.43.48）.png"/>
          <p:cNvPicPr>
            <a:picLocks noChangeAspect="1"/>
          </p:cNvPicPr>
          <p:nvPr/>
        </p:nvPicPr>
        <p:blipFill>
          <a:blip r:embed="rId13"/>
          <a:srcRect/>
          <a:stretch>
            <a:fillRect/>
          </a:stretch>
        </p:blipFill>
        <p:spPr bwMode="auto">
          <a:xfrm>
            <a:off x="457200" y="6356350"/>
            <a:ext cx="382588"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dt="0"/>
  <p:txStyles>
    <p:titleStyle>
      <a:lvl1pPr algn="ctr" defTabSz="457200" rtl="0" fontAlgn="base">
        <a:spcBef>
          <a:spcPct val="0"/>
        </a:spcBef>
        <a:spcAft>
          <a:spcPct val="0"/>
        </a:spcAft>
        <a:defRPr kumimoji="1" sz="3600" kern="1200">
          <a:solidFill>
            <a:schemeClr val="tx2"/>
          </a:solidFill>
          <a:latin typeface="+mj-lt"/>
          <a:ea typeface="+mj-ea"/>
          <a:cs typeface="+mj-cs"/>
        </a:defRPr>
      </a:lvl1pPr>
      <a:lvl2pPr algn="ctr" defTabSz="457200" rtl="0" fontAlgn="base">
        <a:spcBef>
          <a:spcPct val="0"/>
        </a:spcBef>
        <a:spcAft>
          <a:spcPct val="0"/>
        </a:spcAft>
        <a:defRPr kumimoji="1" sz="3600">
          <a:solidFill>
            <a:schemeClr val="tx2"/>
          </a:solidFill>
          <a:latin typeface="Calibri" pitchFamily="34" charset="0"/>
          <a:ea typeface="ＭＳ Ｐゴシック" pitchFamily="34" charset="-128"/>
        </a:defRPr>
      </a:lvl2pPr>
      <a:lvl3pPr algn="ctr" defTabSz="457200" rtl="0" fontAlgn="base">
        <a:spcBef>
          <a:spcPct val="0"/>
        </a:spcBef>
        <a:spcAft>
          <a:spcPct val="0"/>
        </a:spcAft>
        <a:defRPr kumimoji="1" sz="3600">
          <a:solidFill>
            <a:schemeClr val="tx2"/>
          </a:solidFill>
          <a:latin typeface="Calibri" pitchFamily="34" charset="0"/>
          <a:ea typeface="ＭＳ Ｐゴシック" pitchFamily="34" charset="-128"/>
        </a:defRPr>
      </a:lvl3pPr>
      <a:lvl4pPr algn="ctr" defTabSz="457200" rtl="0" fontAlgn="base">
        <a:spcBef>
          <a:spcPct val="0"/>
        </a:spcBef>
        <a:spcAft>
          <a:spcPct val="0"/>
        </a:spcAft>
        <a:defRPr kumimoji="1" sz="3600">
          <a:solidFill>
            <a:schemeClr val="tx2"/>
          </a:solidFill>
          <a:latin typeface="Calibri" pitchFamily="34" charset="0"/>
          <a:ea typeface="ＭＳ Ｐゴシック" pitchFamily="34" charset="-128"/>
        </a:defRPr>
      </a:lvl4pPr>
      <a:lvl5pPr algn="ctr" defTabSz="457200" rtl="0" fontAlgn="base">
        <a:spcBef>
          <a:spcPct val="0"/>
        </a:spcBef>
        <a:spcAft>
          <a:spcPct val="0"/>
        </a:spcAft>
        <a:defRPr kumimoji="1" sz="3600">
          <a:solidFill>
            <a:schemeClr val="tx2"/>
          </a:solidFill>
          <a:latin typeface="Calibri" pitchFamily="34" charset="0"/>
          <a:ea typeface="ＭＳ Ｐゴシック" pitchFamily="34" charset="-128"/>
        </a:defRPr>
      </a:lvl5pPr>
      <a:lvl6pPr marL="4572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6pPr>
      <a:lvl7pPr marL="9144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7pPr>
      <a:lvl8pPr marL="13716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8pPr>
      <a:lvl9pPr marL="18288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9pPr>
    </p:titleStyle>
    <p:bodyStyle>
      <a:lvl1pPr marL="342900" indent="-342900" algn="l" defTabSz="457200" rtl="0" fontAlgn="base">
        <a:spcBef>
          <a:spcPct val="20000"/>
        </a:spcBef>
        <a:spcAft>
          <a:spcPct val="0"/>
        </a:spcAft>
        <a:buFont typeface="Arial" charset="0"/>
        <a:buChar char="•"/>
        <a:defRPr kumimoji="1" sz="24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kumimoji="1" sz="20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kumimoji="1" sz="20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youtube.com/watch?v=tk862BbjWx4#aid=P933RyCzfk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661988"/>
            <a:ext cx="7772400" cy="1470025"/>
          </a:xfrm>
        </p:spPr>
        <p:txBody>
          <a:bodyPr/>
          <a:lstStyle/>
          <a:p>
            <a:r>
              <a:rPr lang="en-US" altLang="ja-JP" smtClean="0">
                <a:latin typeface="Arial" charset="0"/>
                <a:ea typeface="ＭＳ 明朝" pitchFamily="49" charset="-128"/>
                <a:cs typeface="Arial" charset="0"/>
              </a:rPr>
              <a:t>Ethics in a Computing Culture</a:t>
            </a:r>
            <a:endParaRPr lang="ja-JP" altLang="en-US" smtClean="0">
              <a:latin typeface="Arial" charset="0"/>
              <a:ea typeface="ＭＳ 明朝" pitchFamily="49" charset="-128"/>
              <a:cs typeface="Arial" charset="0"/>
            </a:endParaRPr>
          </a:p>
        </p:txBody>
      </p:sp>
      <p:sp>
        <p:nvSpPr>
          <p:cNvPr id="3" name="Subtitle 2"/>
          <p:cNvSpPr>
            <a:spLocks noGrp="1"/>
          </p:cNvSpPr>
          <p:nvPr>
            <p:ph type="subTitle" idx="1"/>
          </p:nvPr>
        </p:nvSpPr>
        <p:spPr>
          <a:xfrm>
            <a:off x="1371600" y="2554288"/>
            <a:ext cx="6400800" cy="1127125"/>
          </a:xfrm>
        </p:spPr>
        <p:txBody>
          <a:bodyPr/>
          <a:lstStyle/>
          <a:p>
            <a:pPr>
              <a:defRPr/>
            </a:pPr>
            <a:r>
              <a:rPr lang="en-US" altLang="ja-JP" sz="2800" dirty="0" smtClean="0">
                <a:latin typeface="Arial"/>
                <a:cs typeface="Arial"/>
              </a:rPr>
              <a:t>Chapter 4</a:t>
            </a:r>
          </a:p>
          <a:p>
            <a:pPr>
              <a:defRPr/>
            </a:pPr>
            <a:r>
              <a:rPr lang="en-US" altLang="ja-JP" b="1" dirty="0" smtClean="0">
                <a:latin typeface="Arial"/>
                <a:ea typeface="ＭＳ 明朝"/>
                <a:cs typeface="Arial"/>
              </a:rPr>
              <a:t>Intellectual and Intangible Property</a:t>
            </a:r>
            <a:endParaRPr lang="ja-JP" altLang="en-US" b="1"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72789" cy="1143000"/>
          </a:xfrm>
        </p:spPr>
        <p:txBody>
          <a:bodyPr/>
          <a:lstStyle/>
          <a:p>
            <a:r>
              <a:rPr lang="en-US" dirty="0" smtClean="0"/>
              <a:t>Security Expert Opinion on Sony BMG Approach</a:t>
            </a:r>
            <a:endParaRPr lang="en-US" dirty="0"/>
          </a:p>
        </p:txBody>
      </p:sp>
      <p:sp>
        <p:nvSpPr>
          <p:cNvPr id="3" name="Content Placeholder 2"/>
          <p:cNvSpPr>
            <a:spLocks noGrp="1"/>
          </p:cNvSpPr>
          <p:nvPr>
            <p:ph idx="1"/>
          </p:nvPr>
        </p:nvSpPr>
        <p:spPr>
          <a:xfrm>
            <a:off x="285482" y="1321045"/>
            <a:ext cx="8229600" cy="4525963"/>
          </a:xfrm>
        </p:spPr>
        <p:txBody>
          <a:bodyPr/>
          <a:lstStyle/>
          <a:p>
            <a:r>
              <a:rPr lang="en-US" dirty="0" smtClean="0"/>
              <a:t>In a commentary in Wired, security expert Bruce </a:t>
            </a:r>
            <a:r>
              <a:rPr lang="en-US" dirty="0" err="1" smtClean="0"/>
              <a:t>Schneier</a:t>
            </a:r>
            <a:r>
              <a:rPr lang="en-US" dirty="0" smtClean="0"/>
              <a:t> </a:t>
            </a:r>
          </a:p>
          <a:p>
            <a:pPr lvl="1"/>
            <a:r>
              <a:rPr lang="en-US" dirty="0" smtClean="0"/>
              <a:t>expressed concern that antivirus and antispyware companies originally chose not to detect or remove the </a:t>
            </a:r>
            <a:r>
              <a:rPr lang="en-US" dirty="0" err="1" smtClean="0"/>
              <a:t>rootkit</a:t>
            </a:r>
            <a:r>
              <a:rPr lang="en-US" dirty="0" smtClean="0"/>
              <a:t>. </a:t>
            </a:r>
          </a:p>
          <a:p>
            <a:pPr lvl="1"/>
            <a:r>
              <a:rPr lang="en-US" dirty="0" smtClean="0"/>
              <a:t>noted that the Symantec Corporation, publisher of numerous widely used security programs, explained its lack of action by saying that the “</a:t>
            </a:r>
            <a:r>
              <a:rPr lang="en-US" dirty="0" err="1" smtClean="0"/>
              <a:t>rootkit</a:t>
            </a:r>
            <a:r>
              <a:rPr lang="en-US" dirty="0" smtClean="0"/>
              <a:t> was designed to hide a legitimate application.” </a:t>
            </a:r>
          </a:p>
          <a:p>
            <a:r>
              <a:rPr lang="en-US" dirty="0" err="1" smtClean="0"/>
              <a:t>Schneier</a:t>
            </a:r>
            <a:r>
              <a:rPr lang="en-US" dirty="0" smtClean="0"/>
              <a:t> rejected this claim, saying that “the only thing that makes this </a:t>
            </a:r>
            <a:r>
              <a:rPr lang="en-US" dirty="0" err="1" smtClean="0"/>
              <a:t>rootkit</a:t>
            </a:r>
            <a:r>
              <a:rPr lang="en-US" dirty="0" smtClean="0"/>
              <a:t> legitimate is that a multinational corporation put it on your computer, not a criminal organization.”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10</a:t>
            </a:fld>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ja-JP" dirty="0" smtClean="0">
                <a:latin typeface="Arial" charset="0"/>
                <a:cs typeface="Arial" charset="0"/>
              </a:rPr>
              <a:t>Case: Sony BMG Antipiracy </a:t>
            </a:r>
            <a:r>
              <a:rPr lang="en-US" altLang="ja-JP" dirty="0" err="1" smtClean="0">
                <a:latin typeface="Arial" charset="0"/>
                <a:cs typeface="Arial" charset="0"/>
              </a:rPr>
              <a:t>Rootkit</a:t>
            </a:r>
            <a:endParaRPr lang="ja-JP" altLang="en-US" smtClean="0">
              <a:latin typeface="Arial" charset="0"/>
              <a:cs typeface="Arial" charset="0"/>
            </a:endParaRPr>
          </a:p>
        </p:txBody>
      </p:sp>
      <p:sp>
        <p:nvSpPr>
          <p:cNvPr id="16386" name="Content Placeholder 2"/>
          <p:cNvSpPr>
            <a:spLocks noGrp="1"/>
          </p:cNvSpPr>
          <p:nvPr>
            <p:ph idx="1"/>
          </p:nvPr>
        </p:nvSpPr>
        <p:spPr/>
        <p:txBody>
          <a:bodyPr/>
          <a:lstStyle/>
          <a:p>
            <a:pPr>
              <a:spcBef>
                <a:spcPts val="900"/>
              </a:spcBef>
            </a:pPr>
            <a:r>
              <a:rPr lang="en-US" altLang="ja-JP" smtClean="0">
                <a:latin typeface="Arial" charset="0"/>
                <a:cs typeface="Arial" charset="0"/>
              </a:rPr>
              <a:t>Do you agree with security expert Bruce Schneier’s opinion? “The only thing that makes [the rootkit that Sony BMG included on their CDs to prevent piracy] legitimate is that a multinational corporation put it on your computer, not a criminal organization.”</a:t>
            </a:r>
          </a:p>
          <a:p>
            <a:pPr>
              <a:spcBef>
                <a:spcPts val="900"/>
              </a:spcBef>
            </a:pPr>
            <a:endParaRPr lang="ja-JP" altLang="ja-JP" smtClean="0">
              <a:latin typeface="Arial" charset="0"/>
              <a:cs typeface="Arial" charset="0"/>
            </a:endParaRPr>
          </a:p>
          <a:p>
            <a:pPr>
              <a:spcBef>
                <a:spcPts val="900"/>
              </a:spcBef>
            </a:pPr>
            <a:r>
              <a:rPr lang="en-US" altLang="ja-JP" smtClean="0">
                <a:latin typeface="Arial" charset="0"/>
                <a:cs typeface="Arial" charset="0"/>
              </a:rPr>
              <a:t>Should it be illegal for someone to convert the CDs they purchased into MP3 files, then use them in their personal music players? </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31DD2C08-C28E-4916-8C2C-7C1A4F7213E0}" type="slidenum">
              <a:rPr lang="ja-JP" altLang="en-US"/>
              <a:pPr>
                <a:defRPr/>
              </a:pPr>
              <a:t>11</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ja-JP" smtClean="0">
                <a:latin typeface="Arial" charset="0"/>
                <a:cs typeface="Arial" charset="0"/>
              </a:rPr>
              <a:t>Case: Sony BMG Antipiracy Rootkit (continued)</a:t>
            </a:r>
            <a:endParaRPr lang="ja-JP" altLang="en-US" smtClean="0">
              <a:latin typeface="Arial" charset="0"/>
              <a:cs typeface="Arial" charset="0"/>
            </a:endParaRPr>
          </a:p>
        </p:txBody>
      </p:sp>
      <p:sp>
        <p:nvSpPr>
          <p:cNvPr id="17410" name="Content Placeholder 2"/>
          <p:cNvSpPr>
            <a:spLocks noGrp="1"/>
          </p:cNvSpPr>
          <p:nvPr>
            <p:ph idx="1"/>
          </p:nvPr>
        </p:nvSpPr>
        <p:spPr/>
        <p:txBody>
          <a:bodyPr/>
          <a:lstStyle/>
          <a:p>
            <a:pPr>
              <a:spcBef>
                <a:spcPts val="900"/>
              </a:spcBef>
            </a:pPr>
            <a:r>
              <a:rPr lang="en-US" altLang="ja-JP" dirty="0" smtClean="0">
                <a:latin typeface="Arial" charset="0"/>
                <a:cs typeface="Arial" charset="0"/>
              </a:rPr>
              <a:t>Should it be okay for antivirus companies to distinguish between </a:t>
            </a:r>
            <a:r>
              <a:rPr lang="en-US" altLang="ja-JP" dirty="0" err="1" smtClean="0">
                <a:latin typeface="Arial" charset="0"/>
                <a:cs typeface="Arial" charset="0"/>
              </a:rPr>
              <a:t>rootkits</a:t>
            </a:r>
            <a:r>
              <a:rPr lang="en-US" altLang="ja-JP" dirty="0" smtClean="0">
                <a:latin typeface="Arial" charset="0"/>
                <a:cs typeface="Arial" charset="0"/>
              </a:rPr>
              <a:t> from major corporations and </a:t>
            </a:r>
            <a:r>
              <a:rPr lang="en-US" altLang="ja-JP" dirty="0" err="1" smtClean="0">
                <a:latin typeface="Arial" charset="0"/>
                <a:cs typeface="Arial" charset="0"/>
              </a:rPr>
              <a:t>rootkits</a:t>
            </a:r>
            <a:r>
              <a:rPr lang="en-US" altLang="ja-JP" dirty="0" smtClean="0">
                <a:latin typeface="Arial" charset="0"/>
                <a:cs typeface="Arial" charset="0"/>
              </a:rPr>
              <a:t> from criminals? Would allowing the former but denying the latter be fair? </a:t>
            </a:r>
          </a:p>
          <a:p>
            <a:pPr>
              <a:spcBef>
                <a:spcPts val="900"/>
              </a:spcBef>
            </a:pPr>
            <a:endParaRPr lang="ja-JP" altLang="ja-JP" smtClean="0">
              <a:latin typeface="Arial" charset="0"/>
              <a:cs typeface="Arial" charset="0"/>
            </a:endParaRPr>
          </a:p>
          <a:p>
            <a:pPr>
              <a:spcBef>
                <a:spcPts val="900"/>
              </a:spcBef>
            </a:pPr>
            <a:r>
              <a:rPr lang="en-US" altLang="ja-JP" dirty="0" smtClean="0">
                <a:latin typeface="Arial" charset="0"/>
                <a:cs typeface="Arial" charset="0"/>
              </a:rPr>
              <a:t>Is it ethical for one to remove the </a:t>
            </a:r>
            <a:r>
              <a:rPr lang="en-US" altLang="ja-JP" dirty="0" err="1" smtClean="0">
                <a:latin typeface="Arial" charset="0"/>
                <a:cs typeface="Arial" charset="0"/>
              </a:rPr>
              <a:t>rootkit</a:t>
            </a:r>
            <a:r>
              <a:rPr lang="en-US" altLang="ja-JP" dirty="0" smtClean="0">
                <a:latin typeface="Arial" charset="0"/>
                <a:cs typeface="Arial" charset="0"/>
              </a:rPr>
              <a:t> that Sony BMG installed on your computer without their permission? Furthermore, would it be ethical to break the DRM lock on a Kindle book?</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51CE9B84-678F-4CCB-9321-FE3047C10D80}" type="slidenum">
              <a:rPr lang="ja-JP" altLang="en-US"/>
              <a:pPr>
                <a:defRPr/>
              </a:pPr>
              <a:t>12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721"/>
            <a:ext cx="8229600" cy="1143000"/>
          </a:xfrm>
        </p:spPr>
        <p:txBody>
          <a:bodyPr/>
          <a:lstStyle/>
          <a:p>
            <a:r>
              <a:rPr lang="en-US" altLang="ja-JP" dirty="0" smtClean="0">
                <a:latin typeface="Arial" charset="0"/>
                <a:cs typeface="Arial" charset="0"/>
              </a:rPr>
              <a:t>Case: Virtual Investment Fraud</a:t>
            </a:r>
            <a:endParaRPr lang="en-US" dirty="0"/>
          </a:p>
        </p:txBody>
      </p:sp>
      <p:sp>
        <p:nvSpPr>
          <p:cNvPr id="3" name="Content Placeholder 2"/>
          <p:cNvSpPr>
            <a:spLocks noGrp="1"/>
          </p:cNvSpPr>
          <p:nvPr>
            <p:ph idx="1"/>
          </p:nvPr>
        </p:nvSpPr>
        <p:spPr>
          <a:xfrm>
            <a:off x="245481" y="682580"/>
            <a:ext cx="8229600" cy="4525963"/>
          </a:xfrm>
        </p:spPr>
        <p:txBody>
          <a:bodyPr/>
          <a:lstStyle/>
          <a:p>
            <a:r>
              <a:rPr lang="en-US" dirty="0" smtClean="0"/>
              <a:t>Investment fraud schemes are common in massive multiplayer online games such as Second Life or EVE Online. </a:t>
            </a:r>
          </a:p>
          <a:p>
            <a:pPr lvl="1"/>
            <a:r>
              <a:rPr lang="en-US" dirty="0" smtClean="0"/>
              <a:t>games almost always have some form of virtual currency, and players are often looking for ways to earn a quick (virtual) buck. </a:t>
            </a:r>
          </a:p>
          <a:p>
            <a:r>
              <a:rPr lang="en-US" dirty="0" smtClean="0"/>
              <a:t>In 2006, a character named “</a:t>
            </a:r>
            <a:r>
              <a:rPr lang="en-US" dirty="0" err="1" smtClean="0"/>
              <a:t>Cally</a:t>
            </a:r>
            <a:r>
              <a:rPr lang="en-US" dirty="0" smtClean="0"/>
              <a:t>” in the popular game EVE Online started the EVE Intergalactic Bank. </a:t>
            </a:r>
          </a:p>
          <a:p>
            <a:pPr lvl="1"/>
            <a:r>
              <a:rPr lang="en-US" dirty="0" err="1" smtClean="0"/>
              <a:t>Cally</a:t>
            </a:r>
            <a:r>
              <a:rPr lang="en-US" dirty="0" smtClean="0"/>
              <a:t> would take deposits of the game’s currency (the Interstellar </a:t>
            </a:r>
            <a:r>
              <a:rPr lang="en-US" dirty="0" err="1" smtClean="0"/>
              <a:t>Kredit</a:t>
            </a:r>
            <a:r>
              <a:rPr lang="en-US" dirty="0" smtClean="0"/>
              <a:t>, or ISK) and pay interest on these deposits. </a:t>
            </a:r>
          </a:p>
          <a:p>
            <a:pPr lvl="1"/>
            <a:r>
              <a:rPr lang="en-US" dirty="0" smtClean="0"/>
              <a:t> claimed that he was reinvesting the money, but in actuality he was pocketing most of the money.</a:t>
            </a:r>
          </a:p>
          <a:p>
            <a:r>
              <a:rPr lang="en-US" dirty="0" smtClean="0"/>
              <a:t>Reported (though widely disputed) that when </a:t>
            </a:r>
            <a:r>
              <a:rPr lang="en-US" dirty="0" err="1" smtClean="0"/>
              <a:t>Cally’s</a:t>
            </a:r>
            <a:r>
              <a:rPr lang="en-US" dirty="0" smtClean="0"/>
              <a:t> scheme started to fall apart, he walked away with 790 billion ISK. </a:t>
            </a:r>
          </a:p>
          <a:p>
            <a:pPr lvl="1"/>
            <a:r>
              <a:rPr lang="en-US" dirty="0" smtClean="0"/>
              <a:t>many Web sites allow players to exchange ISK for U.S. dollars and vice versa. </a:t>
            </a:r>
          </a:p>
          <a:p>
            <a:pPr lvl="1"/>
            <a:r>
              <a:rPr lang="en-US" dirty="0" smtClean="0"/>
              <a:t>At the time </a:t>
            </a:r>
            <a:r>
              <a:rPr lang="en-US" dirty="0" err="1" smtClean="0"/>
              <a:t>Cally’s</a:t>
            </a:r>
            <a:r>
              <a:rPr lang="en-US" dirty="0" smtClean="0"/>
              <a:t> bank failed, the 790 billion ISK that he had allegedly stolen was worth about 170,000 U.S. dollars.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13</a:t>
            </a:fld>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74" y="0"/>
            <a:ext cx="8229600" cy="1143000"/>
          </a:xfrm>
        </p:spPr>
        <p:txBody>
          <a:bodyPr/>
          <a:lstStyle/>
          <a:p>
            <a:r>
              <a:rPr lang="en-US" altLang="ja-JP" dirty="0" smtClean="0">
                <a:latin typeface="Arial" charset="0"/>
                <a:cs typeface="Arial" charset="0"/>
              </a:rPr>
              <a:t>Case: Virtual Investment Fraud</a:t>
            </a:r>
            <a:endParaRPr lang="en-US" dirty="0"/>
          </a:p>
        </p:txBody>
      </p:sp>
      <p:sp>
        <p:nvSpPr>
          <p:cNvPr id="3" name="Content Placeholder 2"/>
          <p:cNvSpPr>
            <a:spLocks noGrp="1"/>
          </p:cNvSpPr>
          <p:nvPr>
            <p:ph idx="1"/>
          </p:nvPr>
        </p:nvSpPr>
        <p:spPr>
          <a:xfrm>
            <a:off x="289774" y="1143000"/>
            <a:ext cx="8229600" cy="4525963"/>
          </a:xfrm>
        </p:spPr>
        <p:txBody>
          <a:bodyPr/>
          <a:lstStyle/>
          <a:p>
            <a:r>
              <a:rPr lang="en-US" dirty="0" err="1" smtClean="0"/>
              <a:t>Cally</a:t>
            </a:r>
            <a:r>
              <a:rPr lang="en-US" dirty="0" smtClean="0"/>
              <a:t> bragged about his scam, admitting it openly, but he was not punished. Why not? </a:t>
            </a:r>
          </a:p>
          <a:p>
            <a:pPr lvl="1"/>
            <a:r>
              <a:rPr lang="en-US" dirty="0" smtClean="0"/>
              <a:t>EVE Online is a computer game about piracy and commerce in </a:t>
            </a:r>
            <a:r>
              <a:rPr lang="en-US" dirty="0" err="1" smtClean="0"/>
              <a:t>outerspace</a:t>
            </a:r>
            <a:r>
              <a:rPr lang="en-US" dirty="0" smtClean="0"/>
              <a:t>. Players are encouraged to steal each other’s cargo, attack each other, or extort money by threatening to attack. </a:t>
            </a:r>
          </a:p>
          <a:p>
            <a:r>
              <a:rPr lang="en-US" dirty="0" smtClean="0"/>
              <a:t>As a commentator reported in the blog Ten Ton Hammer, CCP hf. (</a:t>
            </a:r>
            <a:r>
              <a:rPr lang="en-US" dirty="0" err="1" smtClean="0"/>
              <a:t>thecompany</a:t>
            </a:r>
            <a:r>
              <a:rPr lang="en-US" dirty="0" smtClean="0"/>
              <a:t> behind EVE) decided that what </a:t>
            </a:r>
            <a:r>
              <a:rPr lang="en-US" dirty="0" err="1" smtClean="0"/>
              <a:t>Cally</a:t>
            </a:r>
            <a:r>
              <a:rPr lang="en-US" dirty="0" smtClean="0"/>
              <a:t> did was within the rules of the game. </a:t>
            </a:r>
          </a:p>
          <a:p>
            <a:r>
              <a:rPr lang="en-US" dirty="0" smtClean="0"/>
              <a:t>Although creating fake investments is wrong in real life, it is perfectly acceptable within the EVE Online game.</a:t>
            </a:r>
            <a:endParaRPr lang="en-US" dirty="0"/>
          </a:p>
        </p:txBody>
      </p:sp>
      <p:sp>
        <p:nvSpPr>
          <p:cNvPr id="4" name="Footer Placeholder 3"/>
          <p:cNvSpPr>
            <a:spLocks noGrp="1"/>
          </p:cNvSpPr>
          <p:nvPr>
            <p:ph type="ftr" sz="quarter" idx="10"/>
          </p:nvPr>
        </p:nvSpPr>
        <p:spPr>
          <a:xfrm>
            <a:off x="855663" y="6173787"/>
            <a:ext cx="5164137" cy="365125"/>
          </a:xfrm>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14</a:t>
            </a:fld>
            <a:endParaRPr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ja-JP" dirty="0" smtClean="0">
                <a:latin typeface="Arial" charset="0"/>
                <a:cs typeface="Arial" charset="0"/>
              </a:rPr>
              <a:t>Case: Virtual Investment Fraud</a:t>
            </a:r>
            <a:endParaRPr lang="ja-JP" altLang="en-US" smtClean="0">
              <a:latin typeface="Arial" charset="0"/>
              <a:cs typeface="Arial" charset="0"/>
            </a:endParaRPr>
          </a:p>
        </p:txBody>
      </p:sp>
      <p:sp>
        <p:nvSpPr>
          <p:cNvPr id="18434" name="Content Placeholder 2"/>
          <p:cNvSpPr>
            <a:spLocks noGrp="1"/>
          </p:cNvSpPr>
          <p:nvPr>
            <p:ph idx="1"/>
          </p:nvPr>
        </p:nvSpPr>
        <p:spPr/>
        <p:txBody>
          <a:bodyPr/>
          <a:lstStyle/>
          <a:p>
            <a:pPr>
              <a:spcBef>
                <a:spcPts val="900"/>
              </a:spcBef>
            </a:pPr>
            <a:r>
              <a:rPr lang="en-US" altLang="ja-JP" smtClean="0">
                <a:latin typeface="Arial" charset="0"/>
                <a:cs typeface="Arial" charset="0"/>
              </a:rPr>
              <a:t>Defend or refute the claim that “fraud is fraud, regardless of whether or not it occurs in a virtual world; if something stolen can be easily converted into real currency, then it is a real fraud and should be punished.”</a:t>
            </a:r>
          </a:p>
          <a:p>
            <a:pPr>
              <a:spcBef>
                <a:spcPts val="900"/>
              </a:spcBef>
            </a:pPr>
            <a:endParaRPr lang="ja-JP" altLang="ja-JP" smtClean="0">
              <a:latin typeface="Arial" charset="0"/>
              <a:cs typeface="Arial" charset="0"/>
            </a:endParaRPr>
          </a:p>
          <a:p>
            <a:pPr>
              <a:spcBef>
                <a:spcPts val="900"/>
              </a:spcBef>
            </a:pPr>
            <a:r>
              <a:rPr lang="en-US" altLang="ja-JP" smtClean="0">
                <a:latin typeface="Arial" charset="0"/>
                <a:cs typeface="Arial" charset="0"/>
              </a:rPr>
              <a:t>Assume that we live in a society (such as the US) that has a personal income tax. Should Interstellar Kredit (ISK) in </a:t>
            </a:r>
            <a:r>
              <a:rPr lang="en-US" altLang="ja-JP" i="1" smtClean="0">
                <a:latin typeface="Arial" charset="0"/>
                <a:cs typeface="Arial" charset="0"/>
              </a:rPr>
              <a:t>Eve Online</a:t>
            </a:r>
            <a:r>
              <a:rPr lang="en-US" altLang="ja-JP" smtClean="0">
                <a:latin typeface="Arial" charset="0"/>
                <a:cs typeface="Arial" charset="0"/>
              </a:rPr>
              <a:t> should be subject to income tax, or should only U.S. dollars earned by selling ISKs be subject to income tax?</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2916040D-8647-4F4B-92FD-DEA99035080D}" type="slidenum">
              <a:rPr lang="ja-JP" altLang="en-US"/>
              <a:pPr>
                <a:defRPr/>
              </a:pPr>
              <a:t>15</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Jefferson’s Idea on Ideas</a:t>
            </a:r>
            <a:endParaRPr lang="en-US" dirty="0"/>
          </a:p>
        </p:txBody>
      </p:sp>
      <p:sp>
        <p:nvSpPr>
          <p:cNvPr id="3" name="Content Placeholder 2"/>
          <p:cNvSpPr>
            <a:spLocks noGrp="1"/>
          </p:cNvSpPr>
          <p:nvPr>
            <p:ph idx="1"/>
          </p:nvPr>
        </p:nvSpPr>
        <p:spPr/>
        <p:txBody>
          <a:bodyPr/>
          <a:lstStyle/>
          <a:p>
            <a:r>
              <a:rPr lang="en-US" dirty="0" smtClean="0"/>
              <a:t>In a letter he wrote in 1813, Thomas Jefferson pointed out the difficulty of owning one’s ideas.</a:t>
            </a:r>
          </a:p>
          <a:p>
            <a:r>
              <a:rPr lang="en-US" dirty="0" smtClean="0"/>
              <a:t>“If nature has made any one thing less susceptible than all others of exclusive property, it is the action of the thinking power called an idea, which an individual may exclusively possess as long as he keeps it to himself; but the moment it is divulged, it forces itself into the possession of everyone, and the receiver cannot dispossess himself of it.”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16</a:t>
            </a:fld>
            <a:endParaRPr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Focus</a:t>
            </a:r>
            <a:endParaRPr lang="en-US" dirty="0"/>
          </a:p>
        </p:txBody>
      </p:sp>
      <p:sp>
        <p:nvSpPr>
          <p:cNvPr id="3" name="Content Placeholder 2"/>
          <p:cNvSpPr>
            <a:spLocks noGrp="1"/>
          </p:cNvSpPr>
          <p:nvPr>
            <p:ph idx="1"/>
          </p:nvPr>
        </p:nvSpPr>
        <p:spPr>
          <a:xfrm>
            <a:off x="457200" y="1417638"/>
            <a:ext cx="8229600" cy="4525963"/>
          </a:xfrm>
        </p:spPr>
        <p:txBody>
          <a:bodyPr/>
          <a:lstStyle/>
          <a:p>
            <a:r>
              <a:rPr lang="en-US" sz="3200" dirty="0" smtClean="0"/>
              <a:t>Intellectual property law is very complicated</a:t>
            </a:r>
          </a:p>
          <a:p>
            <a:r>
              <a:rPr lang="en-US" sz="3200" dirty="0" smtClean="0"/>
              <a:t>Cannot hope to give a full summary of it here. </a:t>
            </a:r>
          </a:p>
          <a:p>
            <a:r>
              <a:rPr lang="en-US" sz="3200" dirty="0" smtClean="0"/>
              <a:t>Focus on three key types of intellectual property protections that directly affect computing: </a:t>
            </a:r>
          </a:p>
          <a:p>
            <a:pPr lvl="1"/>
            <a:r>
              <a:rPr lang="en-US" sz="3200" dirty="0" smtClean="0"/>
              <a:t>copyright, </a:t>
            </a:r>
          </a:p>
          <a:p>
            <a:pPr lvl="1"/>
            <a:r>
              <a:rPr lang="en-US" sz="3200" dirty="0" smtClean="0"/>
              <a:t>patent, </a:t>
            </a:r>
          </a:p>
          <a:p>
            <a:pPr lvl="1"/>
            <a:r>
              <a:rPr lang="en-US" sz="3200" dirty="0" smtClean="0"/>
              <a:t>trademark</a:t>
            </a:r>
            <a:endParaRPr lang="en-US" sz="3200"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17</a:t>
            </a:fld>
            <a:endParaRPr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2800" cy="1143000"/>
          </a:xfrm>
        </p:spPr>
        <p:txBody>
          <a:bodyPr>
            <a:normAutofit fontScale="90000"/>
          </a:bodyPr>
          <a:lstStyle/>
          <a:p>
            <a:r>
              <a:rPr lang="en-US" altLang="ja-JP" dirty="0" smtClean="0">
                <a:latin typeface="Arial" charset="0"/>
                <a:cs typeface="Arial" charset="0"/>
              </a:rPr>
              <a:t>Intellectual Property Law</a:t>
            </a:r>
            <a:br>
              <a:rPr lang="en-US" altLang="ja-JP" dirty="0" smtClean="0">
                <a:latin typeface="Arial" charset="0"/>
                <a:cs typeface="Arial" charset="0"/>
              </a:rPr>
            </a:br>
            <a:r>
              <a:rPr lang="en-US" altLang="ja-JP" dirty="0" smtClean="0">
                <a:latin typeface="Arial" charset="0"/>
                <a:cs typeface="Arial" charset="0"/>
              </a:rPr>
              <a:t>in the United States</a:t>
            </a:r>
            <a:endParaRPr lang="ja-JP" altLang="en-US" smtClean="0">
              <a:latin typeface="Arial" charset="0"/>
              <a:cs typeface="Arial" charset="0"/>
            </a:endParaRPr>
          </a:p>
        </p:txBody>
      </p:sp>
      <p:sp>
        <p:nvSpPr>
          <p:cNvPr id="19458" name="Content Placeholder 2"/>
          <p:cNvSpPr>
            <a:spLocks noGrp="1"/>
          </p:cNvSpPr>
          <p:nvPr>
            <p:ph idx="1"/>
          </p:nvPr>
        </p:nvSpPr>
        <p:spPr/>
        <p:txBody>
          <a:bodyPr/>
          <a:lstStyle/>
          <a:p>
            <a:r>
              <a:rPr lang="en-US" dirty="0" smtClean="0">
                <a:latin typeface="Arial" charset="0"/>
                <a:ea typeface="ＭＳ Ｐゴシック" pitchFamily="34" charset="-128"/>
                <a:cs typeface="Arial" charset="0"/>
              </a:rPr>
              <a:t>Key questions when considering intellectual property protection</a:t>
            </a:r>
          </a:p>
          <a:p>
            <a:pPr lvl="1"/>
            <a:r>
              <a:rPr lang="en-US" dirty="0" smtClean="0">
                <a:latin typeface="Arial" charset="0"/>
                <a:ea typeface="ＭＳ Ｐゴシック" pitchFamily="34" charset="-128"/>
                <a:cs typeface="Arial" charset="0"/>
              </a:rPr>
              <a:t>What type of thing can be protected? </a:t>
            </a:r>
          </a:p>
          <a:p>
            <a:pPr lvl="2"/>
            <a:r>
              <a:rPr lang="en-US" dirty="0" smtClean="0">
                <a:latin typeface="Arial" charset="0"/>
                <a:ea typeface="ＭＳ Ｐゴシック" pitchFamily="34" charset="-128"/>
                <a:cs typeface="Arial" charset="0"/>
              </a:rPr>
              <a:t>patents protect inventions, not artworks.</a:t>
            </a:r>
          </a:p>
          <a:p>
            <a:pPr lvl="1"/>
            <a:r>
              <a:rPr lang="en-US" dirty="0" smtClean="0">
                <a:latin typeface="Arial" charset="0"/>
                <a:ea typeface="ＭＳ Ｐゴシック" pitchFamily="34" charset="-128"/>
                <a:cs typeface="Arial" charset="0"/>
              </a:rPr>
              <a:t>What rights are reserved for the creator of the work? </a:t>
            </a:r>
          </a:p>
          <a:p>
            <a:pPr lvl="2"/>
            <a:r>
              <a:rPr lang="en-US" dirty="0" smtClean="0">
                <a:latin typeface="Arial" charset="0"/>
                <a:ea typeface="ＭＳ Ｐゴシック" pitchFamily="34" charset="-128"/>
                <a:cs typeface="Arial" charset="0"/>
              </a:rPr>
              <a:t>one cannot publish a photograph without the photographer’s permission.</a:t>
            </a:r>
          </a:p>
          <a:p>
            <a:pPr lvl="1"/>
            <a:r>
              <a:rPr lang="en-US" dirty="0" smtClean="0">
                <a:latin typeface="Arial" charset="0"/>
                <a:ea typeface="ＭＳ Ｐゴシック" pitchFamily="34" charset="-128"/>
                <a:cs typeface="Arial" charset="0"/>
              </a:rPr>
              <a:t>What rights are reserved for the public? </a:t>
            </a:r>
          </a:p>
          <a:p>
            <a:pPr lvl="2"/>
            <a:r>
              <a:rPr lang="en-US" dirty="0" smtClean="0">
                <a:latin typeface="Arial" charset="0"/>
                <a:ea typeface="ＭＳ Ｐゴシック" pitchFamily="34" charset="-128"/>
                <a:cs typeface="Arial" charset="0"/>
              </a:rPr>
              <a:t> a book critic has the right to use short quotes from a book in her criticism,</a:t>
            </a:r>
          </a:p>
          <a:p>
            <a:pPr lvl="1"/>
            <a:r>
              <a:rPr lang="en-US" dirty="0" smtClean="0">
                <a:latin typeface="Arial" charset="0"/>
                <a:ea typeface="ＭＳ Ｐゴシック" pitchFamily="34" charset="-128"/>
                <a:cs typeface="Arial" charset="0"/>
              </a:rPr>
              <a:t>How does one obtain the protection for a work?</a:t>
            </a:r>
          </a:p>
          <a:p>
            <a:pPr lvl="1"/>
            <a:r>
              <a:rPr lang="en-US" altLang="ja-JP" dirty="0" smtClean="0">
                <a:latin typeface="Arial" charset="0"/>
                <a:cs typeface="Arial" charset="0"/>
              </a:rPr>
              <a:t>How long does it last?</a:t>
            </a:r>
          </a:p>
        </p:txBody>
      </p:sp>
      <p:sp>
        <p:nvSpPr>
          <p:cNvPr id="4" name="Slide Number Placeholder 3"/>
          <p:cNvSpPr>
            <a:spLocks noGrp="1"/>
          </p:cNvSpPr>
          <p:nvPr>
            <p:ph type="sldNum" sz="quarter" idx="11"/>
          </p:nvPr>
        </p:nvSpPr>
        <p:spPr/>
        <p:txBody>
          <a:bodyPr/>
          <a:lstStyle/>
          <a:p>
            <a:pPr>
              <a:defRPr/>
            </a:pPr>
            <a:fld id="{D054F1D7-D98F-465F-AA84-0B4749652192}" type="slidenum">
              <a:rPr lang="ja-JP" altLang="en-US"/>
              <a:pPr>
                <a:defRPr/>
              </a:pPr>
              <a:t>18</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0" y="274638"/>
            <a:ext cx="8890000" cy="1143000"/>
          </a:xfrm>
        </p:spPr>
        <p:txBody>
          <a:bodyPr/>
          <a:lstStyle/>
          <a:p>
            <a:r>
              <a:rPr lang="en-US" altLang="ja-JP" dirty="0" smtClean="0">
                <a:latin typeface="Arial" charset="0"/>
                <a:cs typeface="Arial" charset="0"/>
              </a:rPr>
              <a:t>Copyright (Title 17, U.S. Code section 102).</a:t>
            </a:r>
            <a:endParaRPr lang="ja-JP" altLang="en-US" smtClean="0">
              <a:latin typeface="Arial" charset="0"/>
              <a:cs typeface="Arial" charset="0"/>
            </a:endParaRPr>
          </a:p>
        </p:txBody>
      </p:sp>
      <p:sp>
        <p:nvSpPr>
          <p:cNvPr id="20482" name="Content Placeholder 2"/>
          <p:cNvSpPr>
            <a:spLocks noGrp="1"/>
          </p:cNvSpPr>
          <p:nvPr>
            <p:ph idx="1"/>
          </p:nvPr>
        </p:nvSpPr>
        <p:spPr/>
        <p:txBody>
          <a:bodyPr/>
          <a:lstStyle/>
          <a:p>
            <a:r>
              <a:rPr lang="en-US" b="1" dirty="0" smtClean="0">
                <a:latin typeface="Arial" charset="0"/>
                <a:ea typeface="ＭＳ Ｐゴシック" pitchFamily="34" charset="-128"/>
                <a:cs typeface="Arial" charset="0"/>
              </a:rPr>
              <a:t>Copyright: </a:t>
            </a:r>
            <a:r>
              <a:rPr lang="en-US" dirty="0" smtClean="0">
                <a:latin typeface="Arial" charset="0"/>
                <a:ea typeface="ＭＳ Ｐゴシック" pitchFamily="34" charset="-128"/>
                <a:cs typeface="Arial" charset="0"/>
              </a:rPr>
              <a:t>the main mechanism for protecting creative works such as art, music, and writing in the US</a:t>
            </a:r>
          </a:p>
          <a:p>
            <a:pPr lvl="1"/>
            <a:r>
              <a:rPr lang="en-US" dirty="0" smtClean="0">
                <a:latin typeface="Arial" charset="0"/>
                <a:ea typeface="ＭＳ Ｐゴシック" pitchFamily="34" charset="-128"/>
                <a:cs typeface="Arial" charset="0"/>
              </a:rPr>
              <a:t>protects “original works of authorship fixed in any tangible medium of expression” in the areas of literature, music, drama, pantomime, graphic art, sculpture, motion pictures, sound recordings, and architecture</a:t>
            </a:r>
          </a:p>
          <a:p>
            <a:pPr lvl="1"/>
            <a:r>
              <a:rPr lang="en-US" altLang="ja-JP" dirty="0" smtClean="0">
                <a:latin typeface="Arial" charset="0"/>
                <a:cs typeface="Arial" charset="0"/>
              </a:rPr>
              <a:t>Does NOT protect </a:t>
            </a:r>
            <a:r>
              <a:rPr lang="en-US" dirty="0" smtClean="0">
                <a:latin typeface="Arial" charset="0"/>
                <a:ea typeface="ＭＳ Ｐゴシック" pitchFamily="34" charset="-128"/>
                <a:cs typeface="Arial" charset="0"/>
              </a:rPr>
              <a:t>ideas, facts, or common knowledge</a:t>
            </a:r>
          </a:p>
          <a:p>
            <a:pPr lvl="1"/>
            <a:r>
              <a:rPr lang="en-US" altLang="ja-JP" dirty="0" smtClean="0">
                <a:latin typeface="Arial" charset="0"/>
                <a:cs typeface="Arial" charset="0"/>
              </a:rPr>
              <a:t>Does NOT protect creative works until they appear in a tangible fixed form </a:t>
            </a:r>
          </a:p>
          <a:p>
            <a:pPr lvl="2"/>
            <a:r>
              <a:rPr lang="en-US" altLang="ja-JP" dirty="0" smtClean="0">
                <a:latin typeface="Arial" charset="0"/>
                <a:cs typeface="Arial" charset="0"/>
              </a:rPr>
              <a:t>Example: dance choreography; in order to protect their work, dance choreographers often make video recordings of a dance during a rehearsal.</a:t>
            </a:r>
          </a:p>
        </p:txBody>
      </p:sp>
      <p:sp>
        <p:nvSpPr>
          <p:cNvPr id="4" name="Slide Number Placeholder 3"/>
          <p:cNvSpPr>
            <a:spLocks noGrp="1"/>
          </p:cNvSpPr>
          <p:nvPr>
            <p:ph type="sldNum" sz="quarter" idx="11"/>
          </p:nvPr>
        </p:nvSpPr>
        <p:spPr/>
        <p:txBody>
          <a:bodyPr/>
          <a:lstStyle/>
          <a:p>
            <a:pPr>
              <a:defRPr/>
            </a:pPr>
            <a:fld id="{24296DF5-FB77-4965-A0E7-7E9D8F80BA07}" type="slidenum">
              <a:rPr lang="ja-JP" altLang="en-US"/>
              <a:pPr>
                <a:defRPr/>
              </a:pPr>
              <a:t>19</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altLang="ja-JP" smtClean="0">
                <a:latin typeface="Arial" charset="0"/>
                <a:cs typeface="Arial" charset="0"/>
              </a:rPr>
              <a:t>Objectives</a:t>
            </a:r>
            <a:endParaRPr lang="ja-JP" altLang="en-US" smtClean="0">
              <a:latin typeface="Arial" charset="0"/>
              <a:cs typeface="Arial" charset="0"/>
            </a:endParaRPr>
          </a:p>
        </p:txBody>
      </p:sp>
      <p:sp>
        <p:nvSpPr>
          <p:cNvPr id="15362" name="Content Placeholder 2"/>
          <p:cNvSpPr>
            <a:spLocks noGrp="1"/>
          </p:cNvSpPr>
          <p:nvPr>
            <p:ph idx="1"/>
          </p:nvPr>
        </p:nvSpPr>
        <p:spPr/>
        <p:txBody>
          <a:bodyPr/>
          <a:lstStyle/>
          <a:p>
            <a:pPr>
              <a:spcBef>
                <a:spcPts val="900"/>
              </a:spcBef>
            </a:pPr>
            <a:r>
              <a:rPr lang="en-US" altLang="ja-JP" dirty="0" smtClean="0">
                <a:latin typeface="Arial" charset="0"/>
                <a:cs typeface="Arial" charset="0"/>
              </a:rPr>
              <a:t>What is intellectual property?</a:t>
            </a:r>
          </a:p>
          <a:p>
            <a:pPr>
              <a:spcBef>
                <a:spcPts val="900"/>
              </a:spcBef>
            </a:pPr>
            <a:r>
              <a:rPr lang="en-US" altLang="ja-JP" dirty="0" smtClean="0">
                <a:latin typeface="Arial" charset="0"/>
                <a:cs typeface="Arial" charset="0"/>
              </a:rPr>
              <a:t>What are the new types of intangible property that are born from the computing age?</a:t>
            </a:r>
          </a:p>
          <a:p>
            <a:pPr>
              <a:spcBef>
                <a:spcPts val="900"/>
              </a:spcBef>
            </a:pPr>
            <a:r>
              <a:rPr lang="en-US" altLang="ja-JP" dirty="0" smtClean="0">
                <a:latin typeface="Arial" charset="0"/>
                <a:cs typeface="Arial" charset="0"/>
              </a:rPr>
              <a:t>What are the issues that arise as we adapt our copyright laws to these new forms of intangible and intellectual property?</a:t>
            </a:r>
          </a:p>
        </p:txBody>
      </p:sp>
      <p:sp>
        <p:nvSpPr>
          <p:cNvPr id="4" name="Slide Number Placeholder 3"/>
          <p:cNvSpPr>
            <a:spLocks noGrp="1"/>
          </p:cNvSpPr>
          <p:nvPr>
            <p:ph type="sldNum" sz="quarter" idx="11"/>
          </p:nvPr>
        </p:nvSpPr>
        <p:spPr/>
        <p:txBody>
          <a:bodyPr/>
          <a:lstStyle/>
          <a:p>
            <a:pPr>
              <a:defRPr/>
            </a:pPr>
            <a:fld id="{6335004F-8311-4F1C-B1BB-932411186E49}" type="slidenum">
              <a:rPr lang="ja-JP" altLang="en-US"/>
              <a:pPr>
                <a:defRPr/>
              </a:pPr>
              <a:t>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57200" y="274638"/>
            <a:ext cx="8432800" cy="1143000"/>
          </a:xfrm>
        </p:spPr>
        <p:txBody>
          <a:bodyPr/>
          <a:lstStyle/>
          <a:p>
            <a:r>
              <a:rPr lang="en-US" altLang="ja-JP" dirty="0" smtClean="0">
                <a:latin typeface="Arial" charset="0"/>
                <a:cs typeface="Arial" charset="0"/>
              </a:rPr>
              <a:t>Copyright (continued)</a:t>
            </a:r>
            <a:endParaRPr lang="ja-JP" altLang="en-US" smtClean="0">
              <a:latin typeface="Arial" charset="0"/>
              <a:cs typeface="Arial" charset="0"/>
            </a:endParaRPr>
          </a:p>
        </p:txBody>
      </p:sp>
      <p:sp>
        <p:nvSpPr>
          <p:cNvPr id="22530" name="Content Placeholder 2"/>
          <p:cNvSpPr>
            <a:spLocks noGrp="1"/>
          </p:cNvSpPr>
          <p:nvPr>
            <p:ph idx="1"/>
          </p:nvPr>
        </p:nvSpPr>
        <p:spPr/>
        <p:txBody>
          <a:bodyPr/>
          <a:lstStyle/>
          <a:p>
            <a:r>
              <a:rPr lang="en-US" b="1" dirty="0" smtClean="0">
                <a:latin typeface="Arial" charset="0"/>
                <a:ea typeface="ＭＳ Ｐゴシック" pitchFamily="34" charset="-128"/>
              </a:rPr>
              <a:t>Author: </a:t>
            </a:r>
            <a:r>
              <a:rPr lang="en-US" dirty="0" smtClean="0">
                <a:latin typeface="Arial" charset="0"/>
                <a:ea typeface="ＭＳ Ｐゴシック" pitchFamily="34" charset="-128"/>
              </a:rPr>
              <a:t>term used for all creators (including artists, choreographers, architects, etc.) in the US</a:t>
            </a:r>
          </a:p>
          <a:p>
            <a:pPr lvl="1"/>
            <a:r>
              <a:rPr lang="en-US" dirty="0" smtClean="0">
                <a:latin typeface="Arial" charset="0"/>
                <a:ea typeface="ＭＳ Ｐゴシック" pitchFamily="34" charset="-128"/>
              </a:rPr>
              <a:t>Author’s works are automatically protected by copyright as soon as they take on a tangible form</a:t>
            </a:r>
          </a:p>
          <a:p>
            <a:pPr lvl="1"/>
            <a:r>
              <a:rPr lang="en-US" dirty="0" smtClean="0">
                <a:latin typeface="Arial" charset="0"/>
                <a:ea typeface="ＭＳ Ｐゴシック" pitchFamily="34" charset="-128"/>
              </a:rPr>
              <a:t>Under U.S. law, the default length of a copyright is the lifetime of the author plus 70 years after the author’s death</a:t>
            </a:r>
            <a:endParaRPr lang="en-US" dirty="0" smtClean="0">
              <a:latin typeface="Arial" charset="0"/>
              <a:ea typeface="ＭＳ Ｐゴシック" pitchFamily="34" charset="-128"/>
              <a:cs typeface="Arial" charset="0"/>
            </a:endParaRPr>
          </a:p>
        </p:txBody>
      </p:sp>
      <p:sp>
        <p:nvSpPr>
          <p:cNvPr id="4" name="Slide Number Placeholder 3"/>
          <p:cNvSpPr>
            <a:spLocks noGrp="1"/>
          </p:cNvSpPr>
          <p:nvPr>
            <p:ph type="sldNum" sz="quarter" idx="11"/>
          </p:nvPr>
        </p:nvSpPr>
        <p:spPr/>
        <p:txBody>
          <a:bodyPr/>
          <a:lstStyle/>
          <a:p>
            <a:pPr>
              <a:defRPr/>
            </a:pPr>
            <a:fld id="{ED28C11F-3683-4231-85AD-2A99FE78F359}" type="slidenum">
              <a:rPr lang="ja-JP" altLang="en-US"/>
              <a:pPr>
                <a:defRPr/>
              </a:pPr>
              <a:t>20</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57200" y="274638"/>
            <a:ext cx="8432800" cy="1143000"/>
          </a:xfrm>
        </p:spPr>
        <p:txBody>
          <a:bodyPr/>
          <a:lstStyle/>
          <a:p>
            <a:r>
              <a:rPr lang="en-US" altLang="ja-JP" dirty="0" smtClean="0">
                <a:latin typeface="Arial" charset="0"/>
                <a:cs typeface="Arial" charset="0"/>
              </a:rPr>
              <a:t>Copyright (continued)</a:t>
            </a:r>
            <a:endParaRPr lang="ja-JP" altLang="en-US" smtClean="0">
              <a:latin typeface="Arial" charset="0"/>
              <a:cs typeface="Arial" charset="0"/>
            </a:endParaRPr>
          </a:p>
        </p:txBody>
      </p:sp>
      <p:sp>
        <p:nvSpPr>
          <p:cNvPr id="24578" name="Content Placeholder 2"/>
          <p:cNvSpPr>
            <a:spLocks noGrp="1"/>
          </p:cNvSpPr>
          <p:nvPr>
            <p:ph idx="1"/>
          </p:nvPr>
        </p:nvSpPr>
        <p:spPr/>
        <p:txBody>
          <a:bodyPr/>
          <a:lstStyle/>
          <a:p>
            <a:r>
              <a:rPr lang="en-US" dirty="0" smtClean="0">
                <a:latin typeface="Arial" charset="0"/>
                <a:ea typeface="ＭＳ Ｐゴシック" pitchFamily="34" charset="-128"/>
                <a:cs typeface="Arial" charset="0"/>
              </a:rPr>
              <a:t>US copyright gives authors four main rights:</a:t>
            </a:r>
          </a:p>
          <a:p>
            <a:pPr lvl="1"/>
            <a:r>
              <a:rPr lang="en-US" dirty="0" smtClean="0">
                <a:latin typeface="Arial" charset="0"/>
                <a:ea typeface="ＭＳ Ｐゴシック" pitchFamily="34" charset="-128"/>
              </a:rPr>
              <a:t>reproduce the copyrighted work</a:t>
            </a:r>
          </a:p>
          <a:p>
            <a:pPr lvl="1"/>
            <a:r>
              <a:rPr lang="en-US" dirty="0" smtClean="0">
                <a:latin typeface="Arial" charset="0"/>
                <a:ea typeface="ＭＳ Ｐゴシック" pitchFamily="34" charset="-128"/>
              </a:rPr>
              <a:t>prepare derivative works based upon the copyrighted work</a:t>
            </a:r>
          </a:p>
          <a:p>
            <a:pPr lvl="1"/>
            <a:r>
              <a:rPr lang="en-US" dirty="0" smtClean="0">
                <a:latin typeface="Arial" charset="0"/>
                <a:ea typeface="ＭＳ Ｐゴシック" pitchFamily="34" charset="-128"/>
              </a:rPr>
              <a:t>distribute copies of the copyrighted work to the public by sale or other transfer of ownership, or by rental, lease, or lending</a:t>
            </a:r>
          </a:p>
          <a:p>
            <a:pPr lvl="1"/>
            <a:r>
              <a:rPr lang="en-US" dirty="0" smtClean="0">
                <a:latin typeface="Arial" charset="0"/>
                <a:ea typeface="ＭＳ Ｐゴシック" pitchFamily="34" charset="-128"/>
              </a:rPr>
              <a:t>perform or display the </a:t>
            </a:r>
            <a:r>
              <a:rPr lang="en-US" dirty="0">
                <a:latin typeface="Arial" charset="0"/>
                <a:ea typeface="ＭＳ Ｐゴシック" pitchFamily="34" charset="-128"/>
              </a:rPr>
              <a:t>copyrighted work </a:t>
            </a:r>
            <a:r>
              <a:rPr lang="en-US" dirty="0" smtClean="0">
                <a:latin typeface="Arial" charset="0"/>
                <a:ea typeface="ＭＳ Ｐゴシック" pitchFamily="34" charset="-128"/>
              </a:rPr>
              <a:t>publicly.</a:t>
            </a:r>
          </a:p>
          <a:p>
            <a:r>
              <a:rPr lang="en-US" dirty="0" smtClean="0">
                <a:latin typeface="Arial" charset="0"/>
                <a:ea typeface="ＭＳ Ｐゴシック" pitchFamily="34" charset="-128"/>
              </a:rPr>
              <a:t>The author, and only the author, has the right to use the copyrighted work in these ways, although she can sell her copyright to others or authorize others to exercise these rights on her behalf.  </a:t>
            </a:r>
          </a:p>
          <a:p>
            <a:r>
              <a:rPr lang="en-US" dirty="0" smtClean="0">
                <a:latin typeface="Arial" charset="0"/>
                <a:ea typeface="ＭＳ Ｐゴシック" pitchFamily="34" charset="-128"/>
              </a:rPr>
              <a:t>two main rights reserved for the public that deserve special attention: fair use and the doctrine of first sale. </a:t>
            </a:r>
          </a:p>
        </p:txBody>
      </p:sp>
      <p:sp>
        <p:nvSpPr>
          <p:cNvPr id="4" name="Slide Number Placeholder 3"/>
          <p:cNvSpPr>
            <a:spLocks noGrp="1"/>
          </p:cNvSpPr>
          <p:nvPr>
            <p:ph type="sldNum" sz="quarter" idx="11"/>
          </p:nvPr>
        </p:nvSpPr>
        <p:spPr/>
        <p:txBody>
          <a:bodyPr/>
          <a:lstStyle/>
          <a:p>
            <a:pPr>
              <a:defRPr/>
            </a:pPr>
            <a:fld id="{1924FEC6-5700-4B19-A1DD-8EB553E2C80C}" type="slidenum">
              <a:rPr lang="ja-JP" altLang="en-US"/>
              <a:pPr>
                <a:defRPr/>
              </a:pPr>
              <a:t>21</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254000" y="-296862"/>
            <a:ext cx="8432800" cy="1143000"/>
          </a:xfrm>
        </p:spPr>
        <p:txBody>
          <a:bodyPr/>
          <a:lstStyle/>
          <a:p>
            <a:r>
              <a:rPr lang="en-US" altLang="ja-JP" dirty="0" smtClean="0">
                <a:latin typeface="Arial" charset="0"/>
                <a:cs typeface="Arial" charset="0"/>
              </a:rPr>
              <a:t>Fair Use</a:t>
            </a:r>
            <a:endParaRPr lang="ja-JP" altLang="en-US" smtClean="0">
              <a:latin typeface="Arial" charset="0"/>
              <a:cs typeface="Arial" charset="0"/>
            </a:endParaRPr>
          </a:p>
        </p:txBody>
      </p:sp>
      <p:sp>
        <p:nvSpPr>
          <p:cNvPr id="26626" name="Content Placeholder 2"/>
          <p:cNvSpPr>
            <a:spLocks noGrp="1"/>
          </p:cNvSpPr>
          <p:nvPr>
            <p:ph idx="1"/>
          </p:nvPr>
        </p:nvSpPr>
        <p:spPr>
          <a:xfrm>
            <a:off x="254000" y="846138"/>
            <a:ext cx="8890000" cy="4525963"/>
          </a:xfrm>
        </p:spPr>
        <p:txBody>
          <a:bodyPr/>
          <a:lstStyle/>
          <a:p>
            <a:r>
              <a:rPr lang="en-US" dirty="0" smtClean="0">
                <a:latin typeface="Arial" charset="0"/>
                <a:ea typeface="ＭＳ Ｐゴシック" pitchFamily="34" charset="-128"/>
              </a:rPr>
              <a:t>According to US Code, the </a:t>
            </a:r>
            <a:r>
              <a:rPr lang="en-US" b="1" dirty="0" smtClean="0">
                <a:latin typeface="Arial" charset="0"/>
                <a:ea typeface="ＭＳ Ｐゴシック" pitchFamily="34" charset="-128"/>
              </a:rPr>
              <a:t>fair use </a:t>
            </a:r>
            <a:r>
              <a:rPr lang="en-US" dirty="0" smtClean="0">
                <a:latin typeface="Arial" charset="0"/>
                <a:ea typeface="ＭＳ Ｐゴシック" pitchFamily="34" charset="-128"/>
              </a:rPr>
              <a:t>of a copyrighted work…for purposes such as criticism, comment, news reporting, teaching (including multiple copies for classroom use), scholarship, or research, is not an infringement of copyright.</a:t>
            </a:r>
          </a:p>
          <a:p>
            <a:r>
              <a:rPr lang="en-US" dirty="0" smtClean="0"/>
              <a:t>Understanding fair use has become very important because </a:t>
            </a:r>
          </a:p>
          <a:p>
            <a:pPr lvl="1"/>
            <a:r>
              <a:rPr lang="en-US" dirty="0" smtClean="0"/>
              <a:t>computer technologies make reusing copyrighted material much easier than it used to be. </a:t>
            </a:r>
          </a:p>
          <a:p>
            <a:pPr lvl="1"/>
            <a:r>
              <a:rPr lang="en-US" dirty="0" smtClean="0"/>
              <a:t>Example: the results of a Google image search include copyrighted images, which many people might think they can use in their documents. </a:t>
            </a:r>
          </a:p>
          <a:p>
            <a:pPr lvl="1"/>
            <a:r>
              <a:rPr lang="en-US" dirty="0" smtClean="0"/>
              <a:t>Bloggers borrow extensively from material copyrighted by the Associated Press.</a:t>
            </a:r>
          </a:p>
          <a:p>
            <a:pPr lvl="1"/>
            <a:r>
              <a:rPr lang="en-US" dirty="0" smtClean="0"/>
              <a:t>many journalists copy material from Wikipedia. </a:t>
            </a:r>
          </a:p>
          <a:p>
            <a:r>
              <a:rPr lang="en-US" dirty="0" smtClean="0"/>
              <a:t>Before using copyrighted content without permission, one should consider whether or not it is a fair use.</a:t>
            </a:r>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BEA68B00-00CF-4DDD-91BF-15157ACC00F0}" type="slidenum">
              <a:rPr lang="ja-JP" altLang="en-US"/>
              <a:pPr>
                <a:defRPr/>
              </a:pPr>
              <a:t>22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latin typeface="Arial" charset="0"/>
                <a:ea typeface="ＭＳ Ｐゴシック" pitchFamily="34" charset="-128"/>
                <a:cs typeface="Arial" charset="0"/>
              </a:rPr>
              <a:t>Fair Use (continued)</a:t>
            </a:r>
          </a:p>
        </p:txBody>
      </p:sp>
      <p:sp>
        <p:nvSpPr>
          <p:cNvPr id="27650" name="Content Placeholder 2"/>
          <p:cNvSpPr>
            <a:spLocks noGrp="1"/>
          </p:cNvSpPr>
          <p:nvPr>
            <p:ph idx="1"/>
          </p:nvPr>
        </p:nvSpPr>
        <p:spPr/>
        <p:txBody>
          <a:bodyPr/>
          <a:lstStyle/>
          <a:p>
            <a:r>
              <a:rPr lang="en-US" altLang="ja-JP" dirty="0" smtClean="0">
                <a:latin typeface="Arial" charset="0"/>
                <a:cs typeface="Arial" charset="0"/>
              </a:rPr>
              <a:t>Law specifies four factors that should be considered when a court or other arbitrator evaluates if something is fair use:</a:t>
            </a:r>
          </a:p>
          <a:p>
            <a:pPr marL="857250" lvl="1" indent="-457200">
              <a:buFont typeface="Calibri" pitchFamily="34" charset="0"/>
              <a:buAutoNum type="arabicParenR"/>
            </a:pPr>
            <a:r>
              <a:rPr lang="en-US" dirty="0" smtClean="0">
                <a:latin typeface="Arial" charset="0"/>
                <a:ea typeface="ＭＳ Ｐゴシック" pitchFamily="34" charset="-128"/>
              </a:rPr>
              <a:t>the purpose and character of the use, including whether such use is of a commercial nature or is for nonprofit educational purposes</a:t>
            </a:r>
          </a:p>
          <a:p>
            <a:pPr marL="857250" lvl="1" indent="-457200">
              <a:buFont typeface="Calibri" pitchFamily="34" charset="0"/>
              <a:buAutoNum type="arabicParenR"/>
            </a:pPr>
            <a:r>
              <a:rPr lang="en-US" dirty="0" smtClean="0">
                <a:latin typeface="Arial" charset="0"/>
                <a:ea typeface="ＭＳ Ｐゴシック" pitchFamily="34" charset="-128"/>
              </a:rPr>
              <a:t>the nature of the copyrighted work  </a:t>
            </a:r>
          </a:p>
          <a:p>
            <a:pPr marL="1257300" lvl="2" indent="-457200">
              <a:buAutoNum type="alphaLcPeriod"/>
            </a:pPr>
            <a:r>
              <a:rPr lang="en-US" dirty="0" err="1" smtClean="0">
                <a:latin typeface="Arial" charset="0"/>
                <a:ea typeface="ＭＳ Ｐゴシック" pitchFamily="34" charset="-128"/>
              </a:rPr>
              <a:t>Pubished</a:t>
            </a:r>
            <a:r>
              <a:rPr lang="en-US" dirty="0" smtClean="0">
                <a:latin typeface="Arial" charset="0"/>
                <a:ea typeface="ＭＳ Ｐゴシック" pitchFamily="34" charset="-128"/>
              </a:rPr>
              <a:t> </a:t>
            </a:r>
            <a:r>
              <a:rPr lang="en-US" dirty="0" err="1" smtClean="0">
                <a:latin typeface="Arial" charset="0"/>
                <a:ea typeface="ＭＳ Ｐゴシック" pitchFamily="34" charset="-128"/>
              </a:rPr>
              <a:t>vs</a:t>
            </a:r>
            <a:r>
              <a:rPr lang="en-US" dirty="0" smtClean="0">
                <a:latin typeface="Arial" charset="0"/>
                <a:ea typeface="ＭＳ Ｐゴシック" pitchFamily="34" charset="-128"/>
              </a:rPr>
              <a:t> unpublished</a:t>
            </a:r>
          </a:p>
          <a:p>
            <a:pPr marL="1257300" lvl="2" indent="-457200">
              <a:buAutoNum type="alphaLcPeriod"/>
            </a:pPr>
            <a:r>
              <a:rPr lang="en-US" dirty="0" smtClean="0">
                <a:latin typeface="Arial" charset="0"/>
                <a:ea typeface="ＭＳ Ｐゴシック" pitchFamily="34" charset="-128"/>
              </a:rPr>
              <a:t>Fiction </a:t>
            </a:r>
            <a:r>
              <a:rPr lang="en-US" dirty="0" err="1" smtClean="0">
                <a:latin typeface="Arial" charset="0"/>
                <a:ea typeface="ＭＳ Ｐゴシック" pitchFamily="34" charset="-128"/>
              </a:rPr>
              <a:t>vs</a:t>
            </a:r>
            <a:r>
              <a:rPr lang="en-US" smtClean="0">
                <a:latin typeface="Arial" charset="0"/>
                <a:ea typeface="ＭＳ Ｐゴシック" pitchFamily="34" charset="-128"/>
              </a:rPr>
              <a:t> nonfiction</a:t>
            </a:r>
            <a:endParaRPr lang="en-US" dirty="0" smtClean="0">
              <a:latin typeface="Arial" charset="0"/>
              <a:ea typeface="ＭＳ Ｐゴシック" pitchFamily="34" charset="-128"/>
            </a:endParaRPr>
          </a:p>
          <a:p>
            <a:pPr marL="857250" lvl="1" indent="-457200">
              <a:buFont typeface="Calibri" pitchFamily="34" charset="0"/>
              <a:buAutoNum type="arabicParenR"/>
            </a:pPr>
            <a:r>
              <a:rPr lang="en-US" dirty="0" smtClean="0">
                <a:latin typeface="Arial" charset="0"/>
                <a:ea typeface="ＭＳ Ｐゴシック" pitchFamily="34" charset="-128"/>
              </a:rPr>
              <a:t>the amount and substantiality of the portion used in relation to the copyrighted work as a whole</a:t>
            </a:r>
          </a:p>
          <a:p>
            <a:pPr marL="857250" lvl="1" indent="-457200">
              <a:buFont typeface="Calibri" pitchFamily="34" charset="0"/>
              <a:buAutoNum type="arabicParenR"/>
            </a:pPr>
            <a:r>
              <a:rPr lang="en-US" dirty="0" smtClean="0">
                <a:latin typeface="Arial" charset="0"/>
                <a:ea typeface="ＭＳ Ｐゴシック" pitchFamily="34" charset="-128"/>
              </a:rPr>
              <a:t>the effect of the use upon the potential market for or value of the copyrighted work</a:t>
            </a:r>
          </a:p>
        </p:txBody>
      </p:sp>
      <p:sp>
        <p:nvSpPr>
          <p:cNvPr id="4" name="Footer Placeholder 3"/>
          <p:cNvSpPr>
            <a:spLocks noGrp="1"/>
          </p:cNvSpPr>
          <p:nvPr>
            <p:ph type="ftr" sz="quarter" idx="10"/>
          </p:nvPr>
        </p:nvSpPr>
        <p:spPr/>
        <p:txBody>
          <a:bodyPr/>
          <a:lstStyle/>
          <a:p>
            <a:pPr>
              <a:defRPr/>
            </a:pPr>
            <a:r>
              <a:rPr lang="en-US" altLang="ja-JP"/>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C5AC360E-C84B-410F-BF98-89B702FC89B9}" type="slidenum">
              <a:rPr lang="ja-JP" altLang="en-US"/>
              <a:pPr>
                <a:defRPr/>
              </a:pPr>
              <a:t>23</a:t>
            </a:fld>
            <a:endParaRPr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274638"/>
            <a:ext cx="8432800" cy="1143000"/>
          </a:xfrm>
        </p:spPr>
        <p:txBody>
          <a:bodyPr/>
          <a:lstStyle/>
          <a:p>
            <a:r>
              <a:rPr lang="en-US" smtClean="0">
                <a:latin typeface="Arial" charset="0"/>
                <a:ea typeface="ＭＳ Ｐゴシック" pitchFamily="34" charset="-128"/>
                <a:cs typeface="Arial" charset="0"/>
              </a:rPr>
              <a:t>Fair Use (continued)</a:t>
            </a:r>
            <a:endParaRPr lang="ja-JP" altLang="en-US" smtClean="0">
              <a:latin typeface="Arial" charset="0"/>
              <a:cs typeface="Arial" charset="0"/>
            </a:endParaRPr>
          </a:p>
        </p:txBody>
      </p:sp>
      <p:sp>
        <p:nvSpPr>
          <p:cNvPr id="28674" name="Content Placeholder 2"/>
          <p:cNvSpPr>
            <a:spLocks noGrp="1"/>
          </p:cNvSpPr>
          <p:nvPr>
            <p:ph idx="1"/>
          </p:nvPr>
        </p:nvSpPr>
        <p:spPr/>
        <p:txBody>
          <a:bodyPr/>
          <a:lstStyle/>
          <a:p>
            <a:pPr marL="0" indent="0">
              <a:spcBef>
                <a:spcPts val="1200"/>
              </a:spcBef>
            </a:pPr>
            <a:r>
              <a:rPr lang="en-US" altLang="ja-JP" smtClean="0">
                <a:latin typeface="Arial" charset="0"/>
                <a:cs typeface="Arial" charset="0"/>
              </a:rPr>
              <a:t>    Imagine that an instructor in a college course on  	computer ethics wants to provide students with Bruce 	Schneier’s </a:t>
            </a:r>
            <a:r>
              <a:rPr lang="en-US" altLang="ja-JP" i="1" smtClean="0">
                <a:latin typeface="Arial" charset="0"/>
                <a:cs typeface="Arial" charset="0"/>
              </a:rPr>
              <a:t>Wired</a:t>
            </a:r>
            <a:r>
              <a:rPr lang="en-US" altLang="ja-JP" smtClean="0">
                <a:latin typeface="Arial" charset="0"/>
                <a:cs typeface="Arial" charset="0"/>
              </a:rPr>
              <a:t> article. Rather than direct students to 	the Web site where it is posted, she makes copies and 	hands them out in class. Is this fair use?</a:t>
            </a:r>
          </a:p>
          <a:p>
            <a:pPr marL="0" indent="0">
              <a:spcBef>
                <a:spcPts val="1200"/>
              </a:spcBef>
            </a:pPr>
            <a:endParaRPr lang="en-US"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F28B203C-4A6B-4BED-9C90-A09C2DD4E9D3}" type="slidenum">
              <a:rPr lang="ja-JP" altLang="en-US"/>
              <a:pPr>
                <a:defRPr/>
              </a:pPr>
              <a:t>24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274638"/>
            <a:ext cx="8432800" cy="1143000"/>
          </a:xfrm>
        </p:spPr>
        <p:txBody>
          <a:bodyPr/>
          <a:lstStyle/>
          <a:p>
            <a:r>
              <a:rPr lang="en-US" altLang="ja-JP" smtClean="0">
                <a:latin typeface="Arial" charset="0"/>
                <a:cs typeface="Arial" charset="0"/>
              </a:rPr>
              <a:t>Fair Use (continued)</a:t>
            </a:r>
            <a:endParaRPr lang="ja-JP" altLang="en-US" smtClean="0">
              <a:latin typeface="Arial" charset="0"/>
              <a:cs typeface="Arial" charset="0"/>
            </a:endParaRPr>
          </a:p>
        </p:txBody>
      </p:sp>
      <p:sp>
        <p:nvSpPr>
          <p:cNvPr id="3" name="Content Placeholder 2"/>
          <p:cNvSpPr>
            <a:spLocks noGrp="1"/>
          </p:cNvSpPr>
          <p:nvPr>
            <p:ph idx="1"/>
          </p:nvPr>
        </p:nvSpPr>
        <p:spPr/>
        <p:txBody>
          <a:bodyPr>
            <a:normAutofit/>
          </a:bodyPr>
          <a:lstStyle/>
          <a:p>
            <a:pPr>
              <a:defRPr/>
            </a:pPr>
            <a:r>
              <a:rPr lang="en-US" altLang="ja-JP" dirty="0">
                <a:latin typeface="Arial"/>
                <a:cs typeface="Arial"/>
              </a:rPr>
              <a:t>Imagine that an instructor in a college course on computer ethics is using a textbook other than this one but wants to provide this chapter to students as a supplement. The instructor makes a PDF copy of the chapter (not the whole book) and posts it on a public Web site. </a:t>
            </a:r>
            <a:r>
              <a:rPr lang="en-US" altLang="ja-JP" dirty="0" smtClean="0">
                <a:latin typeface="Arial"/>
                <a:cs typeface="Arial"/>
              </a:rPr>
              <a:t>Is this </a:t>
            </a:r>
            <a:r>
              <a:rPr lang="en-US" altLang="ja-JP" dirty="0">
                <a:latin typeface="Arial"/>
                <a:cs typeface="Arial"/>
              </a:rPr>
              <a:t>fair </a:t>
            </a:r>
            <a:r>
              <a:rPr lang="en-US" altLang="ja-JP" dirty="0" smtClean="0">
                <a:latin typeface="Arial"/>
                <a:cs typeface="Arial"/>
              </a:rPr>
              <a:t>use?</a:t>
            </a:r>
            <a:endParaRPr lang="en-US" altLang="ja-JP" dirty="0">
              <a:latin typeface="Arial"/>
              <a:cs typeface="Arial"/>
            </a:endParaRPr>
          </a:p>
          <a:p>
            <a:pPr>
              <a:defRPr/>
            </a:pPr>
            <a:endParaRPr lang="en-US" altLang="ja-JP" dirty="0" smtClean="0">
              <a:latin typeface="Arial"/>
              <a:cs typeface="Arial"/>
            </a:endParaRPr>
          </a:p>
          <a:p>
            <a:pPr>
              <a:defRPr/>
            </a:pPr>
            <a:r>
              <a:rPr lang="en-US" altLang="ja-JP" dirty="0" smtClean="0">
                <a:latin typeface="Arial"/>
                <a:cs typeface="Arial"/>
              </a:rPr>
              <a:t>What </a:t>
            </a:r>
            <a:r>
              <a:rPr lang="en-US" altLang="ja-JP" dirty="0">
                <a:latin typeface="Arial"/>
                <a:cs typeface="Arial"/>
              </a:rPr>
              <a:t>if the instructor </a:t>
            </a:r>
            <a:r>
              <a:rPr lang="en-US" altLang="ja-JP" dirty="0" smtClean="0">
                <a:latin typeface="Arial"/>
                <a:cs typeface="Arial"/>
              </a:rPr>
              <a:t>decides </a:t>
            </a:r>
            <a:r>
              <a:rPr lang="en-US" altLang="ja-JP" dirty="0">
                <a:latin typeface="Arial"/>
                <a:cs typeface="Arial"/>
              </a:rPr>
              <a:t>to place the PDF on a password-protected site rather than a public one, so only her students can access the article? Is this more likely to be </a:t>
            </a:r>
            <a:r>
              <a:rPr lang="en-US" altLang="ja-JP" dirty="0" smtClean="0">
                <a:latin typeface="Arial"/>
                <a:cs typeface="Arial"/>
              </a:rPr>
              <a:t>considered fair use?</a:t>
            </a:r>
            <a:endParaRPr lang="ja-JP" altLang="ja-JP" dirty="0">
              <a:latin typeface="Arial"/>
              <a:cs typeface="Arial"/>
            </a:endParaRPr>
          </a:p>
          <a:p>
            <a:pPr marL="0" indent="0">
              <a:spcBef>
                <a:spcPts val="1200"/>
              </a:spcBef>
              <a:buFont typeface="Arial" charset="0"/>
              <a:buNone/>
              <a:defRPr/>
            </a:pPr>
            <a:endParaRPr lang="ja-JP" altLang="en-US" dirty="0">
              <a:latin typeface="Arial"/>
              <a:cs typeface="Arial"/>
            </a:endParaRPr>
          </a:p>
        </p:txBody>
      </p:sp>
      <p:sp>
        <p:nvSpPr>
          <p:cNvPr id="4" name="Slide Number Placeholder 3"/>
          <p:cNvSpPr>
            <a:spLocks noGrp="1"/>
          </p:cNvSpPr>
          <p:nvPr>
            <p:ph type="sldNum" sz="quarter" idx="11"/>
          </p:nvPr>
        </p:nvSpPr>
        <p:spPr/>
        <p:txBody>
          <a:bodyPr/>
          <a:lstStyle/>
          <a:p>
            <a:pPr>
              <a:defRPr/>
            </a:pPr>
            <a:fld id="{ED2DCAD3-BF7D-42A9-9F66-C3953338086B}" type="slidenum">
              <a:rPr lang="ja-JP" altLang="en-US"/>
              <a:pPr>
                <a:defRPr/>
              </a:pPr>
              <a:t>25</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274638"/>
            <a:ext cx="8432800" cy="1143000"/>
          </a:xfrm>
        </p:spPr>
        <p:txBody>
          <a:bodyPr/>
          <a:lstStyle/>
          <a:p>
            <a:r>
              <a:rPr lang="en-US" smtClean="0">
                <a:ea typeface="ＭＳ Ｐゴシック" pitchFamily="34" charset="-128"/>
              </a:rPr>
              <a:t>Doctrine of First Sale</a:t>
            </a:r>
            <a:endParaRPr lang="ja-JP" altLang="en-US" smtClean="0">
              <a:latin typeface="Arial" charset="0"/>
              <a:cs typeface="Arial" charset="0"/>
            </a:endParaRPr>
          </a:p>
        </p:txBody>
      </p:sp>
      <p:sp>
        <p:nvSpPr>
          <p:cNvPr id="30722" name="Content Placeholder 2"/>
          <p:cNvSpPr>
            <a:spLocks noGrp="1"/>
          </p:cNvSpPr>
          <p:nvPr>
            <p:ph idx="1"/>
          </p:nvPr>
        </p:nvSpPr>
        <p:spPr/>
        <p:txBody>
          <a:bodyPr/>
          <a:lstStyle/>
          <a:p>
            <a:r>
              <a:rPr lang="en-US" b="1" dirty="0" smtClean="0">
                <a:latin typeface="Arial" charset="0"/>
                <a:ea typeface="ＭＳ Ｐゴシック" pitchFamily="34" charset="-128"/>
                <a:cs typeface="Arial" charset="0"/>
              </a:rPr>
              <a:t>Doctrine of first sale: </a:t>
            </a:r>
            <a:r>
              <a:rPr lang="en-US" dirty="0" smtClean="0">
                <a:latin typeface="Arial" charset="0"/>
                <a:ea typeface="ＭＳ Ｐゴシック" pitchFamily="34" charset="-128"/>
                <a:cs typeface="Arial" charset="0"/>
              </a:rPr>
              <a:t>states authors are not entitled to a second royalty</a:t>
            </a:r>
          </a:p>
          <a:p>
            <a:r>
              <a:rPr lang="en-US" dirty="0" smtClean="0"/>
              <a:t>copyright law (Title 17, U.S. Code section 109) says “the owner of a particular copy…lawfully made under this title…is entitled, without the authority of the copyright owner, to sell or otherwise dispose of the possession of that copy.”</a:t>
            </a:r>
          </a:p>
          <a:p>
            <a:r>
              <a:rPr lang="en-US" dirty="0" smtClean="0"/>
              <a:t>workable since it was first created in 1908. </a:t>
            </a:r>
          </a:p>
          <a:p>
            <a:r>
              <a:rPr lang="en-US" dirty="0" smtClean="0"/>
              <a:t>As consumers shift from physical books to e-books, and from CDs to MP3s, first sale may no longer make sense.</a:t>
            </a:r>
            <a:endParaRPr lang="ja-JP" altLang="en-US"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C80836B2-ED63-4FA0-AF74-20833D7FE4F2}" type="slidenum">
              <a:rPr lang="ja-JP" altLang="en-US"/>
              <a:pPr>
                <a:defRPr/>
              </a:pPr>
              <a:t>26</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457200" y="-135294"/>
            <a:ext cx="8432800" cy="1143000"/>
          </a:xfrm>
        </p:spPr>
        <p:txBody>
          <a:bodyPr/>
          <a:lstStyle/>
          <a:p>
            <a:r>
              <a:rPr lang="en-US" dirty="0" smtClean="0">
                <a:ea typeface="ＭＳ Ｐゴシック" pitchFamily="34" charset="-128"/>
              </a:rPr>
              <a:t>Eroding Fair Use and First Sale</a:t>
            </a:r>
            <a:endParaRPr lang="ja-JP" altLang="en-US" smtClean="0">
              <a:latin typeface="Arial" charset="0"/>
              <a:cs typeface="Arial" charset="0"/>
            </a:endParaRPr>
          </a:p>
        </p:txBody>
      </p:sp>
      <p:sp>
        <p:nvSpPr>
          <p:cNvPr id="32770" name="Content Placeholder 2"/>
          <p:cNvSpPr>
            <a:spLocks noGrp="1"/>
          </p:cNvSpPr>
          <p:nvPr>
            <p:ph idx="1"/>
          </p:nvPr>
        </p:nvSpPr>
        <p:spPr>
          <a:xfrm>
            <a:off x="317240" y="858416"/>
            <a:ext cx="8229600" cy="4525963"/>
          </a:xfrm>
        </p:spPr>
        <p:txBody>
          <a:bodyPr/>
          <a:lstStyle/>
          <a:p>
            <a:r>
              <a:rPr lang="en-US" b="1" dirty="0" smtClean="0">
                <a:latin typeface="Arial" charset="0"/>
                <a:ea typeface="ＭＳ Ｐゴシック" pitchFamily="34" charset="-128"/>
                <a:cs typeface="Arial" charset="0"/>
              </a:rPr>
              <a:t>Digital rights management (DRM): </a:t>
            </a:r>
            <a:r>
              <a:rPr lang="en-US" dirty="0" smtClean="0">
                <a:latin typeface="Arial" charset="0"/>
                <a:ea typeface="ＭＳ Ｐゴシック" pitchFamily="34" charset="-128"/>
                <a:cs typeface="Arial" charset="0"/>
              </a:rPr>
              <a:t>a collection of technologies that work together to ensure that copyrighted content can be only viewed by the person who purchased it</a:t>
            </a:r>
          </a:p>
          <a:p>
            <a:pPr lvl="1"/>
            <a:r>
              <a:rPr lang="en-US" dirty="0" smtClean="0"/>
              <a:t>In a DRM system, the copyrighted material is encrypted. This means that it cannot be read, and looks like gibberish, unless you have a special numerical key to unlock it.</a:t>
            </a:r>
          </a:p>
          <a:p>
            <a:pPr lvl="1"/>
            <a:r>
              <a:rPr lang="en-US" dirty="0" smtClean="0"/>
              <a:t>Hackers are often able to decrypt the material and produce a version that is usable on any device.</a:t>
            </a:r>
            <a:endParaRPr lang="en-US" dirty="0" smtClean="0">
              <a:latin typeface="Arial" charset="0"/>
              <a:ea typeface="ＭＳ Ｐゴシック" pitchFamily="34" charset="-128"/>
              <a:cs typeface="Arial" charset="0"/>
            </a:endParaRPr>
          </a:p>
          <a:p>
            <a:r>
              <a:rPr lang="en-US" b="1" dirty="0" smtClean="0">
                <a:latin typeface="Arial" charset="0"/>
                <a:ea typeface="ＭＳ Ｐゴシック" pitchFamily="34" charset="-128"/>
                <a:cs typeface="Arial" charset="0"/>
              </a:rPr>
              <a:t>Digital Millennium Copyright Act (DMCA): </a:t>
            </a:r>
            <a:r>
              <a:rPr lang="en-US" dirty="0" smtClean="0">
                <a:latin typeface="Arial" charset="0"/>
                <a:ea typeface="ＭＳ Ｐゴシック" pitchFamily="34" charset="-128"/>
                <a:cs typeface="Arial" charset="0"/>
              </a:rPr>
              <a:t>law passed by US Congress in 1998 to deal with modern copyright issues</a:t>
            </a:r>
          </a:p>
          <a:p>
            <a:pPr lvl="1"/>
            <a:r>
              <a:rPr lang="en-US" b="1" dirty="0" err="1" smtClean="0">
                <a:latin typeface="Arial" charset="0"/>
                <a:ea typeface="ＭＳ Ｐゴシック" pitchFamily="34" charset="-128"/>
                <a:cs typeface="Arial" charset="0"/>
              </a:rPr>
              <a:t>Anticircumvention</a:t>
            </a:r>
            <a:r>
              <a:rPr lang="en-US" b="1" dirty="0" smtClean="0">
                <a:latin typeface="Arial" charset="0"/>
                <a:ea typeface="ＭＳ Ｐゴシック" pitchFamily="34" charset="-128"/>
                <a:cs typeface="Arial" charset="0"/>
              </a:rPr>
              <a:t> clause: </a:t>
            </a:r>
            <a:r>
              <a:rPr lang="en-US" dirty="0" smtClean="0">
                <a:latin typeface="Arial" charset="0"/>
                <a:ea typeface="ＭＳ Ｐゴシック" pitchFamily="34" charset="-128"/>
                <a:cs typeface="Arial" charset="0"/>
              </a:rPr>
              <a:t>“No person shall circumvent a technological measure that effectively controls access to a work protected under this title.”</a:t>
            </a:r>
            <a:endParaRPr lang="en-US" altLang="ja-JP" dirty="0" smtClean="0">
              <a:latin typeface="Arial" charset="0"/>
              <a:cs typeface="Arial" charset="0"/>
            </a:endParaRPr>
          </a:p>
          <a:p>
            <a:endParaRPr lang="ja-JP" altLang="en-US"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3F4DBA27-51F0-4AF2-A2DC-15F7B86D62A9}" type="slidenum">
              <a:rPr lang="ja-JP" altLang="en-US"/>
              <a:pPr>
                <a:defRPr/>
              </a:pPr>
              <a:t>27</a:t>
            </a:fld>
            <a:endParaRPr lang="ja-JP" altLang="en-US"/>
          </a:p>
        </p:txBody>
      </p:sp>
      <p:sp>
        <p:nvSpPr>
          <p:cNvPr id="5" name="Footer Placeholder 4"/>
          <p:cNvSpPr>
            <a:spLocks noGrp="1"/>
          </p:cNvSpPr>
          <p:nvPr>
            <p:ph type="ftr" sz="quarter" idx="10"/>
          </p:nvPr>
        </p:nvSpPr>
        <p:spPr/>
        <p:txBody>
          <a:bodyPr/>
          <a:lstStyle/>
          <a:p>
            <a:pPr>
              <a:defRPr/>
            </a:pPr>
            <a:r>
              <a:rPr lang="en-US" altLang="ja-JP" dirty="0"/>
              <a:t>Ethics in a Computing Culture</a:t>
            </a:r>
            <a:endParaRPr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Thinking It Through</a:t>
            </a:r>
            <a:endParaRPr lang="en-US" dirty="0"/>
          </a:p>
        </p:txBody>
      </p:sp>
      <p:sp>
        <p:nvSpPr>
          <p:cNvPr id="3" name="Content Placeholder 2"/>
          <p:cNvSpPr>
            <a:spLocks noGrp="1"/>
          </p:cNvSpPr>
          <p:nvPr>
            <p:ph idx="1"/>
          </p:nvPr>
        </p:nvSpPr>
        <p:spPr/>
        <p:txBody>
          <a:bodyPr/>
          <a:lstStyle/>
          <a:p>
            <a:r>
              <a:rPr lang="en-US" dirty="0" smtClean="0"/>
              <a:t>The doctrine of first sale has a big effect on college students. Many students prefer to buy a used copy of a textbook, rather than spending more to get a new copy. On the other hand, if the used textbook were only 1% cheaper than the new one, we suspect that most students would probably choose the new one. How big does the price difference have to be for you to prefer the used book? Explain your reasoning.</a:t>
            </a:r>
          </a:p>
          <a:p>
            <a:r>
              <a:rPr lang="en-US" dirty="0" smtClean="0"/>
              <a:t>Can you think of any criticisms for the DMCA?</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28</a:t>
            </a:fld>
            <a:endParaRPr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Plagiarism vs. </a:t>
            </a:r>
            <a:br>
              <a:rPr lang="en-US" dirty="0" smtClean="0"/>
            </a:br>
            <a:r>
              <a:rPr lang="en-US" dirty="0" smtClean="0"/>
              <a:t>Copyright Violation</a:t>
            </a:r>
            <a:endParaRPr lang="en-US" dirty="0"/>
          </a:p>
        </p:txBody>
      </p:sp>
      <p:sp>
        <p:nvSpPr>
          <p:cNvPr id="3" name="Content Placeholder 2"/>
          <p:cNvSpPr>
            <a:spLocks noGrp="1"/>
          </p:cNvSpPr>
          <p:nvPr>
            <p:ph idx="1"/>
          </p:nvPr>
        </p:nvSpPr>
        <p:spPr/>
        <p:txBody>
          <a:bodyPr/>
          <a:lstStyle/>
          <a:p>
            <a:r>
              <a:rPr lang="en-US" dirty="0" smtClean="0"/>
              <a:t>How are these two different?</a:t>
            </a:r>
          </a:p>
          <a:p>
            <a:r>
              <a:rPr lang="en-US" dirty="0" smtClean="0"/>
              <a:t>Can you have plagiarism without copyright violation?</a:t>
            </a:r>
          </a:p>
          <a:p>
            <a:r>
              <a:rPr lang="en-US" dirty="0" smtClean="0"/>
              <a:t>Can you have copyright variations without plagiarism?</a:t>
            </a:r>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29</a:t>
            </a:fld>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8229600" cy="1143000"/>
          </a:xfrm>
        </p:spPr>
        <p:txBody>
          <a:bodyPr/>
          <a:lstStyle/>
          <a:p>
            <a:r>
              <a:rPr lang="en-US" dirty="0" smtClean="0"/>
              <a:t>U.S.  Constitution  </a:t>
            </a:r>
            <a:endParaRPr lang="en-US" dirty="0"/>
          </a:p>
        </p:txBody>
      </p:sp>
      <p:sp>
        <p:nvSpPr>
          <p:cNvPr id="3" name="Content Placeholder 2"/>
          <p:cNvSpPr>
            <a:spLocks noGrp="1"/>
          </p:cNvSpPr>
          <p:nvPr>
            <p:ph idx="1"/>
          </p:nvPr>
        </p:nvSpPr>
        <p:spPr>
          <a:xfrm>
            <a:off x="457200" y="1243772"/>
            <a:ext cx="8229600" cy="4525963"/>
          </a:xfrm>
        </p:spPr>
        <p:txBody>
          <a:bodyPr/>
          <a:lstStyle/>
          <a:p>
            <a:r>
              <a:rPr lang="en-US" dirty="0" smtClean="0"/>
              <a:t>(Article I, Section 8). States that the Congress has the right to “promote the progress of Science and useful Arts, by securing for limited Times to Authors and Inventors the exclusive Right to their respective Writings and Discoveries” </a:t>
            </a:r>
          </a:p>
          <a:p>
            <a:r>
              <a:rPr lang="en-US" dirty="0" smtClean="0"/>
              <a:t>This passage in the Constitution recognizes that </a:t>
            </a:r>
          </a:p>
          <a:p>
            <a:pPr lvl="1"/>
            <a:r>
              <a:rPr lang="en-US" dirty="0" smtClean="0"/>
              <a:t>creativity and invention are essential to improving the quality of human life, </a:t>
            </a:r>
          </a:p>
          <a:p>
            <a:pPr lvl="1"/>
            <a:r>
              <a:rPr lang="en-US" dirty="0" smtClean="0"/>
              <a:t>people are more likely to engage in such activities if they can make a living doing so.</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3</a:t>
            </a:fld>
            <a:endParaRPr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3"/>
            <a:ext cx="8229600" cy="1143000"/>
          </a:xfrm>
        </p:spPr>
        <p:txBody>
          <a:bodyPr/>
          <a:lstStyle/>
          <a:p>
            <a:r>
              <a:rPr lang="en-US" dirty="0" smtClean="0"/>
              <a:t>Sharing versus Selling</a:t>
            </a:r>
            <a:endParaRPr lang="en-US" dirty="0"/>
          </a:p>
        </p:txBody>
      </p:sp>
      <p:sp>
        <p:nvSpPr>
          <p:cNvPr id="3" name="Content Placeholder 2"/>
          <p:cNvSpPr>
            <a:spLocks noGrp="1"/>
          </p:cNvSpPr>
          <p:nvPr>
            <p:ph idx="1"/>
          </p:nvPr>
        </p:nvSpPr>
        <p:spPr>
          <a:xfrm>
            <a:off x="457200" y="1026367"/>
            <a:ext cx="8229600" cy="4525963"/>
          </a:xfrm>
        </p:spPr>
        <p:txBody>
          <a:bodyPr/>
          <a:lstStyle/>
          <a:p>
            <a:r>
              <a:rPr lang="en-US" dirty="0" smtClean="0"/>
              <a:t>In 1994 a MIT student David </a:t>
            </a:r>
            <a:r>
              <a:rPr lang="en-US" dirty="0" err="1" smtClean="0"/>
              <a:t>LaMacchia</a:t>
            </a:r>
            <a:r>
              <a:rPr lang="en-US" dirty="0" smtClean="0"/>
              <a:t> charged with criminal copyright infringement for allegedly running a computer bulletin board (similar to a private Web site) that illegally provided copyrighted software (such as Microsoft Excel and SimCity 2000) for download.</a:t>
            </a:r>
          </a:p>
          <a:p>
            <a:pPr lvl="1"/>
            <a:r>
              <a:rPr lang="en-US" dirty="0" smtClean="0"/>
              <a:t>Case thrown out since the law said that copyright infringement was criminal only if the infringer acted “for [the] purpose of commercial advantage or private financial gain” (Title 17, U.S. Code, section 506).</a:t>
            </a:r>
          </a:p>
          <a:p>
            <a:r>
              <a:rPr lang="en-US" dirty="0" smtClean="0"/>
              <a:t>In 1997 the U.S. Congress passed the No Electronic Theft Act (or NET Act). Amended U.S. copyright law so that the definition of the term “financial gain” includes receiving copyrighted works for free (Title 17, U.S. Code, section 101 </a:t>
            </a:r>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30</a:t>
            </a:fld>
            <a:endParaRPr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NET Act also made it a criminal offense to share copyrighted works with a total value of more than $1,000 within any 180-day period. Penalties include up to five years in prison and a fine of up to $250,000, even if the copyright holder cannot show any financial harm from the infringement.</a:t>
            </a:r>
          </a:p>
          <a:p>
            <a:pPr>
              <a:buNone/>
            </a:pPr>
            <a:endParaRPr lang="en-US" dirty="0" smtClean="0"/>
          </a:p>
          <a:p>
            <a:r>
              <a:rPr lang="en-US" dirty="0" smtClean="0"/>
              <a:t>Imagine that you routinely swap music albums or movies with friends. Are you likely to accidentally cross the “$1,000 within any 180-day period” threshold? In other words, are people who are acting in a morally permissible way likely to accidentally commit the crime of sharing too much? Explain your reasoning.</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31</a:t>
            </a:fld>
            <a:endParaRPr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57200" y="-296862"/>
            <a:ext cx="8432800" cy="1143000"/>
          </a:xfrm>
        </p:spPr>
        <p:txBody>
          <a:bodyPr/>
          <a:lstStyle/>
          <a:p>
            <a:r>
              <a:rPr lang="en-US" dirty="0" smtClean="0">
                <a:latin typeface="Arial" charset="0"/>
                <a:ea typeface="ＭＳ Ｐゴシック" pitchFamily="34" charset="-128"/>
                <a:cs typeface="Arial" charset="0"/>
              </a:rPr>
              <a:t>Peer to Peer Sharing and Searching</a:t>
            </a:r>
            <a:endParaRPr lang="ja-JP" altLang="en-US"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2DD47CCC-E95C-4545-B4E2-10AD7FA4D186}" type="slidenum">
              <a:rPr lang="ja-JP" altLang="en-US"/>
              <a:pPr>
                <a:defRPr/>
              </a:pPr>
              <a:t>32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pic>
        <p:nvPicPr>
          <p:cNvPr id="34820" name="Picture 3"/>
          <p:cNvPicPr>
            <a:picLocks noChangeAspect="1" noChangeArrowheads="1"/>
          </p:cNvPicPr>
          <p:nvPr/>
        </p:nvPicPr>
        <p:blipFill>
          <a:blip r:embed="rId2"/>
          <a:srcRect/>
          <a:stretch>
            <a:fillRect/>
          </a:stretch>
        </p:blipFill>
        <p:spPr bwMode="auto">
          <a:xfrm>
            <a:off x="188913" y="1655983"/>
            <a:ext cx="8955087" cy="3384550"/>
          </a:xfrm>
          <a:prstGeom prst="rect">
            <a:avLst/>
          </a:prstGeom>
          <a:noFill/>
          <a:ln w="9525">
            <a:noFill/>
            <a:miter lim="800000"/>
            <a:headEnd/>
            <a:tailEnd/>
          </a:ln>
        </p:spPr>
      </p:pic>
      <p:sp>
        <p:nvSpPr>
          <p:cNvPr id="6" name="Rectangle 5"/>
          <p:cNvSpPr/>
          <p:nvPr/>
        </p:nvSpPr>
        <p:spPr>
          <a:xfrm>
            <a:off x="188912" y="732653"/>
            <a:ext cx="8955087" cy="923330"/>
          </a:xfrm>
          <a:prstGeom prst="rect">
            <a:avLst/>
          </a:prstGeom>
        </p:spPr>
        <p:txBody>
          <a:bodyPr wrap="square">
            <a:spAutoFit/>
          </a:bodyPr>
          <a:lstStyle/>
          <a:p>
            <a:r>
              <a:rPr lang="en-US" dirty="0" smtClean="0"/>
              <a:t>In </a:t>
            </a:r>
            <a:r>
              <a:rPr lang="en-US" dirty="0" smtClean="0">
                <a:solidFill>
                  <a:srgbClr val="FF0000"/>
                </a:solidFill>
              </a:rPr>
              <a:t>a traditional file-sharing system  </a:t>
            </a:r>
            <a:r>
              <a:rPr lang="en-US" dirty="0" smtClean="0"/>
              <a:t>users upload computer files to a central</a:t>
            </a:r>
          </a:p>
          <a:p>
            <a:r>
              <a:rPr lang="en-US" dirty="0" smtClean="0"/>
              <a:t>server so that other users can download them. A user can easily see what files are contained on the server, select whichever ones she wants, and download them.</a:t>
            </a:r>
            <a:endParaRPr lang="en-US" dirty="0"/>
          </a:p>
        </p:txBody>
      </p:sp>
      <p:sp>
        <p:nvSpPr>
          <p:cNvPr id="7" name="Rectangle 6"/>
          <p:cNvSpPr/>
          <p:nvPr/>
        </p:nvSpPr>
        <p:spPr>
          <a:xfrm>
            <a:off x="188911" y="4879910"/>
            <a:ext cx="8955088" cy="1754326"/>
          </a:xfrm>
          <a:prstGeom prst="rect">
            <a:avLst/>
          </a:prstGeom>
        </p:spPr>
        <p:txBody>
          <a:bodyPr wrap="square">
            <a:spAutoFit/>
          </a:bodyPr>
          <a:lstStyle/>
          <a:p>
            <a:r>
              <a:rPr lang="en-US" dirty="0" smtClean="0"/>
              <a:t>Napster software program enabled users of a </a:t>
            </a:r>
            <a:r>
              <a:rPr lang="en-US" dirty="0" smtClean="0">
                <a:solidFill>
                  <a:srgbClr val="FF0000"/>
                </a:solidFill>
              </a:rPr>
              <a:t>peer-to-peer file sharing </a:t>
            </a:r>
            <a:r>
              <a:rPr lang="en-US" dirty="0" smtClean="0"/>
              <a:t>service to search for files to download, allowed users to find which files were shared by other users.</a:t>
            </a:r>
          </a:p>
          <a:p>
            <a:r>
              <a:rPr lang="en-US" dirty="0" smtClean="0"/>
              <a:t>It did not download, upload, or store copyrighted files, but the company’s software allowed users to swap copyrighted files with each other</a:t>
            </a:r>
          </a:p>
          <a:p>
            <a:r>
              <a:rPr lang="en-US" dirty="0" smtClean="0"/>
              <a: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457200" y="0"/>
            <a:ext cx="8432800" cy="1143000"/>
          </a:xfrm>
        </p:spPr>
        <p:txBody>
          <a:bodyPr/>
          <a:lstStyle/>
          <a:p>
            <a:r>
              <a:rPr lang="en-US" dirty="0" smtClean="0">
                <a:latin typeface="Arial" charset="0"/>
                <a:ea typeface="ＭＳ Ｐゴシック" pitchFamily="34" charset="-128"/>
                <a:cs typeface="Arial" charset="0"/>
              </a:rPr>
              <a:t>Peer to Peer Sharing and Searching (continued)</a:t>
            </a:r>
            <a:endParaRPr lang="ja-JP" altLang="en-US" smtClean="0">
              <a:latin typeface="Arial" charset="0"/>
              <a:cs typeface="Arial" charset="0"/>
            </a:endParaRPr>
          </a:p>
        </p:txBody>
      </p:sp>
      <p:sp>
        <p:nvSpPr>
          <p:cNvPr id="35842" name="Content Placeholder 2"/>
          <p:cNvSpPr>
            <a:spLocks noGrp="1"/>
          </p:cNvSpPr>
          <p:nvPr>
            <p:ph idx="1"/>
          </p:nvPr>
        </p:nvSpPr>
        <p:spPr>
          <a:xfrm>
            <a:off x="217357" y="1143000"/>
            <a:ext cx="8229600" cy="4356100"/>
          </a:xfrm>
        </p:spPr>
        <p:txBody>
          <a:bodyPr/>
          <a:lstStyle/>
          <a:p>
            <a:r>
              <a:rPr lang="en-US" dirty="0" smtClean="0">
                <a:latin typeface="Arial" pitchFamily="34" charset="0"/>
                <a:cs typeface="Arial" pitchFamily="34" charset="0"/>
              </a:rPr>
              <a:t>Various courts found that Napster committed contributory infringement and vicarious infringement.</a:t>
            </a:r>
          </a:p>
          <a:p>
            <a:r>
              <a:rPr lang="en-US" dirty="0" smtClean="0">
                <a:latin typeface="Arial" pitchFamily="34" charset="0"/>
                <a:cs typeface="Arial" pitchFamily="34" charset="0"/>
              </a:rPr>
              <a:t>Napster clearly knew what its users were doing, and the company allowed people to continue because it benefited the company financially; thus, the courts shut down the Napster service.</a:t>
            </a:r>
            <a:endParaRPr lang="en-US" altLang="ja-JP" b="1" dirty="0" smtClean="0">
              <a:latin typeface="Arial" pitchFamily="34" charset="0"/>
              <a:cs typeface="Arial" pitchFamily="34" charset="0"/>
            </a:endParaRPr>
          </a:p>
          <a:p>
            <a:pPr lvl="1"/>
            <a:r>
              <a:rPr lang="en-US" altLang="ja-JP" b="1" dirty="0" smtClean="0">
                <a:latin typeface="Arial" charset="0"/>
                <a:cs typeface="Arial" charset="0"/>
              </a:rPr>
              <a:t>Contributory infringement: </a:t>
            </a:r>
            <a:r>
              <a:rPr lang="en-US" altLang="ja-JP" dirty="0" smtClean="0">
                <a:latin typeface="Arial" charset="0"/>
                <a:cs typeface="Arial" charset="0"/>
              </a:rPr>
              <a:t>occurs when an infringement committed by another person would not have happened without your help</a:t>
            </a:r>
          </a:p>
          <a:p>
            <a:pPr lvl="1"/>
            <a:r>
              <a:rPr lang="en-US" altLang="ja-JP" b="1" dirty="0" smtClean="0">
                <a:latin typeface="Arial" charset="0"/>
                <a:cs typeface="Arial" charset="0"/>
              </a:rPr>
              <a:t>Vicarious infringement: </a:t>
            </a:r>
            <a:r>
              <a:rPr lang="en-US" altLang="ja-JP" dirty="0" smtClean="0">
                <a:latin typeface="Arial" charset="0"/>
                <a:cs typeface="Arial" charset="0"/>
              </a:rPr>
              <a:t>involves an infringement that occurs in an area under your supervision, and when you should have been policing and preventing such acts</a:t>
            </a:r>
          </a:p>
          <a:p>
            <a:r>
              <a:rPr lang="en-US" altLang="ja-JP" dirty="0" smtClean="0">
                <a:latin typeface="Arial" charset="0"/>
                <a:cs typeface="Arial" charset="0"/>
              </a:rPr>
              <a:t>Was Napster’s business model morally permissible?</a:t>
            </a:r>
          </a:p>
          <a:p>
            <a:r>
              <a:rPr lang="en-US" altLang="ja-JP" dirty="0" smtClean="0">
                <a:latin typeface="Arial" charset="0"/>
                <a:cs typeface="Arial" charset="0"/>
              </a:rPr>
              <a:t>How is this different from search engines like Google?</a:t>
            </a:r>
            <a:endParaRPr lang="ja-JP" altLang="ja-JP" smtClean="0">
              <a:latin typeface="Arial" charset="0"/>
              <a:cs typeface="Arial" charset="0"/>
            </a:endParaRPr>
          </a:p>
          <a:p>
            <a:pPr>
              <a:buFont typeface="Arial" charset="0"/>
              <a:buNone/>
            </a:pPr>
            <a:r>
              <a:rPr lang="en-US" altLang="ja-JP" dirty="0" smtClean="0">
                <a:latin typeface="Arial" charset="0"/>
                <a:cs typeface="Arial" charset="0"/>
              </a:rPr>
              <a:t> </a:t>
            </a:r>
            <a:endParaRPr lang="ja-JP" altLang="en-US"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3511FB1D-0DB4-4CDC-A772-6C2283FA01A6}" type="slidenum">
              <a:rPr lang="ja-JP" altLang="en-US"/>
              <a:pPr>
                <a:defRPr/>
              </a:pPr>
              <a:t>33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BitTorrent</a:t>
            </a:r>
            <a:r>
              <a:rPr lang="en-US" dirty="0" smtClean="0"/>
              <a:t> technology is used</a:t>
            </a:r>
          </a:p>
          <a:p>
            <a:pPr lvl="1"/>
            <a:r>
              <a:rPr lang="en-US" dirty="0" smtClean="0"/>
              <a:t> by software and movie pirates to share files, but it is also used by large software companies. </a:t>
            </a:r>
          </a:p>
          <a:p>
            <a:pPr lvl="1"/>
            <a:r>
              <a:rPr lang="en-US" dirty="0" smtClean="0"/>
              <a:t>by companies that need to deliver one large file to millions of users.</a:t>
            </a:r>
          </a:p>
          <a:p>
            <a:r>
              <a:rPr lang="en-US" dirty="0" smtClean="0"/>
              <a:t>Example:  a large file (such as a video game or DVD movie) is broken into thousands of small pieces. </a:t>
            </a:r>
          </a:p>
          <a:p>
            <a:pPr lvl="1"/>
            <a:r>
              <a:rPr lang="en-US" dirty="0" smtClean="0"/>
              <a:t>The company uploads the pieces to a few thousand users (a process known as seeding the file), and then those users pass it out to everyone else. </a:t>
            </a:r>
          </a:p>
          <a:p>
            <a:pPr lvl="1"/>
            <a:r>
              <a:rPr lang="en-US" dirty="0" smtClean="0"/>
              <a:t>Once your computer obtains a piece of the file, it rebroadcasts that piece to other users who are also looking for it.</a:t>
            </a:r>
          </a:p>
          <a:p>
            <a:pPr lvl="1"/>
            <a:r>
              <a:rPr lang="en-US" dirty="0" smtClean="0"/>
              <a:t> </a:t>
            </a:r>
            <a:r>
              <a:rPr lang="en-US" dirty="0" err="1" smtClean="0"/>
              <a:t>BitTorrent</a:t>
            </a:r>
            <a:r>
              <a:rPr lang="en-US" dirty="0" smtClean="0"/>
              <a:t> is beneficial for large corporations that need to distribute large software updates to their users.</a:t>
            </a:r>
          </a:p>
          <a:p>
            <a:pPr lvl="1"/>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34</a:t>
            </a:fld>
            <a:endParaRPr lang="ja-JP"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483"/>
            <a:ext cx="8229600" cy="1143000"/>
          </a:xfrm>
        </p:spPr>
        <p:txBody>
          <a:bodyPr/>
          <a:lstStyle/>
          <a:p>
            <a:r>
              <a:rPr lang="en-US" dirty="0" smtClean="0"/>
              <a:t>Changing Copyright Durations or terms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35</a:t>
            </a:fld>
            <a:endParaRPr lang="ja-JP" altLang="en-US"/>
          </a:p>
        </p:txBody>
      </p:sp>
      <p:pic>
        <p:nvPicPr>
          <p:cNvPr id="1026" name="Picture 2"/>
          <p:cNvPicPr>
            <a:picLocks noGrp="1" noChangeAspect="1" noChangeArrowheads="1"/>
          </p:cNvPicPr>
          <p:nvPr>
            <p:ph idx="1"/>
          </p:nvPr>
        </p:nvPicPr>
        <p:blipFill>
          <a:blip r:embed="rId2"/>
          <a:srcRect/>
          <a:stretch>
            <a:fillRect/>
          </a:stretch>
        </p:blipFill>
        <p:spPr bwMode="auto">
          <a:xfrm>
            <a:off x="727787" y="650913"/>
            <a:ext cx="7445829" cy="5080286"/>
          </a:xfrm>
          <a:prstGeom prst="rect">
            <a:avLst/>
          </a:prstGeom>
          <a:noFill/>
          <a:ln w="9525">
            <a:noFill/>
            <a:miter lim="800000"/>
            <a:headEnd/>
            <a:tailEnd/>
          </a:ln>
        </p:spPr>
      </p:pic>
      <p:sp>
        <p:nvSpPr>
          <p:cNvPr id="7" name="Rectangle 6"/>
          <p:cNvSpPr/>
          <p:nvPr/>
        </p:nvSpPr>
        <p:spPr>
          <a:xfrm>
            <a:off x="727787" y="5710019"/>
            <a:ext cx="7828383" cy="646331"/>
          </a:xfrm>
          <a:prstGeom prst="rect">
            <a:avLst/>
          </a:prstGeom>
        </p:spPr>
        <p:txBody>
          <a:bodyPr wrap="square">
            <a:spAutoFit/>
          </a:bodyPr>
          <a:lstStyle/>
          <a:p>
            <a:r>
              <a:rPr lang="en-US" dirty="0" smtClean="0"/>
              <a:t>note that the figure addresses only copyrights held by individuals; different rules apply to copyrights held by corporations.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Downside to Long copyright terms</a:t>
            </a:r>
            <a:endParaRPr lang="en-US" dirty="0"/>
          </a:p>
        </p:txBody>
      </p:sp>
      <p:sp>
        <p:nvSpPr>
          <p:cNvPr id="3" name="Content Placeholder 2"/>
          <p:cNvSpPr>
            <a:spLocks noGrp="1"/>
          </p:cNvSpPr>
          <p:nvPr>
            <p:ph idx="1"/>
          </p:nvPr>
        </p:nvSpPr>
        <p:spPr/>
        <p:txBody>
          <a:bodyPr/>
          <a:lstStyle/>
          <a:p>
            <a:r>
              <a:rPr lang="en-US" dirty="0" smtClean="0"/>
              <a:t>Why should they expire at all?</a:t>
            </a:r>
          </a:p>
          <a:p>
            <a:r>
              <a:rPr lang="en-US" dirty="0" smtClean="0"/>
              <a:t>One argument is that it </a:t>
            </a:r>
          </a:p>
          <a:p>
            <a:pPr lvl="1"/>
            <a:r>
              <a:rPr lang="en-US" dirty="0" smtClean="0"/>
              <a:t>is often difficult to track down the current owner of a copyright many years after the creation of the work. </a:t>
            </a:r>
          </a:p>
          <a:p>
            <a:pPr lvl="1"/>
            <a:r>
              <a:rPr lang="en-US" dirty="0" smtClean="0"/>
              <a:t>Because copyrights can be sold or traded, it is hard to know whether anyone owns the right once the original author has died.</a:t>
            </a:r>
          </a:p>
          <a:p>
            <a:r>
              <a:rPr lang="en-US" dirty="0" smtClean="0"/>
              <a:t>A copyrighted work that is still within its copyright term, but no longer has a copyright owner, is called an </a:t>
            </a:r>
            <a:r>
              <a:rPr lang="en-US" b="1" dirty="0" smtClean="0"/>
              <a:t>orphaned work</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36</a:t>
            </a:fld>
            <a:endParaRPr lang="ja-JP"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457200" y="274638"/>
            <a:ext cx="8432800" cy="1143000"/>
          </a:xfrm>
        </p:spPr>
        <p:txBody>
          <a:bodyPr/>
          <a:lstStyle/>
          <a:p>
            <a:r>
              <a:rPr lang="en-US" smtClean="0">
                <a:ea typeface="ＭＳ Ｐゴシック" pitchFamily="34" charset="-128"/>
              </a:rPr>
              <a:t>Copyright (continued)</a:t>
            </a:r>
            <a:endParaRPr lang="ja-JP" altLang="en-US" smtClean="0">
              <a:latin typeface="Arial" charset="0"/>
              <a:cs typeface="Arial" charset="0"/>
            </a:endParaRPr>
          </a:p>
        </p:txBody>
      </p:sp>
      <p:sp>
        <p:nvSpPr>
          <p:cNvPr id="36866" name="Content Placeholder 2"/>
          <p:cNvSpPr>
            <a:spLocks noGrp="1"/>
          </p:cNvSpPr>
          <p:nvPr>
            <p:ph idx="1"/>
          </p:nvPr>
        </p:nvSpPr>
        <p:spPr/>
        <p:txBody>
          <a:bodyPr/>
          <a:lstStyle/>
          <a:p>
            <a:r>
              <a:rPr lang="en-US" altLang="ja-JP" smtClean="0">
                <a:latin typeface="Arial" charset="0"/>
                <a:cs typeface="Arial" charset="0"/>
              </a:rPr>
              <a:t>Should it be legal to print a T-shirt with the </a:t>
            </a:r>
            <a:r>
              <a:rPr lang="en-US" altLang="ja-JP" i="1" smtClean="0">
                <a:latin typeface="Arial" charset="0"/>
                <a:cs typeface="Arial" charset="0"/>
              </a:rPr>
              <a:t>Mona Lisa</a:t>
            </a:r>
            <a:r>
              <a:rPr lang="en-US" altLang="ja-JP" smtClean="0">
                <a:latin typeface="Arial" charset="0"/>
                <a:cs typeface="Arial" charset="0"/>
              </a:rPr>
              <a:t> on it without paying a royalty? </a:t>
            </a:r>
          </a:p>
          <a:p>
            <a:endParaRPr lang="en-US" altLang="ja-JP" smtClean="0">
              <a:latin typeface="Arial" charset="0"/>
              <a:cs typeface="Arial" charset="0"/>
            </a:endParaRPr>
          </a:p>
          <a:p>
            <a:r>
              <a:rPr lang="en-US" altLang="ja-JP" smtClean="0">
                <a:latin typeface="Arial" charset="0"/>
                <a:cs typeface="Arial" charset="0"/>
              </a:rPr>
              <a:t>Should it be legal to print a T-shirt with Disney’s </a:t>
            </a:r>
            <a:r>
              <a:rPr lang="en-US" altLang="ja-JP" i="1" smtClean="0">
                <a:latin typeface="Arial" charset="0"/>
                <a:cs typeface="Arial" charset="0"/>
              </a:rPr>
              <a:t>Phineas and Ferb</a:t>
            </a:r>
            <a:r>
              <a:rPr lang="en-US" altLang="ja-JP" smtClean="0">
                <a:latin typeface="Arial" charset="0"/>
                <a:cs typeface="Arial" charset="0"/>
              </a:rPr>
              <a:t> on it without paying a royalty?</a:t>
            </a:r>
          </a:p>
          <a:p>
            <a:endParaRPr lang="en-US" altLang="ja-JP" smtClean="0">
              <a:latin typeface="Arial" charset="0"/>
              <a:cs typeface="Arial" charset="0"/>
            </a:endParaRPr>
          </a:p>
          <a:p>
            <a:r>
              <a:rPr lang="en-US" altLang="ja-JP" smtClean="0">
                <a:latin typeface="Arial" charset="0"/>
                <a:cs typeface="Arial" charset="0"/>
              </a:rPr>
              <a:t>Should it be legal to trademark a color?</a:t>
            </a:r>
            <a:endParaRPr lang="ja-JP" altLang="ja-JP" smtClean="0">
              <a:latin typeface="Arial" charset="0"/>
              <a:cs typeface="Arial" charset="0"/>
            </a:endParaRPr>
          </a:p>
          <a:p>
            <a:pPr>
              <a:buFont typeface="Arial" charset="0"/>
              <a:buNone/>
            </a:pPr>
            <a:r>
              <a:rPr lang="en-US" altLang="ja-JP" smtClean="0">
                <a:latin typeface="Arial" charset="0"/>
                <a:cs typeface="Arial" charset="0"/>
              </a:rPr>
              <a:t> </a:t>
            </a:r>
            <a:endParaRPr lang="ja-JP" altLang="en-US"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9F1E1D39-A935-401C-B5CC-C5C6D80D4932}" type="slidenum">
              <a:rPr lang="ja-JP" altLang="en-US"/>
              <a:pPr>
                <a:defRPr/>
              </a:pPr>
              <a:t>37</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57200" y="274638"/>
            <a:ext cx="8432800" cy="1143000"/>
          </a:xfrm>
        </p:spPr>
        <p:txBody>
          <a:bodyPr/>
          <a:lstStyle/>
          <a:p>
            <a:r>
              <a:rPr lang="en-US" altLang="ja-JP" smtClean="0">
                <a:latin typeface="Arial" charset="0"/>
                <a:cs typeface="Arial" charset="0"/>
              </a:rPr>
              <a:t>Patent Law</a:t>
            </a:r>
            <a:endParaRPr lang="ja-JP" altLang="en-US" smtClean="0">
              <a:latin typeface="Arial" charset="0"/>
              <a:cs typeface="Arial" charset="0"/>
            </a:endParaRPr>
          </a:p>
        </p:txBody>
      </p:sp>
      <p:sp>
        <p:nvSpPr>
          <p:cNvPr id="37890" name="Content Placeholder 2"/>
          <p:cNvSpPr>
            <a:spLocks noGrp="1"/>
          </p:cNvSpPr>
          <p:nvPr>
            <p:ph idx="1"/>
          </p:nvPr>
        </p:nvSpPr>
        <p:spPr/>
        <p:txBody>
          <a:bodyPr/>
          <a:lstStyle/>
          <a:p>
            <a:r>
              <a:rPr lang="en-US" altLang="ja-JP" b="1" smtClean="0">
                <a:latin typeface="Arial" charset="0"/>
                <a:cs typeface="Arial" charset="0"/>
              </a:rPr>
              <a:t>Invention: </a:t>
            </a:r>
            <a:r>
              <a:rPr lang="en-US" altLang="ja-JP" smtClean="0">
                <a:latin typeface="Arial" charset="0"/>
                <a:cs typeface="Arial" charset="0"/>
              </a:rPr>
              <a:t>any new and useful process, machine, [article of] manufacture, or composition of matter, or any new and useful improvement thereof</a:t>
            </a:r>
          </a:p>
          <a:p>
            <a:pPr lvl="1"/>
            <a:r>
              <a:rPr lang="en-US" altLang="ja-JP" smtClean="0">
                <a:latin typeface="Arial" charset="0"/>
                <a:cs typeface="Arial" charset="0"/>
              </a:rPr>
              <a:t>Distinct from an artistic or creative work</a:t>
            </a:r>
          </a:p>
          <a:p>
            <a:pPr lvl="1"/>
            <a:r>
              <a:rPr lang="en-US" altLang="ja-JP" smtClean="0">
                <a:latin typeface="Arial" charset="0"/>
                <a:cs typeface="Arial" charset="0"/>
              </a:rPr>
              <a:t>Protected by patents</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2DE7DDAE-072B-48B4-ABE0-FFF824CF4C59}" type="slidenum">
              <a:rPr lang="ja-JP" altLang="en-US"/>
              <a:pPr>
                <a:defRPr/>
              </a:pPr>
              <a:t>38</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smtClean="0">
                <a:latin typeface="Arial" charset="0"/>
                <a:ea typeface="ＭＳ Ｐゴシック" pitchFamily="34" charset="-128"/>
                <a:cs typeface="Arial" charset="0"/>
              </a:rPr>
              <a:t>Patent Law (continued)</a:t>
            </a:r>
          </a:p>
        </p:txBody>
      </p:sp>
      <p:sp>
        <p:nvSpPr>
          <p:cNvPr id="38914" name="Content Placeholder 2"/>
          <p:cNvSpPr>
            <a:spLocks noGrp="1"/>
          </p:cNvSpPr>
          <p:nvPr>
            <p:ph idx="1"/>
          </p:nvPr>
        </p:nvSpPr>
        <p:spPr/>
        <p:txBody>
          <a:bodyPr/>
          <a:lstStyle/>
          <a:p>
            <a:r>
              <a:rPr lang="en-US" b="1" dirty="0" smtClean="0">
                <a:latin typeface="Arial" charset="0"/>
                <a:ea typeface="ＭＳ Ｐゴシック" pitchFamily="34" charset="-128"/>
                <a:cs typeface="Arial" charset="0"/>
              </a:rPr>
              <a:t>United States Patent and Trademark Office (USPTO): </a:t>
            </a:r>
            <a:r>
              <a:rPr lang="en-US" dirty="0" smtClean="0">
                <a:latin typeface="Arial" charset="0"/>
                <a:ea typeface="ＭＳ Ｐゴシック" pitchFamily="34" charset="-128"/>
                <a:cs typeface="Arial" charset="0"/>
              </a:rPr>
              <a:t>verify inventions are patentable and meet two criteria:</a:t>
            </a:r>
          </a:p>
          <a:p>
            <a:pPr lvl="1"/>
            <a:r>
              <a:rPr lang="en-US" b="1" dirty="0" smtClean="0">
                <a:latin typeface="Arial" charset="0"/>
                <a:ea typeface="ＭＳ Ｐゴシック" pitchFamily="34" charset="-128"/>
                <a:cs typeface="Arial" charset="0"/>
              </a:rPr>
              <a:t>Novelty: </a:t>
            </a:r>
            <a:r>
              <a:rPr lang="en-US" dirty="0" smtClean="0">
                <a:latin typeface="Arial" charset="0"/>
                <a:ea typeface="ＭＳ Ｐゴシック" pitchFamily="34" charset="-128"/>
                <a:cs typeface="Arial" charset="0"/>
              </a:rPr>
              <a:t>An invention is novel only if it has not previously been invented by someone else</a:t>
            </a:r>
          </a:p>
          <a:p>
            <a:pPr lvl="1"/>
            <a:r>
              <a:rPr lang="en-US" b="1" dirty="0" err="1" smtClean="0">
                <a:latin typeface="Arial" charset="0"/>
                <a:ea typeface="ＭＳ Ｐゴシック" pitchFamily="34" charset="-128"/>
                <a:cs typeface="Arial" charset="0"/>
              </a:rPr>
              <a:t>Nonobviousness</a:t>
            </a:r>
            <a:r>
              <a:rPr lang="en-US" b="1" dirty="0" smtClean="0">
                <a:latin typeface="Arial" charset="0"/>
                <a:ea typeface="ＭＳ Ｐゴシック" pitchFamily="34" charset="-128"/>
                <a:cs typeface="Arial" charset="0"/>
              </a:rPr>
              <a:t>: </a:t>
            </a:r>
            <a:r>
              <a:rPr lang="en-US" dirty="0" smtClean="0">
                <a:latin typeface="Arial" charset="0"/>
                <a:ea typeface="ＭＳ Ｐゴシック" pitchFamily="34" charset="-128"/>
                <a:cs typeface="Arial" charset="0"/>
              </a:rPr>
              <a:t>A solution to a problem that is obvious to another specialist in the appropriate area cannot be patented</a:t>
            </a:r>
          </a:p>
          <a:p>
            <a:pPr lvl="1"/>
            <a:r>
              <a:rPr lang="en-US" dirty="0" smtClean="0">
                <a:latin typeface="Arial" pitchFamily="34" charset="0"/>
                <a:cs typeface="Arial" pitchFamily="34" charset="0"/>
              </a:rPr>
              <a:t>no widely accepted definition of, or test for, obviousness, which is why many court cases to invalidate patents focus on challenging the obviousness of the invention.  </a:t>
            </a:r>
          </a:p>
          <a:p>
            <a:pPr lvl="1"/>
            <a:r>
              <a:rPr lang="en-US" dirty="0" smtClean="0">
                <a:latin typeface="Arial" pitchFamily="34" charset="0"/>
                <a:cs typeface="Arial" pitchFamily="34" charset="0"/>
              </a:rPr>
              <a:t>Once a patent is issued, it typically lasts twenty years from the date the application was filed.</a:t>
            </a:r>
          </a:p>
          <a:p>
            <a:pPr lvl="1"/>
            <a:r>
              <a:rPr lang="en-US" dirty="0" smtClean="0">
                <a:latin typeface="Arial" pitchFamily="34" charset="0"/>
                <a:cs typeface="Arial" pitchFamily="34" charset="0"/>
              </a:rPr>
              <a:t>once an invention is patented, no one can “</a:t>
            </a:r>
            <a:r>
              <a:rPr lang="en-US" dirty="0" err="1" smtClean="0">
                <a:latin typeface="Arial" pitchFamily="34" charset="0"/>
                <a:cs typeface="Arial" pitchFamily="34" charset="0"/>
              </a:rPr>
              <a:t>make,use</a:t>
            </a:r>
            <a:r>
              <a:rPr lang="en-US" dirty="0" smtClean="0">
                <a:latin typeface="Arial" pitchFamily="34" charset="0"/>
                <a:cs typeface="Arial" pitchFamily="34" charset="0"/>
              </a:rPr>
              <a:t>, offer to sell, or sell” the invention without the patent holder’s permission.</a:t>
            </a:r>
            <a:endParaRPr lang="en-US" b="1" dirty="0" smtClean="0">
              <a:latin typeface="Arial" pitchFamily="34" charset="0"/>
              <a:ea typeface="ＭＳ Ｐゴシック" pitchFamily="34" charset="-128"/>
              <a:cs typeface="Arial" pitchFamily="34" charset="0"/>
            </a:endParaRPr>
          </a:p>
        </p:txBody>
      </p:sp>
      <p:sp>
        <p:nvSpPr>
          <p:cNvPr id="4" name="Footer Placeholder 3"/>
          <p:cNvSpPr>
            <a:spLocks noGrp="1"/>
          </p:cNvSpPr>
          <p:nvPr>
            <p:ph type="ftr" sz="quarter" idx="10"/>
          </p:nvPr>
        </p:nvSpPr>
        <p:spPr/>
        <p:txBody>
          <a:bodyPr/>
          <a:lstStyle/>
          <a:p>
            <a:pPr>
              <a:defRPr/>
            </a:pPr>
            <a:r>
              <a:rPr lang="en-US" altLang="ja-JP"/>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C34643D7-045B-4346-BCCC-6D3F9B5DE4CB}" type="slidenum">
              <a:rPr lang="ja-JP" altLang="en-US"/>
              <a:pPr>
                <a:defRPr/>
              </a:pPr>
              <a:t>39</a:t>
            </a:fld>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a:t>
            </a:r>
            <a:endParaRPr lang="en-US" dirty="0"/>
          </a:p>
        </p:txBody>
      </p:sp>
      <p:sp>
        <p:nvSpPr>
          <p:cNvPr id="3" name="Content Placeholder 2"/>
          <p:cNvSpPr>
            <a:spLocks noGrp="1"/>
          </p:cNvSpPr>
          <p:nvPr>
            <p:ph idx="1"/>
          </p:nvPr>
        </p:nvSpPr>
        <p:spPr>
          <a:xfrm>
            <a:off x="206061" y="1417638"/>
            <a:ext cx="8686801" cy="4525963"/>
          </a:xfrm>
        </p:spPr>
        <p:txBody>
          <a:bodyPr/>
          <a:lstStyle/>
          <a:p>
            <a:r>
              <a:rPr lang="en-US" dirty="0" smtClean="0"/>
              <a:t>“intellectual”  property - the products of creativity and invention  </a:t>
            </a:r>
          </a:p>
          <a:p>
            <a:r>
              <a:rPr lang="en-US" dirty="0" smtClean="0"/>
              <a:t>Distinguish them from tangible property such as a house  </a:t>
            </a:r>
          </a:p>
          <a:p>
            <a:r>
              <a:rPr lang="en-US" dirty="0" smtClean="0"/>
              <a:t>Several types of intellectual property, focus on ones most affected by computing and the Internet, </a:t>
            </a:r>
          </a:p>
          <a:p>
            <a:r>
              <a:rPr lang="en-US" dirty="0" smtClean="0"/>
              <a:t>Look at new types of intangible property that arise due to computing, but do not seem to be creative in nature.</a:t>
            </a:r>
          </a:p>
          <a:p>
            <a:r>
              <a:rPr lang="en-US" dirty="0" smtClean="0"/>
              <a:t>Background on current intellectual property law and the philosophical basis for these laws.  </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a:t>
            </a:fld>
            <a:endParaRPr lang="ja-JP"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57200" y="-181947"/>
            <a:ext cx="8229600" cy="1143000"/>
          </a:xfrm>
        </p:spPr>
        <p:txBody>
          <a:bodyPr/>
          <a:lstStyle/>
          <a:p>
            <a:r>
              <a:rPr lang="en-US" dirty="0" smtClean="0">
                <a:latin typeface="Arial" charset="0"/>
                <a:ea typeface="ＭＳ Ｐゴシック" pitchFamily="34" charset="-128"/>
                <a:cs typeface="Arial" charset="0"/>
              </a:rPr>
              <a:t>Trademark</a:t>
            </a:r>
          </a:p>
        </p:txBody>
      </p:sp>
      <p:sp>
        <p:nvSpPr>
          <p:cNvPr id="39938" name="Content Placeholder 2"/>
          <p:cNvSpPr>
            <a:spLocks noGrp="1"/>
          </p:cNvSpPr>
          <p:nvPr>
            <p:ph idx="1"/>
          </p:nvPr>
        </p:nvSpPr>
        <p:spPr>
          <a:xfrm>
            <a:off x="326571" y="783771"/>
            <a:ext cx="8229600" cy="4525963"/>
          </a:xfrm>
        </p:spPr>
        <p:txBody>
          <a:bodyPr/>
          <a:lstStyle/>
          <a:p>
            <a:r>
              <a:rPr lang="en-US" b="1" dirty="0" smtClean="0">
                <a:latin typeface="Arial" charset="0"/>
                <a:ea typeface="ＭＳ Ｐゴシック" pitchFamily="34" charset="-128"/>
                <a:cs typeface="Arial" charset="0"/>
              </a:rPr>
              <a:t>Trademark: </a:t>
            </a:r>
            <a:r>
              <a:rPr lang="en-US" dirty="0" smtClean="0">
                <a:latin typeface="Arial" charset="0"/>
                <a:ea typeface="ＭＳ Ｐゴシック" pitchFamily="34" charset="-128"/>
                <a:cs typeface="Arial" charset="0"/>
              </a:rPr>
              <a:t>a legally registered word, phrase, symbol, or other item that identifies a particular product, service, or corporation</a:t>
            </a:r>
          </a:p>
          <a:p>
            <a:pPr lvl="1"/>
            <a:r>
              <a:rPr lang="en-US" dirty="0" smtClean="0">
                <a:latin typeface="Arial" charset="0"/>
                <a:ea typeface="ＭＳ Ｐゴシック" pitchFamily="34" charset="-128"/>
                <a:cs typeface="Arial" charset="0"/>
              </a:rPr>
              <a:t>to register a trademark, you must already be using it to represent a product or service, and </a:t>
            </a:r>
            <a:r>
              <a:rPr lang="en-US" dirty="0" err="1" smtClean="0">
                <a:latin typeface="Arial" charset="0"/>
                <a:ea typeface="ＭＳ Ｐゴシック" pitchFamily="34" charset="-128"/>
                <a:cs typeface="Arial" charset="0"/>
              </a:rPr>
              <a:t>and</a:t>
            </a:r>
            <a:r>
              <a:rPr lang="en-US" dirty="0" smtClean="0">
                <a:latin typeface="Arial" charset="0"/>
                <a:ea typeface="ＭＳ Ｐゴシック" pitchFamily="34" charset="-128"/>
                <a:cs typeface="Arial" charset="0"/>
              </a:rPr>
              <a:t> your mark must not be easily confused with a competing product’s trademark</a:t>
            </a:r>
          </a:p>
          <a:p>
            <a:pPr lvl="1"/>
            <a:r>
              <a:rPr lang="en-US" dirty="0" smtClean="0">
                <a:latin typeface="Arial" charset="0"/>
                <a:ea typeface="ＭＳ Ｐゴシック" pitchFamily="34" charset="-128"/>
                <a:cs typeface="Arial" charset="0"/>
              </a:rPr>
              <a:t>trademark lasts ten years but can be renewed indefinitely</a:t>
            </a:r>
          </a:p>
          <a:p>
            <a:r>
              <a:rPr lang="en-US" dirty="0" smtClean="0">
                <a:latin typeface="Arial" pitchFamily="34" charset="0"/>
                <a:cs typeface="Arial" pitchFamily="34" charset="0"/>
              </a:rPr>
              <a:t>“Trademark” and “brand” are sometimes used synonymously, although “brand” is also used to describe the product’s identity as a whole, whereas a trademark is one specific element of that identity</a:t>
            </a:r>
          </a:p>
          <a:p>
            <a:r>
              <a:rPr lang="en-US" dirty="0" smtClean="0">
                <a:latin typeface="Arial" pitchFamily="34" charset="0"/>
                <a:cs typeface="Arial" pitchFamily="34" charset="0"/>
              </a:rPr>
              <a:t>to receive a trademark, must already be using the mark to represent a product or service, and your mark must not be easily confused with a competing product’s trademark</a:t>
            </a:r>
            <a:endParaRPr lang="en-US" dirty="0" smtClean="0">
              <a:latin typeface="Arial" pitchFamily="34" charset="0"/>
              <a:ea typeface="ＭＳ Ｐゴシック" pitchFamily="34" charset="-128"/>
              <a:cs typeface="Arial" pitchFamily="34" charset="0"/>
            </a:endParaRPr>
          </a:p>
        </p:txBody>
      </p:sp>
      <p:sp>
        <p:nvSpPr>
          <p:cNvPr id="4" name="Footer Placeholder 3"/>
          <p:cNvSpPr>
            <a:spLocks noGrp="1"/>
          </p:cNvSpPr>
          <p:nvPr>
            <p:ph type="ftr" sz="quarter" idx="10"/>
          </p:nvPr>
        </p:nvSpPr>
        <p:spPr/>
        <p:txBody>
          <a:bodyPr/>
          <a:lstStyle/>
          <a:p>
            <a:pPr>
              <a:defRPr/>
            </a:pPr>
            <a:r>
              <a:rPr lang="en-US" altLang="ja-JP" dirty="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46628B89-F6F2-4E18-B160-E86BADAD4C0B}" type="slidenum">
              <a:rPr lang="ja-JP" altLang="en-US"/>
              <a:pPr>
                <a:defRPr/>
              </a:pPr>
              <a:t>40</a:t>
            </a:fld>
            <a:endParaRPr lang="ja-JP"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Trademark Examples</a:t>
            </a:r>
            <a:endParaRPr lang="en-US" dirty="0"/>
          </a:p>
        </p:txBody>
      </p:sp>
      <p:sp>
        <p:nvSpPr>
          <p:cNvPr id="3" name="Content Placeholder 2"/>
          <p:cNvSpPr>
            <a:spLocks noGrp="1"/>
          </p:cNvSpPr>
          <p:nvPr>
            <p:ph idx="1"/>
          </p:nvPr>
        </p:nvSpPr>
        <p:spPr/>
        <p:txBody>
          <a:bodyPr/>
          <a:lstStyle/>
          <a:p>
            <a:r>
              <a:rPr lang="en-US" dirty="0" smtClean="0"/>
              <a:t>T-Mobile holds a trademark for the color magenta when used to promote wireless telecommunication products and services</a:t>
            </a:r>
          </a:p>
          <a:p>
            <a:r>
              <a:rPr lang="en-US" dirty="0" err="1" smtClean="0"/>
              <a:t>Tivo</a:t>
            </a:r>
            <a:r>
              <a:rPr lang="en-US" dirty="0" smtClean="0"/>
              <a:t> holds a trademark on the “six pops” sound that </a:t>
            </a:r>
            <a:r>
              <a:rPr lang="en-US" dirty="0" err="1" smtClean="0"/>
              <a:t>Tivo</a:t>
            </a:r>
            <a:r>
              <a:rPr lang="en-US" dirty="0" smtClean="0"/>
              <a:t> video recorders make when fast-forwarding. </a:t>
            </a:r>
          </a:p>
          <a:p>
            <a:r>
              <a:rPr lang="en-US" dirty="0" smtClean="0"/>
              <a:t>Motorola holds a trade on the “chirp” sound its phones make</a:t>
            </a:r>
          </a:p>
          <a:p>
            <a:r>
              <a:rPr lang="en-US" dirty="0" smtClean="0"/>
              <a:t>Coca-Cola holds a trademark on “bottles, jars, or flasks with bulging, protruding or rounded sides”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41</a:t>
            </a:fld>
            <a:endParaRPr lang="ja-JP"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274638"/>
            <a:ext cx="8432800" cy="1143000"/>
          </a:xfrm>
        </p:spPr>
        <p:txBody>
          <a:bodyPr/>
          <a:lstStyle/>
          <a:p>
            <a:r>
              <a:rPr lang="en-US" altLang="ja-JP" smtClean="0">
                <a:latin typeface="Arial" charset="0"/>
                <a:cs typeface="Arial" charset="0"/>
              </a:rPr>
              <a:t>Trademark (continued)</a:t>
            </a:r>
            <a:endParaRPr lang="ja-JP" altLang="en-US" smtClean="0">
              <a:latin typeface="Arial" charset="0"/>
              <a:cs typeface="Arial" charset="0"/>
            </a:endParaRPr>
          </a:p>
        </p:txBody>
      </p:sp>
      <p:sp>
        <p:nvSpPr>
          <p:cNvPr id="40962" name="Content Placeholder 2"/>
          <p:cNvSpPr>
            <a:spLocks noGrp="1"/>
          </p:cNvSpPr>
          <p:nvPr>
            <p:ph idx="1"/>
          </p:nvPr>
        </p:nvSpPr>
        <p:spPr/>
        <p:txBody>
          <a:bodyPr/>
          <a:lstStyle/>
          <a:p>
            <a:r>
              <a:rPr lang="en-US" b="1" smtClean="0">
                <a:latin typeface="Arial" charset="0"/>
                <a:ea typeface="ＭＳ Ｐゴシック" pitchFamily="34" charset="-128"/>
                <a:cs typeface="Arial" charset="0"/>
              </a:rPr>
              <a:t>Trade dress: </a:t>
            </a:r>
            <a:r>
              <a:rPr lang="en-US" smtClean="0">
                <a:latin typeface="Arial" charset="0"/>
                <a:ea typeface="ＭＳ Ｐゴシック" pitchFamily="34" charset="-128"/>
                <a:cs typeface="Arial" charset="0"/>
              </a:rPr>
              <a:t>involves the look and feel of a product or its packaging</a:t>
            </a:r>
            <a:endParaRPr lang="en-US" altLang="ja-JP" smtClean="0">
              <a:latin typeface="Arial" charset="0"/>
              <a:cs typeface="Arial" charset="0"/>
            </a:endParaRPr>
          </a:p>
          <a:p>
            <a:endParaRPr lang="en-US" altLang="ja-JP" smtClean="0">
              <a:latin typeface="Arial" charset="0"/>
              <a:cs typeface="Arial" charset="0"/>
            </a:endParaRPr>
          </a:p>
          <a:p>
            <a:r>
              <a:rPr lang="en-US" altLang="ja-JP" smtClean="0">
                <a:latin typeface="Arial" charset="0"/>
                <a:cs typeface="Arial" charset="0"/>
              </a:rPr>
              <a:t>The Nintendo Wii has a recognizable design and trade dress. Immediately after its release, a variety of companies started releasing knock-off game systems that looked like the Wii and had a similar price.</a:t>
            </a:r>
          </a:p>
          <a:p>
            <a:pPr lvl="1"/>
            <a:r>
              <a:rPr lang="en-US" altLang="ja-JP" smtClean="0">
                <a:latin typeface="Arial" charset="0"/>
                <a:cs typeface="Arial" charset="0"/>
              </a:rPr>
              <a:t>Should Nintendo be able to stop these companies from selling game systems that looked similar to the Nintendo Wii?</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C54B7F71-21D9-45D6-A1A7-BFD187B57BCD}" type="slidenum">
              <a:rPr lang="ja-JP" altLang="en-US"/>
              <a:pPr>
                <a:defRPr/>
              </a:pPr>
              <a:t>42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secrets</a:t>
            </a:r>
            <a:endParaRPr lang="en-US" dirty="0"/>
          </a:p>
        </p:txBody>
      </p:sp>
      <p:sp>
        <p:nvSpPr>
          <p:cNvPr id="3" name="Content Placeholder 2"/>
          <p:cNvSpPr>
            <a:spLocks noGrp="1"/>
          </p:cNvSpPr>
          <p:nvPr>
            <p:ph idx="1"/>
          </p:nvPr>
        </p:nvSpPr>
        <p:spPr/>
        <p:txBody>
          <a:bodyPr/>
          <a:lstStyle/>
          <a:p>
            <a:r>
              <a:rPr lang="en-US" dirty="0" smtClean="0"/>
              <a:t>Example: most Internet search companies keep their search algorithms secret, so that their competitors cannot steal them. Such secrets are called trade secrets. Intellectual property laws are not needed to protect trade secrets.</a:t>
            </a:r>
          </a:p>
          <a:p>
            <a:endParaRPr lang="en-US" dirty="0" smtClean="0"/>
          </a:p>
          <a:p>
            <a:r>
              <a:rPr lang="en-US" dirty="0" smtClean="0"/>
              <a:t>If you have invented a better mousetrap, anyone who buys one will be able to look at it and figure out your design. Intellectual property laws are necessary so that inventors can charge money for their inventions even after the public knows about them, and artists can charge money for their work even after it has been publicly displayed.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43</a:t>
            </a:fld>
            <a:endParaRPr lang="ja-JP"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ja-JP" smtClean="0">
                <a:latin typeface="Arial" charset="0"/>
                <a:cs typeface="Arial" charset="0"/>
              </a:rPr>
              <a:t>Virtual Goods</a:t>
            </a:r>
            <a:endParaRPr lang="ja-JP" altLang="en-US" smtClean="0">
              <a:latin typeface="Arial" charset="0"/>
              <a:cs typeface="Arial" charset="0"/>
            </a:endParaRPr>
          </a:p>
        </p:txBody>
      </p:sp>
      <p:sp>
        <p:nvSpPr>
          <p:cNvPr id="41986" name="Content Placeholder 2"/>
          <p:cNvSpPr>
            <a:spLocks noGrp="1"/>
          </p:cNvSpPr>
          <p:nvPr>
            <p:ph idx="1"/>
          </p:nvPr>
        </p:nvSpPr>
        <p:spPr>
          <a:xfrm>
            <a:off x="457200" y="1600200"/>
            <a:ext cx="8229600" cy="4654550"/>
          </a:xfrm>
        </p:spPr>
        <p:txBody>
          <a:bodyPr/>
          <a:lstStyle/>
          <a:p>
            <a:r>
              <a:rPr lang="en-US" dirty="0" smtClean="0"/>
              <a:t>Intellectual property is not the only type of valuable intangible good. The rise of the Internet, particularly the sale of online games, digital books, and music, has given rise to a whole new class of intangible property: </a:t>
            </a:r>
            <a:r>
              <a:rPr lang="en-US" b="1" dirty="0" smtClean="0"/>
              <a:t>virtual goods</a:t>
            </a:r>
          </a:p>
          <a:p>
            <a:pPr>
              <a:buNone/>
            </a:pPr>
            <a:endParaRPr lang="en-US" b="1" dirty="0" smtClean="0">
              <a:latin typeface="Arial" charset="0"/>
              <a:ea typeface="ＭＳ Ｐゴシック" pitchFamily="34" charset="-128"/>
              <a:cs typeface="Arial" charset="0"/>
            </a:endParaRPr>
          </a:p>
          <a:p>
            <a:r>
              <a:rPr lang="en-US" b="1" dirty="0" smtClean="0">
                <a:latin typeface="Arial" charset="0"/>
                <a:ea typeface="ＭＳ Ｐゴシック" pitchFamily="34" charset="-128"/>
                <a:cs typeface="Arial" charset="0"/>
              </a:rPr>
              <a:t>Virtual goods: </a:t>
            </a:r>
            <a:r>
              <a:rPr lang="en-US" dirty="0" smtClean="0">
                <a:latin typeface="Arial" charset="0"/>
                <a:ea typeface="ＭＳ Ｐゴシック" pitchFamily="34" charset="-128"/>
                <a:cs typeface="Arial" charset="0"/>
              </a:rPr>
              <a:t>items that rely on some online system for their existence</a:t>
            </a:r>
          </a:p>
          <a:p>
            <a:pPr lvl="1"/>
            <a:r>
              <a:rPr lang="en-US" dirty="0" smtClean="0">
                <a:latin typeface="Arial" charset="0"/>
                <a:ea typeface="ＭＳ Ｐゴシック" pitchFamily="34" charset="-128"/>
                <a:cs typeface="Arial" charset="0"/>
              </a:rPr>
              <a:t>Must be </a:t>
            </a:r>
            <a:r>
              <a:rPr lang="en-US" dirty="0" err="1" smtClean="0">
                <a:latin typeface="Arial" charset="0"/>
                <a:ea typeface="ＭＳ Ｐゴシック" pitchFamily="34" charset="-128"/>
                <a:cs typeface="Arial" charset="0"/>
              </a:rPr>
              <a:t>rivalrous</a:t>
            </a:r>
            <a:r>
              <a:rPr lang="en-US" dirty="0" smtClean="0">
                <a:latin typeface="Arial" charset="0"/>
                <a:ea typeface="ＭＳ Ｐゴシック" pitchFamily="34" charset="-128"/>
                <a:cs typeface="Arial" charset="0"/>
              </a:rPr>
              <a:t>, </a:t>
            </a:r>
            <a:r>
              <a:rPr lang="en-US" dirty="0" err="1" smtClean="0">
                <a:latin typeface="Arial" charset="0"/>
                <a:ea typeface="ＭＳ Ｐゴシック" pitchFamily="34" charset="-128"/>
                <a:cs typeface="Arial" charset="0"/>
              </a:rPr>
              <a:t>nontangible</a:t>
            </a:r>
            <a:r>
              <a:rPr lang="en-US" dirty="0" smtClean="0">
                <a:latin typeface="Arial" charset="0"/>
                <a:ea typeface="ＭＳ Ｐゴシック" pitchFamily="34" charset="-128"/>
                <a:cs typeface="Arial" charset="0"/>
              </a:rPr>
              <a:t>, and not services</a:t>
            </a:r>
          </a:p>
          <a:p>
            <a:pPr lvl="1"/>
            <a:endParaRPr lang="en-US" altLang="ja-JP" dirty="0" smtClean="0">
              <a:latin typeface="Arial" charset="0"/>
              <a:cs typeface="Arial" charset="0"/>
            </a:endParaRPr>
          </a:p>
          <a:p>
            <a:r>
              <a:rPr lang="en-US" altLang="ja-JP" dirty="0" smtClean="0">
                <a:latin typeface="Arial" charset="0"/>
                <a:cs typeface="Arial" charset="0"/>
              </a:rPr>
              <a:t>Is it reasonable to spend real money on virtual items?</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69DBCA0D-16E7-48C9-BEEB-7F61BC27CC96}" type="slidenum">
              <a:rPr lang="ja-JP" altLang="en-US"/>
              <a:pPr>
                <a:defRPr/>
              </a:pPr>
              <a:t>44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963"/>
            <a:ext cx="8229600" cy="1143000"/>
          </a:xfrm>
        </p:spPr>
        <p:txBody>
          <a:bodyPr/>
          <a:lstStyle/>
          <a:p>
            <a:r>
              <a:rPr lang="en-US" dirty="0" smtClean="0"/>
              <a:t>VG  Examples</a:t>
            </a:r>
            <a:endParaRPr lang="en-US" dirty="0"/>
          </a:p>
        </p:txBody>
      </p:sp>
      <p:sp>
        <p:nvSpPr>
          <p:cNvPr id="3" name="Content Placeholder 2"/>
          <p:cNvSpPr>
            <a:spLocks noGrp="1"/>
          </p:cNvSpPr>
          <p:nvPr>
            <p:ph idx="1"/>
          </p:nvPr>
        </p:nvSpPr>
        <p:spPr>
          <a:xfrm>
            <a:off x="298580" y="662473"/>
            <a:ext cx="8229600" cy="4525963"/>
          </a:xfrm>
        </p:spPr>
        <p:txBody>
          <a:bodyPr/>
          <a:lstStyle/>
          <a:p>
            <a:r>
              <a:rPr lang="en-US" dirty="0" smtClean="0"/>
              <a:t>World of </a:t>
            </a:r>
            <a:r>
              <a:rPr lang="en-US" dirty="0" err="1" smtClean="0"/>
              <a:t>Warcraft</a:t>
            </a:r>
            <a:r>
              <a:rPr lang="en-US" dirty="0" smtClean="0"/>
              <a:t>, players invest hundreds of hours to obtain weapons and armor that exist only in the game.</a:t>
            </a:r>
          </a:p>
          <a:p>
            <a:r>
              <a:rPr lang="en-US" dirty="0" smtClean="0"/>
              <a:t>The ISK, currency is a virtual currency.</a:t>
            </a:r>
          </a:p>
          <a:p>
            <a:r>
              <a:rPr lang="en-US" dirty="0" smtClean="0"/>
              <a:t>In the online world Second Life, it is possible to purchase or rent virtual land with real money. Many people make a real-life living by purchasing land in Second Life, then subletting it to renters </a:t>
            </a:r>
          </a:p>
          <a:p>
            <a:r>
              <a:rPr lang="en-US" dirty="0" err="1" smtClean="0"/>
              <a:t>Habbo</a:t>
            </a:r>
            <a:r>
              <a:rPr lang="en-US" dirty="0" smtClean="0"/>
              <a:t> Hotel, an online game, users can purchase items to decorate rooms in a hotel. Although these items  have no function other than decoration, some of them sell for hundreds, even thousands, of U.S. dollars.</a:t>
            </a:r>
          </a:p>
          <a:p>
            <a:r>
              <a:rPr lang="en-US" dirty="0" smtClean="0"/>
              <a:t>Counting real money transactions (RMTs), virtual goods purchased with real money, the world market </a:t>
            </a:r>
            <a:r>
              <a:rPr lang="en-US" dirty="0" err="1" smtClean="0"/>
              <a:t>fogr</a:t>
            </a:r>
            <a:r>
              <a:rPr lang="en-US" dirty="0" smtClean="0"/>
              <a:t> virtual  </a:t>
            </a:r>
            <a:r>
              <a:rPr lang="en-US" dirty="0" err="1" smtClean="0"/>
              <a:t>oods</a:t>
            </a:r>
            <a:r>
              <a:rPr lang="en-US" dirty="0" smtClean="0"/>
              <a:t> has been estimated at between $2 billion and $10 billion per year.</a:t>
            </a:r>
            <a:endParaRPr lang="en-US" dirty="0"/>
          </a:p>
        </p:txBody>
      </p:sp>
      <p:sp>
        <p:nvSpPr>
          <p:cNvPr id="4" name="Footer Placeholder 3"/>
          <p:cNvSpPr>
            <a:spLocks noGrp="1"/>
          </p:cNvSpPr>
          <p:nvPr>
            <p:ph type="ftr" sz="quarter" idx="10"/>
          </p:nvPr>
        </p:nvSpPr>
        <p:spPr/>
        <p:txBody>
          <a:bodyPr/>
          <a:lstStyle/>
          <a:p>
            <a:pPr>
              <a:defRPr/>
            </a:pPr>
            <a:r>
              <a:rPr lang="en-US" altLang="ja-JP" dirty="0"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45</a:t>
            </a:fld>
            <a:endParaRPr lang="ja-JP"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Protecting Virtual Goods</a:t>
            </a:r>
            <a:endParaRPr lang="en-US" dirty="0"/>
          </a:p>
        </p:txBody>
      </p:sp>
      <p:sp>
        <p:nvSpPr>
          <p:cNvPr id="3" name="Content Placeholder 2"/>
          <p:cNvSpPr>
            <a:spLocks noGrp="1"/>
          </p:cNvSpPr>
          <p:nvPr>
            <p:ph idx="1"/>
          </p:nvPr>
        </p:nvSpPr>
        <p:spPr/>
        <p:txBody>
          <a:bodyPr/>
          <a:lstStyle/>
          <a:p>
            <a:r>
              <a:rPr lang="en-US" dirty="0" smtClean="0"/>
              <a:t>For most virtual goods, there is no way to make a backup copy or transfer it to another system. </a:t>
            </a:r>
          </a:p>
          <a:p>
            <a:r>
              <a:rPr lang="en-US" dirty="0" smtClean="0"/>
              <a:t>Only the hosting company is capable of preventing the loss of a virtual good. </a:t>
            </a:r>
          </a:p>
          <a:p>
            <a:r>
              <a:rPr lang="en-US" dirty="0" smtClean="0"/>
              <a:t>In a dispute between a consumer and a hosting company, the consumer currently has very little recourse.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46</a:t>
            </a:fld>
            <a:endParaRPr lang="ja-JP"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ja-JP" dirty="0" smtClean="0">
                <a:latin typeface="Arial" charset="0"/>
                <a:cs typeface="Arial" charset="0"/>
              </a:rPr>
              <a:t>Case: Bragg v. Linden Lab</a:t>
            </a:r>
            <a:endParaRPr lang="en-US" dirty="0"/>
          </a:p>
        </p:txBody>
      </p:sp>
      <p:sp>
        <p:nvSpPr>
          <p:cNvPr id="3" name="Content Placeholder 2"/>
          <p:cNvSpPr>
            <a:spLocks noGrp="1"/>
          </p:cNvSpPr>
          <p:nvPr>
            <p:ph idx="1"/>
          </p:nvPr>
        </p:nvSpPr>
        <p:spPr>
          <a:xfrm>
            <a:off x="158621" y="1143000"/>
            <a:ext cx="8229600" cy="4525963"/>
          </a:xfrm>
        </p:spPr>
        <p:txBody>
          <a:bodyPr/>
          <a:lstStyle/>
          <a:p>
            <a:r>
              <a:rPr lang="en-US" dirty="0" smtClean="0"/>
              <a:t>This case is about virtual property maintained on a virtual world on the Internet. </a:t>
            </a:r>
          </a:p>
          <a:p>
            <a:r>
              <a:rPr lang="en-US" dirty="0" smtClean="0"/>
              <a:t>Plaintiff, March Bragg, Esq., claims an ownership interest in such virtual property.</a:t>
            </a:r>
          </a:p>
          <a:p>
            <a:r>
              <a:rPr lang="en-US" dirty="0" smtClean="0"/>
              <a:t> Bragg contends that Defendants, the operators of the virtual world, unlawfully confiscated his virtual property and denied him access to their virtual world. </a:t>
            </a:r>
          </a:p>
          <a:p>
            <a:r>
              <a:rPr lang="en-US" dirty="0" smtClean="0"/>
              <a:t>Ultimately at issue in this case are the novel questions of what rights and obligations grow out of the relationship between the owner and creator of a virtual world and its resident-customers. </a:t>
            </a:r>
          </a:p>
          <a:p>
            <a:r>
              <a:rPr lang="en-US" dirty="0" smtClean="0"/>
              <a:t>While the property and the world where it is found are “virtual,” the dispute is real</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47</a:t>
            </a:fld>
            <a:endParaRPr lang="ja-JP"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latin typeface="Arial" charset="0"/>
                <a:cs typeface="Arial" charset="0"/>
              </a:rPr>
              <a:t>Case: Bragg v. Linden Lab</a:t>
            </a:r>
            <a:endParaRPr lang="en-US" dirty="0"/>
          </a:p>
        </p:txBody>
      </p:sp>
      <p:sp>
        <p:nvSpPr>
          <p:cNvPr id="3" name="Content Placeholder 2"/>
          <p:cNvSpPr>
            <a:spLocks noGrp="1"/>
          </p:cNvSpPr>
          <p:nvPr>
            <p:ph idx="1"/>
          </p:nvPr>
        </p:nvSpPr>
        <p:spPr/>
        <p:txBody>
          <a:bodyPr/>
          <a:lstStyle/>
          <a:p>
            <a:r>
              <a:rPr lang="en-US" dirty="0" smtClean="0"/>
              <a:t>The dispute ultimately at issue in this case arose on April 30, 2006,  when Bragg acquired a parcel of virtual land named “</a:t>
            </a:r>
            <a:r>
              <a:rPr lang="en-US" dirty="0" err="1" smtClean="0"/>
              <a:t>Taessot</a:t>
            </a:r>
            <a:r>
              <a:rPr lang="en-US" dirty="0" smtClean="0"/>
              <a:t>” for $300.</a:t>
            </a:r>
          </a:p>
          <a:p>
            <a:r>
              <a:rPr lang="en-US" dirty="0" smtClean="0"/>
              <a:t>Linden sent Bragg an email advising him that </a:t>
            </a:r>
            <a:r>
              <a:rPr lang="en-US" dirty="0" err="1" smtClean="0"/>
              <a:t>Taessot</a:t>
            </a:r>
            <a:r>
              <a:rPr lang="en-US" dirty="0" smtClean="0"/>
              <a:t> had been improperly purchased through an “exploit.” </a:t>
            </a:r>
          </a:p>
          <a:p>
            <a:r>
              <a:rPr lang="en-US" dirty="0" smtClean="0"/>
              <a:t>Linden took </a:t>
            </a:r>
            <a:r>
              <a:rPr lang="en-US" dirty="0" err="1" smtClean="0"/>
              <a:t>Taesot</a:t>
            </a:r>
            <a:r>
              <a:rPr lang="en-US" dirty="0" smtClean="0"/>
              <a:t> [sic] away. It then froze Bragg’s account, effectively confiscating all of the virtual property and currency that he maintained on his account with Second Life</a:t>
            </a:r>
          </a:p>
          <a:p>
            <a:r>
              <a:rPr lang="en-US" dirty="0" smtClean="0"/>
              <a:t>According to Bragg, the virtual goods and virtual currency confiscated by Linden Lab were worth between $4000 and $6000 in real U.S. dollars.</a:t>
            </a:r>
            <a:endParaRPr lang="en-US" dirty="0"/>
          </a:p>
        </p:txBody>
      </p:sp>
      <p:sp>
        <p:nvSpPr>
          <p:cNvPr id="4" name="Footer Placeholder 3"/>
          <p:cNvSpPr>
            <a:spLocks noGrp="1"/>
          </p:cNvSpPr>
          <p:nvPr>
            <p:ph type="ftr" sz="quarter" idx="10"/>
          </p:nvPr>
        </p:nvSpPr>
        <p:spPr/>
        <p:txBody>
          <a:bodyPr/>
          <a:lstStyle/>
          <a:p>
            <a:pPr>
              <a:defRPr/>
            </a:pPr>
            <a:r>
              <a:rPr lang="en-US" altLang="ja-JP" dirty="0"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48</a:t>
            </a:fld>
            <a:endParaRPr lang="ja-JP"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tLang="ja-JP" dirty="0" smtClean="0">
                <a:latin typeface="Arial" charset="0"/>
                <a:cs typeface="Arial" charset="0"/>
              </a:rPr>
              <a:t>Case: Bragg v. Linden Lab</a:t>
            </a:r>
            <a:endParaRPr lang="ja-JP" altLang="en-US" smtClean="0">
              <a:latin typeface="Arial" charset="0"/>
              <a:cs typeface="Arial" charset="0"/>
            </a:endParaRPr>
          </a:p>
        </p:txBody>
      </p:sp>
      <p:sp>
        <p:nvSpPr>
          <p:cNvPr id="44034" name="Content Placeholder 2"/>
          <p:cNvSpPr>
            <a:spLocks noGrp="1"/>
          </p:cNvSpPr>
          <p:nvPr>
            <p:ph idx="1"/>
          </p:nvPr>
        </p:nvSpPr>
        <p:spPr>
          <a:xfrm>
            <a:off x="457200" y="1600200"/>
            <a:ext cx="8229600" cy="4749800"/>
          </a:xfrm>
        </p:spPr>
        <p:txBody>
          <a:bodyPr/>
          <a:lstStyle/>
          <a:p>
            <a:r>
              <a:rPr lang="en-US" altLang="ja-JP" b="1" smtClean="0">
                <a:latin typeface="Arial" charset="0"/>
                <a:cs typeface="Arial" charset="0"/>
              </a:rPr>
              <a:t>Terms of service (TOS): </a:t>
            </a:r>
            <a:r>
              <a:rPr lang="en-US" altLang="ja-JP" smtClean="0">
                <a:latin typeface="Arial" charset="0"/>
                <a:cs typeface="Arial" charset="0"/>
              </a:rPr>
              <a:t>a set of terms and conditoins you must agree to in order to join a virtual world</a:t>
            </a:r>
          </a:p>
          <a:p>
            <a:endParaRPr lang="en-US" altLang="ja-JP" smtClean="0">
              <a:latin typeface="Arial" charset="0"/>
              <a:cs typeface="Arial" charset="0"/>
            </a:endParaRPr>
          </a:p>
          <a:p>
            <a:r>
              <a:rPr lang="en-US" altLang="ja-JP" smtClean="0">
                <a:latin typeface="Arial" charset="0"/>
                <a:cs typeface="Arial" charset="0"/>
              </a:rPr>
              <a:t>Imagine a situation in which you rented an apartment and your renter’s contract contained wording similar to Clause 2.6 of the Second Life ToS—that is, the landlord can evict you at any time for any reason or for no reason.</a:t>
            </a:r>
          </a:p>
          <a:p>
            <a:pPr lvl="1"/>
            <a:r>
              <a:rPr lang="en-US" altLang="ja-JP" smtClean="0">
                <a:latin typeface="Arial" charset="0"/>
                <a:cs typeface="Arial" charset="0"/>
              </a:rPr>
              <a:t>Would this contract be morally permissible?</a:t>
            </a:r>
          </a:p>
          <a:p>
            <a:pPr>
              <a:buFont typeface="Arial" charset="0"/>
              <a:buNone/>
            </a:pPr>
            <a:endParaRPr lang="en-US"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07D72AB0-781A-4F86-8146-30DE864FCC5E}" type="slidenum">
              <a:rPr lang="ja-JP" altLang="en-US"/>
              <a:pPr>
                <a:defRPr/>
              </a:pPr>
              <a:t>49</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Forever Less One </a:t>
            </a:r>
            <a:r>
              <a:rPr lang="en-US" dirty="0" smtClean="0"/>
              <a: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Somewhat </a:t>
            </a:r>
            <a:r>
              <a:rPr lang="en-US" smtClean="0"/>
              <a:t>Critical of Restrictions </a:t>
            </a:r>
            <a:r>
              <a:rPr lang="en-US" dirty="0"/>
              <a:t>of Copyright law</a:t>
            </a:r>
          </a:p>
          <a:p>
            <a:r>
              <a:rPr lang="en-US" u="sng" dirty="0" smtClean="0">
                <a:hlinkClick r:id="rId2"/>
              </a:rPr>
              <a:t>http</a:t>
            </a:r>
            <a:r>
              <a:rPr lang="en-US" u="sng" dirty="0">
                <a:hlinkClick r:id="rId2"/>
              </a:rPr>
              <a:t>://www.youtube.com/watch?v=tk862BbjWx4#aid=P933RyCzfkg</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a:t>
            </a:fld>
            <a:endParaRPr lang="ja-JP" altLang="en-US"/>
          </a:p>
        </p:txBody>
      </p:sp>
    </p:spTree>
    <p:extLst>
      <p:ext uri="{BB962C8B-B14F-4D97-AF65-F5344CB8AC3E}">
        <p14:creationId xmlns:p14="http://schemas.microsoft.com/office/powerpoint/2010/main" val="3908241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err="1" smtClean="0"/>
              <a:t>Fairey’s</a:t>
            </a:r>
            <a:r>
              <a:rPr lang="en-US" dirty="0" smtClean="0"/>
              <a:t> Hope </a:t>
            </a:r>
            <a:endParaRPr lang="en-US" dirty="0"/>
          </a:p>
        </p:txBody>
      </p:sp>
      <p:sp>
        <p:nvSpPr>
          <p:cNvPr id="3" name="Content Placeholder 2"/>
          <p:cNvSpPr>
            <a:spLocks noGrp="1"/>
          </p:cNvSpPr>
          <p:nvPr>
            <p:ph idx="1"/>
          </p:nvPr>
        </p:nvSpPr>
        <p:spPr>
          <a:xfrm>
            <a:off x="457200" y="1417638"/>
            <a:ext cx="8229600" cy="4525963"/>
          </a:xfrm>
        </p:spPr>
        <p:txBody>
          <a:bodyPr/>
          <a:lstStyle/>
          <a:p>
            <a:r>
              <a:rPr lang="en-US" dirty="0" err="1" smtClean="0"/>
              <a:t>Fairey’s</a:t>
            </a:r>
            <a:r>
              <a:rPr lang="en-US" dirty="0" smtClean="0"/>
              <a:t> “Hope” poster is clearly based on a 2006 photograph of President Obama taken by freelance photographer </a:t>
            </a:r>
            <a:r>
              <a:rPr lang="en-US" dirty="0" err="1" smtClean="0"/>
              <a:t>Mannie</a:t>
            </a:r>
            <a:r>
              <a:rPr lang="en-US" dirty="0" smtClean="0"/>
              <a:t> Garcia   </a:t>
            </a:r>
            <a:r>
              <a:rPr lang="en-US" dirty="0" err="1" smtClean="0"/>
              <a:t>Posterized</a:t>
            </a:r>
            <a:r>
              <a:rPr lang="en-US" dirty="0" smtClean="0"/>
              <a:t> Image example: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50</a:t>
            </a:fld>
            <a:endParaRPr lang="ja-JP" altLang="en-US"/>
          </a:p>
        </p:txBody>
      </p:sp>
      <p:pic>
        <p:nvPicPr>
          <p:cNvPr id="1027" name="Picture 3"/>
          <p:cNvPicPr>
            <a:picLocks noChangeAspect="1" noChangeArrowheads="1"/>
          </p:cNvPicPr>
          <p:nvPr/>
        </p:nvPicPr>
        <p:blipFill>
          <a:blip r:embed="rId2"/>
          <a:srcRect/>
          <a:stretch>
            <a:fillRect/>
          </a:stretch>
        </p:blipFill>
        <p:spPr bwMode="auto">
          <a:xfrm>
            <a:off x="855663" y="2738071"/>
            <a:ext cx="5074118" cy="2899496"/>
          </a:xfrm>
          <a:prstGeom prst="rect">
            <a:avLst/>
          </a:prstGeom>
          <a:noFill/>
          <a:ln w="9525">
            <a:noFill/>
            <a:miter lim="800000"/>
            <a:headEnd/>
            <a:tailEnd/>
          </a:ln>
        </p:spPr>
      </p:pic>
      <p:sp>
        <p:nvSpPr>
          <p:cNvPr id="8" name="Rectangle 7"/>
          <p:cNvSpPr/>
          <p:nvPr/>
        </p:nvSpPr>
        <p:spPr>
          <a:xfrm>
            <a:off x="855662" y="5637567"/>
            <a:ext cx="7345061" cy="646331"/>
          </a:xfrm>
          <a:prstGeom prst="rect">
            <a:avLst/>
          </a:prstGeom>
        </p:spPr>
        <p:txBody>
          <a:bodyPr wrap="square">
            <a:spAutoFit/>
          </a:bodyPr>
          <a:lstStyle/>
          <a:p>
            <a:r>
              <a:rPr lang="en-US" dirty="0" smtClean="0"/>
              <a:t>F I G U R E 4.4 </a:t>
            </a:r>
            <a:r>
              <a:rPr lang="en-US" dirty="0" err="1" smtClean="0"/>
              <a:t>Posterized</a:t>
            </a:r>
            <a:r>
              <a:rPr lang="en-US" dirty="0" smtClean="0"/>
              <a:t> portrait in the style of </a:t>
            </a:r>
            <a:r>
              <a:rPr lang="en-US" dirty="0" err="1" smtClean="0"/>
              <a:t>Shepard</a:t>
            </a:r>
            <a:r>
              <a:rPr lang="en-US" dirty="0" smtClean="0"/>
              <a:t> </a:t>
            </a:r>
            <a:r>
              <a:rPr lang="en-US" dirty="0" err="1" smtClean="0"/>
              <a:t>Fairey</a:t>
            </a:r>
            <a:endParaRPr lang="en-US" dirty="0" smtClean="0"/>
          </a:p>
          <a:p>
            <a:r>
              <a:rPr lang="en-US" dirty="0" smtClean="0"/>
              <a:t>(Brinkman and Sanders, Ethics in a Computing Culture, </a:t>
            </a:r>
            <a:r>
              <a:rPr lang="en-US" dirty="0" err="1" smtClean="0"/>
              <a:t>Sengage</a:t>
            </a:r>
            <a:r>
              <a:rPr lang="en-US" dirty="0" smtClean="0"/>
              <a:t>)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Case:  </a:t>
            </a:r>
            <a:r>
              <a:rPr lang="en-US" dirty="0" err="1" smtClean="0"/>
              <a:t>Fairey’s</a:t>
            </a:r>
            <a:r>
              <a:rPr lang="en-US" dirty="0" smtClean="0"/>
              <a:t> Hope </a:t>
            </a:r>
            <a:endParaRPr lang="en-US" dirty="0"/>
          </a:p>
        </p:txBody>
      </p:sp>
      <p:sp>
        <p:nvSpPr>
          <p:cNvPr id="3" name="Content Placeholder 2"/>
          <p:cNvSpPr>
            <a:spLocks noGrp="1"/>
          </p:cNvSpPr>
          <p:nvPr>
            <p:ph idx="1"/>
          </p:nvPr>
        </p:nvSpPr>
        <p:spPr>
          <a:xfrm>
            <a:off x="332072" y="1143000"/>
            <a:ext cx="8229600" cy="4525963"/>
          </a:xfrm>
        </p:spPr>
        <p:txBody>
          <a:bodyPr/>
          <a:lstStyle/>
          <a:p>
            <a:r>
              <a:rPr lang="en-US" dirty="0" smtClean="0"/>
              <a:t> Three parties involved in a dispute about the interpretation of copyright law with regard to this photograph. Their positions were as follows:</a:t>
            </a:r>
          </a:p>
          <a:p>
            <a:r>
              <a:rPr lang="en-US" dirty="0" smtClean="0"/>
              <a:t>The Associated Press believed it held the copyright to the photograph and should therefore have been credited by Mr. </a:t>
            </a:r>
            <a:r>
              <a:rPr lang="en-US" dirty="0" err="1" smtClean="0"/>
              <a:t>Fairey</a:t>
            </a:r>
            <a:r>
              <a:rPr lang="en-US" dirty="0" smtClean="0"/>
              <a:t> and received monetary compensation for the photograph’s use.</a:t>
            </a:r>
          </a:p>
          <a:p>
            <a:r>
              <a:rPr lang="en-US" dirty="0" smtClean="0"/>
              <a:t>Mr. Garcia believed he held the copyright to the photograph. He claimed he never signed anything assigning the copyright to the Associated Press.</a:t>
            </a:r>
          </a:p>
          <a:p>
            <a:r>
              <a:rPr lang="en-US" dirty="0" smtClean="0"/>
              <a:t>Mr. </a:t>
            </a:r>
            <a:r>
              <a:rPr lang="en-US" dirty="0" err="1" smtClean="0"/>
              <a:t>Fairey</a:t>
            </a:r>
            <a:r>
              <a:rPr lang="en-US" dirty="0" smtClean="0"/>
              <a:t> believed that his use of the photograph, regardless of who held the copyright, was a fair use and hence not a copyright violation.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51</a:t>
            </a:fld>
            <a:endParaRPr lang="ja-JP"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52"/>
            <a:ext cx="8229600" cy="1143000"/>
          </a:xfrm>
        </p:spPr>
        <p:txBody>
          <a:bodyPr/>
          <a:lstStyle/>
          <a:p>
            <a:r>
              <a:rPr lang="en-US" altLang="ja-JP" dirty="0" smtClean="0">
                <a:latin typeface="Arial" charset="0"/>
                <a:cs typeface="Arial" charset="0"/>
              </a:rPr>
              <a:t>Case: </a:t>
            </a:r>
            <a:r>
              <a:rPr lang="en-US" altLang="ja-JP" dirty="0" err="1" smtClean="0">
                <a:latin typeface="Arial" charset="0"/>
                <a:cs typeface="Arial" charset="0"/>
              </a:rPr>
              <a:t>PlaysForSure</a:t>
            </a:r>
            <a:endParaRPr lang="en-US" dirty="0"/>
          </a:p>
        </p:txBody>
      </p:sp>
      <p:sp>
        <p:nvSpPr>
          <p:cNvPr id="3" name="Content Placeholder 2"/>
          <p:cNvSpPr>
            <a:spLocks noGrp="1"/>
          </p:cNvSpPr>
          <p:nvPr>
            <p:ph idx="1"/>
          </p:nvPr>
        </p:nvSpPr>
        <p:spPr>
          <a:xfrm>
            <a:off x="264695" y="731520"/>
            <a:ext cx="8229600" cy="4525963"/>
          </a:xfrm>
        </p:spPr>
        <p:txBody>
          <a:bodyPr/>
          <a:lstStyle/>
          <a:p>
            <a:r>
              <a:rPr lang="en-US" dirty="0" err="1" smtClean="0"/>
              <a:t>PlaysForSure</a:t>
            </a:r>
            <a:r>
              <a:rPr lang="en-US" dirty="0" smtClean="0"/>
              <a:t>, a digital media standard created by Microsoft</a:t>
            </a:r>
          </a:p>
          <a:p>
            <a:r>
              <a:rPr lang="en-US" dirty="0" smtClean="0"/>
              <a:t>When you use a file for the first time (and, in some systems, every time you access the file), your device must contact a key server, which is a computer on the Internet that provides the key to unlock the file to authorized users.</a:t>
            </a:r>
          </a:p>
          <a:p>
            <a:r>
              <a:rPr lang="en-US" dirty="0" smtClean="0"/>
              <a:t>On April 22, 2008, Microsoft informed MSN Music Store customers that it would be turning off the key servers on August 31, 2008.</a:t>
            </a:r>
          </a:p>
          <a:p>
            <a:pPr lvl="1"/>
            <a:r>
              <a:rPr lang="en-US" dirty="0" smtClean="0"/>
              <a:t>After that date, it would not be possible to reauthorize a music file. </a:t>
            </a:r>
          </a:p>
          <a:p>
            <a:pPr lvl="1"/>
            <a:r>
              <a:rPr lang="en-US" dirty="0" smtClean="0"/>
              <a:t>While music files would continue to play on the owner’s current computer, they would not be usable if the owners 1) upgraded or reinstalled their operating system, or 2) got new computers</a:t>
            </a:r>
          </a:p>
          <a:p>
            <a:r>
              <a:rPr lang="en-US" dirty="0" smtClean="0"/>
              <a:t>Microsoft quickly reversed its decision, announcing that the MSN Music Store key servers would continue to operate at least until the end of 2011</a:t>
            </a:r>
            <a:endParaRPr lang="en-US" dirty="0"/>
          </a:p>
        </p:txBody>
      </p:sp>
      <p:sp>
        <p:nvSpPr>
          <p:cNvPr id="4" name="Footer Placeholder 3"/>
          <p:cNvSpPr>
            <a:spLocks noGrp="1"/>
          </p:cNvSpPr>
          <p:nvPr>
            <p:ph type="ftr" sz="quarter" idx="10"/>
          </p:nvPr>
        </p:nvSpPr>
        <p:spPr/>
        <p:txBody>
          <a:bodyPr/>
          <a:lstStyle/>
          <a:p>
            <a:pPr>
              <a:defRPr/>
            </a:pPr>
            <a:r>
              <a:rPr lang="en-US" altLang="ja-JP" dirty="0"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52</a:t>
            </a:fld>
            <a:endParaRPr lang="ja-JP"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tLang="ja-JP" dirty="0" smtClean="0">
                <a:latin typeface="Arial" charset="0"/>
                <a:cs typeface="Arial" charset="0"/>
              </a:rPr>
              <a:t>Case: </a:t>
            </a:r>
            <a:r>
              <a:rPr lang="en-US" altLang="ja-JP" dirty="0" err="1" smtClean="0">
                <a:latin typeface="Arial" charset="0"/>
                <a:cs typeface="Arial" charset="0"/>
              </a:rPr>
              <a:t>PlaysForSure</a:t>
            </a:r>
            <a:endParaRPr lang="ja-JP" altLang="en-US" smtClean="0">
              <a:latin typeface="Arial" charset="0"/>
              <a:cs typeface="Arial" charset="0"/>
            </a:endParaRPr>
          </a:p>
        </p:txBody>
      </p:sp>
      <p:sp>
        <p:nvSpPr>
          <p:cNvPr id="45058" name="Content Placeholder 2"/>
          <p:cNvSpPr>
            <a:spLocks noGrp="1"/>
          </p:cNvSpPr>
          <p:nvPr>
            <p:ph idx="1"/>
          </p:nvPr>
        </p:nvSpPr>
        <p:spPr>
          <a:xfrm>
            <a:off x="457200" y="1600200"/>
            <a:ext cx="8229600" cy="4749800"/>
          </a:xfrm>
        </p:spPr>
        <p:txBody>
          <a:bodyPr/>
          <a:lstStyle/>
          <a:p>
            <a:r>
              <a:rPr lang="en-US" altLang="ja-JP" smtClean="0">
                <a:latin typeface="Arial" charset="0"/>
                <a:cs typeface="Arial" charset="0"/>
              </a:rPr>
              <a:t>Some have suggested that Microsoft should distribute an “unlocker” program that permanently removes the encryption from </a:t>
            </a:r>
            <a:r>
              <a:rPr lang="en-US" altLang="ja-JP" i="1" smtClean="0">
                <a:latin typeface="Arial" charset="0"/>
                <a:cs typeface="Arial" charset="0"/>
              </a:rPr>
              <a:t>PlaysForSure</a:t>
            </a:r>
            <a:r>
              <a:rPr lang="en-US" altLang="ja-JP" smtClean="0">
                <a:latin typeface="Arial" charset="0"/>
                <a:cs typeface="Arial" charset="0"/>
              </a:rPr>
              <a:t> music files. </a:t>
            </a:r>
          </a:p>
          <a:p>
            <a:pPr lvl="1"/>
            <a:r>
              <a:rPr lang="en-US" altLang="ja-JP" smtClean="0">
                <a:latin typeface="Arial" charset="0"/>
                <a:cs typeface="Arial" charset="0"/>
              </a:rPr>
              <a:t>Why is this is </a:t>
            </a:r>
            <a:r>
              <a:rPr lang="en-US" altLang="ja-JP" b="1" smtClean="0">
                <a:latin typeface="Arial" charset="0"/>
                <a:cs typeface="Arial" charset="0"/>
              </a:rPr>
              <a:t>not</a:t>
            </a:r>
            <a:r>
              <a:rPr lang="en-US" altLang="ja-JP" smtClean="0">
                <a:latin typeface="Arial" charset="0"/>
                <a:cs typeface="Arial" charset="0"/>
              </a:rPr>
              <a:t> a decision that Microsoft can make on its own?</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462AE228-83E6-44EC-AE80-E4E15F45BB8C}" type="slidenum">
              <a:rPr lang="ja-JP" altLang="en-US"/>
              <a:pPr>
                <a:defRPr/>
              </a:pPr>
              <a:t>53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ja-JP" smtClean="0">
                <a:latin typeface="Arial" charset="0"/>
                <a:cs typeface="Arial" charset="0"/>
              </a:rPr>
              <a:t>Case: DeCSS</a:t>
            </a:r>
            <a:endParaRPr lang="ja-JP" altLang="en-US" smtClean="0">
              <a:latin typeface="Arial" charset="0"/>
              <a:cs typeface="Arial" charset="0"/>
            </a:endParaRPr>
          </a:p>
        </p:txBody>
      </p:sp>
      <p:sp>
        <p:nvSpPr>
          <p:cNvPr id="46082" name="Content Placeholder 2"/>
          <p:cNvSpPr>
            <a:spLocks noGrp="1"/>
          </p:cNvSpPr>
          <p:nvPr>
            <p:ph idx="1"/>
          </p:nvPr>
        </p:nvSpPr>
        <p:spPr>
          <a:xfrm>
            <a:off x="457200" y="1600200"/>
            <a:ext cx="8229600" cy="4654550"/>
          </a:xfrm>
        </p:spPr>
        <p:txBody>
          <a:bodyPr/>
          <a:lstStyle/>
          <a:p>
            <a:r>
              <a:rPr lang="en-US" altLang="ja-JP" b="1" dirty="0" err="1" smtClean="0">
                <a:latin typeface="Arial" charset="0"/>
                <a:cs typeface="Arial" charset="0"/>
              </a:rPr>
              <a:t>DeCSS</a:t>
            </a:r>
            <a:r>
              <a:rPr lang="en-US" altLang="ja-JP" b="1" dirty="0" smtClean="0">
                <a:latin typeface="Arial" charset="0"/>
                <a:cs typeface="Arial" charset="0"/>
              </a:rPr>
              <a:t>: </a:t>
            </a:r>
            <a:r>
              <a:rPr lang="en-US" altLang="ja-JP" dirty="0" smtClean="0">
                <a:latin typeface="Arial" charset="0"/>
                <a:cs typeface="Arial" charset="0"/>
              </a:rPr>
              <a:t>a program that removes the copy protection from DVDs,  allows them to be copied</a:t>
            </a:r>
          </a:p>
          <a:p>
            <a:r>
              <a:rPr lang="en-US" dirty="0" smtClean="0"/>
              <a:t>DMCA prohibits circumventing the DRM on a copyright work. The law also makes it a crime to traffic in (buy and sell or otherwise distribute)  circumvention devices, which are tools that are intended to help in this process.</a:t>
            </a:r>
            <a:endParaRPr lang="en-US" altLang="ja-JP" dirty="0" smtClean="0">
              <a:latin typeface="Arial" charset="0"/>
              <a:cs typeface="Arial" charset="0"/>
            </a:endParaRPr>
          </a:p>
          <a:p>
            <a:pPr lvl="1"/>
            <a:r>
              <a:rPr lang="en-US" dirty="0" smtClean="0">
                <a:ea typeface="ＭＳ Ｐゴシック" pitchFamily="34" charset="-128"/>
              </a:rPr>
              <a:t>Eric Corley: went to prison for “trafficking in circumvention devices” for sharing </a:t>
            </a:r>
            <a:r>
              <a:rPr lang="en-US" dirty="0" err="1" smtClean="0">
                <a:ea typeface="ＭＳ Ｐゴシック" pitchFamily="34" charset="-128"/>
              </a:rPr>
              <a:t>DeCSS</a:t>
            </a:r>
            <a:r>
              <a:rPr lang="en-US" dirty="0" smtClean="0">
                <a:ea typeface="ＭＳ Ｐゴシック" pitchFamily="34" charset="-128"/>
              </a:rPr>
              <a:t> through his Web site</a:t>
            </a:r>
          </a:p>
          <a:p>
            <a:pPr lvl="2"/>
            <a:r>
              <a:rPr lang="en-US" dirty="0" smtClean="0">
                <a:ea typeface="ＭＳ Ｐゴシック" pitchFamily="34" charset="-128"/>
              </a:rPr>
              <a:t>Internet activists came up with innovative ways to spread the </a:t>
            </a:r>
            <a:r>
              <a:rPr lang="en-US" dirty="0" err="1" smtClean="0">
                <a:ea typeface="ＭＳ Ｐゴシック" pitchFamily="34" charset="-128"/>
              </a:rPr>
              <a:t>DeCSS</a:t>
            </a:r>
            <a:r>
              <a:rPr lang="en-US" dirty="0" smtClean="0">
                <a:ea typeface="ＭＳ Ｐゴシック" pitchFamily="34" charset="-128"/>
              </a:rPr>
              <a:t> program without directly placing it on the Web, including selling the code on T-shirts, embedding it into paintings, or using it as the lyrics for a song</a:t>
            </a:r>
          </a:p>
        </p:txBody>
      </p:sp>
      <p:sp>
        <p:nvSpPr>
          <p:cNvPr id="4" name="Slide Number Placeholder 3"/>
          <p:cNvSpPr>
            <a:spLocks noGrp="1"/>
          </p:cNvSpPr>
          <p:nvPr>
            <p:ph type="sldNum" sz="quarter" idx="11"/>
          </p:nvPr>
        </p:nvSpPr>
        <p:spPr/>
        <p:txBody>
          <a:bodyPr/>
          <a:lstStyle/>
          <a:p>
            <a:pPr>
              <a:defRPr/>
            </a:pPr>
            <a:fld id="{28284B20-563F-41D2-BB5D-A041CEA37D6A}" type="slidenum">
              <a:rPr lang="ja-JP" altLang="en-US"/>
              <a:pPr>
                <a:defRPr/>
              </a:pPr>
              <a:t>54</a:t>
            </a:fld>
            <a:endParaRPr lang="ja-JP" altLang="en-US"/>
          </a:p>
        </p:txBody>
      </p:sp>
      <p:sp>
        <p:nvSpPr>
          <p:cNvPr id="5" name="Footer Placeholder 4"/>
          <p:cNvSpPr>
            <a:spLocks noGrp="1"/>
          </p:cNvSpPr>
          <p:nvPr>
            <p:ph type="ftr" sz="quarter" idx="10"/>
          </p:nvPr>
        </p:nvSpPr>
        <p:spPr/>
        <p:txBody>
          <a:bodyPr/>
          <a:lstStyle/>
          <a:p>
            <a:pPr>
              <a:defRPr/>
            </a:pPr>
            <a:r>
              <a:rPr lang="en-US" altLang="ja-JP" dirty="0"/>
              <a:t>Ethics in a Computing Culture</a:t>
            </a:r>
            <a:endParaRPr lang="ja-JP"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ja-JP" dirty="0" smtClean="0">
                <a:latin typeface="Arial" charset="0"/>
                <a:cs typeface="Arial" charset="0"/>
              </a:rPr>
              <a:t>Case: </a:t>
            </a:r>
            <a:r>
              <a:rPr lang="en-US" altLang="ja-JP" dirty="0" err="1" smtClean="0">
                <a:latin typeface="Arial" charset="0"/>
                <a:cs typeface="Arial" charset="0"/>
              </a:rPr>
              <a:t>DeCSS</a:t>
            </a:r>
            <a:r>
              <a:rPr lang="en-US" altLang="ja-JP" dirty="0" smtClean="0">
                <a:latin typeface="Arial" charset="0"/>
                <a:cs typeface="Arial" charset="0"/>
              </a:rPr>
              <a:t> (continued)</a:t>
            </a:r>
            <a:endParaRPr lang="ja-JP" altLang="en-US" smtClean="0">
              <a:latin typeface="Arial" charset="0"/>
              <a:cs typeface="Arial" charset="0"/>
            </a:endParaRPr>
          </a:p>
        </p:txBody>
      </p:sp>
      <p:sp>
        <p:nvSpPr>
          <p:cNvPr id="48130" name="Content Placeholder 2"/>
          <p:cNvSpPr>
            <a:spLocks noGrp="1"/>
          </p:cNvSpPr>
          <p:nvPr>
            <p:ph idx="1"/>
          </p:nvPr>
        </p:nvSpPr>
        <p:spPr>
          <a:xfrm>
            <a:off x="457200" y="1600200"/>
            <a:ext cx="8229600" cy="4654550"/>
          </a:xfrm>
        </p:spPr>
        <p:txBody>
          <a:bodyPr/>
          <a:lstStyle/>
          <a:p>
            <a:r>
              <a:rPr lang="en-US" altLang="ja-JP" dirty="0" smtClean="0">
                <a:latin typeface="Arial" charset="0"/>
                <a:cs typeface="Arial" charset="0"/>
              </a:rPr>
              <a:t>One argument against Corley’s conviction was that the DRM that </a:t>
            </a:r>
            <a:r>
              <a:rPr lang="en-US" altLang="ja-JP" dirty="0" err="1" smtClean="0">
                <a:latin typeface="Arial" charset="0"/>
                <a:cs typeface="Arial" charset="0"/>
              </a:rPr>
              <a:t>DeCSS</a:t>
            </a:r>
            <a:r>
              <a:rPr lang="en-US" altLang="ja-JP" dirty="0" smtClean="0">
                <a:latin typeface="Arial" charset="0"/>
                <a:cs typeface="Arial" charset="0"/>
              </a:rPr>
              <a:t> was designed to counteract is too simple to count as a true DRM system</a:t>
            </a:r>
          </a:p>
          <a:p>
            <a:pPr lvl="1"/>
            <a:r>
              <a:rPr lang="en-US" altLang="ja-JP" dirty="0" smtClean="0">
                <a:latin typeface="Arial" charset="0"/>
                <a:cs typeface="Arial" charset="0"/>
              </a:rPr>
              <a:t>Is the ease of circumventing a DRM system relevant in deciding whether or not circumventing the DRM system was morally permissible? </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4CA07EF0-C11C-4E88-9614-43598D2F16DB}" type="slidenum">
              <a:rPr lang="ja-JP" altLang="en-US"/>
              <a:pPr>
                <a:defRPr/>
              </a:pPr>
              <a:t>55</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 PROTECTION</a:t>
            </a:r>
            <a:br>
              <a:rPr lang="en-US" dirty="0" smtClean="0"/>
            </a:br>
            <a:r>
              <a:rPr lang="en-US" dirty="0" smtClean="0"/>
              <a:t>FOR SOFTWARE</a:t>
            </a:r>
            <a:endParaRPr lang="en-US" dirty="0"/>
          </a:p>
        </p:txBody>
      </p:sp>
      <p:sp>
        <p:nvSpPr>
          <p:cNvPr id="3" name="Content Placeholder 2"/>
          <p:cNvSpPr>
            <a:spLocks noGrp="1"/>
          </p:cNvSpPr>
          <p:nvPr>
            <p:ph idx="1"/>
          </p:nvPr>
        </p:nvSpPr>
        <p:spPr/>
        <p:txBody>
          <a:bodyPr/>
          <a:lstStyle/>
          <a:p>
            <a:r>
              <a:rPr lang="en-US" dirty="0" smtClean="0"/>
              <a:t>The source code of a computer program (see Figure 4.5) is a creative work of authorship and is copyrighted</a:t>
            </a:r>
          </a:p>
          <a:p>
            <a:r>
              <a:rPr lang="en-US" dirty="0" smtClean="0"/>
              <a:t>look and feel of a game as a whole can be copyrighted</a:t>
            </a:r>
          </a:p>
          <a:p>
            <a:r>
              <a:rPr lang="en-US" dirty="0" smtClean="0"/>
              <a:t>Atari’s copyright for Pac-Man case is interesting because, in many situations, trademark law is used to protect “look and feel,” not copyright.</a:t>
            </a:r>
          </a:p>
          <a:p>
            <a:r>
              <a:rPr lang="en-US" dirty="0" smtClean="0"/>
              <a:t>Blue Nile, an online jewelry store, sued Ice.com, another online jewelry store, for allegedly copying its look and feel. Although no decision has been reached in the case, Justice </a:t>
            </a:r>
            <a:r>
              <a:rPr lang="en-US" dirty="0" err="1" smtClean="0"/>
              <a:t>Lasnik</a:t>
            </a:r>
            <a:r>
              <a:rPr lang="en-US" dirty="0" smtClean="0"/>
              <a:t> has left open the possibility that trade dress law</a:t>
            </a:r>
          </a:p>
          <a:p>
            <a:r>
              <a:rPr lang="en-US" dirty="0" smtClean="0"/>
              <a:t>(discussed earlier in Section 4.3.3) might protect the look and feel of Blue Nile.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56</a:t>
            </a:fld>
            <a:endParaRPr lang="ja-JP"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Patents for software</a:t>
            </a:r>
            <a:endParaRPr lang="en-US" dirty="0"/>
          </a:p>
        </p:txBody>
      </p:sp>
      <p:sp>
        <p:nvSpPr>
          <p:cNvPr id="3" name="Content Placeholder 2"/>
          <p:cNvSpPr>
            <a:spLocks noGrp="1"/>
          </p:cNvSpPr>
          <p:nvPr>
            <p:ph idx="1"/>
          </p:nvPr>
        </p:nvSpPr>
        <p:spPr/>
        <p:txBody>
          <a:bodyPr/>
          <a:lstStyle/>
          <a:p>
            <a:r>
              <a:rPr lang="en-US" dirty="0" smtClean="0"/>
              <a:t>reasonable to patent a piece of software if it was a genuine invention, but experts cannot agree which pieces of software are genuine inventions, or even on whether or not a piece of software can even be an invention</a:t>
            </a:r>
          </a:p>
          <a:p>
            <a:r>
              <a:rPr lang="en-US" dirty="0" smtClean="0"/>
              <a:t>Examples:</a:t>
            </a:r>
          </a:p>
          <a:p>
            <a:pPr lvl="1"/>
            <a:r>
              <a:rPr lang="en-US" dirty="0" smtClean="0"/>
              <a:t>So if most people designing an online shopping site would hit on the idea of 1-Click shopping, then 1-Click shopping is an obvious idea, hence not patentable.</a:t>
            </a:r>
          </a:p>
          <a:p>
            <a:r>
              <a:rPr lang="en-US" dirty="0" smtClean="0"/>
              <a:t>Argument: U.S. Patent Office is not competent to decide whether the idea behind a piece of software is </a:t>
            </a:r>
            <a:r>
              <a:rPr lang="en-US" dirty="0" err="1" smtClean="0"/>
              <a:t>nonobvious</a:t>
            </a:r>
            <a:r>
              <a:rPr lang="en-US" dirty="0" smtClean="0"/>
              <a:t>, and that it therefore regularly awards software patents for things that are not truly inventions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57</a:t>
            </a:fld>
            <a:endParaRPr lang="ja-JP"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Patents for Algorithms</a:t>
            </a:r>
            <a:endParaRPr lang="en-US" dirty="0"/>
          </a:p>
        </p:txBody>
      </p:sp>
      <p:sp>
        <p:nvSpPr>
          <p:cNvPr id="3" name="Content Placeholder 2"/>
          <p:cNvSpPr>
            <a:spLocks noGrp="1"/>
          </p:cNvSpPr>
          <p:nvPr>
            <p:ph idx="1"/>
          </p:nvPr>
        </p:nvSpPr>
        <p:spPr/>
        <p:txBody>
          <a:bodyPr/>
          <a:lstStyle/>
          <a:p>
            <a:r>
              <a:rPr lang="en-US" dirty="0" smtClean="0"/>
              <a:t>One of the major controversies surrounding software patents has to do with the question of whether or not a patent can be used to protect an algorithm.</a:t>
            </a:r>
          </a:p>
          <a:p>
            <a:r>
              <a:rPr lang="en-US" dirty="0" smtClean="0"/>
              <a:t>Example:  Google’s main method for estimating the importance of a Web page, the </a:t>
            </a:r>
            <a:r>
              <a:rPr lang="en-US" dirty="0" err="1" smtClean="0"/>
              <a:t>PageRank</a:t>
            </a:r>
            <a:r>
              <a:rPr lang="en-US" dirty="0" smtClean="0"/>
              <a:t> algorithm, is patented. </a:t>
            </a:r>
          </a:p>
          <a:p>
            <a:r>
              <a:rPr lang="en-US" dirty="0" err="1" smtClean="0"/>
              <a:t>PageRank</a:t>
            </a:r>
            <a:r>
              <a:rPr lang="en-US" dirty="0" smtClean="0"/>
              <a:t> might be viewed as a basic mathematical fact; the mathematical formulas that define </a:t>
            </a:r>
            <a:r>
              <a:rPr lang="en-US" dirty="0" err="1" smtClean="0"/>
              <a:t>PageRank</a:t>
            </a:r>
            <a:r>
              <a:rPr lang="en-US" dirty="0" smtClean="0"/>
              <a:t> are relatively simple to write down and can be found on Wikipedia. </a:t>
            </a:r>
          </a:p>
          <a:p>
            <a:r>
              <a:rPr lang="en-US" dirty="0" smtClean="0"/>
              <a:t>On the other hand, they were not simple to discover</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58</a:t>
            </a:fld>
            <a:endParaRPr lang="ja-JP"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The Creative Commons</a:t>
            </a:r>
            <a:endParaRPr lang="en-US" dirty="0"/>
          </a:p>
        </p:txBody>
      </p:sp>
      <p:sp>
        <p:nvSpPr>
          <p:cNvPr id="3" name="Content Placeholder 2"/>
          <p:cNvSpPr>
            <a:spLocks noGrp="1"/>
          </p:cNvSpPr>
          <p:nvPr>
            <p:ph idx="1"/>
          </p:nvPr>
        </p:nvSpPr>
        <p:spPr>
          <a:xfrm>
            <a:off x="158817" y="981777"/>
            <a:ext cx="8229600" cy="4525963"/>
          </a:xfrm>
        </p:spPr>
        <p:txBody>
          <a:bodyPr/>
          <a:lstStyle/>
          <a:p>
            <a:r>
              <a:rPr lang="en-US" dirty="0" smtClean="0"/>
              <a:t>In many societies there are a great many resources that are not owned by any one person—fish in a public stream, grass on public land, a picnic table in a public park, etc. These resources, which are held jointly by everyone, are sometimes called the commons.</a:t>
            </a:r>
          </a:p>
          <a:p>
            <a:r>
              <a:rPr lang="en-US" dirty="0" smtClean="0"/>
              <a:t>Free Culture, Harvard Law Professor Lawrence </a:t>
            </a:r>
            <a:r>
              <a:rPr lang="en-US" dirty="0" err="1" smtClean="0"/>
              <a:t>Lessig</a:t>
            </a:r>
            <a:endParaRPr lang="en-US" dirty="0" smtClean="0"/>
          </a:p>
          <a:p>
            <a:pPr lvl="1"/>
            <a:r>
              <a:rPr lang="en-US" dirty="0" smtClean="0"/>
              <a:t>argues that, historically, most creative work has been in the commons rather than privately owned.</a:t>
            </a:r>
          </a:p>
          <a:p>
            <a:pPr lvl="1"/>
            <a:r>
              <a:rPr lang="en-US" dirty="0" smtClean="0"/>
              <a:t>Computers in general, and the Internet in particular, have changed all this. Mechanical reproduction and Internet distribution of intellectual property has pushed intellectual property owners into a corner, where they feel they must fight tooth and nail to hold on to their livelihoods.</a:t>
            </a:r>
          </a:p>
          <a:p>
            <a:pPr lvl="1"/>
            <a:r>
              <a:rPr lang="en-US" dirty="0" smtClean="0"/>
              <a:t>As a result, according to </a:t>
            </a:r>
            <a:r>
              <a:rPr lang="en-US" dirty="0" err="1" smtClean="0"/>
              <a:t>Lessig</a:t>
            </a:r>
            <a:r>
              <a:rPr lang="en-US" dirty="0" smtClean="0"/>
              <a:t>, current copyright law allows very little material to enter the creative commons.</a:t>
            </a:r>
            <a:endParaRPr lang="en-US" dirty="0"/>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59</a:t>
            </a:fld>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“Piracy”</a:t>
            </a:r>
            <a:endParaRPr lang="en-US" dirty="0"/>
          </a:p>
        </p:txBody>
      </p:sp>
      <p:sp>
        <p:nvSpPr>
          <p:cNvPr id="3" name="Content Placeholder 2"/>
          <p:cNvSpPr>
            <a:spLocks noGrp="1"/>
          </p:cNvSpPr>
          <p:nvPr>
            <p:ph idx="1"/>
          </p:nvPr>
        </p:nvSpPr>
        <p:spPr/>
        <p:txBody>
          <a:bodyPr/>
          <a:lstStyle/>
          <a:p>
            <a:r>
              <a:rPr lang="en-US" dirty="0" smtClean="0"/>
              <a:t>Refers to the intentional illegal copying of copyrighted material. </a:t>
            </a:r>
          </a:p>
          <a:p>
            <a:r>
              <a:rPr lang="en-US" dirty="0" smtClean="0"/>
              <a:t>Use “piracy” instead of “theft” to emphasize  that there are morally significant differences between copying intangible property and stealing physical objects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a:t>
            </a:fld>
            <a:endParaRPr lang="ja-JP"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Creative Commons</a:t>
            </a:r>
            <a:endParaRPr lang="en-US" dirty="0"/>
          </a:p>
        </p:txBody>
      </p:sp>
      <p:sp>
        <p:nvSpPr>
          <p:cNvPr id="3" name="Content Placeholder 2"/>
          <p:cNvSpPr>
            <a:spLocks noGrp="1"/>
          </p:cNvSpPr>
          <p:nvPr>
            <p:ph idx="1"/>
          </p:nvPr>
        </p:nvSpPr>
        <p:spPr>
          <a:xfrm>
            <a:off x="457200" y="1289785"/>
            <a:ext cx="8552046" cy="4525963"/>
          </a:xfrm>
        </p:spPr>
        <p:txBody>
          <a:bodyPr/>
          <a:lstStyle/>
          <a:p>
            <a:r>
              <a:rPr lang="en-US" dirty="0" err="1" smtClean="0"/>
              <a:t>Lessig</a:t>
            </a:r>
            <a:r>
              <a:rPr lang="en-US" dirty="0" smtClean="0"/>
              <a:t>, along with renowned computer scientist Hal Abelson and others, founded an organization called Creative Commons. </a:t>
            </a:r>
          </a:p>
          <a:p>
            <a:r>
              <a:rPr lang="en-US" dirty="0" smtClean="0"/>
              <a:t>Creative Commons devoted to helping people release their creative work into the creative commons.</a:t>
            </a:r>
          </a:p>
          <a:p>
            <a:r>
              <a:rPr lang="en-US" dirty="0" smtClean="0"/>
              <a:t>Creative Commons came up with a variety of copyright-compatible licenses and symbols that can be used to indicate that you have licensed your work for reuse by others. </a:t>
            </a:r>
          </a:p>
          <a:p>
            <a:r>
              <a:rPr lang="en-US" dirty="0" smtClean="0"/>
              <a:t>Some Creative Commons licenses allow items to be reused for commercial purposes, while others do not.</a:t>
            </a:r>
          </a:p>
          <a:p>
            <a:r>
              <a:rPr lang="en-US" dirty="0" smtClean="0"/>
              <a:t> It is possible to believe that true piracy is wrong and harmful to creativity and yet also believe that the current copyright regime goes too far and is harmful to creativity.</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60</a:t>
            </a:fld>
            <a:endParaRPr lang="ja-JP"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67" y="143933"/>
            <a:ext cx="8525933" cy="1143000"/>
          </a:xfrm>
        </p:spPr>
        <p:txBody>
          <a:bodyPr/>
          <a:lstStyle/>
          <a:p>
            <a:r>
              <a:rPr lang="en-US" dirty="0" smtClean="0"/>
              <a:t>Multicultural - Region Coding for Video Discs</a:t>
            </a:r>
            <a:endParaRPr lang="en-US" dirty="0"/>
          </a:p>
        </p:txBody>
      </p:sp>
      <p:sp>
        <p:nvSpPr>
          <p:cNvPr id="3" name="Content Placeholder 2"/>
          <p:cNvSpPr>
            <a:spLocks noGrp="1"/>
          </p:cNvSpPr>
          <p:nvPr>
            <p:ph idx="1"/>
          </p:nvPr>
        </p:nvSpPr>
        <p:spPr/>
        <p:txBody>
          <a:bodyPr/>
          <a:lstStyle/>
          <a:p>
            <a:r>
              <a:rPr lang="en-US" dirty="0" smtClean="0"/>
              <a:t>to prevent DVD sales from cannibalizing theater ticket sales, movie studios may choose to use a technology called region-coding. Any company that makes a DVD or </a:t>
            </a:r>
            <a:r>
              <a:rPr lang="en-US" dirty="0" err="1" smtClean="0"/>
              <a:t>Blu</a:t>
            </a:r>
            <a:r>
              <a:rPr lang="en-US" dirty="0" smtClean="0"/>
              <a:t>-Ray player is obligated to include region-coding technology, which prevents the user from playing videodiscs from other parts of the world</a:t>
            </a:r>
          </a:p>
          <a:p>
            <a:r>
              <a:rPr lang="en-US" dirty="0" smtClean="0"/>
              <a:t>Critics of region-coding focus on a practice called price discrimination, which is the practice of charging different people different prices for the same thing (usually richer people pay more, and poorer people pay less).</a:t>
            </a:r>
          </a:p>
          <a:p>
            <a:pPr lvl="1"/>
            <a:r>
              <a:rPr lang="en-US" dirty="0" smtClean="0"/>
              <a:t>DVD on Amazon’s Chinese site might cost 20 </a:t>
            </a:r>
            <a:r>
              <a:rPr lang="en-US" dirty="0" err="1" smtClean="0"/>
              <a:t>yuan</a:t>
            </a:r>
            <a:r>
              <a:rPr lang="en-US" dirty="0" smtClean="0"/>
              <a:t>, or about $2.95. The same DVD, in English, costs over $20 on Amazon’s U.S. site.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61</a:t>
            </a:fld>
            <a:endParaRPr lang="ja-JP"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ja-JP" smtClean="0">
                <a:latin typeface="Arial" charset="0"/>
                <a:cs typeface="Arial" charset="0"/>
              </a:rPr>
              <a:t>Multicultural Perspectives</a:t>
            </a:r>
            <a:endParaRPr lang="ja-JP" altLang="en-US" smtClean="0">
              <a:latin typeface="Arial" charset="0"/>
              <a:cs typeface="Arial" charset="0"/>
            </a:endParaRPr>
          </a:p>
        </p:txBody>
      </p:sp>
      <p:sp>
        <p:nvSpPr>
          <p:cNvPr id="49154" name="Content Placeholder 2"/>
          <p:cNvSpPr>
            <a:spLocks noGrp="1"/>
          </p:cNvSpPr>
          <p:nvPr>
            <p:ph idx="1"/>
          </p:nvPr>
        </p:nvSpPr>
        <p:spPr/>
        <p:txBody>
          <a:bodyPr/>
          <a:lstStyle/>
          <a:p>
            <a:r>
              <a:rPr lang="en-US" altLang="ja-JP" smtClean="0">
                <a:latin typeface="Arial" charset="0"/>
                <a:cs typeface="Arial" charset="0"/>
              </a:rPr>
              <a:t>Should region-based price discrimination be prohibited? </a:t>
            </a:r>
          </a:p>
          <a:p>
            <a:r>
              <a:rPr lang="en-US" altLang="ja-JP" smtClean="0">
                <a:latin typeface="Arial" charset="0"/>
                <a:cs typeface="Arial" charset="0"/>
              </a:rPr>
              <a:t>Why do you think region-based price discrimination is legal? </a:t>
            </a:r>
          </a:p>
          <a:p>
            <a:pPr lvl="1"/>
            <a:r>
              <a:rPr lang="en-US" altLang="ja-JP" smtClean="0">
                <a:latin typeface="Arial" charset="0"/>
                <a:cs typeface="Arial" charset="0"/>
              </a:rPr>
              <a:t>Which specific copyright enables the copyright holder to charge different people different amounts of money?</a:t>
            </a:r>
            <a:endParaRPr lang="ja-JP" altLang="ja-JP" b="1"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1980D9FD-A3AF-410E-966D-D9E04CED3BFD}" type="slidenum">
              <a:rPr lang="ja-JP" altLang="en-US"/>
              <a:pPr>
                <a:defRPr/>
              </a:pPr>
              <a:t>62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BitTorrent</a:t>
            </a:r>
            <a:r>
              <a:rPr lang="en-US" dirty="0" smtClean="0"/>
              <a:t>, The Pirate Bay, and </a:t>
            </a:r>
            <a:br>
              <a:rPr lang="en-US" dirty="0" smtClean="0"/>
            </a:br>
            <a:r>
              <a:rPr lang="en-US" dirty="0" smtClean="0"/>
              <a:t>the Pirate Party</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smtClean="0"/>
              <a:t>The sites that provide search functionality for Bit-Torrent are called </a:t>
            </a:r>
            <a:r>
              <a:rPr lang="en-US" b="1" dirty="0" smtClean="0"/>
              <a:t>index sites, </a:t>
            </a:r>
            <a:r>
              <a:rPr lang="en-US" dirty="0" smtClean="0"/>
              <a:t>and the authorities have repeatedly shut them down. </a:t>
            </a:r>
          </a:p>
          <a:p>
            <a:r>
              <a:rPr lang="en-US" dirty="0" smtClean="0"/>
              <a:t>An index site provides a service very similar to the service Napster provided;  it allows you to find out which files are available for download</a:t>
            </a:r>
          </a:p>
          <a:p>
            <a:r>
              <a:rPr lang="en-US" dirty="0" smtClean="0"/>
              <a:t>most popular index site The Pirate Bay based in Sweden. </a:t>
            </a:r>
          </a:p>
          <a:p>
            <a:pPr lvl="1"/>
            <a:r>
              <a:rPr lang="en-US" dirty="0" smtClean="0"/>
              <a:t>allows users to search for torrents (which are the keys used to locate files), </a:t>
            </a:r>
          </a:p>
          <a:p>
            <a:pPr lvl="1"/>
            <a:r>
              <a:rPr lang="en-US" dirty="0" smtClean="0"/>
              <a:t>also allows users to find other users with whom to swap file pieces.   </a:t>
            </a:r>
          </a:p>
          <a:p>
            <a:r>
              <a:rPr lang="en-US" dirty="0" smtClean="0"/>
              <a:t>Pirate Bay repeatedly shut down by Swedish authorities, but each time it has simply re-located to a new Internet service provider (ISP), and re-opened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63</a:t>
            </a:fld>
            <a:endParaRPr lang="ja-JP"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Pirate Party</a:t>
            </a:r>
            <a:endParaRPr lang="en-US" dirty="0"/>
          </a:p>
        </p:txBody>
      </p:sp>
      <p:sp>
        <p:nvSpPr>
          <p:cNvPr id="3" name="Content Placeholder 2"/>
          <p:cNvSpPr>
            <a:spLocks noGrp="1"/>
          </p:cNvSpPr>
          <p:nvPr>
            <p:ph idx="1"/>
          </p:nvPr>
        </p:nvSpPr>
        <p:spPr>
          <a:xfrm>
            <a:off x="457200" y="1303867"/>
            <a:ext cx="8229600" cy="4525963"/>
          </a:xfrm>
        </p:spPr>
        <p:txBody>
          <a:bodyPr/>
          <a:lstStyle/>
          <a:p>
            <a:r>
              <a:rPr lang="en-US" dirty="0" smtClean="0"/>
              <a:t>This party focuses on three main issues:</a:t>
            </a:r>
          </a:p>
          <a:p>
            <a:pPr lvl="1"/>
            <a:r>
              <a:rPr lang="en-US" dirty="0" smtClean="0"/>
              <a:t> 1) privacy protection, </a:t>
            </a:r>
          </a:p>
          <a:p>
            <a:pPr lvl="1"/>
            <a:r>
              <a:rPr lang="en-US" dirty="0" smtClean="0"/>
              <a:t>2) copyright reform, and </a:t>
            </a:r>
          </a:p>
          <a:p>
            <a:pPr lvl="1"/>
            <a:r>
              <a:rPr lang="en-US" dirty="0" smtClean="0"/>
              <a:t>3) the reduction or elimination of patents and other private monopolies. 	</a:t>
            </a:r>
          </a:p>
          <a:p>
            <a:r>
              <a:rPr lang="en-US" dirty="0" smtClean="0"/>
              <a:t>The </a:t>
            </a:r>
            <a:r>
              <a:rPr lang="en-US" dirty="0" err="1" smtClean="0"/>
              <a:t>Piratpartiet’s</a:t>
            </a:r>
            <a:r>
              <a:rPr lang="en-US" dirty="0" smtClean="0"/>
              <a:t> statement of principles includes the following: “The copyright will encourage the creation, development and dissemination of culture… We claim that widespread and systematic abuses of today’s copyright actively oppose these purposes by limiting both the creation of culture and cultural access.”</a:t>
            </a:r>
          </a:p>
          <a:p>
            <a:r>
              <a:rPr lang="en-US" dirty="0" smtClean="0"/>
              <a:t>Pirate Bay (one of the 100 most popular sites on the Internet) makes it an important target for intellectual property holders.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64</a:t>
            </a:fld>
            <a:endParaRPr lang="ja-JP"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ja-JP" smtClean="0">
                <a:latin typeface="Arial" charset="0"/>
                <a:cs typeface="Arial" charset="0"/>
              </a:rPr>
              <a:t>Multicultural Perspectives (continued)</a:t>
            </a:r>
            <a:endParaRPr lang="ja-JP" altLang="en-US" smtClean="0">
              <a:latin typeface="Arial" charset="0"/>
              <a:cs typeface="Arial" charset="0"/>
            </a:endParaRPr>
          </a:p>
        </p:txBody>
      </p:sp>
      <p:sp>
        <p:nvSpPr>
          <p:cNvPr id="50178" name="Content Placeholder 2"/>
          <p:cNvSpPr>
            <a:spLocks noGrp="1"/>
          </p:cNvSpPr>
          <p:nvPr>
            <p:ph idx="1"/>
          </p:nvPr>
        </p:nvSpPr>
        <p:spPr/>
        <p:txBody>
          <a:bodyPr/>
          <a:lstStyle/>
          <a:p>
            <a:r>
              <a:rPr lang="en-US" altLang="ja-JP" smtClean="0">
                <a:latin typeface="Arial" charset="0"/>
                <a:cs typeface="Arial" charset="0"/>
              </a:rPr>
              <a:t>Is it possible that violating copyright might be immoral in one country (i.e., the United States) but moral in another country (i.e., Sweden)? </a:t>
            </a:r>
            <a:endParaRPr lang="ja-JP" altLang="ja-JP" sz="2800" b="1" smtClean="0">
              <a:latin typeface="Arial" charset="0"/>
              <a:cs typeface="Arial" charset="0"/>
            </a:endParaRPr>
          </a:p>
          <a:p>
            <a:pPr lvl="1"/>
            <a:r>
              <a:rPr lang="en-US" altLang="ja-JP" smtClean="0">
                <a:latin typeface="Arial" charset="0"/>
                <a:cs typeface="Arial" charset="0"/>
              </a:rPr>
              <a:t>For those who said “yes,” is this position an example of cultural relativism? </a:t>
            </a:r>
            <a:endParaRPr lang="ja-JP" altLang="ja-JP" sz="2800" b="1" smtClean="0">
              <a:latin typeface="Arial" charset="0"/>
              <a:cs typeface="Arial" charset="0"/>
            </a:endParaRPr>
          </a:p>
          <a:p>
            <a:pPr lvl="1"/>
            <a:r>
              <a:rPr lang="en-US" altLang="ja-JP" smtClean="0">
                <a:latin typeface="Arial" charset="0"/>
                <a:cs typeface="Arial" charset="0"/>
              </a:rPr>
              <a:t>For those who said “no,” is it morally acceptable for one country to have strong copyright protection while another does not?</a:t>
            </a:r>
            <a:endParaRPr lang="ja-JP" altLang="ja-JP" sz="2800" b="1"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FF966E7E-8354-47AA-9274-3101EF0F87B7}" type="slidenum">
              <a:rPr lang="ja-JP" altLang="en-US"/>
              <a:pPr>
                <a:defRPr/>
              </a:pPr>
              <a:t>65</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 Protection Through Intentional Errors</a:t>
            </a:r>
            <a:endParaRPr lang="en-US" dirty="0"/>
          </a:p>
        </p:txBody>
      </p:sp>
      <p:sp>
        <p:nvSpPr>
          <p:cNvPr id="3" name="Content Placeholder 2"/>
          <p:cNvSpPr>
            <a:spLocks noGrp="1"/>
          </p:cNvSpPr>
          <p:nvPr>
            <p:ph idx="1"/>
          </p:nvPr>
        </p:nvSpPr>
        <p:spPr>
          <a:xfrm>
            <a:off x="250257" y="1600200"/>
            <a:ext cx="8436543" cy="4525963"/>
          </a:xfrm>
        </p:spPr>
        <p:txBody>
          <a:bodyPr/>
          <a:lstStyle/>
          <a:p>
            <a:r>
              <a:rPr lang="en-US" dirty="0" smtClean="0"/>
              <a:t>One famous compiler of mathematical tables, L.J. </a:t>
            </a:r>
            <a:r>
              <a:rPr lang="en-US" dirty="0" err="1" smtClean="0"/>
              <a:t>Comrie</a:t>
            </a:r>
            <a:r>
              <a:rPr lang="en-US" dirty="0" smtClean="0"/>
              <a:t>,</a:t>
            </a:r>
          </a:p>
          <a:p>
            <a:r>
              <a:rPr lang="en-US" dirty="0" smtClean="0"/>
              <a:t>He was aware of some errors in the book, and suggests (perhaps tongue-in-cheek, perhaps not) that these errors were left in intentionally, so that he could prove any plagiarism.</a:t>
            </a:r>
          </a:p>
          <a:p>
            <a:r>
              <a:rPr lang="en-US" dirty="0" smtClean="0"/>
              <a:t>Plagiarism identification schemes of this type still exist today, in the form of digital watermarking of images. </a:t>
            </a:r>
          </a:p>
          <a:p>
            <a:r>
              <a:rPr lang="en-US" dirty="0" smtClean="0"/>
              <a:t>Digital watermarking means embedding small errors into a digital image so that someone viewing the image cannot see the errors with the naked eye, but a special computer program can use the errors to identify the source of the image.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66</a:t>
            </a:fld>
            <a:endParaRPr lang="ja-JP"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Plagiarism, the Web, and Writing</a:t>
            </a:r>
            <a:endParaRPr lang="en-US" dirty="0"/>
          </a:p>
        </p:txBody>
      </p:sp>
      <p:sp>
        <p:nvSpPr>
          <p:cNvPr id="3" name="Content Placeholder 2"/>
          <p:cNvSpPr>
            <a:spLocks noGrp="1"/>
          </p:cNvSpPr>
          <p:nvPr>
            <p:ph idx="1"/>
          </p:nvPr>
        </p:nvSpPr>
        <p:spPr>
          <a:xfrm>
            <a:off x="231006" y="1143000"/>
            <a:ext cx="8455794" cy="4525963"/>
          </a:xfrm>
        </p:spPr>
        <p:txBody>
          <a:bodyPr/>
          <a:lstStyle/>
          <a:p>
            <a:r>
              <a:rPr lang="en-US" dirty="0" smtClean="0"/>
              <a:t>Helene </a:t>
            </a:r>
            <a:r>
              <a:rPr lang="en-US" dirty="0" err="1" smtClean="0"/>
              <a:t>Hegemann’s</a:t>
            </a:r>
            <a:r>
              <a:rPr lang="en-US" dirty="0" smtClean="0"/>
              <a:t> first novel, written when she was just seventeen had several passages that were plagiarized from other books.</a:t>
            </a:r>
          </a:p>
          <a:p>
            <a:r>
              <a:rPr lang="en-US" dirty="0" smtClean="0"/>
              <a:t>Still </a:t>
            </a:r>
            <a:r>
              <a:rPr lang="en-US" dirty="0" err="1" smtClean="0"/>
              <a:t>Hegemann</a:t>
            </a:r>
            <a:r>
              <a:rPr lang="en-US" dirty="0" smtClean="0"/>
              <a:t> was selected as a finalist for the “best novel” prize at the Leipzig Book Fair, an award worth $20,000</a:t>
            </a:r>
          </a:p>
          <a:p>
            <a:r>
              <a:rPr lang="en-US" dirty="0" smtClean="0"/>
              <a:t>Although Ms. </a:t>
            </a:r>
            <a:r>
              <a:rPr lang="en-US" dirty="0" err="1" smtClean="0"/>
              <a:t>Hegemann</a:t>
            </a:r>
            <a:r>
              <a:rPr lang="en-US" dirty="0" smtClean="0"/>
              <a:t> has apologized for not being more open about her sources, she has also defended herself as the representative of a different generation, one that freely mixes and matches from the whirring flood of information across new and old media, to create something new. </a:t>
            </a:r>
            <a:r>
              <a:rPr lang="en-US" sz="2000" dirty="0" smtClean="0"/>
              <a:t>“There’s no such thing as originality anyway, just authenticity,” said Ms. </a:t>
            </a:r>
            <a:r>
              <a:rPr lang="en-US" sz="2000" dirty="0" err="1" smtClean="0"/>
              <a:t>Hegemann</a:t>
            </a:r>
            <a:r>
              <a:rPr lang="en-US" sz="2000" dirty="0" smtClean="0"/>
              <a:t>  in a statement released by her publisher after the scandal broke</a:t>
            </a:r>
          </a:p>
          <a:p>
            <a:r>
              <a:rPr lang="en-US" dirty="0" smtClean="0"/>
              <a:t>Argument is that if the new work created by mixing is original and authentic overall, it does not matter if some of the sentences are taken from elsewhere.</a:t>
            </a:r>
          </a:p>
          <a:p>
            <a:pPr lvl="1"/>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67</a:t>
            </a:fld>
            <a:endParaRPr lang="ja-JP"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ja-JP" smtClean="0">
                <a:latin typeface="Arial" charset="0"/>
                <a:cs typeface="Arial" charset="0"/>
              </a:rPr>
              <a:t>Interdisciplinary Topics</a:t>
            </a:r>
            <a:endParaRPr lang="ja-JP" altLang="en-US" smtClean="0">
              <a:latin typeface="Arial" charset="0"/>
              <a:cs typeface="Arial" charset="0"/>
            </a:endParaRPr>
          </a:p>
        </p:txBody>
      </p:sp>
      <p:sp>
        <p:nvSpPr>
          <p:cNvPr id="51202" name="Content Placeholder 2"/>
          <p:cNvSpPr>
            <a:spLocks noGrp="1"/>
          </p:cNvSpPr>
          <p:nvPr>
            <p:ph idx="1"/>
          </p:nvPr>
        </p:nvSpPr>
        <p:spPr>
          <a:xfrm>
            <a:off x="457200" y="1600200"/>
            <a:ext cx="8229600" cy="3884613"/>
          </a:xfrm>
        </p:spPr>
        <p:txBody>
          <a:bodyPr/>
          <a:lstStyle/>
          <a:p>
            <a:r>
              <a:rPr lang="en-US" altLang="ja-JP" smtClean="0">
                <a:latin typeface="Arial" charset="0"/>
                <a:cs typeface="Arial" charset="0"/>
              </a:rPr>
              <a:t>Assuming that Comrie was serious about using the errors in his book to catch plagiarists, would Immanuel Kant have viewed Comrie’s decision to leave known errors in his table of logarithms as moral or immoral?</a:t>
            </a:r>
            <a:endParaRPr lang="ja-JP" altLang="ja-JP" b="1" smtClean="0">
              <a:latin typeface="Arial" charset="0"/>
              <a:cs typeface="Arial" charset="0"/>
            </a:endParaRPr>
          </a:p>
          <a:p>
            <a:r>
              <a:rPr lang="en-US" altLang="ja-JP" smtClean="0">
                <a:latin typeface="Arial" charset="0"/>
                <a:cs typeface="Arial" charset="0"/>
              </a:rPr>
              <a:t>Which do you find to be more acceptable: </a:t>
            </a:r>
          </a:p>
          <a:p>
            <a:pPr lvl="1"/>
            <a:r>
              <a:rPr lang="en-US" altLang="ja-JP" smtClean="0">
                <a:latin typeface="Arial" charset="0"/>
                <a:cs typeface="Arial" charset="0"/>
              </a:rPr>
              <a:t>to “borrow” sentences without attribution when writing a novel for publication</a:t>
            </a:r>
          </a:p>
          <a:p>
            <a:pPr lvl="1"/>
            <a:r>
              <a:rPr lang="en-US" altLang="ja-JP" smtClean="0">
                <a:latin typeface="Arial" charset="0"/>
                <a:cs typeface="Arial" charset="0"/>
              </a:rPr>
              <a:t>to do so when writing an assignment for school</a:t>
            </a:r>
            <a:endParaRPr lang="ja-JP" altLang="ja-JP" b="1"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3A475E1E-3B8E-428C-B241-DB1C215F244F}" type="slidenum">
              <a:rPr lang="ja-JP" altLang="en-US"/>
              <a:pPr>
                <a:defRPr/>
              </a:pPr>
              <a:t>68</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latin typeface="Arial" charset="0"/>
                <a:cs typeface="Arial" charset="0"/>
              </a:rPr>
              <a:t>Philosophical Foundations of Intangible Property Law</a:t>
            </a:r>
            <a:endParaRPr lang="en-US" dirty="0"/>
          </a:p>
        </p:txBody>
      </p:sp>
      <p:sp>
        <p:nvSpPr>
          <p:cNvPr id="3" name="Content Placeholder 2"/>
          <p:cNvSpPr>
            <a:spLocks noGrp="1"/>
          </p:cNvSpPr>
          <p:nvPr>
            <p:ph idx="1"/>
          </p:nvPr>
        </p:nvSpPr>
        <p:spPr/>
        <p:txBody>
          <a:bodyPr/>
          <a:lstStyle/>
          <a:p>
            <a:r>
              <a:rPr lang="en-US" dirty="0" smtClean="0"/>
              <a:t>Which ethical theories support the legal protection of intellectual or virtual property?</a:t>
            </a:r>
          </a:p>
          <a:p>
            <a:endParaRPr lang="en-US" dirty="0" smtClean="0"/>
          </a:p>
          <a:p>
            <a:r>
              <a:rPr lang="en-US" dirty="0" smtClean="0"/>
              <a:t>Intellectual Property: The </a:t>
            </a:r>
            <a:r>
              <a:rPr lang="en-US" dirty="0" err="1" smtClean="0"/>
              <a:t>Consequentialist</a:t>
            </a:r>
            <a:r>
              <a:rPr lang="en-US" dirty="0" smtClean="0"/>
              <a:t> Argument</a:t>
            </a:r>
          </a:p>
          <a:p>
            <a:r>
              <a:rPr lang="en-US" dirty="0" smtClean="0"/>
              <a:t>Intangible Property: The Deontological Argument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69</a:t>
            </a:fld>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8229600" cy="1143000"/>
          </a:xfrm>
        </p:spPr>
        <p:txBody>
          <a:bodyPr/>
          <a:lstStyle/>
          <a:p>
            <a:r>
              <a:rPr lang="en-US" altLang="ja-JP" dirty="0" smtClean="0">
                <a:latin typeface="Arial" charset="0"/>
                <a:cs typeface="Arial" charset="0"/>
              </a:rPr>
              <a:t>Case: Sony BMG Antipiracy </a:t>
            </a:r>
            <a:r>
              <a:rPr lang="en-US" altLang="ja-JP" dirty="0" err="1" smtClean="0">
                <a:latin typeface="Arial" charset="0"/>
                <a:cs typeface="Arial" charset="0"/>
              </a:rPr>
              <a:t>Rootkit</a:t>
            </a:r>
            <a:endParaRPr lang="en-US" dirty="0"/>
          </a:p>
        </p:txBody>
      </p:sp>
      <p:sp>
        <p:nvSpPr>
          <p:cNvPr id="3" name="Content Placeholder 2"/>
          <p:cNvSpPr>
            <a:spLocks noGrp="1"/>
          </p:cNvSpPr>
          <p:nvPr>
            <p:ph idx="1"/>
          </p:nvPr>
        </p:nvSpPr>
        <p:spPr>
          <a:xfrm>
            <a:off x="264017" y="846138"/>
            <a:ext cx="8229600" cy="4525963"/>
          </a:xfrm>
        </p:spPr>
        <p:txBody>
          <a:bodyPr/>
          <a:lstStyle/>
          <a:p>
            <a:r>
              <a:rPr lang="en-US" dirty="0" smtClean="0"/>
              <a:t>In 2005, in an effort to stop music piracy,</a:t>
            </a:r>
          </a:p>
          <a:p>
            <a:pPr lvl="1"/>
            <a:r>
              <a:rPr lang="en-US" dirty="0" smtClean="0"/>
              <a:t> Sony BMG started using a copyright protection scheme on its CDs.</a:t>
            </a:r>
          </a:p>
          <a:p>
            <a:pPr lvl="1"/>
            <a:r>
              <a:rPr lang="en-US" dirty="0" smtClean="0"/>
              <a:t>When the music CD was inserted in a CD player, it worked normally,</a:t>
            </a:r>
          </a:p>
          <a:p>
            <a:pPr lvl="1"/>
            <a:r>
              <a:rPr lang="en-US" dirty="0" smtClean="0"/>
              <a:t>When it was inserted in a computer, the user was asked whether to install “Enhanced CD” content, which might contain photographs, music-playing software (similar to iTunes), or other materials.</a:t>
            </a:r>
          </a:p>
          <a:p>
            <a:r>
              <a:rPr lang="en-US" dirty="0" smtClean="0"/>
              <a:t>The installation program also used a </a:t>
            </a:r>
            <a:r>
              <a:rPr lang="en-US" i="1" dirty="0" err="1" smtClean="0"/>
              <a:t>rootkit</a:t>
            </a:r>
            <a:r>
              <a:rPr lang="en-US" i="1" dirty="0" smtClean="0"/>
              <a:t> </a:t>
            </a:r>
            <a:r>
              <a:rPr lang="en-US" dirty="0" smtClean="0"/>
              <a:t>to change the computer’s operating system. </a:t>
            </a:r>
          </a:p>
          <a:p>
            <a:pPr lvl="1"/>
            <a:r>
              <a:rPr lang="en-US" dirty="0" smtClean="0"/>
              <a:t>A </a:t>
            </a:r>
            <a:r>
              <a:rPr lang="en-US" dirty="0" err="1" smtClean="0"/>
              <a:t>rootkit</a:t>
            </a:r>
            <a:r>
              <a:rPr lang="en-US" dirty="0" smtClean="0"/>
              <a:t> is a piece of software that allows an unauthorized user to override security and get administrator access to a computer; it gets its name because the main administrator account on many computer systems is called the “root” account.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7</a:t>
            </a:fld>
            <a:endParaRPr lang="ja-JP"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 The </a:t>
            </a:r>
            <a:r>
              <a:rPr lang="en-US" dirty="0" err="1" smtClean="0"/>
              <a:t>Consequentialist</a:t>
            </a:r>
            <a:r>
              <a:rPr lang="en-US" dirty="0" smtClean="0"/>
              <a:t> Argument</a:t>
            </a:r>
            <a:br>
              <a:rPr lang="en-US" dirty="0" smtClean="0"/>
            </a:br>
            <a:endParaRPr lang="en-US" dirty="0"/>
          </a:p>
        </p:txBody>
      </p:sp>
      <p:sp>
        <p:nvSpPr>
          <p:cNvPr id="3" name="Content Placeholder 2"/>
          <p:cNvSpPr>
            <a:spLocks noGrp="1"/>
          </p:cNvSpPr>
          <p:nvPr>
            <p:ph idx="1"/>
          </p:nvPr>
        </p:nvSpPr>
        <p:spPr>
          <a:xfrm>
            <a:off x="457200" y="1104900"/>
            <a:ext cx="8229600" cy="4525963"/>
          </a:xfrm>
        </p:spPr>
        <p:txBody>
          <a:bodyPr/>
          <a:lstStyle/>
          <a:p>
            <a:r>
              <a:rPr lang="en-US" dirty="0" smtClean="0"/>
              <a:t>U.S. Constitution says that the Congress has the right </a:t>
            </a:r>
            <a:r>
              <a:rPr lang="en-US" dirty="0" err="1" smtClean="0"/>
              <a:t>to“promote</a:t>
            </a:r>
            <a:r>
              <a:rPr lang="en-US" dirty="0" smtClean="0"/>
              <a:t> the Progress of Science and useful Arts, by securing for limited Times to Authors and Inventors the exclusive Right to their respective Writings and Discoveries” (Article I, Section 8). </a:t>
            </a:r>
          </a:p>
          <a:p>
            <a:r>
              <a:rPr lang="en-US" dirty="0" smtClean="0"/>
              <a:t>Inherently </a:t>
            </a:r>
            <a:r>
              <a:rPr lang="en-US" dirty="0" err="1" smtClean="0"/>
              <a:t>consequentialist</a:t>
            </a:r>
            <a:r>
              <a:rPr lang="en-US" dirty="0" smtClean="0"/>
              <a:t> argument. </a:t>
            </a:r>
          </a:p>
          <a:p>
            <a:pPr lvl="1"/>
            <a:r>
              <a:rPr lang="en-US" dirty="0" smtClean="0"/>
              <a:t>seems to imply that one would not normally, all things being equal, give authors and creators a monopoly on their ideas.</a:t>
            </a:r>
          </a:p>
          <a:p>
            <a:pPr lvl="1"/>
            <a:r>
              <a:rPr lang="en-US" dirty="0" smtClean="0"/>
              <a:t>also recognizes that we, as a society, need authors and inventors. And so to encourage more people to create and invent, the founders decided to allow limited time monopolies on ideas. </a:t>
            </a:r>
          </a:p>
          <a:p>
            <a:pPr lvl="1"/>
            <a:r>
              <a:rPr lang="en-US" dirty="0" smtClean="0"/>
              <a:t>not based on the rights of the authors, or on notions of justice or caring, but just on the idea that such monopolies will increase the overall happiness of our nation.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70</a:t>
            </a:fld>
            <a:endParaRPr lang="ja-JP"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888"/>
            <a:ext cx="8229600" cy="1143000"/>
          </a:xfrm>
        </p:spPr>
        <p:txBody>
          <a:bodyPr/>
          <a:lstStyle/>
          <a:p>
            <a:r>
              <a:rPr lang="en-US" dirty="0" smtClean="0"/>
              <a:t>The </a:t>
            </a:r>
            <a:r>
              <a:rPr lang="en-US" dirty="0" err="1" smtClean="0"/>
              <a:t>Consequentialist</a:t>
            </a:r>
            <a:r>
              <a:rPr lang="en-US" dirty="0" smtClean="0"/>
              <a:t> Argument</a:t>
            </a:r>
            <a:endParaRPr lang="en-US" dirty="0"/>
          </a:p>
        </p:txBody>
      </p:sp>
      <p:sp>
        <p:nvSpPr>
          <p:cNvPr id="3" name="Content Placeholder 2"/>
          <p:cNvSpPr>
            <a:spLocks noGrp="1"/>
          </p:cNvSpPr>
          <p:nvPr>
            <p:ph idx="1"/>
          </p:nvPr>
        </p:nvSpPr>
        <p:spPr>
          <a:xfrm>
            <a:off x="457200" y="1417638"/>
            <a:ext cx="8229600" cy="4525963"/>
          </a:xfrm>
        </p:spPr>
        <p:txBody>
          <a:bodyPr/>
          <a:lstStyle/>
          <a:p>
            <a:r>
              <a:rPr lang="en-US" dirty="0" smtClean="0"/>
              <a:t>an increasing number of examples that seem to contradict it.</a:t>
            </a:r>
          </a:p>
          <a:p>
            <a:r>
              <a:rPr lang="en-US" dirty="0" smtClean="0"/>
              <a:t>authors of open source products willingly give up most of their intellectual property rights.</a:t>
            </a:r>
          </a:p>
          <a:p>
            <a:r>
              <a:rPr lang="en-US" dirty="0" smtClean="0"/>
              <a:t>Wikipedia Thousands of editors, from all walks of life, have contributed articles or edits to Wikipedia.</a:t>
            </a:r>
          </a:p>
          <a:p>
            <a:r>
              <a:rPr lang="en-US" dirty="0" smtClean="0"/>
              <a:t>extremely valuable projects, like Linux and Wikipedia, that have been created for free, we need to re-examine that intellectual property laws are necessary to ensure progress in technology, the arts, and scholarship</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71</a:t>
            </a:fld>
            <a:endParaRPr lang="ja-JP"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 y="-209550"/>
            <a:ext cx="8604250" cy="1143000"/>
          </a:xfrm>
        </p:spPr>
        <p:txBody>
          <a:bodyPr/>
          <a:lstStyle/>
          <a:p>
            <a:r>
              <a:rPr lang="en-US" sz="3200" dirty="0" smtClean="0"/>
              <a:t>Intangible Property:  The Deontological Argument</a:t>
            </a:r>
            <a:endParaRPr lang="en-US" sz="3200" dirty="0"/>
          </a:p>
        </p:txBody>
      </p:sp>
      <p:sp>
        <p:nvSpPr>
          <p:cNvPr id="3" name="Content Placeholder 2"/>
          <p:cNvSpPr>
            <a:spLocks noGrp="1"/>
          </p:cNvSpPr>
          <p:nvPr>
            <p:ph idx="1"/>
          </p:nvPr>
        </p:nvSpPr>
        <p:spPr>
          <a:xfrm>
            <a:off x="82550" y="831850"/>
            <a:ext cx="8477250" cy="4525963"/>
          </a:xfrm>
        </p:spPr>
        <p:txBody>
          <a:bodyPr/>
          <a:lstStyle/>
          <a:p>
            <a:r>
              <a:rPr lang="en-US" dirty="0" smtClean="0"/>
              <a:t>Deontological theorists (such as Kant) focus on the rights and duties of individuals, instead of the consequences of actions. </a:t>
            </a:r>
          </a:p>
          <a:p>
            <a:r>
              <a:rPr lang="en-US" dirty="0" smtClean="0"/>
              <a:t>deontological theories inevitably lead us to question the very foundations of the idea of property.</a:t>
            </a:r>
          </a:p>
          <a:p>
            <a:pPr lvl="1"/>
            <a:r>
              <a:rPr lang="en-US" dirty="0" smtClean="0"/>
              <a:t> Does a “right to property” exist at all? As we saw with the “right to privacy” in Chapter 3, the question of whether or not a natural right to property exists is not completely settled</a:t>
            </a:r>
          </a:p>
          <a:p>
            <a:pPr lvl="1"/>
            <a:r>
              <a:rPr lang="en-US" dirty="0" smtClean="0"/>
              <a:t>John Locke (1632-1704)  Ideas in his Second Treatise of Government.    are controversial</a:t>
            </a:r>
          </a:p>
          <a:p>
            <a:pPr lvl="2"/>
            <a:r>
              <a:rPr lang="en-US" dirty="0" smtClean="0"/>
              <a:t>a natural resource becomes ours if: 1) there is plenty for everyone else, and 2) we transform it into something new through our own labor.</a:t>
            </a:r>
          </a:p>
          <a:p>
            <a:pPr lvl="2"/>
            <a:r>
              <a:rPr lang="en-US" dirty="0" smtClean="0"/>
              <a:t>Problem: this does not seem to tell us anything about intellectual property because intellectual property is not </a:t>
            </a:r>
            <a:r>
              <a:rPr lang="en-US" dirty="0" err="1" smtClean="0"/>
              <a:t>rivalrous</a:t>
            </a:r>
            <a:r>
              <a:rPr lang="en-US" dirty="0" smtClean="0"/>
              <a:t>,</a:t>
            </a:r>
          </a:p>
          <a:p>
            <a:pPr lvl="2"/>
            <a:r>
              <a:rPr lang="en-US" dirty="0" smtClean="0"/>
              <a:t>Problem: applying his theory of property to virtual property.</a:t>
            </a:r>
          </a:p>
          <a:p>
            <a:pPr lvl="1"/>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72</a:t>
            </a:fld>
            <a:endParaRPr lang="ja-JP"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ja-JP" dirty="0" smtClean="0">
                <a:latin typeface="Arial" charset="0"/>
                <a:cs typeface="Arial" charset="0"/>
              </a:rPr>
              <a:t>Philosophical Foundations of Intangible Property Law</a:t>
            </a:r>
            <a:endParaRPr lang="ja-JP" altLang="en-US" smtClean="0">
              <a:latin typeface="Arial" charset="0"/>
              <a:cs typeface="Arial" charset="0"/>
            </a:endParaRPr>
          </a:p>
        </p:txBody>
      </p:sp>
      <p:sp>
        <p:nvSpPr>
          <p:cNvPr id="52226" name="Content Placeholder 2"/>
          <p:cNvSpPr>
            <a:spLocks noGrp="1"/>
          </p:cNvSpPr>
          <p:nvPr>
            <p:ph idx="1"/>
          </p:nvPr>
        </p:nvSpPr>
        <p:spPr/>
        <p:txBody>
          <a:bodyPr/>
          <a:lstStyle/>
          <a:p>
            <a:r>
              <a:rPr lang="en-US" altLang="ja-JP" dirty="0" smtClean="0">
                <a:latin typeface="Arial" charset="0"/>
                <a:cs typeface="Arial" charset="0"/>
              </a:rPr>
              <a:t>Imagine that you play an online game and obtain a valuable virtual object that you don’t want. You sell it through an online auction for $10,000 (actual U.S. dollars), but after handing the item over to the purchaser, he puts a stop order on the payment, effectively stealing the item. </a:t>
            </a:r>
          </a:p>
          <a:p>
            <a:pPr lvl="1"/>
            <a:r>
              <a:rPr lang="en-US" altLang="ja-JP" dirty="0" smtClean="0">
                <a:latin typeface="Arial" charset="0"/>
                <a:cs typeface="Arial" charset="0"/>
              </a:rPr>
              <a:t>Should the police treat this theft the same as the theft of a real $10,000 item, such as a car? Explain your reasoning.</a:t>
            </a:r>
            <a:endParaRPr lang="ja-JP" altLang="ja-JP" b="1" u="sng"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F5315FD9-E830-4E62-98F6-500ADFF869FB}" type="slidenum">
              <a:rPr lang="ja-JP" altLang="en-US"/>
              <a:pPr>
                <a:defRPr/>
              </a:pPr>
              <a:t>73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ja-JP" dirty="0" smtClean="0">
                <a:latin typeface="Arial" charset="0"/>
                <a:cs typeface="Arial" charset="0"/>
              </a:rPr>
              <a:t>Case: Sony BMG Antipiracy </a:t>
            </a:r>
            <a:r>
              <a:rPr lang="en-US" altLang="ja-JP" dirty="0" err="1" smtClean="0">
                <a:latin typeface="Arial" charset="0"/>
                <a:cs typeface="Arial" charset="0"/>
              </a:rPr>
              <a:t>Rootkit</a:t>
            </a:r>
            <a:endParaRPr lang="en-US" dirty="0"/>
          </a:p>
        </p:txBody>
      </p:sp>
      <p:sp>
        <p:nvSpPr>
          <p:cNvPr id="3" name="Content Placeholder 2"/>
          <p:cNvSpPr>
            <a:spLocks noGrp="1"/>
          </p:cNvSpPr>
          <p:nvPr>
            <p:ph idx="1"/>
          </p:nvPr>
        </p:nvSpPr>
        <p:spPr>
          <a:xfrm>
            <a:off x="225380" y="1143000"/>
            <a:ext cx="8648163" cy="4525963"/>
          </a:xfrm>
        </p:spPr>
        <p:txBody>
          <a:bodyPr/>
          <a:lstStyle/>
          <a:p>
            <a:r>
              <a:rPr lang="en-US" dirty="0" smtClean="0"/>
              <a:t>If the user chose “Agree” when playing the CD on a computer, the “Enhanced Content” :</a:t>
            </a:r>
          </a:p>
          <a:p>
            <a:pPr lvl="1"/>
            <a:r>
              <a:rPr lang="en-US" dirty="0" smtClean="0"/>
              <a:t>used a </a:t>
            </a:r>
            <a:r>
              <a:rPr lang="en-US" dirty="0" err="1" smtClean="0"/>
              <a:t>rootkit</a:t>
            </a:r>
            <a:r>
              <a:rPr lang="en-US" dirty="0" smtClean="0"/>
              <a:t> to get administrator access to the computer, even if the person playing the CD did not have administrator privileges.</a:t>
            </a:r>
          </a:p>
          <a:p>
            <a:pPr lvl="1"/>
            <a:r>
              <a:rPr lang="en-US" dirty="0" smtClean="0"/>
              <a:t>modified the operating system to place limits on how the CD’s contents could be copied or used.   1)  limited the number of times the user could convert the CD to MP3 files and the number of copies of the CD the user could “burn”; </a:t>
            </a:r>
          </a:p>
          <a:p>
            <a:pPr lvl="1"/>
            <a:r>
              <a:rPr lang="en-US" dirty="0" smtClean="0"/>
              <a:t>prevented people from using the CD with </a:t>
            </a:r>
            <a:r>
              <a:rPr lang="en-US" dirty="0" err="1" smtClean="0"/>
              <a:t>nonapproved</a:t>
            </a:r>
            <a:r>
              <a:rPr lang="en-US" dirty="0" smtClean="0"/>
              <a:t> music-playing programs or devices.</a:t>
            </a:r>
          </a:p>
          <a:p>
            <a:pPr lvl="1"/>
            <a:r>
              <a:rPr lang="en-US" dirty="0" smtClean="0"/>
              <a:t>used a technology called cloaking to make it hard to tell whether or not the user’s computer had the software installed.</a:t>
            </a:r>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8</a:t>
            </a:fld>
            <a:endParaRPr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54" y="0"/>
            <a:ext cx="8229600" cy="1143000"/>
          </a:xfrm>
        </p:spPr>
        <p:txBody>
          <a:bodyPr/>
          <a:lstStyle/>
          <a:p>
            <a:r>
              <a:rPr lang="en-US" altLang="ja-JP" dirty="0" smtClean="0">
                <a:latin typeface="Arial" charset="0"/>
                <a:cs typeface="Arial" charset="0"/>
              </a:rPr>
              <a:t>Case: Sony BMG Antipiracy </a:t>
            </a:r>
            <a:r>
              <a:rPr lang="en-US" altLang="ja-JP" dirty="0" err="1" smtClean="0">
                <a:latin typeface="Arial" charset="0"/>
                <a:cs typeface="Arial" charset="0"/>
              </a:rPr>
              <a:t>Rootkit</a:t>
            </a:r>
            <a:endParaRPr lang="en-US" dirty="0"/>
          </a:p>
        </p:txBody>
      </p:sp>
      <p:sp>
        <p:nvSpPr>
          <p:cNvPr id="3" name="Content Placeholder 2"/>
          <p:cNvSpPr>
            <a:spLocks noGrp="1"/>
          </p:cNvSpPr>
          <p:nvPr>
            <p:ph idx="1"/>
          </p:nvPr>
        </p:nvSpPr>
        <p:spPr>
          <a:xfrm>
            <a:off x="302654" y="1143000"/>
            <a:ext cx="8229600" cy="4525963"/>
          </a:xfrm>
        </p:spPr>
        <p:txBody>
          <a:bodyPr/>
          <a:lstStyle/>
          <a:p>
            <a:r>
              <a:rPr lang="en-US" dirty="0" smtClean="0"/>
              <a:t>Sony BMG  concerned about people converting its CDs into MP3 music files and posting them on the Internet for people to download illegally. </a:t>
            </a:r>
          </a:p>
          <a:p>
            <a:r>
              <a:rPr lang="en-US" dirty="0" smtClean="0"/>
              <a:t>Other companies addressed this problem by </a:t>
            </a:r>
          </a:p>
          <a:p>
            <a:pPr lvl="1"/>
            <a:r>
              <a:rPr lang="en-US" dirty="0" smtClean="0"/>
              <a:t>making CDs that could not be played in a computer at all. When the CD was inserted in a computer, the computer simply ejected the CD. </a:t>
            </a:r>
          </a:p>
          <a:p>
            <a:pPr lvl="1"/>
            <a:r>
              <a:rPr lang="en-US" dirty="0" smtClean="0"/>
              <a:t>did not use any antipiracy technology. </a:t>
            </a:r>
          </a:p>
          <a:p>
            <a:r>
              <a:rPr lang="en-US" dirty="0" smtClean="0"/>
              <a:t>Sony BMG  in a way took a compromise approach</a:t>
            </a:r>
          </a:p>
          <a:p>
            <a:pPr lvl="1"/>
            <a:r>
              <a:rPr lang="en-US" dirty="0" smtClean="0"/>
              <a:t>knew that many users wanted to use their computers as home stereos and to listen to their music on MP3 players, </a:t>
            </a:r>
          </a:p>
          <a:p>
            <a:pPr lvl="1"/>
            <a:r>
              <a:rPr lang="en-US" dirty="0" smtClean="0"/>
              <a:t>opted to go with a copy protection scheme that limited casual piracy while allowing users some flexibility</a:t>
            </a:r>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9</a:t>
            </a:fld>
            <a:endParaRPr lang="ja-JP" altLang="en-US"/>
          </a:p>
        </p:txBody>
      </p:sp>
    </p:spTree>
  </p:cSld>
  <p:clrMapOvr>
    <a:masterClrMapping/>
  </p:clrMapOvr>
</p:sld>
</file>

<file path=ppt/theme/theme1.xml><?xml version="1.0" encoding="utf-8"?>
<a:theme xmlns:a="http://schemas.openxmlformats.org/drawingml/2006/main" name="9781111531102_ch01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9781111531102_ch01_PPT</Template>
  <TotalTime>5268</TotalTime>
  <Words>7368</Words>
  <Application>Microsoft Office PowerPoint</Application>
  <PresentationFormat>On-screen Show (4:3)</PresentationFormat>
  <Paragraphs>539</Paragraphs>
  <Slides>73</Slides>
  <Notes>7</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9781111531102_ch01_PPT</vt:lpstr>
      <vt:lpstr>Ethics in a Computing Culture</vt:lpstr>
      <vt:lpstr>Objectives</vt:lpstr>
      <vt:lpstr>U.S.  Constitution  </vt:lpstr>
      <vt:lpstr>Intellectual Property</vt:lpstr>
      <vt:lpstr>Copyright: Forever Less One   </vt:lpstr>
      <vt:lpstr>“Piracy”</vt:lpstr>
      <vt:lpstr>Case: Sony BMG Antipiracy Rootkit</vt:lpstr>
      <vt:lpstr>Case: Sony BMG Antipiracy Rootkit</vt:lpstr>
      <vt:lpstr>Case: Sony BMG Antipiracy Rootkit</vt:lpstr>
      <vt:lpstr>Security Expert Opinion on Sony BMG Approach</vt:lpstr>
      <vt:lpstr>Case: Sony BMG Antipiracy Rootkit</vt:lpstr>
      <vt:lpstr>Case: Sony BMG Antipiracy Rootkit (continued)</vt:lpstr>
      <vt:lpstr>Case: Virtual Investment Fraud</vt:lpstr>
      <vt:lpstr>Case: Virtual Investment Fraud</vt:lpstr>
      <vt:lpstr>Case: Virtual Investment Fraud</vt:lpstr>
      <vt:lpstr>Jefferson’s Idea on Ideas</vt:lpstr>
      <vt:lpstr>Chapter 4 Focus</vt:lpstr>
      <vt:lpstr>Intellectual Property Law in the United States</vt:lpstr>
      <vt:lpstr>Copyright (Title 17, U.S. Code section 102).</vt:lpstr>
      <vt:lpstr>Copyright (continued)</vt:lpstr>
      <vt:lpstr>Copyright (continued)</vt:lpstr>
      <vt:lpstr>Fair Use</vt:lpstr>
      <vt:lpstr>Fair Use (continued)</vt:lpstr>
      <vt:lpstr>Fair Use (continued)</vt:lpstr>
      <vt:lpstr>Fair Use (continued)</vt:lpstr>
      <vt:lpstr>Doctrine of First Sale</vt:lpstr>
      <vt:lpstr>Eroding Fair Use and First Sale</vt:lpstr>
      <vt:lpstr> Thinking It Through</vt:lpstr>
      <vt:lpstr>Comparing Plagiarism vs.  Copyright Violation</vt:lpstr>
      <vt:lpstr>Sharing versus Selling</vt:lpstr>
      <vt:lpstr>Thinking it Through</vt:lpstr>
      <vt:lpstr>Peer to Peer Sharing and Searching</vt:lpstr>
      <vt:lpstr>Peer to Peer Sharing and Searching (continued)</vt:lpstr>
      <vt:lpstr>BitTorrent</vt:lpstr>
      <vt:lpstr>Changing Copyright Durations or terms</vt:lpstr>
      <vt:lpstr>Downside to Long copyright terms</vt:lpstr>
      <vt:lpstr>Copyright (continued)</vt:lpstr>
      <vt:lpstr>Patent Law</vt:lpstr>
      <vt:lpstr>Patent Law (continued)</vt:lpstr>
      <vt:lpstr>Trademark</vt:lpstr>
      <vt:lpstr>Trademark Examples</vt:lpstr>
      <vt:lpstr>Trademark (continued)</vt:lpstr>
      <vt:lpstr>Trade secrets</vt:lpstr>
      <vt:lpstr>Virtual Goods</vt:lpstr>
      <vt:lpstr>VG  Examples</vt:lpstr>
      <vt:lpstr>Protecting Virtual Goods</vt:lpstr>
      <vt:lpstr>Case: Bragg v. Linden Lab</vt:lpstr>
      <vt:lpstr>Case: Bragg v. Linden Lab</vt:lpstr>
      <vt:lpstr>Case: Bragg v. Linden Lab</vt:lpstr>
      <vt:lpstr>Case:  Fairey’s Hope </vt:lpstr>
      <vt:lpstr>Case:  Fairey’s Hope </vt:lpstr>
      <vt:lpstr>Case: PlaysForSure</vt:lpstr>
      <vt:lpstr>Case: PlaysForSure</vt:lpstr>
      <vt:lpstr>Case: DeCSS</vt:lpstr>
      <vt:lpstr>Case: DeCSS (continued)</vt:lpstr>
      <vt:lpstr>INTELLECTUAL PROPERTY PROTECTION FOR SOFTWARE</vt:lpstr>
      <vt:lpstr>Patents for software</vt:lpstr>
      <vt:lpstr>Patents for Algorithms</vt:lpstr>
      <vt:lpstr>The Creative Commons</vt:lpstr>
      <vt:lpstr>Creative Commons</vt:lpstr>
      <vt:lpstr>Multicultural - Region Coding for Video Discs</vt:lpstr>
      <vt:lpstr>Multicultural Perspectives</vt:lpstr>
      <vt:lpstr>BitTorrent, The Pirate Bay, and  the Pirate Party</vt:lpstr>
      <vt:lpstr>Pirate Party</vt:lpstr>
      <vt:lpstr>Multicultural Perspectives (continued)</vt:lpstr>
      <vt:lpstr>Intellectual Property Protection Through Intentional Errors</vt:lpstr>
      <vt:lpstr>Plagiarism, the Web, and Writing</vt:lpstr>
      <vt:lpstr>Interdisciplinary Topics</vt:lpstr>
      <vt:lpstr>Philosophical Foundations of Intangible Property Law</vt:lpstr>
      <vt:lpstr>Intellectual Property: The Consequentialist Argument </vt:lpstr>
      <vt:lpstr>The Consequentialist Argument</vt:lpstr>
      <vt:lpstr>Intangible Property:  The Deontological Argument</vt:lpstr>
      <vt:lpstr>Philosophical Foundations of Intangible Property Law</vt:lpstr>
    </vt:vector>
  </TitlesOfParts>
  <Company>Akiraka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a Computing Culture</dc:title>
  <dc:creator>Tariq Lacy</dc:creator>
  <cp:lastModifiedBy>val</cp:lastModifiedBy>
  <cp:revision>166</cp:revision>
  <dcterms:created xsi:type="dcterms:W3CDTF">2011-08-17T05:35:26Z</dcterms:created>
  <dcterms:modified xsi:type="dcterms:W3CDTF">2014-02-25T14:41:26Z</dcterms:modified>
</cp:coreProperties>
</file>