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19_85A99B57.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1D_10734601.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4"/>
  </p:notesMasterIdLst>
  <p:sldIdLst>
    <p:sldId id="256" r:id="rId2"/>
    <p:sldId id="267" r:id="rId3"/>
    <p:sldId id="279" r:id="rId4"/>
    <p:sldId id="280" r:id="rId5"/>
    <p:sldId id="268" r:id="rId6"/>
    <p:sldId id="281" r:id="rId7"/>
    <p:sldId id="259" r:id="rId8"/>
    <p:sldId id="269" r:id="rId9"/>
    <p:sldId id="265" r:id="rId10"/>
    <p:sldId id="277" r:id="rId11"/>
    <p:sldId id="286" r:id="rId12"/>
    <p:sldId id="274" r:id="rId13"/>
    <p:sldId id="275" r:id="rId14"/>
    <p:sldId id="276" r:id="rId15"/>
    <p:sldId id="270" r:id="rId16"/>
    <p:sldId id="271" r:id="rId17"/>
    <p:sldId id="272" r:id="rId18"/>
    <p:sldId id="282" r:id="rId19"/>
    <p:sldId id="287" r:id="rId20"/>
    <p:sldId id="289" r:id="rId21"/>
    <p:sldId id="288" r:id="rId22"/>
    <p:sldId id="278" r:id="rId23"/>
    <p:sldId id="293" r:id="rId24"/>
    <p:sldId id="291" r:id="rId25"/>
    <p:sldId id="294" r:id="rId26"/>
    <p:sldId id="292" r:id="rId27"/>
    <p:sldId id="264" r:id="rId28"/>
    <p:sldId id="266" r:id="rId29"/>
    <p:sldId id="290" r:id="rId30"/>
    <p:sldId id="263" r:id="rId31"/>
    <p:sldId id="284" r:id="rId32"/>
    <p:sldId id="285"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F66713E-42B3-03C3-739B-B23701F947F6}" name="Thrier  Valerio" initials="TV" userId="S::vthrier@ethz.ch::9cc825dc-c3cd-4311-a763-e3efb067c994" providerId="AD"/>
  <p188:author id="{D738B772-CF19-2A2B-8ABA-14D3C20432B5}" name="Schönenberger  Samuel" initials="SS" userId="S::sschoenen@ethz.ch::8c12a937-168c-42e2-9e63-4431735b79f7" providerId="AD"/>
  <p188:author id="{06B7D9B6-2BE2-3F4E-67FE-CC7B211180C8}" name="Welp  Iven" initials="" userId="S::ivwelp@ethz.ch::7e011384-dc62-4b35-813e-9141e5d0df8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1A262E-99A0-EB18-2A21-C28D2E2A652F}" v="139" dt="2024-05-06T08:30:09.230"/>
    <p1510:client id="{5B5A3897-2BD6-D18C-BD95-B7A923016215}" v="314" dt="2024-05-05T17:13:40.244"/>
    <p1510:client id="{8A664850-1FF8-BD41-75E7-70CFC05686EE}" v="312" dt="2024-05-05T17:53:37.327"/>
    <p1510:client id="{A434F0D9-0E9B-A053-E56A-1FEDD2CDBD46}" v="200" dt="2024-05-05T12:32:33.116"/>
    <p1510:client id="{E5938372-6B81-2948-B2DE-C14FF4B5B3C3}" v="3763" dt="2024-05-05T17:51:56.784"/>
    <p1510:client id="{EEC7D48D-6E23-DE83-5AE2-ECCDF9401C95}" v="297" dt="2024-05-05T22:17:35.557"/>
    <p1510:client id="{F076972F-135D-4AB6-9751-CAB0E54C0592}" v="1999" dt="2024-05-05T18:16:37.826"/>
    <p1510:client id="{FF25F1E9-CDE5-DF29-2226-F964AE3BD8FD}" v="317" dt="2024-05-06T00:22:02.85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94737"/>
  </p:normalViewPr>
  <p:slideViewPr>
    <p:cSldViewPr snapToGrid="0">
      <p:cViewPr>
        <p:scale>
          <a:sx n="99" d="100"/>
          <a:sy n="99" d="100"/>
        </p:scale>
        <p:origin x="144"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modernComment_119_85A99B57.xml><?xml version="1.0" encoding="utf-8"?>
<p188:cmLst xmlns:a="http://schemas.openxmlformats.org/drawingml/2006/main" xmlns:r="http://schemas.openxmlformats.org/officeDocument/2006/relationships" xmlns:p188="http://schemas.microsoft.com/office/powerpoint/2018/8/main">
  <p188:cm id="{3DBF98F4-E59E-C046-A4C1-1E7D3416A411}" authorId="{06B7D9B6-2BE2-3F4E-67FE-CC7B211180C8}" created="2024-05-06T08:23:32.723">
    <ac:txMkLst xmlns:ac="http://schemas.microsoft.com/office/drawing/2013/main/command">
      <pc:docMk xmlns:pc="http://schemas.microsoft.com/office/powerpoint/2013/main/command"/>
      <pc:sldMk xmlns:pc="http://schemas.microsoft.com/office/powerpoint/2013/main/command" cId="2242485079" sldId="281"/>
      <ac:spMk id="2" creationId="{688AB0BE-6162-8D46-D34C-77AFC7822DF6}"/>
      <ac:txMk cp="18" len="19">
        <ac:context len="38" hash="1436510709"/>
      </ac:txMk>
    </ac:txMkLst>
    <p188:pos x="10932521" y="997855"/>
    <p188:txBody>
      <a:bodyPr/>
      <a:lstStyle/>
      <a:p>
        <a:r>
          <a:rPr lang="en-GB"/>
          <a:t>Fände ohne das besser
</a:t>
        </a:r>
      </a:p>
    </p188:txBody>
  </p188:cm>
</p188:cmLst>
</file>

<file path=ppt/comments/modernComment_11D_10734601.xml><?xml version="1.0" encoding="utf-8"?>
<p188:cmLst xmlns:a="http://schemas.openxmlformats.org/drawingml/2006/main" xmlns:r="http://schemas.openxmlformats.org/officeDocument/2006/relationships" xmlns:p188="http://schemas.microsoft.com/office/powerpoint/2018/8/main">
  <p188:cm id="{DB9CEF8F-4A97-B14D-89C4-C04DB2FB0E55}" authorId="{06B7D9B6-2BE2-3F4E-67FE-CC7B211180C8}" created="2024-05-03T14:00:33.724">
    <ac:txMkLst xmlns:ac="http://schemas.microsoft.com/office/drawing/2013/main/command">
      <pc:docMk xmlns:pc="http://schemas.microsoft.com/office/powerpoint/2013/main/command"/>
      <pc:sldMk xmlns:pc="http://schemas.microsoft.com/office/powerpoint/2013/main/command" cId="275990017" sldId="285"/>
      <ac:spMk id="3" creationId="{AADFC6D8-0248-4D55-608D-ED9DAC55863D}"/>
      <ac:txMk cp="93">
        <ac:context len="635" hash="1025535710"/>
      </ac:txMk>
    </ac:txMkLst>
    <p188:pos x="2322782" y="2000024"/>
    <p188:replyLst>
      <p188:reply id="{06F6A560-EAC0-4112-B747-81799D148AB7}" authorId="{D738B772-CF19-2A2B-8ABA-14D3C20432B5}" created="2024-05-03T17:51:05.873">
        <p188:txBody>
          <a:bodyPr/>
          <a:lstStyle/>
          <a:p>
            <a:r>
              <a:rPr lang="en-US"/>
              <a:t>Ich konnte es finden. Es ist hier: https://huggingface.co/datasets/yahma/alpaca-cleaned (aber das was ich reingeschrieben hab ist das konvertierte bibtex)</a:t>
            </a:r>
          </a:p>
        </p188:txBody>
      </p188:reply>
      <p188:reply id="{0C436F07-8149-4245-BA9C-8E0CC85A6F4A}" authorId="{06B7D9B6-2BE2-3F4E-67FE-CC7B211180C8}" created="2024-05-04T13:18:11.711">
        <p188:txBody>
          <a:bodyPr/>
          <a:lstStyle/>
          <a:p>
            <a:r>
              <a:rPr lang="en-GB"/>
              <a:t>Perfekt</a:t>
            </a:r>
          </a:p>
        </p188:txBody>
      </p188:reply>
    </p188:replyLst>
    <p188:txBody>
      <a:bodyPr/>
      <a:lstStyle/>
      <a:p>
        <a:r>
          <a:rPr lang="en-GB"/>
          <a:t>Ich finde nicht recht was zur source und ‚Autoren‘ vom data set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041617-589D-4A72-92CA-A3A42025A196}" type="datetimeFigureOut">
              <a:rPr lang="en-US" smtClean="0"/>
              <a:t>5/6/2024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81661-56F8-4E57-9BEF-8961B502F52E}" type="slidenum">
              <a:rPr lang="en-US" smtClean="0"/>
              <a:t>‹Nr.›</a:t>
            </a:fld>
            <a:endParaRPr lang="en-US"/>
          </a:p>
        </p:txBody>
      </p:sp>
    </p:spTree>
    <p:extLst>
      <p:ext uri="{BB962C8B-B14F-4D97-AF65-F5344CB8AC3E}">
        <p14:creationId xmlns:p14="http://schemas.microsoft.com/office/powerpoint/2010/main" val="2073846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B6D81661-56F8-4E57-9BEF-8961B502F52E}" type="slidenum">
              <a:rPr lang="en-US" smtClean="0"/>
              <a:t>1</a:t>
            </a:fld>
            <a:endParaRPr lang="en-US"/>
          </a:p>
        </p:txBody>
      </p:sp>
    </p:spTree>
    <p:extLst>
      <p:ext uri="{BB962C8B-B14F-4D97-AF65-F5344CB8AC3E}">
        <p14:creationId xmlns:p14="http://schemas.microsoft.com/office/powerpoint/2010/main" val="3195229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B6D81661-56F8-4E57-9BEF-8961B502F52E}" type="slidenum">
              <a:rPr lang="en-US" smtClean="0"/>
              <a:t>4</a:t>
            </a:fld>
            <a:endParaRPr lang="en-US"/>
          </a:p>
        </p:txBody>
      </p:sp>
    </p:spTree>
    <p:extLst>
      <p:ext uri="{BB962C8B-B14F-4D97-AF65-F5344CB8AC3E}">
        <p14:creationId xmlns:p14="http://schemas.microsoft.com/office/powerpoint/2010/main" val="3000633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B6D81661-56F8-4E57-9BEF-8961B502F52E}" type="slidenum">
              <a:rPr lang="en-US" smtClean="0"/>
              <a:t>12</a:t>
            </a:fld>
            <a:endParaRPr lang="en-US"/>
          </a:p>
        </p:txBody>
      </p:sp>
    </p:spTree>
    <p:extLst>
      <p:ext uri="{BB962C8B-B14F-4D97-AF65-F5344CB8AC3E}">
        <p14:creationId xmlns:p14="http://schemas.microsoft.com/office/powerpoint/2010/main" val="815306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B6D81661-56F8-4E57-9BEF-8961B502F52E}" type="slidenum">
              <a:rPr lang="en-US" smtClean="0"/>
              <a:t>15</a:t>
            </a:fld>
            <a:endParaRPr lang="en-US"/>
          </a:p>
        </p:txBody>
      </p:sp>
    </p:spTree>
    <p:extLst>
      <p:ext uri="{BB962C8B-B14F-4D97-AF65-F5344CB8AC3E}">
        <p14:creationId xmlns:p14="http://schemas.microsoft.com/office/powerpoint/2010/main" val="39178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Used as bonus slide for interested people</a:t>
            </a:r>
          </a:p>
        </p:txBody>
      </p:sp>
      <p:sp>
        <p:nvSpPr>
          <p:cNvPr id="4" name="Slide Number Placeholder 3"/>
          <p:cNvSpPr>
            <a:spLocks noGrp="1"/>
          </p:cNvSpPr>
          <p:nvPr>
            <p:ph type="sldNum" sz="quarter" idx="5"/>
          </p:nvPr>
        </p:nvSpPr>
        <p:spPr/>
        <p:txBody>
          <a:bodyPr/>
          <a:lstStyle/>
          <a:p>
            <a:fld id="{B6D81661-56F8-4E57-9BEF-8961B502F52E}" type="slidenum">
              <a:rPr lang="en-US" smtClean="0"/>
              <a:t>24</a:t>
            </a:fld>
            <a:endParaRPr lang="en-US"/>
          </a:p>
        </p:txBody>
      </p:sp>
    </p:spTree>
    <p:extLst>
      <p:ext uri="{BB962C8B-B14F-4D97-AF65-F5344CB8AC3E}">
        <p14:creationId xmlns:p14="http://schemas.microsoft.com/office/powerpoint/2010/main" val="3763269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Only visible for TAs &amp; Professor</a:t>
            </a:r>
          </a:p>
        </p:txBody>
      </p:sp>
      <p:sp>
        <p:nvSpPr>
          <p:cNvPr id="4" name="Foliennummernplatzhalter 3"/>
          <p:cNvSpPr>
            <a:spLocks noGrp="1"/>
          </p:cNvSpPr>
          <p:nvPr>
            <p:ph type="sldNum" sz="quarter" idx="5"/>
          </p:nvPr>
        </p:nvSpPr>
        <p:spPr/>
        <p:txBody>
          <a:bodyPr/>
          <a:lstStyle/>
          <a:p>
            <a:fld id="{B6D81661-56F8-4E57-9BEF-8961B502F52E}" type="slidenum">
              <a:rPr lang="en-US" smtClean="0"/>
              <a:t>30</a:t>
            </a:fld>
            <a:endParaRPr lang="en-US"/>
          </a:p>
        </p:txBody>
      </p:sp>
    </p:spTree>
    <p:extLst>
      <p:ext uri="{BB962C8B-B14F-4D97-AF65-F5344CB8AC3E}">
        <p14:creationId xmlns:p14="http://schemas.microsoft.com/office/powerpoint/2010/main" val="1627476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a:t>Only visible for TAs &amp; Professor</a:t>
            </a:r>
            <a:endParaRPr lang="en-US"/>
          </a:p>
          <a:p>
            <a:endParaRPr lang="en-US"/>
          </a:p>
        </p:txBody>
      </p:sp>
      <p:sp>
        <p:nvSpPr>
          <p:cNvPr id="4" name="Foliennummernplatzhalter 3"/>
          <p:cNvSpPr>
            <a:spLocks noGrp="1"/>
          </p:cNvSpPr>
          <p:nvPr>
            <p:ph type="sldNum" sz="quarter" idx="5"/>
          </p:nvPr>
        </p:nvSpPr>
        <p:spPr/>
        <p:txBody>
          <a:bodyPr/>
          <a:lstStyle/>
          <a:p>
            <a:fld id="{B6D81661-56F8-4E57-9BEF-8961B502F52E}" type="slidenum">
              <a:rPr lang="en-US" smtClean="0"/>
              <a:t>31</a:t>
            </a:fld>
            <a:endParaRPr lang="en-US"/>
          </a:p>
        </p:txBody>
      </p:sp>
    </p:spTree>
    <p:extLst>
      <p:ext uri="{BB962C8B-B14F-4D97-AF65-F5344CB8AC3E}">
        <p14:creationId xmlns:p14="http://schemas.microsoft.com/office/powerpoint/2010/main" val="4121846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a:p>
        </p:txBody>
      </p:sp>
    </p:spTree>
    <p:extLst>
      <p:ext uri="{BB962C8B-B14F-4D97-AF65-F5344CB8AC3E}">
        <p14:creationId xmlns:p14="http://schemas.microsoft.com/office/powerpoint/2010/main" val="2184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a:p>
        </p:txBody>
      </p:sp>
    </p:spTree>
    <p:extLst>
      <p:ext uri="{BB962C8B-B14F-4D97-AF65-F5344CB8AC3E}">
        <p14:creationId xmlns:p14="http://schemas.microsoft.com/office/powerpoint/2010/main" val="285275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a:p>
        </p:txBody>
      </p:sp>
    </p:spTree>
    <p:extLst>
      <p:ext uri="{BB962C8B-B14F-4D97-AF65-F5344CB8AC3E}">
        <p14:creationId xmlns:p14="http://schemas.microsoft.com/office/powerpoint/2010/main" val="134300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5/6/2024</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a:p>
        </p:txBody>
      </p:sp>
    </p:spTree>
    <p:extLst>
      <p:ext uri="{BB962C8B-B14F-4D97-AF65-F5344CB8AC3E}">
        <p14:creationId xmlns:p14="http://schemas.microsoft.com/office/powerpoint/2010/main" val="78532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a:p>
        </p:txBody>
      </p:sp>
    </p:spTree>
    <p:extLst>
      <p:ext uri="{BB962C8B-B14F-4D97-AF65-F5344CB8AC3E}">
        <p14:creationId xmlns:p14="http://schemas.microsoft.com/office/powerpoint/2010/main" val="55853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a:p>
        </p:txBody>
      </p:sp>
    </p:spTree>
    <p:extLst>
      <p:ext uri="{BB962C8B-B14F-4D97-AF65-F5344CB8AC3E}">
        <p14:creationId xmlns:p14="http://schemas.microsoft.com/office/powerpoint/2010/main" val="294073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a:p>
        </p:txBody>
      </p:sp>
    </p:spTree>
    <p:extLst>
      <p:ext uri="{BB962C8B-B14F-4D97-AF65-F5344CB8AC3E}">
        <p14:creationId xmlns:p14="http://schemas.microsoft.com/office/powerpoint/2010/main" val="202459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a:p>
        </p:txBody>
      </p:sp>
    </p:spTree>
    <p:extLst>
      <p:ext uri="{BB962C8B-B14F-4D97-AF65-F5344CB8AC3E}">
        <p14:creationId xmlns:p14="http://schemas.microsoft.com/office/powerpoint/2010/main" val="317218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a:p>
        </p:txBody>
      </p:sp>
    </p:spTree>
    <p:extLst>
      <p:ext uri="{BB962C8B-B14F-4D97-AF65-F5344CB8AC3E}">
        <p14:creationId xmlns:p14="http://schemas.microsoft.com/office/powerpoint/2010/main" val="1692488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a:p>
        </p:txBody>
      </p:sp>
    </p:spTree>
    <p:extLst>
      <p:ext uri="{BB962C8B-B14F-4D97-AF65-F5344CB8AC3E}">
        <p14:creationId xmlns:p14="http://schemas.microsoft.com/office/powerpoint/2010/main" val="207768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5/6/2024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a:p>
        </p:txBody>
      </p:sp>
    </p:spTree>
    <p:extLst>
      <p:ext uri="{BB962C8B-B14F-4D97-AF65-F5344CB8AC3E}">
        <p14:creationId xmlns:p14="http://schemas.microsoft.com/office/powerpoint/2010/main" val="336763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5/6/2024</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‹Nr.›</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974516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6" r:id="rId6"/>
    <p:sldLayoutId id="2147483681" r:id="rId7"/>
    <p:sldLayoutId id="2147483682" r:id="rId8"/>
    <p:sldLayoutId id="2147483683" r:id="rId9"/>
    <p:sldLayoutId id="2147483685" r:id="rId10"/>
    <p:sldLayoutId id="2147483684"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tatsu-lab/stanford_alpaca" TargetMode="External"/><Relationship Id="rId2" Type="http://schemas.microsoft.com/office/2018/10/relationships/comments" Target="../comments/modernComment_11D_1073460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19_85A99B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5"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2" name="Titel 1"/>
          <p:cNvSpPr>
            <a:spLocks noGrp="1"/>
          </p:cNvSpPr>
          <p:nvPr>
            <p:ph type="ctrTitle"/>
          </p:nvPr>
        </p:nvSpPr>
        <p:spPr>
          <a:xfrm>
            <a:off x="638620" y="863695"/>
            <a:ext cx="3511233" cy="3779995"/>
          </a:xfrm>
        </p:spPr>
        <p:txBody>
          <a:bodyPr anchor="ctr">
            <a:normAutofit/>
          </a:bodyPr>
          <a:lstStyle/>
          <a:p>
            <a:r>
              <a:rPr lang="en-US">
                <a:solidFill>
                  <a:schemeClr val="tx1"/>
                </a:solidFill>
              </a:rPr>
              <a:t>Do we know how C</a:t>
            </a:r>
            <a:r>
              <a:rPr lang="en-US" sz="2400">
                <a:solidFill>
                  <a:schemeClr val="tx1"/>
                </a:solidFill>
              </a:rPr>
              <a:t>hat</a:t>
            </a:r>
            <a:r>
              <a:rPr lang="en-US">
                <a:solidFill>
                  <a:schemeClr val="tx1"/>
                </a:solidFill>
              </a:rPr>
              <a:t>GPT is used?</a:t>
            </a:r>
          </a:p>
        </p:txBody>
      </p:sp>
      <p:sp>
        <p:nvSpPr>
          <p:cNvPr id="3" name="Untertitel 2"/>
          <p:cNvSpPr>
            <a:spLocks noGrp="1"/>
          </p:cNvSpPr>
          <p:nvPr>
            <p:ph type="subTitle" idx="1"/>
          </p:nvPr>
        </p:nvSpPr>
        <p:spPr>
          <a:xfrm>
            <a:off x="638621" y="4739780"/>
            <a:ext cx="3511233" cy="1147054"/>
          </a:xfrm>
        </p:spPr>
        <p:txBody>
          <a:bodyPr anchor="t">
            <a:normAutofit fontScale="92500" lnSpcReduction="20000"/>
          </a:bodyPr>
          <a:lstStyle/>
          <a:p>
            <a:r>
              <a:rPr lang="de-CH" sz="1800" b="0" i="0" u="none" strike="noStrike">
                <a:effectLst/>
                <a:latin typeface="UICTFontTextStyleBody"/>
              </a:rPr>
              <a:t>Valerio </a:t>
            </a:r>
            <a:r>
              <a:rPr lang="de-CH" sz="1800" b="0" i="0" u="none" strike="noStrike" err="1">
                <a:effectLst/>
                <a:latin typeface="UICTFontTextStyleBody"/>
              </a:rPr>
              <a:t>Thrier</a:t>
            </a:r>
            <a:r>
              <a:rPr lang="de-CH" sz="1800" b="0" i="0" u="none" strike="noStrike">
                <a:effectLst/>
                <a:latin typeface="UICTFontTextStyleBody"/>
              </a:rPr>
              <a:t> , </a:t>
            </a:r>
          </a:p>
          <a:p>
            <a:r>
              <a:rPr lang="de-CH" sz="1800" b="0" i="0" u="none" strike="noStrike">
                <a:effectLst/>
                <a:latin typeface="UICTFontTextStyleBody"/>
              </a:rPr>
              <a:t>Samuel Schönenberger, </a:t>
            </a:r>
          </a:p>
          <a:p>
            <a:r>
              <a:rPr lang="de-CH" sz="1800" b="0" i="0" u="none" strike="noStrike">
                <a:effectLst/>
                <a:latin typeface="UICTFontTextStyleBody"/>
              </a:rPr>
              <a:t>Iven Welp</a:t>
            </a:r>
            <a:endParaRPr lang="de-DE" sz="1800"/>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pic>
        <p:nvPicPr>
          <p:cNvPr id="16" name="Picture 3" descr="Netzwerktechnologiehintergrund">
            <a:extLst>
              <a:ext uri="{FF2B5EF4-FFF2-40B4-BE49-F238E27FC236}">
                <a16:creationId xmlns:a16="http://schemas.microsoft.com/office/drawing/2014/main" id="{15B63653-9C72-CCD1-5F84-3A5E0795A0E5}"/>
              </a:ext>
            </a:extLst>
          </p:cNvPr>
          <p:cNvPicPr>
            <a:picLocks noChangeAspect="1"/>
          </p:cNvPicPr>
          <p:nvPr/>
        </p:nvPicPr>
        <p:blipFill rotWithShape="1">
          <a:blip r:embed="rId3"/>
          <a:srcRect l="35148" r="827" b="-1"/>
          <a:stretch/>
        </p:blipFill>
        <p:spPr>
          <a:xfrm>
            <a:off x="4654295" y="10"/>
            <a:ext cx="7537705" cy="6857990"/>
          </a:xfrm>
          <a:prstGeom prst="rect">
            <a:avLst/>
          </a:prstGeom>
        </p:spPr>
      </p:pic>
    </p:spTree>
    <p:extLst>
      <p:ext uri="{BB962C8B-B14F-4D97-AF65-F5344CB8AC3E}">
        <p14:creationId xmlns:p14="http://schemas.microsoft.com/office/powerpoint/2010/main" val="15774998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el 1">
            <a:extLst>
              <a:ext uri="{FF2B5EF4-FFF2-40B4-BE49-F238E27FC236}">
                <a16:creationId xmlns:a16="http://schemas.microsoft.com/office/drawing/2014/main" id="{01DCE4C0-3EC5-7C67-6C7D-C9A7EF2B08D5}"/>
              </a:ext>
            </a:extLst>
          </p:cNvPr>
          <p:cNvSpPr>
            <a:spLocks noGrp="1"/>
          </p:cNvSpPr>
          <p:nvPr>
            <p:ph type="title"/>
          </p:nvPr>
        </p:nvSpPr>
        <p:spPr>
          <a:xfrm>
            <a:off x="672280" y="944752"/>
            <a:ext cx="3259016" cy="1462692"/>
          </a:xfrm>
        </p:spPr>
        <p:txBody>
          <a:bodyPr>
            <a:normAutofit/>
          </a:bodyPr>
          <a:lstStyle/>
          <a:p>
            <a:r>
              <a:rPr lang="en-US">
                <a:solidFill>
                  <a:srgbClr val="FFFFFF"/>
                </a:solidFill>
              </a:rPr>
              <a:t>Manual inspection</a:t>
            </a:r>
          </a:p>
        </p:txBody>
      </p:sp>
      <p:sp>
        <p:nvSpPr>
          <p:cNvPr id="15" name="Rectangle 14">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16">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Inhaltsplatzhalter 2">
            <a:extLst>
              <a:ext uri="{FF2B5EF4-FFF2-40B4-BE49-F238E27FC236}">
                <a16:creationId xmlns:a16="http://schemas.microsoft.com/office/drawing/2014/main" id="{9B732298-FFD5-FB9E-A0B9-95E9AF29E8E4}"/>
              </a:ext>
            </a:extLst>
          </p:cNvPr>
          <p:cNvSpPr>
            <a:spLocks noGrp="1"/>
          </p:cNvSpPr>
          <p:nvPr>
            <p:ph idx="1"/>
          </p:nvPr>
        </p:nvSpPr>
        <p:spPr>
          <a:xfrm>
            <a:off x="671513" y="2536031"/>
            <a:ext cx="3123783" cy="3671936"/>
          </a:xfrm>
        </p:spPr>
        <p:txBody>
          <a:bodyPr anchor="t">
            <a:normAutofit/>
          </a:bodyPr>
          <a:lstStyle/>
          <a:p>
            <a:r>
              <a:rPr lang="en-US">
                <a:solidFill>
                  <a:srgbClr val="FFFFFF"/>
                </a:solidFill>
              </a:rPr>
              <a:t>Sorting by word count </a:t>
            </a:r>
          </a:p>
          <a:p>
            <a:r>
              <a:rPr lang="en-US">
                <a:solidFill>
                  <a:srgbClr val="FFFFFF"/>
                </a:solidFill>
              </a:rPr>
              <a:t>Selecting common words and assigning them to use case-based categories</a:t>
            </a:r>
          </a:p>
          <a:p>
            <a:r>
              <a:rPr lang="en-US">
                <a:solidFill>
                  <a:srgbClr val="FFFFFF"/>
                </a:solidFill>
              </a:rPr>
              <a:t>Problems:</a:t>
            </a:r>
          </a:p>
          <a:p>
            <a:pPr lvl="1"/>
            <a:r>
              <a:rPr lang="en-US">
                <a:solidFill>
                  <a:srgbClr val="FFFFFF"/>
                </a:solidFill>
              </a:rPr>
              <a:t>Subject to biases (confirmation)</a:t>
            </a:r>
          </a:p>
          <a:p>
            <a:pPr lvl="1"/>
            <a:r>
              <a:rPr lang="en-US">
                <a:solidFill>
                  <a:srgbClr val="FFFFFF"/>
                </a:solidFill>
              </a:rPr>
              <a:t>Rather arbitrary assignment</a:t>
            </a:r>
          </a:p>
          <a:p>
            <a:pPr lvl="1"/>
            <a:r>
              <a:rPr lang="en-US">
                <a:solidFill>
                  <a:srgbClr val="FFFFFF"/>
                </a:solidFill>
              </a:rPr>
              <a:t>Shallow (can’t make out connections)</a:t>
            </a:r>
          </a:p>
        </p:txBody>
      </p:sp>
      <p:pic>
        <p:nvPicPr>
          <p:cNvPr id="8" name="Grafik 7" descr="Ein Bild, das Text, Screenshot, Diagramm, Schrift enthält.&#10;&#10;Automatisch generierte Beschreibung">
            <a:extLst>
              <a:ext uri="{FF2B5EF4-FFF2-40B4-BE49-F238E27FC236}">
                <a16:creationId xmlns:a16="http://schemas.microsoft.com/office/drawing/2014/main" id="{1DBE62CF-B9FC-D0D1-D77F-0F976F97F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042" y="601200"/>
            <a:ext cx="7732800" cy="5799600"/>
          </a:xfrm>
          <a:prstGeom prst="rect">
            <a:avLst/>
          </a:prstGeom>
        </p:spPr>
      </p:pic>
    </p:spTree>
    <p:extLst>
      <p:ext uri="{BB962C8B-B14F-4D97-AF65-F5344CB8AC3E}">
        <p14:creationId xmlns:p14="http://schemas.microsoft.com/office/powerpoint/2010/main" val="410499409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920B13-92C1-1009-3B56-C6C9704823BE}"/>
              </a:ext>
            </a:extLst>
          </p:cNvPr>
          <p:cNvSpPr>
            <a:spLocks noGrp="1"/>
          </p:cNvSpPr>
          <p:nvPr>
            <p:ph type="title"/>
          </p:nvPr>
        </p:nvSpPr>
        <p:spPr/>
        <p:txBody>
          <a:bodyPr/>
          <a:lstStyle/>
          <a:p>
            <a:r>
              <a:rPr lang="en-GB"/>
              <a:t>Confirmation Bias</a:t>
            </a:r>
          </a:p>
        </p:txBody>
      </p:sp>
      <p:graphicFrame>
        <p:nvGraphicFramePr>
          <p:cNvPr id="4" name="Inhaltsplatzhalter 3">
            <a:extLst>
              <a:ext uri="{FF2B5EF4-FFF2-40B4-BE49-F238E27FC236}">
                <a16:creationId xmlns:a16="http://schemas.microsoft.com/office/drawing/2014/main" id="{E0B6D45E-2FB3-4B56-D67F-8BA040F21EF4}"/>
              </a:ext>
            </a:extLst>
          </p:cNvPr>
          <p:cNvGraphicFramePr>
            <a:graphicFrameLocks noGrp="1"/>
          </p:cNvGraphicFramePr>
          <p:nvPr>
            <p:ph idx="1"/>
            <p:extLst>
              <p:ext uri="{D42A27DB-BD31-4B8C-83A1-F6EECF244321}">
                <p14:modId xmlns:p14="http://schemas.microsoft.com/office/powerpoint/2010/main" val="1795861339"/>
              </p:ext>
            </p:extLst>
          </p:nvPr>
        </p:nvGraphicFramePr>
        <p:xfrm>
          <a:off x="2127530" y="2135832"/>
          <a:ext cx="7936940" cy="3492794"/>
        </p:xfrm>
        <a:graphic>
          <a:graphicData uri="http://schemas.openxmlformats.org/drawingml/2006/table">
            <a:tbl>
              <a:tblPr/>
              <a:tblGrid>
                <a:gridCol w="1587388">
                  <a:extLst>
                    <a:ext uri="{9D8B030D-6E8A-4147-A177-3AD203B41FA5}">
                      <a16:colId xmlns:a16="http://schemas.microsoft.com/office/drawing/2014/main" val="2993668014"/>
                    </a:ext>
                  </a:extLst>
                </a:gridCol>
                <a:gridCol w="1587388">
                  <a:extLst>
                    <a:ext uri="{9D8B030D-6E8A-4147-A177-3AD203B41FA5}">
                      <a16:colId xmlns:a16="http://schemas.microsoft.com/office/drawing/2014/main" val="2618263480"/>
                    </a:ext>
                  </a:extLst>
                </a:gridCol>
                <a:gridCol w="1587388">
                  <a:extLst>
                    <a:ext uri="{9D8B030D-6E8A-4147-A177-3AD203B41FA5}">
                      <a16:colId xmlns:a16="http://schemas.microsoft.com/office/drawing/2014/main" val="940674634"/>
                    </a:ext>
                  </a:extLst>
                </a:gridCol>
                <a:gridCol w="1587388">
                  <a:extLst>
                    <a:ext uri="{9D8B030D-6E8A-4147-A177-3AD203B41FA5}">
                      <a16:colId xmlns:a16="http://schemas.microsoft.com/office/drawing/2014/main" val="3339470801"/>
                    </a:ext>
                  </a:extLst>
                </a:gridCol>
                <a:gridCol w="1587388">
                  <a:extLst>
                    <a:ext uri="{9D8B030D-6E8A-4147-A177-3AD203B41FA5}">
                      <a16:colId xmlns:a16="http://schemas.microsoft.com/office/drawing/2014/main" val="1964767520"/>
                    </a:ext>
                  </a:extLst>
                </a:gridCol>
              </a:tblGrid>
              <a:tr h="620088">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The lazy Googler</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The lazy Creator</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The lazy Editor</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Other</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Other</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500306355"/>
                  </a:ext>
                </a:extLst>
              </a:tr>
              <a:tr h="461985">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what</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create</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find</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suggest</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list</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903415292"/>
                  </a:ext>
                </a:extLst>
              </a:tr>
              <a:tr h="461985">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explain</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write</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identify</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classify</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describe</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945491875"/>
                  </a:ext>
                </a:extLst>
              </a:tr>
              <a:tr h="461985">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why</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make</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rewrite</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give</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name</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249735054"/>
                  </a:ext>
                </a:extLst>
              </a:tr>
              <a:tr h="461985">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who</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word</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edit</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article</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provide</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609393567"/>
                  </a:ext>
                </a:extLst>
              </a:tr>
              <a:tr h="512383">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news</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story</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change</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fontAlgn="t"/>
                      <a:r>
                        <a:rPr lang="de-CH">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example</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873353477"/>
                  </a:ext>
                </a:extLst>
              </a:tr>
              <a:tr h="512383">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meaning</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text</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de-CH" sz="1400" b="0" i="0" u="none" strike="noStrike">
                          <a:solidFill>
                            <a:srgbClr val="000000"/>
                          </a:solidFill>
                          <a:effectLst/>
                          <a:latin typeface="Arial" panose="020B0604020202020204" pitchFamily="34" charset="0"/>
                        </a:rPr>
                        <a:t>convert</a:t>
                      </a:r>
                      <a:endParaRPr lang="de-CH">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fontAlgn="t"/>
                      <a:r>
                        <a:rPr lang="de-CH">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fontAlgn="t"/>
                      <a:r>
                        <a:rPr lang="de-CH">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720175553"/>
                  </a:ext>
                </a:extLst>
              </a:tr>
            </a:tbl>
          </a:graphicData>
        </a:graphic>
      </p:graphicFrame>
      <p:sp>
        <p:nvSpPr>
          <p:cNvPr id="5" name="Rectangle 1">
            <a:extLst>
              <a:ext uri="{FF2B5EF4-FFF2-40B4-BE49-F238E27FC236}">
                <a16:creationId xmlns:a16="http://schemas.microsoft.com/office/drawing/2014/main" id="{2690C68A-017A-ADF0-AEC8-5A46A7B1FC3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a:ln>
                  <a:noFill/>
                </a:ln>
                <a:solidFill>
                  <a:srgbClr val="00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 name="Textfeld 5">
            <a:extLst>
              <a:ext uri="{FF2B5EF4-FFF2-40B4-BE49-F238E27FC236}">
                <a16:creationId xmlns:a16="http://schemas.microsoft.com/office/drawing/2014/main" id="{4B52496D-8C76-4EC2-3C73-9B38824DED2E}"/>
              </a:ext>
            </a:extLst>
          </p:cNvPr>
          <p:cNvSpPr txBox="1"/>
          <p:nvPr/>
        </p:nvSpPr>
        <p:spPr>
          <a:xfrm>
            <a:off x="2127530" y="5873582"/>
            <a:ext cx="4750018" cy="369332"/>
          </a:xfrm>
          <a:prstGeom prst="rect">
            <a:avLst/>
          </a:prstGeom>
          <a:noFill/>
        </p:spPr>
        <p:txBody>
          <a:bodyPr wrap="none" rtlCol="0">
            <a:spAutoFit/>
          </a:bodyPr>
          <a:lstStyle/>
          <a:p>
            <a:r>
              <a:rPr lang="en-GB" dirty="0"/>
              <a:t>Table from the consultation presentation</a:t>
            </a:r>
          </a:p>
        </p:txBody>
      </p:sp>
    </p:spTree>
    <p:extLst>
      <p:ext uri="{BB962C8B-B14F-4D97-AF65-F5344CB8AC3E}">
        <p14:creationId xmlns:p14="http://schemas.microsoft.com/office/powerpoint/2010/main" val="965959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021ED5-151C-6DC9-2203-830DE62D2439}"/>
              </a:ext>
            </a:extLst>
          </p:cNvPr>
          <p:cNvSpPr>
            <a:spLocks noGrp="1"/>
          </p:cNvSpPr>
          <p:nvPr>
            <p:ph type="title"/>
          </p:nvPr>
        </p:nvSpPr>
        <p:spPr/>
        <p:txBody>
          <a:bodyPr/>
          <a:lstStyle/>
          <a:p>
            <a:r>
              <a:rPr lang="en-US"/>
              <a:t>inverse document frequency (</a:t>
            </a:r>
            <a:r>
              <a:rPr lang="en-US" err="1"/>
              <a:t>idf</a:t>
            </a:r>
            <a:r>
              <a:rPr lang="en-US"/>
              <a:t>)</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B8EFAD16-3D92-F090-E871-394DAFF7363A}"/>
                  </a:ext>
                </a:extLst>
              </p:cNvPr>
              <p:cNvSpPr>
                <a:spLocks noGrp="1"/>
              </p:cNvSpPr>
              <p:nvPr>
                <p:ph idx="1"/>
              </p:nvPr>
            </p:nvSpPr>
            <p:spPr>
              <a:xfrm>
                <a:off x="581193" y="2340864"/>
                <a:ext cx="7537090" cy="3634486"/>
              </a:xfrm>
            </p:spPr>
            <p:txBody>
              <a:bodyPr/>
              <a:lstStyle/>
              <a:p>
                <a:r>
                  <a:rPr lang="en-US" sz="1400"/>
                  <a:t>Weighting of word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𝑖</m:t>
                        </m:r>
                      </m:sub>
                    </m:sSub>
                  </m:oMath>
                </a14:m>
                <a:r>
                  <a:rPr lang="en-US" sz="1400"/>
                  <a:t> based on how frequently it is used across all requests</a:t>
                </a:r>
              </a:p>
              <a:p>
                <a:pPr lvl="1"/>
                <a:endParaRPr lang="en-US" sz="1400"/>
              </a:p>
              <a:p>
                <a:pPr lvl="1"/>
                <a:r>
                  <a:rPr lang="en-US" sz="1400"/>
                  <a:t>Formula :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𝑖𝑑𝑓</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m:rPr>
                        <m:sty m:val="p"/>
                      </m:rPr>
                      <a:rPr lang="en-US" sz="1400" b="0" i="0" smtClean="0">
                        <a:latin typeface="Cambria Math" panose="02040503050406030204" pitchFamily="18" charset="0"/>
                      </a:rPr>
                      <m:t>log</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r>
                              <a:rPr lang="en-US" sz="1400" b="0" i="1" smtClean="0">
                                <a:latin typeface="Cambria Math" panose="02040503050406030204" pitchFamily="18" charset="0"/>
                              </a:rPr>
                              <m:t>𝐷</m:t>
                            </m:r>
                            <m:r>
                              <a:rPr lang="en-US" sz="1400" b="0" i="1" smtClean="0">
                                <a:latin typeface="Cambria Math" panose="02040503050406030204" pitchFamily="18" charset="0"/>
                              </a:rPr>
                              <m:t>|</m:t>
                            </m:r>
                          </m:num>
                          <m:den>
                            <m:r>
                              <a:rPr lang="en-US" sz="1400" b="0" i="1" smtClean="0">
                                <a:latin typeface="Cambria Math" panose="02040503050406030204" pitchFamily="18" charset="0"/>
                              </a:rPr>
                              <m:t>|{</m:t>
                            </m:r>
                            <m:r>
                              <a:rPr lang="en-US" sz="1400" b="0" i="1" smtClean="0">
                                <a:latin typeface="Cambria Math" panose="02040503050406030204" pitchFamily="18" charset="0"/>
                              </a:rPr>
                              <m:t>𝑑</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𝑑</m:t>
                            </m:r>
                            <m:r>
                              <a:rPr lang="en-US" sz="1400" b="0" i="1" smtClean="0">
                                <a:latin typeface="Cambria Math" panose="02040503050406030204" pitchFamily="18" charset="0"/>
                              </a:rPr>
                              <m:t>}|</m:t>
                            </m:r>
                          </m:den>
                        </m:f>
                      </m:e>
                    </m:d>
                  </m:oMath>
                </a14:m>
                <a:endParaRPr lang="en-US" sz="1400"/>
              </a:p>
              <a:p>
                <a:pPr lvl="1"/>
                <a:endParaRPr lang="en-US" sz="1400"/>
              </a:p>
              <a:p>
                <a:pPr lvl="1"/>
                <a:r>
                  <a:rPr lang="en-US" sz="1400"/>
                  <a:t>E.g. “the” has an </a:t>
                </a:r>
                <a:r>
                  <a:rPr lang="en-US" sz="1400" err="1"/>
                  <a:t>idf</a:t>
                </a:r>
                <a:r>
                  <a:rPr lang="en-US" sz="1400"/>
                  <a:t>-value of ~0.43 </a:t>
                </a:r>
              </a:p>
              <a:p>
                <a:pPr lvl="1"/>
                <a:r>
                  <a:rPr lang="en-US" sz="1400"/>
                  <a:t>E.g. “magic” has an </a:t>
                </a:r>
                <a:r>
                  <a:rPr lang="en-US" sz="1400" err="1"/>
                  <a:t>idf</a:t>
                </a:r>
                <a:r>
                  <a:rPr lang="en-US" sz="1400"/>
                  <a:t>-value of ~8.52</a:t>
                </a:r>
              </a:p>
              <a:p>
                <a:pPr lvl="1"/>
                <a:endParaRPr lang="en-US"/>
              </a:p>
            </p:txBody>
          </p:sp>
        </mc:Choice>
        <mc:Fallback xmlns="">
          <p:sp>
            <p:nvSpPr>
              <p:cNvPr id="3" name="Inhaltsplatzhalter 2">
                <a:extLst>
                  <a:ext uri="{FF2B5EF4-FFF2-40B4-BE49-F238E27FC236}">
                    <a16:creationId xmlns:a16="http://schemas.microsoft.com/office/drawing/2014/main" id="{B8EFAD16-3D92-F090-E871-394DAFF7363A}"/>
                  </a:ext>
                </a:extLst>
              </p:cNvPr>
              <p:cNvSpPr>
                <a:spLocks noGrp="1" noRot="1" noChangeAspect="1" noMove="1" noResize="1" noEditPoints="1" noAdjustHandles="1" noChangeArrowheads="1" noChangeShapeType="1" noTextEdit="1"/>
              </p:cNvSpPr>
              <p:nvPr>
                <p:ph idx="1"/>
              </p:nvPr>
            </p:nvSpPr>
            <p:spPr>
              <a:xfrm>
                <a:off x="581193" y="2340864"/>
                <a:ext cx="7537090" cy="3634486"/>
              </a:xfrm>
              <a:blipFill>
                <a:blip r:embed="rId3"/>
                <a:stretch>
                  <a:fillRect l="-162"/>
                </a:stretch>
              </a:blipFill>
            </p:spPr>
            <p:txBody>
              <a:bodyPr/>
              <a:lstStyle/>
              <a:p>
                <a:r>
                  <a:rPr lang="en-US">
                    <a:noFill/>
                  </a:rPr>
                  <a:t> </a:t>
                </a:r>
              </a:p>
            </p:txBody>
          </p:sp>
        </mc:Fallback>
      </mc:AlternateContent>
      <p:sp>
        <p:nvSpPr>
          <p:cNvPr id="4" name="Rechteck 3">
            <a:extLst>
              <a:ext uri="{FF2B5EF4-FFF2-40B4-BE49-F238E27FC236}">
                <a16:creationId xmlns:a16="http://schemas.microsoft.com/office/drawing/2014/main" id="{250DD5D7-C4F1-15AC-C973-66DE775AE5B7}"/>
              </a:ext>
            </a:extLst>
          </p:cNvPr>
          <p:cNvSpPr/>
          <p:nvPr/>
        </p:nvSpPr>
        <p:spPr>
          <a:xfrm>
            <a:off x="9775958" y="3227497"/>
            <a:ext cx="1248355" cy="2286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a:extLst>
              <a:ext uri="{FF2B5EF4-FFF2-40B4-BE49-F238E27FC236}">
                <a16:creationId xmlns:a16="http://schemas.microsoft.com/office/drawing/2014/main" id="{31E6399F-4F5A-7B34-3EF3-5EFC4D48FF3C}"/>
              </a:ext>
            </a:extLst>
          </p:cNvPr>
          <p:cNvSpPr/>
          <p:nvPr/>
        </p:nvSpPr>
        <p:spPr>
          <a:xfrm>
            <a:off x="9775958" y="3219546"/>
            <a:ext cx="1248355" cy="914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hteck 5">
            <a:extLst>
              <a:ext uri="{FF2B5EF4-FFF2-40B4-BE49-F238E27FC236}">
                <a16:creationId xmlns:a16="http://schemas.microsoft.com/office/drawing/2014/main" id="{7A3F8F55-AE1A-F913-9702-DCD2355E8E7B}"/>
              </a:ext>
            </a:extLst>
          </p:cNvPr>
          <p:cNvSpPr/>
          <p:nvPr/>
        </p:nvSpPr>
        <p:spPr>
          <a:xfrm>
            <a:off x="9775958" y="3689405"/>
            <a:ext cx="1248355" cy="182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Gerade Verbindung mit Pfeil 7">
            <a:extLst>
              <a:ext uri="{FF2B5EF4-FFF2-40B4-BE49-F238E27FC236}">
                <a16:creationId xmlns:a16="http://schemas.microsoft.com/office/drawing/2014/main" id="{25BF3EB9-A1CA-4771-FA7A-9F08090056DF}"/>
              </a:ext>
            </a:extLst>
          </p:cNvPr>
          <p:cNvCxnSpPr>
            <a:cxnSpLocks/>
          </p:cNvCxnSpPr>
          <p:nvPr/>
        </p:nvCxnSpPr>
        <p:spPr>
          <a:xfrm>
            <a:off x="9169756" y="4356581"/>
            <a:ext cx="492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43230BFF-163D-45B4-733B-23136EED0BA4}"/>
              </a:ext>
            </a:extLst>
          </p:cNvPr>
          <p:cNvCxnSpPr>
            <a:cxnSpLocks/>
          </p:cNvCxnSpPr>
          <p:nvPr/>
        </p:nvCxnSpPr>
        <p:spPr>
          <a:xfrm>
            <a:off x="9169756" y="3263278"/>
            <a:ext cx="492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E0861537-A1AC-DE91-F801-719250DB1E80}"/>
              </a:ext>
            </a:extLst>
          </p:cNvPr>
          <p:cNvCxnSpPr>
            <a:cxnSpLocks/>
          </p:cNvCxnSpPr>
          <p:nvPr/>
        </p:nvCxnSpPr>
        <p:spPr>
          <a:xfrm>
            <a:off x="9169756" y="3562776"/>
            <a:ext cx="492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B8BB010B-8950-A3EF-8273-E3E55B75F97A}"/>
              </a:ext>
            </a:extLst>
          </p:cNvPr>
          <p:cNvSpPr txBox="1"/>
          <p:nvPr/>
        </p:nvSpPr>
        <p:spPr>
          <a:xfrm>
            <a:off x="7645011" y="3105250"/>
            <a:ext cx="1637967" cy="307777"/>
          </a:xfrm>
          <a:prstGeom prst="rect">
            <a:avLst/>
          </a:prstGeom>
          <a:noFill/>
        </p:spPr>
        <p:txBody>
          <a:bodyPr wrap="square" rtlCol="0">
            <a:spAutoFit/>
          </a:bodyPr>
          <a:lstStyle/>
          <a:p>
            <a:r>
              <a:rPr lang="en-US" sz="1400"/>
              <a:t>Too frequent</a:t>
            </a:r>
          </a:p>
        </p:txBody>
      </p:sp>
      <p:sp>
        <p:nvSpPr>
          <p:cNvPr id="14" name="Textfeld 13">
            <a:extLst>
              <a:ext uri="{FF2B5EF4-FFF2-40B4-BE49-F238E27FC236}">
                <a16:creationId xmlns:a16="http://schemas.microsoft.com/office/drawing/2014/main" id="{2A1A0758-7AB9-5FF4-A5A9-9B67366C8045}"/>
              </a:ext>
            </a:extLst>
          </p:cNvPr>
          <p:cNvSpPr txBox="1"/>
          <p:nvPr/>
        </p:nvSpPr>
        <p:spPr>
          <a:xfrm>
            <a:off x="7645011" y="3359099"/>
            <a:ext cx="1637967" cy="523220"/>
          </a:xfrm>
          <a:prstGeom prst="rect">
            <a:avLst/>
          </a:prstGeom>
          <a:noFill/>
        </p:spPr>
        <p:txBody>
          <a:bodyPr wrap="square" rtlCol="0">
            <a:spAutoFit/>
          </a:bodyPr>
          <a:lstStyle/>
          <a:p>
            <a:r>
              <a:rPr lang="en-US" sz="1400"/>
              <a:t>Used for further analysis</a:t>
            </a:r>
          </a:p>
        </p:txBody>
      </p:sp>
      <p:sp>
        <p:nvSpPr>
          <p:cNvPr id="15" name="Textfeld 14">
            <a:extLst>
              <a:ext uri="{FF2B5EF4-FFF2-40B4-BE49-F238E27FC236}">
                <a16:creationId xmlns:a16="http://schemas.microsoft.com/office/drawing/2014/main" id="{886ED67B-A9C1-493D-6EE4-831C1E2776A4}"/>
              </a:ext>
            </a:extLst>
          </p:cNvPr>
          <p:cNvSpPr txBox="1"/>
          <p:nvPr/>
        </p:nvSpPr>
        <p:spPr>
          <a:xfrm>
            <a:off x="7652011" y="4181816"/>
            <a:ext cx="1637967" cy="307777"/>
          </a:xfrm>
          <a:prstGeom prst="rect">
            <a:avLst/>
          </a:prstGeom>
          <a:noFill/>
        </p:spPr>
        <p:txBody>
          <a:bodyPr wrap="square" rtlCol="0">
            <a:spAutoFit/>
          </a:bodyPr>
          <a:lstStyle/>
          <a:p>
            <a:r>
              <a:rPr lang="en-US" sz="1400"/>
              <a:t>Too rarely used</a:t>
            </a:r>
          </a:p>
        </p:txBody>
      </p:sp>
      <p:sp>
        <p:nvSpPr>
          <p:cNvPr id="26" name="Textfeld 25">
            <a:extLst>
              <a:ext uri="{FF2B5EF4-FFF2-40B4-BE49-F238E27FC236}">
                <a16:creationId xmlns:a16="http://schemas.microsoft.com/office/drawing/2014/main" id="{668C5350-0D1C-0BF7-EE0A-2F89A1B0A341}"/>
              </a:ext>
            </a:extLst>
          </p:cNvPr>
          <p:cNvSpPr txBox="1"/>
          <p:nvPr/>
        </p:nvSpPr>
        <p:spPr>
          <a:xfrm>
            <a:off x="4054051" y="3302607"/>
            <a:ext cx="2439144" cy="307777"/>
          </a:xfrm>
          <a:prstGeom prst="rect">
            <a:avLst/>
          </a:prstGeom>
          <a:noFill/>
        </p:spPr>
        <p:txBody>
          <a:bodyPr wrap="square" rtlCol="0">
            <a:spAutoFit/>
          </a:bodyPr>
          <a:lstStyle/>
          <a:p>
            <a:r>
              <a:rPr lang="en-US" sz="1400">
                <a:solidFill>
                  <a:schemeClr val="tx1">
                    <a:lumMod val="75000"/>
                    <a:lumOff val="25000"/>
                  </a:schemeClr>
                </a:solidFill>
              </a:rPr>
              <a:t>Number of requests</a:t>
            </a:r>
          </a:p>
        </p:txBody>
      </p:sp>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8545D4B7-905A-51F9-23E1-672DBE7569C8}"/>
                  </a:ext>
                </a:extLst>
              </p:cNvPr>
              <p:cNvSpPr txBox="1"/>
              <p:nvPr/>
            </p:nvSpPr>
            <p:spPr>
              <a:xfrm>
                <a:off x="4054051" y="3906485"/>
                <a:ext cx="2439144" cy="523220"/>
              </a:xfrm>
              <a:prstGeom prst="rect">
                <a:avLst/>
              </a:prstGeom>
              <a:noFill/>
            </p:spPr>
            <p:txBody>
              <a:bodyPr wrap="square" rtlCol="0">
                <a:spAutoFit/>
              </a:bodyPr>
              <a:lstStyle/>
              <a:p>
                <a:r>
                  <a:rPr lang="en-US" sz="1400">
                    <a:solidFill>
                      <a:schemeClr val="tx1">
                        <a:lumMod val="75000"/>
                        <a:lumOff val="25000"/>
                      </a:schemeClr>
                    </a:solidFill>
                  </a:rPr>
                  <a:t>Number of request containing image </a:t>
                </a:r>
                <a14:m>
                  <m:oMath xmlns:m="http://schemas.openxmlformats.org/officeDocument/2006/math">
                    <m:sSub>
                      <m:sSubPr>
                        <m:ctrlPr>
                          <a:rPr lang="en-US" sz="1400" i="1">
                            <a:solidFill>
                              <a:schemeClr val="tx1">
                                <a:lumMod val="75000"/>
                                <a:lumOff val="25000"/>
                              </a:schemeClr>
                            </a:solidFill>
                            <a:latin typeface="Cambria Math" panose="02040503050406030204" pitchFamily="18" charset="0"/>
                          </a:rPr>
                        </m:ctrlPr>
                      </m:sSubPr>
                      <m:e>
                        <m:r>
                          <a:rPr lang="en-US" sz="1400">
                            <a:solidFill>
                              <a:schemeClr val="tx1">
                                <a:lumMod val="75000"/>
                                <a:lumOff val="25000"/>
                              </a:schemeClr>
                            </a:solidFill>
                            <a:latin typeface="Cambria Math" panose="02040503050406030204" pitchFamily="18" charset="0"/>
                          </a:rPr>
                          <m:t>𝑤</m:t>
                        </m:r>
                      </m:e>
                      <m:sub>
                        <m:r>
                          <a:rPr lang="en-US" sz="1400">
                            <a:solidFill>
                              <a:schemeClr val="tx1">
                                <a:lumMod val="75000"/>
                                <a:lumOff val="25000"/>
                              </a:schemeClr>
                            </a:solidFill>
                            <a:latin typeface="Cambria Math" panose="02040503050406030204" pitchFamily="18" charset="0"/>
                          </a:rPr>
                          <m:t>𝑖</m:t>
                        </m:r>
                      </m:sub>
                    </m:sSub>
                  </m:oMath>
                </a14:m>
                <a:endParaRPr lang="en-US" sz="1400">
                  <a:solidFill>
                    <a:schemeClr val="tx1">
                      <a:lumMod val="75000"/>
                      <a:lumOff val="25000"/>
                    </a:schemeClr>
                  </a:solidFill>
                </a:endParaRPr>
              </a:p>
            </p:txBody>
          </p:sp>
        </mc:Choice>
        <mc:Fallback xmlns="">
          <p:sp>
            <p:nvSpPr>
              <p:cNvPr id="27" name="Textfeld 26">
                <a:extLst>
                  <a:ext uri="{FF2B5EF4-FFF2-40B4-BE49-F238E27FC236}">
                    <a16:creationId xmlns:a16="http://schemas.microsoft.com/office/drawing/2014/main" id="{8545D4B7-905A-51F9-23E1-672DBE7569C8}"/>
                  </a:ext>
                </a:extLst>
              </p:cNvPr>
              <p:cNvSpPr txBox="1">
                <a:spLocks noRot="1" noChangeAspect="1" noMove="1" noResize="1" noEditPoints="1" noAdjustHandles="1" noChangeArrowheads="1" noChangeShapeType="1" noTextEdit="1"/>
              </p:cNvSpPr>
              <p:nvPr/>
            </p:nvSpPr>
            <p:spPr>
              <a:xfrm>
                <a:off x="4054051" y="3906485"/>
                <a:ext cx="2439144" cy="523220"/>
              </a:xfrm>
              <a:prstGeom prst="rect">
                <a:avLst/>
              </a:prstGeom>
              <a:blipFill>
                <a:blip r:embed="rId4"/>
                <a:stretch>
                  <a:fillRect l="-750" t="-2326" b="-10465"/>
                </a:stretch>
              </a:blipFill>
            </p:spPr>
            <p:txBody>
              <a:bodyPr/>
              <a:lstStyle/>
              <a:p>
                <a:r>
                  <a:rPr lang="en-US">
                    <a:noFill/>
                  </a:rPr>
                  <a:t> </a:t>
                </a:r>
              </a:p>
            </p:txBody>
          </p:sp>
        </mc:Fallback>
      </mc:AlternateContent>
      <p:cxnSp>
        <p:nvCxnSpPr>
          <p:cNvPr id="35" name="Gerade Verbindung mit Pfeil 34">
            <a:extLst>
              <a:ext uri="{FF2B5EF4-FFF2-40B4-BE49-F238E27FC236}">
                <a16:creationId xmlns:a16="http://schemas.microsoft.com/office/drawing/2014/main" id="{6BA187F5-DD26-E967-81FE-A6B9EA9AB361}"/>
              </a:ext>
            </a:extLst>
          </p:cNvPr>
          <p:cNvCxnSpPr>
            <a:cxnSpLocks/>
          </p:cNvCxnSpPr>
          <p:nvPr/>
        </p:nvCxnSpPr>
        <p:spPr>
          <a:xfrm>
            <a:off x="3323645" y="3456495"/>
            <a:ext cx="0" cy="23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60C2492D-E297-939B-0446-5D2B09484171}"/>
              </a:ext>
            </a:extLst>
          </p:cNvPr>
          <p:cNvCxnSpPr>
            <a:cxnSpLocks/>
            <a:endCxn id="26" idx="1"/>
          </p:cNvCxnSpPr>
          <p:nvPr/>
        </p:nvCxnSpPr>
        <p:spPr>
          <a:xfrm>
            <a:off x="3323645" y="3456496"/>
            <a:ext cx="7304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0E218878-D354-27B5-1BC7-FA9C7E6A1C3A}"/>
              </a:ext>
            </a:extLst>
          </p:cNvPr>
          <p:cNvCxnSpPr>
            <a:cxnSpLocks/>
          </p:cNvCxnSpPr>
          <p:nvPr/>
        </p:nvCxnSpPr>
        <p:spPr>
          <a:xfrm>
            <a:off x="3323645" y="4220721"/>
            <a:ext cx="7304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E487F376-97CA-F0DF-8019-2E6A35F8A4D5}"/>
              </a:ext>
            </a:extLst>
          </p:cNvPr>
          <p:cNvCxnSpPr/>
          <p:nvPr/>
        </p:nvCxnSpPr>
        <p:spPr>
          <a:xfrm flipV="1">
            <a:off x="3323645" y="4024093"/>
            <a:ext cx="0" cy="206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feld 45">
            <a:extLst>
              <a:ext uri="{FF2B5EF4-FFF2-40B4-BE49-F238E27FC236}">
                <a16:creationId xmlns:a16="http://schemas.microsoft.com/office/drawing/2014/main" id="{4F8C4CBC-B0C0-79FC-8046-473636F5C20D}"/>
              </a:ext>
            </a:extLst>
          </p:cNvPr>
          <p:cNvSpPr txBox="1"/>
          <p:nvPr/>
        </p:nvSpPr>
        <p:spPr>
          <a:xfrm>
            <a:off x="10155716" y="4216608"/>
            <a:ext cx="730566" cy="307777"/>
          </a:xfrm>
          <a:prstGeom prst="rect">
            <a:avLst/>
          </a:prstGeom>
          <a:noFill/>
        </p:spPr>
        <p:txBody>
          <a:bodyPr wrap="square" rtlCol="0">
            <a:spAutoFit/>
          </a:bodyPr>
          <a:lstStyle/>
          <a:p>
            <a:r>
              <a:rPr lang="en-US" sz="1400"/>
              <a:t>80%</a:t>
            </a:r>
          </a:p>
        </p:txBody>
      </p:sp>
      <p:sp>
        <p:nvSpPr>
          <p:cNvPr id="47" name="Textfeld 46">
            <a:extLst>
              <a:ext uri="{FF2B5EF4-FFF2-40B4-BE49-F238E27FC236}">
                <a16:creationId xmlns:a16="http://schemas.microsoft.com/office/drawing/2014/main" id="{BA7BD401-5816-2617-7432-E7EE2B21BDAB}"/>
              </a:ext>
            </a:extLst>
          </p:cNvPr>
          <p:cNvSpPr txBox="1"/>
          <p:nvPr/>
        </p:nvSpPr>
        <p:spPr>
          <a:xfrm>
            <a:off x="10148716" y="3375681"/>
            <a:ext cx="730566" cy="307777"/>
          </a:xfrm>
          <a:prstGeom prst="rect">
            <a:avLst/>
          </a:prstGeom>
          <a:noFill/>
        </p:spPr>
        <p:txBody>
          <a:bodyPr wrap="square" rtlCol="0">
            <a:spAutoFit/>
          </a:bodyPr>
          <a:lstStyle/>
          <a:p>
            <a:r>
              <a:rPr lang="en-US" sz="1400">
                <a:solidFill>
                  <a:schemeClr val="bg1"/>
                </a:solidFill>
              </a:rPr>
              <a:t>16%</a:t>
            </a:r>
          </a:p>
        </p:txBody>
      </p:sp>
      <p:sp>
        <p:nvSpPr>
          <p:cNvPr id="48" name="Textfeld 47">
            <a:extLst>
              <a:ext uri="{FF2B5EF4-FFF2-40B4-BE49-F238E27FC236}">
                <a16:creationId xmlns:a16="http://schemas.microsoft.com/office/drawing/2014/main" id="{84955A61-6B28-287D-3F2D-653F403AD45F}"/>
              </a:ext>
            </a:extLst>
          </p:cNvPr>
          <p:cNvSpPr txBox="1"/>
          <p:nvPr/>
        </p:nvSpPr>
        <p:spPr>
          <a:xfrm>
            <a:off x="10155716" y="2905822"/>
            <a:ext cx="730566" cy="307777"/>
          </a:xfrm>
          <a:prstGeom prst="rect">
            <a:avLst/>
          </a:prstGeom>
          <a:noFill/>
        </p:spPr>
        <p:txBody>
          <a:bodyPr wrap="square" rtlCol="0">
            <a:spAutoFit/>
          </a:bodyPr>
          <a:lstStyle/>
          <a:p>
            <a:r>
              <a:rPr lang="en-US" sz="1400"/>
              <a:t>4%</a:t>
            </a:r>
          </a:p>
        </p:txBody>
      </p:sp>
      <p:sp>
        <p:nvSpPr>
          <p:cNvPr id="51" name="Textfeld 50">
            <a:extLst>
              <a:ext uri="{FF2B5EF4-FFF2-40B4-BE49-F238E27FC236}">
                <a16:creationId xmlns:a16="http://schemas.microsoft.com/office/drawing/2014/main" id="{D32CC881-5AFD-85E6-F60A-6AC16B73DC49}"/>
              </a:ext>
            </a:extLst>
          </p:cNvPr>
          <p:cNvSpPr txBox="1"/>
          <p:nvPr/>
        </p:nvSpPr>
        <p:spPr>
          <a:xfrm>
            <a:off x="7977062" y="2457177"/>
            <a:ext cx="3633745" cy="338554"/>
          </a:xfrm>
          <a:prstGeom prst="rect">
            <a:avLst/>
          </a:prstGeom>
          <a:noFill/>
        </p:spPr>
        <p:txBody>
          <a:bodyPr wrap="square" rtlCol="0">
            <a:spAutoFit/>
          </a:bodyPr>
          <a:lstStyle/>
          <a:p>
            <a:r>
              <a:rPr lang="en-US" sz="1600" b="1"/>
              <a:t>Words sorted by commonness</a:t>
            </a:r>
          </a:p>
        </p:txBody>
      </p:sp>
    </p:spTree>
    <p:extLst>
      <p:ext uri="{BB962C8B-B14F-4D97-AF65-F5344CB8AC3E}">
        <p14:creationId xmlns:p14="http://schemas.microsoft.com/office/powerpoint/2010/main" val="747838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D9D4D4-6608-23AE-4484-DE61C136D1AA}"/>
              </a:ext>
            </a:extLst>
          </p:cNvPr>
          <p:cNvSpPr>
            <a:spLocks noGrp="1"/>
          </p:cNvSpPr>
          <p:nvPr>
            <p:ph type="title"/>
          </p:nvPr>
        </p:nvSpPr>
        <p:spPr/>
        <p:txBody>
          <a:bodyPr>
            <a:normAutofit fontScale="90000"/>
          </a:bodyPr>
          <a:lstStyle/>
          <a:p>
            <a:r>
              <a:rPr lang="en-US"/>
              <a:t>Word combination matrix &amp; common pairs</a:t>
            </a:r>
          </a:p>
        </p:txBody>
      </p:sp>
      <p:graphicFrame>
        <p:nvGraphicFramePr>
          <p:cNvPr id="4" name="Inhaltsplatzhalter 3">
            <a:extLst>
              <a:ext uri="{FF2B5EF4-FFF2-40B4-BE49-F238E27FC236}">
                <a16:creationId xmlns:a16="http://schemas.microsoft.com/office/drawing/2014/main" id="{911384BE-3246-9B96-6F22-05C5807DFB2C}"/>
              </a:ext>
            </a:extLst>
          </p:cNvPr>
          <p:cNvGraphicFramePr>
            <a:graphicFrameLocks noGrp="1"/>
          </p:cNvGraphicFramePr>
          <p:nvPr>
            <p:ph idx="1"/>
            <p:extLst>
              <p:ext uri="{D42A27DB-BD31-4B8C-83A1-F6EECF244321}">
                <p14:modId xmlns:p14="http://schemas.microsoft.com/office/powerpoint/2010/main" val="1643291691"/>
              </p:ext>
            </p:extLst>
          </p:nvPr>
        </p:nvGraphicFramePr>
        <p:xfrm>
          <a:off x="581025" y="2341562"/>
          <a:ext cx="9469424" cy="1634088"/>
        </p:xfrm>
        <a:graphic>
          <a:graphicData uri="http://schemas.openxmlformats.org/drawingml/2006/table">
            <a:tbl>
              <a:tblPr firstRow="1" bandRow="1">
                <a:tableStyleId>{BC89EF96-8CEA-46FF-86C4-4CE0E7609802}</a:tableStyleId>
              </a:tblPr>
              <a:tblGrid>
                <a:gridCol w="2367356">
                  <a:extLst>
                    <a:ext uri="{9D8B030D-6E8A-4147-A177-3AD203B41FA5}">
                      <a16:colId xmlns:a16="http://schemas.microsoft.com/office/drawing/2014/main" val="2014904308"/>
                    </a:ext>
                  </a:extLst>
                </a:gridCol>
                <a:gridCol w="2367356">
                  <a:extLst>
                    <a:ext uri="{9D8B030D-6E8A-4147-A177-3AD203B41FA5}">
                      <a16:colId xmlns:a16="http://schemas.microsoft.com/office/drawing/2014/main" val="2863546969"/>
                    </a:ext>
                  </a:extLst>
                </a:gridCol>
                <a:gridCol w="2367356">
                  <a:extLst>
                    <a:ext uri="{9D8B030D-6E8A-4147-A177-3AD203B41FA5}">
                      <a16:colId xmlns:a16="http://schemas.microsoft.com/office/drawing/2014/main" val="497172157"/>
                    </a:ext>
                  </a:extLst>
                </a:gridCol>
                <a:gridCol w="2367356">
                  <a:extLst>
                    <a:ext uri="{9D8B030D-6E8A-4147-A177-3AD203B41FA5}">
                      <a16:colId xmlns:a16="http://schemas.microsoft.com/office/drawing/2014/main" val="3757977093"/>
                    </a:ext>
                  </a:extLst>
                </a:gridCol>
              </a:tblGrid>
              <a:tr h="408522">
                <a:tc>
                  <a:txBody>
                    <a:bodyPr/>
                    <a:lstStyle/>
                    <a:p>
                      <a:endParaRPr lang="en-US"/>
                    </a:p>
                  </a:txBody>
                  <a:tcPr/>
                </a:tc>
                <a:tc>
                  <a:txBody>
                    <a:bodyPr/>
                    <a:lstStyle/>
                    <a:p>
                      <a:r>
                        <a:rPr lang="en-US"/>
                        <a:t>best</a:t>
                      </a:r>
                    </a:p>
                  </a:txBody>
                  <a:tcPr/>
                </a:tc>
                <a:tc>
                  <a:txBody>
                    <a:bodyPr/>
                    <a:lstStyle/>
                    <a:p>
                      <a:r>
                        <a:rPr lang="en-US"/>
                        <a:t>practices</a:t>
                      </a:r>
                    </a:p>
                  </a:txBody>
                  <a:tcPr/>
                </a:tc>
                <a:tc>
                  <a:txBody>
                    <a:bodyPr/>
                    <a:lstStyle/>
                    <a:p>
                      <a:r>
                        <a:rPr lang="en-US"/>
                        <a:t>zoo</a:t>
                      </a:r>
                    </a:p>
                  </a:txBody>
                  <a:tcPr/>
                </a:tc>
                <a:extLst>
                  <a:ext uri="{0D108BD9-81ED-4DB2-BD59-A6C34878D82A}">
                    <a16:rowId xmlns:a16="http://schemas.microsoft.com/office/drawing/2014/main" val="3302697271"/>
                  </a:ext>
                </a:extLst>
              </a:tr>
              <a:tr h="408522">
                <a:tc>
                  <a:txBody>
                    <a:bodyPr/>
                    <a:lstStyle/>
                    <a:p>
                      <a:r>
                        <a:rPr lang="en-US" b="1"/>
                        <a:t>best</a:t>
                      </a:r>
                    </a:p>
                  </a:txBody>
                  <a:tcPr/>
                </a:tc>
                <a:tc>
                  <a:txBody>
                    <a:bodyPr/>
                    <a:lstStyle/>
                    <a:p>
                      <a:r>
                        <a:rPr lang="en-US"/>
                        <a:t>415</a:t>
                      </a:r>
                    </a:p>
                  </a:txBody>
                  <a:tcPr/>
                </a:tc>
                <a:tc>
                  <a:txBody>
                    <a:bodyPr/>
                    <a:lstStyle/>
                    <a:p>
                      <a:r>
                        <a:rPr lang="en-US"/>
                        <a:t>25</a:t>
                      </a:r>
                    </a:p>
                  </a:txBody>
                  <a:tcPr/>
                </a:tc>
                <a:tc>
                  <a:txBody>
                    <a:bodyPr/>
                    <a:lstStyle/>
                    <a:p>
                      <a:r>
                        <a:rPr lang="en-US"/>
                        <a:t>0</a:t>
                      </a:r>
                    </a:p>
                  </a:txBody>
                  <a:tcPr/>
                </a:tc>
                <a:extLst>
                  <a:ext uri="{0D108BD9-81ED-4DB2-BD59-A6C34878D82A}">
                    <a16:rowId xmlns:a16="http://schemas.microsoft.com/office/drawing/2014/main" val="1613479402"/>
                  </a:ext>
                </a:extLst>
              </a:tr>
              <a:tr h="408522">
                <a:tc>
                  <a:txBody>
                    <a:bodyPr/>
                    <a:lstStyle/>
                    <a:p>
                      <a:r>
                        <a:rPr lang="en-US" b="1"/>
                        <a:t>practices</a:t>
                      </a:r>
                    </a:p>
                  </a:txBody>
                  <a:tcPr/>
                </a:tc>
                <a:tc>
                  <a:txBody>
                    <a:bodyPr/>
                    <a:lstStyle/>
                    <a:p>
                      <a:r>
                        <a:rPr lang="en-US"/>
                        <a:t>25</a:t>
                      </a:r>
                    </a:p>
                  </a:txBody>
                  <a:tcPr/>
                </a:tc>
                <a:tc>
                  <a:txBody>
                    <a:bodyPr/>
                    <a:lstStyle/>
                    <a:p>
                      <a:r>
                        <a:rPr lang="en-US"/>
                        <a:t>40</a:t>
                      </a:r>
                    </a:p>
                  </a:txBody>
                  <a:tcPr/>
                </a:tc>
                <a:tc>
                  <a:txBody>
                    <a:bodyPr/>
                    <a:lstStyle/>
                    <a:p>
                      <a:r>
                        <a:rPr lang="en-US"/>
                        <a:t>0</a:t>
                      </a:r>
                    </a:p>
                  </a:txBody>
                  <a:tcPr/>
                </a:tc>
                <a:extLst>
                  <a:ext uri="{0D108BD9-81ED-4DB2-BD59-A6C34878D82A}">
                    <a16:rowId xmlns:a16="http://schemas.microsoft.com/office/drawing/2014/main" val="3136504693"/>
                  </a:ext>
                </a:extLst>
              </a:tr>
              <a:tr h="408522">
                <a:tc>
                  <a:txBody>
                    <a:bodyPr/>
                    <a:lstStyle/>
                    <a:p>
                      <a:r>
                        <a:rPr lang="en-US" b="1"/>
                        <a:t>zoo</a:t>
                      </a:r>
                    </a:p>
                  </a:txBody>
                  <a:tcPr/>
                </a:tc>
                <a:tc>
                  <a:txBody>
                    <a:bodyPr/>
                    <a:lstStyle/>
                    <a:p>
                      <a:r>
                        <a:rPr lang="en-US"/>
                        <a:t>0</a:t>
                      </a:r>
                    </a:p>
                  </a:txBody>
                  <a:tcPr/>
                </a:tc>
                <a:tc>
                  <a:txBody>
                    <a:bodyPr/>
                    <a:lstStyle/>
                    <a:p>
                      <a:r>
                        <a:rPr lang="en-US"/>
                        <a:t>0</a:t>
                      </a:r>
                    </a:p>
                  </a:txBody>
                  <a:tcPr/>
                </a:tc>
                <a:tc>
                  <a:txBody>
                    <a:bodyPr/>
                    <a:lstStyle/>
                    <a:p>
                      <a:r>
                        <a:rPr lang="en-US"/>
                        <a:t>6</a:t>
                      </a:r>
                    </a:p>
                  </a:txBody>
                  <a:tcPr/>
                </a:tc>
                <a:extLst>
                  <a:ext uri="{0D108BD9-81ED-4DB2-BD59-A6C34878D82A}">
                    <a16:rowId xmlns:a16="http://schemas.microsoft.com/office/drawing/2014/main" val="249268962"/>
                  </a:ext>
                </a:extLst>
              </a:tr>
            </a:tbl>
          </a:graphicData>
        </a:graphic>
      </p:graphicFrame>
      <p:sp>
        <p:nvSpPr>
          <p:cNvPr id="5" name="Inhaltsplatzhalter 2">
            <a:extLst>
              <a:ext uri="{FF2B5EF4-FFF2-40B4-BE49-F238E27FC236}">
                <a16:creationId xmlns:a16="http://schemas.microsoft.com/office/drawing/2014/main" id="{0029811B-79B5-EFA3-8A31-B625BCB8B357}"/>
              </a:ext>
            </a:extLst>
          </p:cNvPr>
          <p:cNvSpPr txBox="1">
            <a:spLocks/>
          </p:cNvSpPr>
          <p:nvPr/>
        </p:nvSpPr>
        <p:spPr>
          <a:xfrm>
            <a:off x="581192" y="3697356"/>
            <a:ext cx="11029615" cy="2277993"/>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a:t>Sparse, symmetric matrix</a:t>
            </a:r>
          </a:p>
          <a:p>
            <a:r>
              <a:rPr lang="en-GB"/>
              <a:t>Parsed it to find common pairs (appearing more than 20 times together) like e.g. “best” and “practices”</a:t>
            </a:r>
          </a:p>
          <a:p>
            <a:r>
              <a:rPr lang="en-GB"/>
              <a:t>Excluded words with themselves from common pairs</a:t>
            </a:r>
          </a:p>
          <a:p>
            <a:r>
              <a:rPr lang="en-GB"/>
              <a:t>Created Network from Common Pairs</a:t>
            </a:r>
          </a:p>
        </p:txBody>
      </p:sp>
    </p:spTree>
    <p:extLst>
      <p:ext uri="{BB962C8B-B14F-4D97-AF65-F5344CB8AC3E}">
        <p14:creationId xmlns:p14="http://schemas.microsoft.com/office/powerpoint/2010/main" val="400133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1F17EFEB-BA7F-0BDB-AA58-A36344831B98}"/>
              </a:ext>
            </a:extLst>
          </p:cNvPr>
          <p:cNvPicPr>
            <a:picLocks noChangeAspect="1"/>
          </p:cNvPicPr>
          <p:nvPr/>
        </p:nvPicPr>
        <p:blipFill>
          <a:blip r:embed="rId2"/>
          <a:stretch>
            <a:fillRect/>
          </a:stretch>
        </p:blipFill>
        <p:spPr>
          <a:xfrm>
            <a:off x="3105128" y="1057257"/>
            <a:ext cx="6898280" cy="5470292"/>
          </a:xfrm>
          <a:prstGeom prst="rect">
            <a:avLst/>
          </a:prstGeom>
        </p:spPr>
      </p:pic>
      <p:sp>
        <p:nvSpPr>
          <p:cNvPr id="2" name="Titel 1">
            <a:extLst>
              <a:ext uri="{FF2B5EF4-FFF2-40B4-BE49-F238E27FC236}">
                <a16:creationId xmlns:a16="http://schemas.microsoft.com/office/drawing/2014/main" id="{0DE12065-1852-3958-0385-9F00616086DC}"/>
              </a:ext>
            </a:extLst>
          </p:cNvPr>
          <p:cNvSpPr>
            <a:spLocks noGrp="1"/>
          </p:cNvSpPr>
          <p:nvPr>
            <p:ph type="title"/>
          </p:nvPr>
        </p:nvSpPr>
        <p:spPr/>
        <p:txBody>
          <a:bodyPr/>
          <a:lstStyle/>
          <a:p>
            <a:r>
              <a:rPr lang="en-US"/>
              <a:t>The network</a:t>
            </a:r>
          </a:p>
        </p:txBody>
      </p:sp>
    </p:spTree>
    <p:extLst>
      <p:ext uri="{BB962C8B-B14F-4D97-AF65-F5344CB8AC3E}">
        <p14:creationId xmlns:p14="http://schemas.microsoft.com/office/powerpoint/2010/main" val="79905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8ABB74-4BE0-772D-4FE3-CAC7C8389465}"/>
              </a:ext>
            </a:extLst>
          </p:cNvPr>
          <p:cNvSpPr>
            <a:spLocks noGrp="1"/>
          </p:cNvSpPr>
          <p:nvPr>
            <p:ph type="title"/>
          </p:nvPr>
        </p:nvSpPr>
        <p:spPr/>
        <p:txBody>
          <a:bodyPr/>
          <a:lstStyle/>
          <a:p>
            <a:r>
              <a:rPr lang="en-US"/>
              <a:t>observed Use cases from network</a:t>
            </a:r>
          </a:p>
        </p:txBody>
      </p:sp>
      <p:graphicFrame>
        <p:nvGraphicFramePr>
          <p:cNvPr id="4" name="Inhaltsplatzhalter 3">
            <a:extLst>
              <a:ext uri="{FF2B5EF4-FFF2-40B4-BE49-F238E27FC236}">
                <a16:creationId xmlns:a16="http://schemas.microsoft.com/office/drawing/2014/main" id="{C7F94D3C-2FA5-18DA-7572-BDB888D9A679}"/>
              </a:ext>
            </a:extLst>
          </p:cNvPr>
          <p:cNvGraphicFramePr>
            <a:graphicFrameLocks noGrp="1"/>
          </p:cNvGraphicFramePr>
          <p:nvPr>
            <p:ph idx="1"/>
            <p:extLst>
              <p:ext uri="{D42A27DB-BD31-4B8C-83A1-F6EECF244321}">
                <p14:modId xmlns:p14="http://schemas.microsoft.com/office/powerpoint/2010/main" val="2437759940"/>
              </p:ext>
            </p:extLst>
          </p:nvPr>
        </p:nvGraphicFramePr>
        <p:xfrm>
          <a:off x="581025" y="2341563"/>
          <a:ext cx="10813194" cy="4124960"/>
        </p:xfrm>
        <a:graphic>
          <a:graphicData uri="http://schemas.openxmlformats.org/drawingml/2006/table">
            <a:tbl>
              <a:tblPr firstRow="1" bandRow="1">
                <a:tableStyleId>{5C22544A-7EE6-4342-B048-85BDC9FD1C3A}</a:tableStyleId>
              </a:tblPr>
              <a:tblGrid>
                <a:gridCol w="4460572">
                  <a:extLst>
                    <a:ext uri="{9D8B030D-6E8A-4147-A177-3AD203B41FA5}">
                      <a16:colId xmlns:a16="http://schemas.microsoft.com/office/drawing/2014/main" val="798694064"/>
                    </a:ext>
                  </a:extLst>
                </a:gridCol>
                <a:gridCol w="6352622">
                  <a:extLst>
                    <a:ext uri="{9D8B030D-6E8A-4147-A177-3AD203B41FA5}">
                      <a16:colId xmlns:a16="http://schemas.microsoft.com/office/drawing/2014/main" val="87734207"/>
                    </a:ext>
                  </a:extLst>
                </a:gridCol>
              </a:tblGrid>
              <a:tr h="370840">
                <a:tc>
                  <a:txBody>
                    <a:bodyPr/>
                    <a:lstStyle/>
                    <a:p>
                      <a:r>
                        <a:rPr lang="en-US"/>
                        <a:t>Use Case </a:t>
                      </a:r>
                    </a:p>
                  </a:txBody>
                  <a:tcPr/>
                </a:tc>
                <a:tc>
                  <a:txBody>
                    <a:bodyPr/>
                    <a:lstStyle/>
                    <a:p>
                      <a:r>
                        <a:rPr lang="en-US"/>
                        <a:t>Groups</a:t>
                      </a:r>
                    </a:p>
                  </a:txBody>
                  <a:tcPr/>
                </a:tc>
                <a:extLst>
                  <a:ext uri="{0D108BD9-81ED-4DB2-BD59-A6C34878D82A}">
                    <a16:rowId xmlns:a16="http://schemas.microsoft.com/office/drawing/2014/main" val="2852310778"/>
                  </a:ext>
                </a:extLst>
              </a:tr>
              <a:tr h="370840">
                <a:tc>
                  <a:txBody>
                    <a:bodyPr/>
                    <a:lstStyle/>
                    <a:p>
                      <a:r>
                        <a:rPr lang="en-US"/>
                        <a:t>Asking knowledge questions</a:t>
                      </a:r>
                    </a:p>
                  </a:txBody>
                  <a:tcPr/>
                </a:tc>
                <a:tc>
                  <a:txBody>
                    <a:bodyPr/>
                    <a:lstStyle/>
                    <a:p>
                      <a:r>
                        <a:rPr lang="en-US"/>
                        <a:t>Fact/interesting/facts, pros/cons, countries/population, recent/news/headlines</a:t>
                      </a:r>
                    </a:p>
                  </a:txBody>
                  <a:tcPr/>
                </a:tc>
                <a:extLst>
                  <a:ext uri="{0D108BD9-81ED-4DB2-BD59-A6C34878D82A}">
                    <a16:rowId xmlns:a16="http://schemas.microsoft.com/office/drawing/2014/main" val="1973896779"/>
                  </a:ext>
                </a:extLst>
              </a:tr>
              <a:tr h="370840">
                <a:tc>
                  <a:txBody>
                    <a:bodyPr/>
                    <a:lstStyle/>
                    <a:p>
                      <a:r>
                        <a:rPr lang="en-US"/>
                        <a:t>Coding questions</a:t>
                      </a:r>
                    </a:p>
                  </a:txBody>
                  <a:tcPr/>
                </a:tc>
                <a:tc>
                  <a:txBody>
                    <a:bodyPr/>
                    <a:lstStyle/>
                    <a:p>
                      <a:r>
                        <a:rPr lang="en-US"/>
                        <a:t>Software/development, cloud/computing, snippet/code/print, neural/network/networks, linear/regression, cluster around “model”, returns/takes</a:t>
                      </a:r>
                    </a:p>
                  </a:txBody>
                  <a:tcPr/>
                </a:tc>
                <a:extLst>
                  <a:ext uri="{0D108BD9-81ED-4DB2-BD59-A6C34878D82A}">
                    <a16:rowId xmlns:a16="http://schemas.microsoft.com/office/drawing/2014/main" val="3760689028"/>
                  </a:ext>
                </a:extLst>
              </a:tr>
              <a:tr h="370840">
                <a:tc>
                  <a:txBody>
                    <a:bodyPr/>
                    <a:lstStyle/>
                    <a:p>
                      <a:r>
                        <a:rPr lang="en-US"/>
                        <a:t>Math</a:t>
                      </a:r>
                    </a:p>
                  </a:txBody>
                  <a:tcPr/>
                </a:tc>
                <a:tc>
                  <a:txBody>
                    <a:bodyPr/>
                    <a:lstStyle/>
                    <a:p>
                      <a:r>
                        <a:rPr lang="en-US"/>
                        <a:t>X/y/value</a:t>
                      </a:r>
                    </a:p>
                  </a:txBody>
                  <a:tcPr/>
                </a:tc>
                <a:extLst>
                  <a:ext uri="{0D108BD9-81ED-4DB2-BD59-A6C34878D82A}">
                    <a16:rowId xmlns:a16="http://schemas.microsoft.com/office/drawing/2014/main" val="3277356494"/>
                  </a:ext>
                </a:extLst>
              </a:tr>
              <a:tr h="370840">
                <a:tc>
                  <a:txBody>
                    <a:bodyPr/>
                    <a:lstStyle/>
                    <a:p>
                      <a:r>
                        <a:rPr lang="en-US"/>
                        <a:t>Text editing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Active/passive/voice, perfect/present/tense, without/changing</a:t>
                      </a:r>
                    </a:p>
                  </a:txBody>
                  <a:tcPr/>
                </a:tc>
                <a:extLst>
                  <a:ext uri="{0D108BD9-81ED-4DB2-BD59-A6C34878D82A}">
                    <a16:rowId xmlns:a16="http://schemas.microsoft.com/office/drawing/2014/main" val="3011809593"/>
                  </a:ext>
                </a:extLst>
              </a:tr>
              <a:tr h="370840">
                <a:tc>
                  <a:txBody>
                    <a:bodyPr/>
                    <a:lstStyle/>
                    <a:p>
                      <a:r>
                        <a:rPr lang="en-US"/>
                        <a:t>Generating specific content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start/letter, </a:t>
                      </a:r>
                      <a:r>
                        <a:rPr lang="en-US">
                          <a:sym typeface="Wingdings" panose="05000000000000000000" pitchFamily="2" charset="2"/>
                        </a:rPr>
                        <a:t>email/subject, fictional/character, </a:t>
                      </a:r>
                      <a:r>
                        <a:rPr lang="en-US"/>
                        <a:t>Tweet/characters/dialogue/discussing</a:t>
                      </a:r>
                      <a:r>
                        <a:rPr lang="en-US">
                          <a:sym typeface="Wingdings" panose="05000000000000000000" pitchFamily="2" charset="2"/>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sym typeface="Wingdings" panose="05000000000000000000" pitchFamily="2" charset="2"/>
                        </a:rPr>
                        <a:t>timeline/events, movie/review</a:t>
                      </a:r>
                      <a:r>
                        <a:rPr lang="en-US"/>
                        <a:t>, </a:t>
                      </a:r>
                      <a:r>
                        <a:rPr lang="en-US">
                          <a:sym typeface="Wingdings" panose="05000000000000000000" pitchFamily="2" charset="2"/>
                        </a:rPr>
                        <a:t>media/blog/post/importance/essay/persuasive/argument</a:t>
                      </a:r>
                      <a:endParaRPr lang="en-US"/>
                    </a:p>
                  </a:txBody>
                  <a:tcPr/>
                </a:tc>
                <a:extLst>
                  <a:ext uri="{0D108BD9-81ED-4DB2-BD59-A6C34878D82A}">
                    <a16:rowId xmlns:a16="http://schemas.microsoft.com/office/drawing/2014/main" val="1711017388"/>
                  </a:ext>
                </a:extLst>
              </a:tr>
            </a:tbl>
          </a:graphicData>
        </a:graphic>
      </p:graphicFrame>
    </p:spTree>
    <p:extLst>
      <p:ext uri="{BB962C8B-B14F-4D97-AF65-F5344CB8AC3E}">
        <p14:creationId xmlns:p14="http://schemas.microsoft.com/office/powerpoint/2010/main" val="3171756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F5F9A1-9194-6E43-1507-2B475177B346}"/>
              </a:ext>
            </a:extLst>
          </p:cNvPr>
          <p:cNvSpPr>
            <a:spLocks noGrp="1"/>
          </p:cNvSpPr>
          <p:nvPr>
            <p:ph type="title"/>
          </p:nvPr>
        </p:nvSpPr>
        <p:spPr/>
        <p:txBody>
          <a:bodyPr/>
          <a:lstStyle/>
          <a:p>
            <a:r>
              <a:rPr lang="en-US"/>
              <a:t>False positive use cases from network</a:t>
            </a:r>
          </a:p>
        </p:txBody>
      </p:sp>
      <p:graphicFrame>
        <p:nvGraphicFramePr>
          <p:cNvPr id="4" name="Inhaltsplatzhalter 3">
            <a:extLst>
              <a:ext uri="{FF2B5EF4-FFF2-40B4-BE49-F238E27FC236}">
                <a16:creationId xmlns:a16="http://schemas.microsoft.com/office/drawing/2014/main" id="{C55713C2-189C-DCC8-5919-4F101D2EC251}"/>
              </a:ext>
            </a:extLst>
          </p:cNvPr>
          <p:cNvGraphicFramePr>
            <a:graphicFrameLocks noGrp="1"/>
          </p:cNvGraphicFramePr>
          <p:nvPr>
            <p:ph idx="1"/>
            <p:extLst>
              <p:ext uri="{D42A27DB-BD31-4B8C-83A1-F6EECF244321}">
                <p14:modId xmlns:p14="http://schemas.microsoft.com/office/powerpoint/2010/main" val="555044242"/>
              </p:ext>
            </p:extLst>
          </p:nvPr>
        </p:nvGraphicFramePr>
        <p:xfrm>
          <a:off x="581025" y="2341563"/>
          <a:ext cx="11029950" cy="32105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124087817"/>
                    </a:ext>
                  </a:extLst>
                </a:gridCol>
                <a:gridCol w="5514975">
                  <a:extLst>
                    <a:ext uri="{9D8B030D-6E8A-4147-A177-3AD203B41FA5}">
                      <a16:colId xmlns:a16="http://schemas.microsoft.com/office/drawing/2014/main" val="2699241357"/>
                    </a:ext>
                  </a:extLst>
                </a:gridCol>
              </a:tblGrid>
              <a:tr h="370840">
                <a:tc>
                  <a:txBody>
                    <a:bodyPr/>
                    <a:lstStyle/>
                    <a:p>
                      <a:r>
                        <a:rPr lang="en-US"/>
                        <a:t>Reason</a:t>
                      </a:r>
                    </a:p>
                  </a:txBody>
                  <a:tcPr/>
                </a:tc>
                <a:tc>
                  <a:txBody>
                    <a:bodyPr/>
                    <a:lstStyle/>
                    <a:p>
                      <a:r>
                        <a:rPr lang="en-US"/>
                        <a:t>Group</a:t>
                      </a:r>
                    </a:p>
                  </a:txBody>
                  <a:tcPr/>
                </a:tc>
                <a:extLst>
                  <a:ext uri="{0D108BD9-81ED-4DB2-BD59-A6C34878D82A}">
                    <a16:rowId xmlns:a16="http://schemas.microsoft.com/office/drawing/2014/main" val="3711576180"/>
                  </a:ext>
                </a:extLst>
              </a:tr>
              <a:tr h="370840">
                <a:tc>
                  <a:txBody>
                    <a:bodyPr/>
                    <a:lstStyle/>
                    <a:p>
                      <a:r>
                        <a:rPr lang="en-US"/>
                        <a:t>Words that belong together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Science-fiction, multiple-choice, web-page, view-point, current-state, mobile-app, sentiment-analysis </a:t>
                      </a:r>
                    </a:p>
                  </a:txBody>
                  <a:tcPr/>
                </a:tc>
                <a:extLst>
                  <a:ext uri="{0D108BD9-81ED-4DB2-BD59-A6C34878D82A}">
                    <a16:rowId xmlns:a16="http://schemas.microsoft.com/office/drawing/2014/main" val="2041849427"/>
                  </a:ext>
                </a:extLst>
              </a:tr>
              <a:tr h="370840">
                <a:tc>
                  <a:txBody>
                    <a:bodyPr/>
                    <a:lstStyle/>
                    <a:p>
                      <a:r>
                        <a:rPr lang="en-US"/>
                        <a:t>Sentence structure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Instructions/set, False/true/determine/whether provide-brief, 100/less, Situation/where/scenario/than/angle/sides</a:t>
                      </a:r>
                    </a:p>
                  </a:txBody>
                  <a:tcPr/>
                </a:tc>
                <a:extLst>
                  <a:ext uri="{0D108BD9-81ED-4DB2-BD59-A6C34878D82A}">
                    <a16:rowId xmlns:a16="http://schemas.microsoft.com/office/drawing/2014/main" val="525418180"/>
                  </a:ext>
                </a:extLst>
              </a:tr>
              <a:tr h="370840">
                <a:tc>
                  <a:txBody>
                    <a:bodyPr/>
                    <a:lstStyle/>
                    <a:p>
                      <a:r>
                        <a:rPr lang="en-US"/>
                        <a:t>Coincidental overlap of uses</a:t>
                      </a:r>
                    </a:p>
                  </a:txBody>
                  <a:tcPr/>
                </a:tc>
                <a:tc>
                  <a:txBody>
                    <a:bodyPr/>
                    <a:lstStyle/>
                    <a:p>
                      <a:r>
                        <a:rPr lang="en-US"/>
                        <a:t>Mathematical-expression-regular</a:t>
                      </a:r>
                    </a:p>
                  </a:txBody>
                  <a:tcPr/>
                </a:tc>
                <a:extLst>
                  <a:ext uri="{0D108BD9-81ED-4DB2-BD59-A6C34878D82A}">
                    <a16:rowId xmlns:a16="http://schemas.microsoft.com/office/drawing/2014/main" val="3418989539"/>
                  </a:ext>
                </a:extLst>
              </a:tr>
              <a:tr h="370840">
                <a:tc>
                  <a:txBody>
                    <a:bodyPr/>
                    <a:lstStyle/>
                    <a:p>
                      <a:r>
                        <a:rPr lang="en-US"/>
                        <a:t>Artifacts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All, word, would, there/many, when/consider/time, improve/ways/increase</a:t>
                      </a:r>
                      <a:endParaRPr lang="en-US">
                        <a:sym typeface="Wingdings" panose="05000000000000000000" pitchFamily="2" charset="2"/>
                      </a:endParaRPr>
                    </a:p>
                  </a:txBody>
                  <a:tcPr/>
                </a:tc>
                <a:extLst>
                  <a:ext uri="{0D108BD9-81ED-4DB2-BD59-A6C34878D82A}">
                    <a16:rowId xmlns:a16="http://schemas.microsoft.com/office/drawing/2014/main" val="439176418"/>
                  </a:ext>
                </a:extLst>
              </a:tr>
            </a:tbl>
          </a:graphicData>
        </a:graphic>
      </p:graphicFrame>
    </p:spTree>
    <p:extLst>
      <p:ext uri="{BB962C8B-B14F-4D97-AF65-F5344CB8AC3E}">
        <p14:creationId xmlns:p14="http://schemas.microsoft.com/office/powerpoint/2010/main" val="99546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6227BB-EA9E-E4FF-5EEA-A65DF8976C25}"/>
              </a:ext>
            </a:extLst>
          </p:cNvPr>
          <p:cNvSpPr>
            <a:spLocks noGrp="1"/>
          </p:cNvSpPr>
          <p:nvPr>
            <p:ph type="title"/>
          </p:nvPr>
        </p:nvSpPr>
        <p:spPr/>
        <p:txBody>
          <a:bodyPr/>
          <a:lstStyle/>
          <a:p>
            <a:r>
              <a:rPr lang="en-US"/>
              <a:t>Specific topics</a:t>
            </a:r>
          </a:p>
        </p:txBody>
      </p:sp>
      <p:sp>
        <p:nvSpPr>
          <p:cNvPr id="3" name="Inhaltsplatzhalter 2">
            <a:extLst>
              <a:ext uri="{FF2B5EF4-FFF2-40B4-BE49-F238E27FC236}">
                <a16:creationId xmlns:a16="http://schemas.microsoft.com/office/drawing/2014/main" id="{DA834CE8-005F-7F73-C291-8B927EBCD7C1}"/>
              </a:ext>
            </a:extLst>
          </p:cNvPr>
          <p:cNvSpPr>
            <a:spLocks noGrp="1"/>
          </p:cNvSpPr>
          <p:nvPr>
            <p:ph idx="1"/>
          </p:nvPr>
        </p:nvSpPr>
        <p:spPr>
          <a:xfrm>
            <a:off x="581192" y="2340864"/>
            <a:ext cx="11029615" cy="4195108"/>
          </a:xfrm>
        </p:spPr>
        <p:txBody>
          <a:bodyPr>
            <a:normAutofit/>
          </a:bodyPr>
          <a:lstStyle/>
          <a:p>
            <a:r>
              <a:rPr lang="en-US">
                <a:sym typeface="Wingdings" panose="05000000000000000000" pitchFamily="2" charset="2"/>
              </a:rPr>
              <a:t>Financial advice: Stock market (stock/market/price), save/money</a:t>
            </a:r>
          </a:p>
          <a:p>
            <a:r>
              <a:rPr lang="en-US">
                <a:sym typeface="Wingdings" panose="05000000000000000000" pitchFamily="2" charset="2"/>
              </a:rPr>
              <a:t>Doing the work for the user: marketing/campaign/digital/strategies/strategy, virtual/assistant </a:t>
            </a:r>
          </a:p>
          <a:p>
            <a:r>
              <a:rPr lang="en-US">
                <a:sym typeface="Wingdings" panose="05000000000000000000" pitchFamily="2" charset="2"/>
              </a:rPr>
              <a:t>Cooking: vegan recipe, healthy recipe, process/making, eating/benefits</a:t>
            </a:r>
          </a:p>
          <a:p>
            <a:r>
              <a:rPr lang="en-US">
                <a:sym typeface="Wingdings" panose="05000000000000000000" pitchFamily="2" charset="2"/>
              </a:rPr>
              <a:t>SQL: subcluster around “query”</a:t>
            </a:r>
            <a:endParaRPr lang="en-US"/>
          </a:p>
          <a:p>
            <a:r>
              <a:rPr lang="en-US"/>
              <a:t>Generating Passwords (password/8/random/special/least)</a:t>
            </a:r>
          </a:p>
          <a:p>
            <a:r>
              <a:rPr lang="en-US"/>
              <a:t>Ecological questions (global/warming, air/pollution, climate/change/effects)</a:t>
            </a:r>
          </a:p>
          <a:p>
            <a:r>
              <a:rPr lang="en-US"/>
              <a:t>interview questions </a:t>
            </a:r>
            <a:r>
              <a:rPr lang="en-US">
                <a:sym typeface="Wingdings" panose="05000000000000000000" pitchFamily="2" charset="2"/>
              </a:rPr>
              <a:t> both interviewer and interviewee asked questions</a:t>
            </a:r>
          </a:p>
          <a:p>
            <a:r>
              <a:rPr lang="en-US">
                <a:sym typeface="Wingdings" panose="05000000000000000000" pitchFamily="2" charset="2"/>
              </a:rPr>
              <a:t>Song lyrics</a:t>
            </a:r>
          </a:p>
          <a:p>
            <a:endParaRPr lang="en-US"/>
          </a:p>
        </p:txBody>
      </p:sp>
    </p:spTree>
    <p:extLst>
      <p:ext uri="{BB962C8B-B14F-4D97-AF65-F5344CB8AC3E}">
        <p14:creationId xmlns:p14="http://schemas.microsoft.com/office/powerpoint/2010/main" val="383155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59BD08-9D7F-39A4-6125-D6AA9297CD97}"/>
              </a:ext>
            </a:extLst>
          </p:cNvPr>
          <p:cNvSpPr>
            <a:spLocks noGrp="1"/>
          </p:cNvSpPr>
          <p:nvPr>
            <p:ph type="title"/>
          </p:nvPr>
        </p:nvSpPr>
        <p:spPr/>
        <p:txBody>
          <a:bodyPr/>
          <a:lstStyle/>
          <a:p>
            <a:endParaRPr lang="en-US"/>
          </a:p>
        </p:txBody>
      </p:sp>
      <p:pic>
        <p:nvPicPr>
          <p:cNvPr id="9" name="Inhaltsplatzhalter 8" descr="Ein Bild, das Text, Screenshot, Reihe, Display enthält.&#10;&#10;Automatisch generierte Beschreibung">
            <a:extLst>
              <a:ext uri="{FF2B5EF4-FFF2-40B4-BE49-F238E27FC236}">
                <a16:creationId xmlns:a16="http://schemas.microsoft.com/office/drawing/2014/main" id="{70B5B306-023F-13BB-1EDB-7890CE416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99" y="1325427"/>
            <a:ext cx="11593001" cy="4830417"/>
          </a:xfrm>
        </p:spPr>
      </p:pic>
    </p:spTree>
    <p:extLst>
      <p:ext uri="{BB962C8B-B14F-4D97-AF65-F5344CB8AC3E}">
        <p14:creationId xmlns:p14="http://schemas.microsoft.com/office/powerpoint/2010/main" val="2180724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3A3CE9-5D66-51A2-9278-3978D4DE7B78}"/>
              </a:ext>
            </a:extLst>
          </p:cNvPr>
          <p:cNvSpPr>
            <a:spLocks noGrp="1"/>
          </p:cNvSpPr>
          <p:nvPr>
            <p:ph type="title"/>
          </p:nvPr>
        </p:nvSpPr>
        <p:spPr/>
        <p:txBody>
          <a:bodyPr/>
          <a:lstStyle/>
          <a:p>
            <a:r>
              <a:rPr lang="en-US"/>
              <a:t>Significance &amp; sensitivity</a:t>
            </a:r>
          </a:p>
        </p:txBody>
      </p:sp>
      <p:sp>
        <p:nvSpPr>
          <p:cNvPr id="3" name="Inhaltsplatzhalter 2">
            <a:extLst>
              <a:ext uri="{FF2B5EF4-FFF2-40B4-BE49-F238E27FC236}">
                <a16:creationId xmlns:a16="http://schemas.microsoft.com/office/drawing/2014/main" id="{AB4E3A42-879B-658E-EFCD-E6A4913D61B2}"/>
              </a:ext>
            </a:extLst>
          </p:cNvPr>
          <p:cNvSpPr>
            <a:spLocks noGrp="1"/>
          </p:cNvSpPr>
          <p:nvPr>
            <p:ph idx="1"/>
          </p:nvPr>
        </p:nvSpPr>
        <p:spPr>
          <a:xfrm>
            <a:off x="581193" y="2340863"/>
            <a:ext cx="6097904" cy="3980423"/>
          </a:xfrm>
        </p:spPr>
        <p:txBody>
          <a:bodyPr>
            <a:normAutofit fontScale="92500" lnSpcReduction="20000"/>
          </a:bodyPr>
          <a:lstStyle/>
          <a:p>
            <a:r>
              <a:rPr lang="en-US" sz="1600" b="1"/>
              <a:t>Significance analysis</a:t>
            </a:r>
          </a:p>
          <a:p>
            <a:pPr lvl="1"/>
            <a:r>
              <a:rPr lang="en-US"/>
              <a:t> Split up dataset into sub-datasets and apply same methods</a:t>
            </a:r>
          </a:p>
          <a:p>
            <a:pPr lvl="1"/>
            <a:r>
              <a:rPr lang="en-US"/>
              <a:t>Resulting networks are much smaller but contain same words</a:t>
            </a:r>
          </a:p>
          <a:p>
            <a:r>
              <a:rPr lang="en-US" sz="1600" b="1"/>
              <a:t>Sensitivity analysis</a:t>
            </a:r>
          </a:p>
          <a:p>
            <a:pPr lvl="1"/>
            <a:r>
              <a:rPr lang="en-US" sz="1400"/>
              <a:t>Thresholds for inclusion of words for analysis</a:t>
            </a:r>
          </a:p>
          <a:p>
            <a:pPr lvl="2"/>
            <a:r>
              <a:rPr lang="en-US" sz="1300"/>
              <a:t>Lower threshold excludes words that would never show up in network </a:t>
            </a:r>
            <a:r>
              <a:rPr lang="en-US" sz="1300">
                <a:sym typeface="Wingdings" panose="05000000000000000000" pitchFamily="2" charset="2"/>
              </a:rPr>
              <a:t> saves computation time</a:t>
            </a:r>
          </a:p>
          <a:p>
            <a:pPr lvl="2"/>
            <a:r>
              <a:rPr lang="en-US" sz="1300"/>
              <a:t>Upper threshold excludes words that would connect completely unrelated topics: “like”, “by”</a:t>
            </a:r>
          </a:p>
          <a:p>
            <a:pPr lvl="1"/>
            <a:r>
              <a:rPr lang="en-US" sz="1400"/>
              <a:t>Including word pairs with fewer connections makes network bigger </a:t>
            </a:r>
          </a:p>
          <a:p>
            <a:pPr lvl="2"/>
            <a:r>
              <a:rPr lang="en-US" sz="1300"/>
              <a:t>includes more artifacts</a:t>
            </a:r>
          </a:p>
          <a:p>
            <a:pPr lvl="2"/>
            <a:r>
              <a:rPr lang="en-US" sz="1300"/>
              <a:t>Makes network harder to analyze for a human</a:t>
            </a:r>
          </a:p>
          <a:p>
            <a:pPr lvl="2"/>
            <a:r>
              <a:rPr lang="en-US" sz="1300">
                <a:sym typeface="Wingdings" panose="05000000000000000000" pitchFamily="2" charset="2"/>
              </a:rPr>
              <a:t> 20 is a good threshold for that</a:t>
            </a:r>
            <a:endParaRPr lang="en-US" sz="1300"/>
          </a:p>
          <a:p>
            <a:pPr lvl="1"/>
            <a:endParaRPr lang="en-US"/>
          </a:p>
          <a:p>
            <a:pPr lvl="1"/>
            <a:endParaRPr lang="en-US"/>
          </a:p>
        </p:txBody>
      </p:sp>
      <p:pic>
        <p:nvPicPr>
          <p:cNvPr id="5" name="Grafik 4" descr="Ein Bild, das Screenshot, Text, Schrift enthält.&#10;&#10;Automatisch generierte Beschreibung">
            <a:extLst>
              <a:ext uri="{FF2B5EF4-FFF2-40B4-BE49-F238E27FC236}">
                <a16:creationId xmlns:a16="http://schemas.microsoft.com/office/drawing/2014/main" id="{4E06CE33-DD0B-0762-4B47-314D49D90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184" y="2627480"/>
            <a:ext cx="3895352" cy="914402"/>
          </a:xfrm>
          <a:prstGeom prst="rect">
            <a:avLst/>
          </a:prstGeom>
        </p:spPr>
      </p:pic>
      <p:sp>
        <p:nvSpPr>
          <p:cNvPr id="6" name="Textfeld 5">
            <a:extLst>
              <a:ext uri="{FF2B5EF4-FFF2-40B4-BE49-F238E27FC236}">
                <a16:creationId xmlns:a16="http://schemas.microsoft.com/office/drawing/2014/main" id="{DECC69E5-74F3-6CF3-ACBB-908EEB2525C0}"/>
              </a:ext>
            </a:extLst>
          </p:cNvPr>
          <p:cNvSpPr txBox="1"/>
          <p:nvPr/>
        </p:nvSpPr>
        <p:spPr>
          <a:xfrm>
            <a:off x="7084613" y="2094709"/>
            <a:ext cx="4826442" cy="307777"/>
          </a:xfrm>
          <a:prstGeom prst="rect">
            <a:avLst/>
          </a:prstGeom>
          <a:noFill/>
        </p:spPr>
        <p:txBody>
          <a:bodyPr wrap="square" rtlCol="0">
            <a:spAutoFit/>
          </a:bodyPr>
          <a:lstStyle/>
          <a:p>
            <a:r>
              <a:rPr lang="en-US" sz="1400"/>
              <a:t>Network resulting from smaller subset (4000 request)</a:t>
            </a:r>
          </a:p>
        </p:txBody>
      </p:sp>
      <p:pic>
        <p:nvPicPr>
          <p:cNvPr id="8" name="Grafik 7" descr="Ein Bild, das Diagramm, Screenshot, Text, Reihe enthält.&#10;&#10;Automatisch generierte Beschreibung">
            <a:extLst>
              <a:ext uri="{FF2B5EF4-FFF2-40B4-BE49-F238E27FC236}">
                <a16:creationId xmlns:a16="http://schemas.microsoft.com/office/drawing/2014/main" id="{8EE380A8-559D-9543-A12C-817F15CBD424}"/>
              </a:ext>
            </a:extLst>
          </p:cNvPr>
          <p:cNvPicPr>
            <a:picLocks noChangeAspect="1"/>
          </p:cNvPicPr>
          <p:nvPr/>
        </p:nvPicPr>
        <p:blipFill rotWithShape="1">
          <a:blip r:embed="rId3">
            <a:extLst>
              <a:ext uri="{28A0092B-C50C-407E-A947-70E740481C1C}">
                <a14:useLocalDpi xmlns:a14="http://schemas.microsoft.com/office/drawing/2010/main" val="0"/>
              </a:ext>
            </a:extLst>
          </a:blip>
          <a:srcRect l="5614" t="4602" r="8961" b="2924"/>
          <a:stretch/>
        </p:blipFill>
        <p:spPr>
          <a:xfrm>
            <a:off x="6854024" y="3746943"/>
            <a:ext cx="4826442" cy="2982895"/>
          </a:xfrm>
          <a:prstGeom prst="rect">
            <a:avLst/>
          </a:prstGeom>
        </p:spPr>
      </p:pic>
    </p:spTree>
    <p:extLst>
      <p:ext uri="{BB962C8B-B14F-4D97-AF65-F5344CB8AC3E}">
        <p14:creationId xmlns:p14="http://schemas.microsoft.com/office/powerpoint/2010/main" val="256191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C5A0B9-85E3-49DA-2245-15E9E20D5AC0}"/>
              </a:ext>
            </a:extLst>
          </p:cNvPr>
          <p:cNvSpPr>
            <a:spLocks noGrp="1"/>
          </p:cNvSpPr>
          <p:nvPr>
            <p:ph type="title"/>
          </p:nvPr>
        </p:nvSpPr>
        <p:spPr/>
        <p:txBody>
          <a:bodyPr/>
          <a:lstStyle/>
          <a:p>
            <a:r>
              <a:rPr lang="en-GB"/>
              <a:t>Motivation</a:t>
            </a:r>
          </a:p>
        </p:txBody>
      </p:sp>
      <p:sp>
        <p:nvSpPr>
          <p:cNvPr id="3" name="Inhaltsplatzhalter 2">
            <a:extLst>
              <a:ext uri="{FF2B5EF4-FFF2-40B4-BE49-F238E27FC236}">
                <a16:creationId xmlns:a16="http://schemas.microsoft.com/office/drawing/2014/main" id="{AA820FC0-0E75-2DC2-C2A9-BC76FB3FF697}"/>
              </a:ext>
            </a:extLst>
          </p:cNvPr>
          <p:cNvSpPr>
            <a:spLocks noGrp="1"/>
          </p:cNvSpPr>
          <p:nvPr>
            <p:ph idx="1"/>
          </p:nvPr>
        </p:nvSpPr>
        <p:spPr/>
        <p:txBody>
          <a:bodyPr/>
          <a:lstStyle/>
          <a:p>
            <a:r>
              <a:rPr lang="en-GB" dirty="0"/>
              <a:t>Why Chat-GPT?</a:t>
            </a:r>
          </a:p>
          <a:p>
            <a:pPr lvl="1"/>
            <a:r>
              <a:rPr lang="en-GB" dirty="0"/>
              <a:t>Still relatively new and quickly developing technology</a:t>
            </a:r>
          </a:p>
          <a:p>
            <a:pPr lvl="1"/>
            <a:r>
              <a:rPr lang="en-GB" dirty="0"/>
              <a:t>Always in the News</a:t>
            </a:r>
          </a:p>
          <a:p>
            <a:pPr lvl="1"/>
            <a:r>
              <a:rPr lang="en-GB" dirty="0"/>
              <a:t>Hype</a:t>
            </a:r>
          </a:p>
          <a:p>
            <a:pPr lvl="1"/>
            <a:r>
              <a:rPr lang="en-GB" dirty="0"/>
              <a:t>Growing importance of AI (especially Chat-GPT) in student, as well as everyday life</a:t>
            </a:r>
          </a:p>
          <a:p>
            <a:pPr lvl="1"/>
            <a:r>
              <a:rPr lang="en-GB" dirty="0"/>
              <a:t>Chat-GPT as an everyday friend and helper</a:t>
            </a:r>
          </a:p>
          <a:p>
            <a:r>
              <a:rPr lang="en-GB" dirty="0">
                <a:solidFill>
                  <a:srgbClr val="000000"/>
                </a:solidFill>
              </a:rPr>
              <a:t>AI usage under ETH students (</a:t>
            </a:r>
            <a:r>
              <a:rPr lang="en-GB" dirty="0" err="1">
                <a:solidFill>
                  <a:srgbClr val="000000"/>
                </a:solidFill>
              </a:rPr>
              <a:t>sep</a:t>
            </a:r>
            <a:r>
              <a:rPr lang="en-GB" dirty="0">
                <a:solidFill>
                  <a:srgbClr val="000000"/>
                </a:solidFill>
              </a:rPr>
              <a:t> 2023), </a:t>
            </a:r>
            <a:r>
              <a:rPr lang="de-CH" b="0" i="0" u="none" strike="noStrike" dirty="0" err="1">
                <a:solidFill>
                  <a:srgbClr val="000000"/>
                </a:solidFill>
                <a:effectLst/>
              </a:rPr>
              <a:t>Fadoua</a:t>
            </a:r>
            <a:r>
              <a:rPr lang="de-CH" b="0" i="0" u="none" strike="noStrike" dirty="0">
                <a:solidFill>
                  <a:srgbClr val="000000"/>
                </a:solidFill>
                <a:effectLst/>
              </a:rPr>
              <a:t> </a:t>
            </a:r>
            <a:r>
              <a:rPr lang="de-CH" b="0" i="0" u="none" strike="noStrike" dirty="0" err="1">
                <a:solidFill>
                  <a:srgbClr val="000000"/>
                </a:solidFill>
                <a:effectLst/>
              </a:rPr>
              <a:t>Balabdaoui</a:t>
            </a:r>
            <a:r>
              <a:rPr lang="de-CH" b="0" i="0" u="none" strike="noStrike" dirty="0">
                <a:solidFill>
                  <a:srgbClr val="000000"/>
                </a:solidFill>
                <a:effectLst/>
              </a:rPr>
              <a:t>, Nora Dittmann-​</a:t>
            </a:r>
            <a:r>
              <a:rPr lang="de-CH" b="0" i="0" u="none" strike="noStrike" dirty="0" err="1">
                <a:solidFill>
                  <a:srgbClr val="000000"/>
                </a:solidFill>
                <a:effectLst/>
              </a:rPr>
              <a:t>Domenichini</a:t>
            </a:r>
            <a:r>
              <a:rPr lang="de-CH" b="0" i="0" u="none" strike="noStrike" dirty="0">
                <a:solidFill>
                  <a:srgbClr val="000000"/>
                </a:solidFill>
                <a:effectLst/>
              </a:rPr>
              <a:t>, et. </a:t>
            </a:r>
            <a:r>
              <a:rPr lang="de-CH" dirty="0">
                <a:solidFill>
                  <a:srgbClr val="000000"/>
                </a:solidFill>
              </a:rPr>
              <a:t>al </a:t>
            </a:r>
            <a:endParaRPr lang="en-GB" dirty="0">
              <a:solidFill>
                <a:srgbClr val="000000"/>
              </a:solidFill>
            </a:endParaRPr>
          </a:p>
          <a:p>
            <a:pPr lvl="1"/>
            <a:r>
              <a:rPr lang="en-GB" dirty="0">
                <a:solidFill>
                  <a:srgbClr val="000000"/>
                </a:solidFill>
              </a:rPr>
              <a:t>Investigating use-cases of and opinion towards AI</a:t>
            </a:r>
            <a:endParaRPr lang="en-GB" dirty="0"/>
          </a:p>
        </p:txBody>
      </p:sp>
    </p:spTree>
    <p:extLst>
      <p:ext uri="{BB962C8B-B14F-4D97-AF65-F5344CB8AC3E}">
        <p14:creationId xmlns:p14="http://schemas.microsoft.com/office/powerpoint/2010/main" val="3092722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CBA7-7B63-56EC-4E94-0479944452CA}"/>
              </a:ext>
            </a:extLst>
          </p:cNvPr>
          <p:cNvSpPr>
            <a:spLocks noGrp="1"/>
          </p:cNvSpPr>
          <p:nvPr>
            <p:ph type="title"/>
          </p:nvPr>
        </p:nvSpPr>
        <p:spPr/>
        <p:txBody>
          <a:bodyPr/>
          <a:lstStyle/>
          <a:p>
            <a:r>
              <a:rPr lang="en-US">
                <a:ea typeface="+mj-lt"/>
                <a:cs typeface="+mj-lt"/>
              </a:rPr>
              <a:t>K-MEANS</a:t>
            </a:r>
            <a:endParaRPr lang="en-US">
              <a:solidFill>
                <a:srgbClr val="000000"/>
              </a:solidFill>
              <a:ea typeface="+mj-lt"/>
              <a:cs typeface="+mj-lt"/>
            </a:endParaRPr>
          </a:p>
        </p:txBody>
      </p:sp>
      <p:pic>
        <p:nvPicPr>
          <p:cNvPr id="4" name="Content Placeholder 3" descr="A diagram of a cluster of colored dots&#10;&#10;Description automatically generated">
            <a:extLst>
              <a:ext uri="{FF2B5EF4-FFF2-40B4-BE49-F238E27FC236}">
                <a16:creationId xmlns:a16="http://schemas.microsoft.com/office/drawing/2014/main" id="{2D1F1536-0557-DFC1-C0F9-1A25CB5A3DED}"/>
              </a:ext>
            </a:extLst>
          </p:cNvPr>
          <p:cNvPicPr>
            <a:picLocks noGrp="1" noChangeAspect="1"/>
          </p:cNvPicPr>
          <p:nvPr>
            <p:ph idx="1"/>
          </p:nvPr>
        </p:nvPicPr>
        <p:blipFill>
          <a:blip r:embed="rId2"/>
          <a:stretch>
            <a:fillRect/>
          </a:stretch>
        </p:blipFill>
        <p:spPr>
          <a:xfrm>
            <a:off x="5755612" y="1070297"/>
            <a:ext cx="6107253" cy="4712173"/>
          </a:xfrm>
        </p:spPr>
      </p:pic>
      <p:sp>
        <p:nvSpPr>
          <p:cNvPr id="3" name="TextBox 2">
            <a:extLst>
              <a:ext uri="{FF2B5EF4-FFF2-40B4-BE49-F238E27FC236}">
                <a16:creationId xmlns:a16="http://schemas.microsoft.com/office/drawing/2014/main" id="{FF994F89-2739-0537-383D-762EB01EAFF1}"/>
              </a:ext>
            </a:extLst>
          </p:cNvPr>
          <p:cNvSpPr txBox="1"/>
          <p:nvPr/>
        </p:nvSpPr>
        <p:spPr>
          <a:xfrm>
            <a:off x="612017" y="1896754"/>
            <a:ext cx="487907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a:t>Each word of a request is represented by a token</a:t>
            </a:r>
          </a:p>
          <a:p>
            <a:pPr marL="285750" indent="-285750">
              <a:buFont typeface="Wingdings"/>
              <a:buChar char="§"/>
            </a:pPr>
            <a:r>
              <a:rPr lang="en-US"/>
              <a:t>All words of a request are pooled</a:t>
            </a:r>
          </a:p>
          <a:p>
            <a:pPr marL="285750" indent="-285750">
              <a:buFont typeface="Wingdings"/>
              <a:buChar char="§"/>
            </a:pPr>
            <a:r>
              <a:rPr lang="en-US"/>
              <a:t>Each point represents one pool/request</a:t>
            </a:r>
          </a:p>
          <a:p>
            <a:pPr marL="285750" indent="-285750">
              <a:buFont typeface="Wingdings"/>
              <a:buChar char="§"/>
            </a:pPr>
            <a:r>
              <a:rPr lang="en-US"/>
              <a:t>PCA for clustering</a:t>
            </a:r>
          </a:p>
          <a:p>
            <a:pPr marL="285750" indent="-285750">
              <a:buFont typeface="Wingdings"/>
              <a:buChar char="§"/>
            </a:pPr>
            <a:r>
              <a:rPr lang="en-US"/>
              <a:t>Divided data into 5 clusters</a:t>
            </a:r>
          </a:p>
          <a:p>
            <a:pPr marL="285750" indent="-285750">
              <a:buFont typeface="Wingdings"/>
              <a:buChar char="§"/>
            </a:pPr>
            <a:endParaRPr lang="en-US"/>
          </a:p>
          <a:p>
            <a:pPr marL="285750" indent="-285750">
              <a:buFont typeface="Wingdings"/>
              <a:buChar char="§"/>
            </a:pPr>
            <a:endParaRPr lang="en-US"/>
          </a:p>
        </p:txBody>
      </p:sp>
    </p:spTree>
    <p:extLst>
      <p:ext uri="{BB962C8B-B14F-4D97-AF65-F5344CB8AC3E}">
        <p14:creationId xmlns:p14="http://schemas.microsoft.com/office/powerpoint/2010/main" val="370084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39F8-E43A-C80A-9A8A-8B08797D0C0C}"/>
              </a:ext>
            </a:extLst>
          </p:cNvPr>
          <p:cNvSpPr>
            <a:spLocks noGrp="1"/>
          </p:cNvSpPr>
          <p:nvPr>
            <p:ph type="title"/>
          </p:nvPr>
        </p:nvSpPr>
        <p:spPr/>
        <p:txBody>
          <a:bodyPr/>
          <a:lstStyle/>
          <a:p>
            <a:r>
              <a:rPr lang="en-US">
                <a:ea typeface="+mj-lt"/>
                <a:cs typeface="+mj-lt"/>
              </a:rPr>
              <a:t>K-MEANS</a:t>
            </a:r>
            <a:endParaRPr lang="en-US">
              <a:solidFill>
                <a:srgbClr val="000000"/>
              </a:solidFill>
              <a:ea typeface="+mj-lt"/>
              <a:cs typeface="+mj-lt"/>
            </a:endParaRPr>
          </a:p>
        </p:txBody>
      </p:sp>
      <p:pic>
        <p:nvPicPr>
          <p:cNvPr id="4" name="Content Placeholder 3">
            <a:extLst>
              <a:ext uri="{FF2B5EF4-FFF2-40B4-BE49-F238E27FC236}">
                <a16:creationId xmlns:a16="http://schemas.microsoft.com/office/drawing/2014/main" id="{C425E7E4-04A5-7C62-4430-388A88BC3D9C}"/>
              </a:ext>
            </a:extLst>
          </p:cNvPr>
          <p:cNvPicPr>
            <a:picLocks noGrp="1" noChangeAspect="1"/>
          </p:cNvPicPr>
          <p:nvPr>
            <p:ph idx="1"/>
          </p:nvPr>
        </p:nvPicPr>
        <p:blipFill>
          <a:blip r:embed="rId2"/>
          <a:stretch>
            <a:fillRect/>
          </a:stretch>
        </p:blipFill>
        <p:spPr>
          <a:xfrm>
            <a:off x="5963800" y="990695"/>
            <a:ext cx="5785497" cy="4365189"/>
          </a:xfrm>
        </p:spPr>
      </p:pic>
      <p:graphicFrame>
        <p:nvGraphicFramePr>
          <p:cNvPr id="6" name="Table 5">
            <a:extLst>
              <a:ext uri="{FF2B5EF4-FFF2-40B4-BE49-F238E27FC236}">
                <a16:creationId xmlns:a16="http://schemas.microsoft.com/office/drawing/2014/main" id="{41143B29-5120-B253-FC70-1868FE318578}"/>
              </a:ext>
            </a:extLst>
          </p:cNvPr>
          <p:cNvGraphicFramePr>
            <a:graphicFrameLocks noGrp="1"/>
          </p:cNvGraphicFramePr>
          <p:nvPr>
            <p:extLst>
              <p:ext uri="{D42A27DB-BD31-4B8C-83A1-F6EECF244321}">
                <p14:modId xmlns:p14="http://schemas.microsoft.com/office/powerpoint/2010/main" val="2901424951"/>
              </p:ext>
            </p:extLst>
          </p:nvPr>
        </p:nvGraphicFramePr>
        <p:xfrm>
          <a:off x="546100" y="2781300"/>
          <a:ext cx="4984750" cy="3712985"/>
        </p:xfrm>
        <a:graphic>
          <a:graphicData uri="http://schemas.openxmlformats.org/drawingml/2006/table">
            <a:tbl>
              <a:tblPr bandRow="1">
                <a:tableStyleId>{5C22544A-7EE6-4342-B048-85BDC9FD1C3A}</a:tableStyleId>
              </a:tblPr>
              <a:tblGrid>
                <a:gridCol w="996950">
                  <a:extLst>
                    <a:ext uri="{9D8B030D-6E8A-4147-A177-3AD203B41FA5}">
                      <a16:colId xmlns:a16="http://schemas.microsoft.com/office/drawing/2014/main" val="3281584036"/>
                    </a:ext>
                  </a:extLst>
                </a:gridCol>
                <a:gridCol w="996950">
                  <a:extLst>
                    <a:ext uri="{9D8B030D-6E8A-4147-A177-3AD203B41FA5}">
                      <a16:colId xmlns:a16="http://schemas.microsoft.com/office/drawing/2014/main" val="2669035408"/>
                    </a:ext>
                  </a:extLst>
                </a:gridCol>
                <a:gridCol w="996950">
                  <a:extLst>
                    <a:ext uri="{9D8B030D-6E8A-4147-A177-3AD203B41FA5}">
                      <a16:colId xmlns:a16="http://schemas.microsoft.com/office/drawing/2014/main" val="1468199896"/>
                    </a:ext>
                  </a:extLst>
                </a:gridCol>
                <a:gridCol w="996950">
                  <a:extLst>
                    <a:ext uri="{9D8B030D-6E8A-4147-A177-3AD203B41FA5}">
                      <a16:colId xmlns:a16="http://schemas.microsoft.com/office/drawing/2014/main" val="3012296647"/>
                    </a:ext>
                  </a:extLst>
                </a:gridCol>
                <a:gridCol w="996950">
                  <a:extLst>
                    <a:ext uri="{9D8B030D-6E8A-4147-A177-3AD203B41FA5}">
                      <a16:colId xmlns:a16="http://schemas.microsoft.com/office/drawing/2014/main" val="4192170110"/>
                    </a:ext>
                  </a:extLst>
                </a:gridCol>
              </a:tblGrid>
              <a:tr h="492464">
                <a:tc>
                  <a:txBody>
                    <a:bodyPr/>
                    <a:lstStyle/>
                    <a:p>
                      <a:pPr algn="l" fontAlgn="base"/>
                      <a:r>
                        <a:rPr lang="en-US" sz="1600" b="1" i="0" dirty="0">
                          <a:solidFill>
                            <a:srgbClr val="FFFFFF"/>
                          </a:solidFill>
                          <a:effectLst/>
                          <a:highlight>
                            <a:srgbClr val="D937B0"/>
                          </a:highlight>
                          <a:latin typeface="Univers"/>
                        </a:rPr>
                        <a:t>Cluster 0</a:t>
                      </a:r>
                      <a:endParaRPr lang="en-US" b="1" i="0" dirty="0">
                        <a:solidFill>
                          <a:srgbClr val="FFFFFF"/>
                        </a:solidFill>
                        <a:effectLst/>
                        <a:highlight>
                          <a:srgbClr val="D937B0"/>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7708" cap="flat" cmpd="sng" algn="ctr">
                      <a:solidFill>
                        <a:srgbClr val="FFFFFF"/>
                      </a:solidFill>
                      <a:prstDash val="solid"/>
                      <a:round/>
                      <a:headEnd type="none" w="med" len="med"/>
                      <a:tailEnd type="none" w="med" len="med"/>
                    </a:lnB>
                    <a:solidFill>
                      <a:srgbClr val="D937B0"/>
                    </a:solidFill>
                  </a:tcPr>
                </a:tc>
                <a:tc>
                  <a:txBody>
                    <a:bodyPr/>
                    <a:lstStyle/>
                    <a:p>
                      <a:pPr algn="l" fontAlgn="base"/>
                      <a:r>
                        <a:rPr lang="en-US" sz="1600" b="1" i="0" dirty="0">
                          <a:solidFill>
                            <a:srgbClr val="FFFFFF"/>
                          </a:solidFill>
                          <a:effectLst/>
                          <a:highlight>
                            <a:srgbClr val="D937B0"/>
                          </a:highlight>
                          <a:latin typeface="Univers"/>
                        </a:rPr>
                        <a:t>Cluster 1</a:t>
                      </a:r>
                      <a:endParaRPr lang="en-US" b="1" i="0" dirty="0">
                        <a:solidFill>
                          <a:srgbClr val="FFFFFF"/>
                        </a:solidFill>
                        <a:effectLst/>
                        <a:highlight>
                          <a:srgbClr val="D937B0"/>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7708" cap="flat" cmpd="sng" algn="ctr">
                      <a:solidFill>
                        <a:srgbClr val="FFFFFF"/>
                      </a:solidFill>
                      <a:prstDash val="solid"/>
                      <a:round/>
                      <a:headEnd type="none" w="med" len="med"/>
                      <a:tailEnd type="none" w="med" len="med"/>
                    </a:lnB>
                    <a:solidFill>
                      <a:srgbClr val="D937B0"/>
                    </a:solidFill>
                  </a:tcPr>
                </a:tc>
                <a:tc>
                  <a:txBody>
                    <a:bodyPr/>
                    <a:lstStyle/>
                    <a:p>
                      <a:pPr algn="l" fontAlgn="base"/>
                      <a:r>
                        <a:rPr lang="en-US" sz="1600" b="1" i="0" dirty="0">
                          <a:solidFill>
                            <a:srgbClr val="FFFFFF"/>
                          </a:solidFill>
                          <a:effectLst/>
                          <a:highlight>
                            <a:srgbClr val="D937B0"/>
                          </a:highlight>
                          <a:latin typeface="Univers"/>
                        </a:rPr>
                        <a:t>Cluster 2</a:t>
                      </a:r>
                      <a:endParaRPr lang="en-US" b="1" i="0" dirty="0">
                        <a:solidFill>
                          <a:srgbClr val="FFFFFF"/>
                        </a:solidFill>
                        <a:effectLst/>
                        <a:highlight>
                          <a:srgbClr val="D937B0"/>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7708" cap="flat" cmpd="sng" algn="ctr">
                      <a:solidFill>
                        <a:srgbClr val="FFFFFF"/>
                      </a:solidFill>
                      <a:prstDash val="solid"/>
                      <a:round/>
                      <a:headEnd type="none" w="med" len="med"/>
                      <a:tailEnd type="none" w="med" len="med"/>
                    </a:lnB>
                    <a:solidFill>
                      <a:srgbClr val="D937B0"/>
                    </a:solidFill>
                  </a:tcPr>
                </a:tc>
                <a:tc>
                  <a:txBody>
                    <a:bodyPr/>
                    <a:lstStyle/>
                    <a:p>
                      <a:pPr algn="l" fontAlgn="base"/>
                      <a:r>
                        <a:rPr lang="en-US" sz="1600" b="1" i="0" dirty="0">
                          <a:solidFill>
                            <a:srgbClr val="FFFFFF"/>
                          </a:solidFill>
                          <a:effectLst/>
                          <a:highlight>
                            <a:srgbClr val="D937B0"/>
                          </a:highlight>
                          <a:latin typeface="Univers"/>
                        </a:rPr>
                        <a:t>Cluster 3</a:t>
                      </a:r>
                      <a:endParaRPr lang="en-US" b="1" i="0" dirty="0">
                        <a:solidFill>
                          <a:srgbClr val="FFFFFF"/>
                        </a:solidFill>
                        <a:effectLst/>
                        <a:highlight>
                          <a:srgbClr val="D937B0"/>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7708" cap="flat" cmpd="sng" algn="ctr">
                      <a:solidFill>
                        <a:srgbClr val="FFFFFF"/>
                      </a:solidFill>
                      <a:prstDash val="solid"/>
                      <a:round/>
                      <a:headEnd type="none" w="med" len="med"/>
                      <a:tailEnd type="none" w="med" len="med"/>
                    </a:lnB>
                    <a:solidFill>
                      <a:srgbClr val="D937B0"/>
                    </a:solidFill>
                  </a:tcPr>
                </a:tc>
                <a:tc>
                  <a:txBody>
                    <a:bodyPr/>
                    <a:lstStyle/>
                    <a:p>
                      <a:pPr algn="l" fontAlgn="base"/>
                      <a:r>
                        <a:rPr lang="en-US" sz="1600" b="1" i="0" dirty="0">
                          <a:solidFill>
                            <a:srgbClr val="FFFFFF"/>
                          </a:solidFill>
                          <a:effectLst/>
                          <a:highlight>
                            <a:srgbClr val="D937B0"/>
                          </a:highlight>
                          <a:latin typeface="Univers"/>
                        </a:rPr>
                        <a:t>Cluster 4</a:t>
                      </a:r>
                      <a:endParaRPr lang="en-US" b="1" i="0" dirty="0">
                        <a:solidFill>
                          <a:srgbClr val="FFFFFF"/>
                        </a:solidFill>
                        <a:effectLst/>
                        <a:highlight>
                          <a:srgbClr val="D937B0"/>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7708" cap="flat" cmpd="sng" algn="ctr">
                      <a:solidFill>
                        <a:srgbClr val="FFFFFF"/>
                      </a:solidFill>
                      <a:prstDash val="solid"/>
                      <a:round/>
                      <a:headEnd type="none" w="med" len="med"/>
                      <a:tailEnd type="none" w="med" len="med"/>
                    </a:lnB>
                    <a:solidFill>
                      <a:srgbClr val="D937B0"/>
                    </a:solidFill>
                  </a:tcPr>
                </a:tc>
                <a:extLst>
                  <a:ext uri="{0D108BD9-81ED-4DB2-BD59-A6C34878D82A}">
                    <a16:rowId xmlns:a16="http://schemas.microsoft.com/office/drawing/2014/main" val="4163526037"/>
                  </a:ext>
                </a:extLst>
              </a:tr>
              <a:tr h="626773">
                <a:tc>
                  <a:txBody>
                    <a:bodyPr/>
                    <a:lstStyle/>
                    <a:p>
                      <a:pPr algn="l" fontAlgn="base"/>
                      <a:r>
                        <a:rPr lang="en-US" sz="1050" b="0" i="0" u="none" strike="noStrike" dirty="0">
                          <a:solidFill>
                            <a:srgbClr val="000000"/>
                          </a:solidFill>
                          <a:effectLst/>
                          <a:highlight>
                            <a:srgbClr val="F1CEE4"/>
                          </a:highlight>
                          <a:latin typeface="Univers"/>
                        </a:rPr>
                        <a:t>('given', 4714)</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7708"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tc>
                  <a:txBody>
                    <a:bodyPr/>
                    <a:lstStyle/>
                    <a:p>
                      <a:pPr algn="l" fontAlgn="base"/>
                      <a:r>
                        <a:rPr lang="en-US" sz="1100" b="0" i="0" u="none" strike="noStrike" dirty="0">
                          <a:solidFill>
                            <a:srgbClr val="212121"/>
                          </a:solidFill>
                          <a:effectLst/>
                          <a:highlight>
                            <a:srgbClr val="F1CEE4"/>
                          </a:highlight>
                          <a:latin typeface="Univers"/>
                        </a:rPr>
                        <a:t>('given', 647)</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7708"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tc>
                  <a:txBody>
                    <a:bodyPr/>
                    <a:lstStyle/>
                    <a:p>
                      <a:pPr algn="l" fontAlgn="base"/>
                      <a:r>
                        <a:rPr lang="en-US" sz="1100" b="0" i="0" u="none" strike="noStrike" dirty="0">
                          <a:solidFill>
                            <a:srgbClr val="212121"/>
                          </a:solidFill>
                          <a:effectLst/>
                          <a:highlight>
                            <a:srgbClr val="F1CEE4"/>
                          </a:highlight>
                          <a:latin typeface="Univers"/>
                        </a:rPr>
                        <a:t>('sentence', 550)</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7708"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tc>
                  <a:txBody>
                    <a:bodyPr/>
                    <a:lstStyle/>
                    <a:p>
                      <a:pPr algn="l" fontAlgn="base"/>
                      <a:r>
                        <a:rPr lang="en-US" sz="1100" b="0" i="0" u="none" strike="noStrike" dirty="0">
                          <a:solidFill>
                            <a:srgbClr val="212121"/>
                          </a:solidFill>
                          <a:effectLst/>
                          <a:highlight>
                            <a:srgbClr val="F1CEE4"/>
                          </a:highlight>
                          <a:latin typeface="Univers"/>
                        </a:rPr>
                        <a:t>('create', 645)</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7708"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tc>
                  <a:txBody>
                    <a:bodyPr/>
                    <a:lstStyle/>
                    <a:p>
                      <a:pPr algn="l" fontAlgn="base"/>
                      <a:r>
                        <a:rPr lang="en-US" sz="1100" b="0" i="0" u="none" strike="noStrike" dirty="0">
                          <a:solidFill>
                            <a:srgbClr val="212121"/>
                          </a:solidFill>
                          <a:effectLst/>
                          <a:highlight>
                            <a:srgbClr val="F1CEE4"/>
                          </a:highlight>
                          <a:latin typeface="Univers"/>
                        </a:rPr>
                        <a:t>('sentence', 510)</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7708"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extLst>
                  <a:ext uri="{0D108BD9-81ED-4DB2-BD59-A6C34878D82A}">
                    <a16:rowId xmlns:a16="http://schemas.microsoft.com/office/drawing/2014/main" val="3764754318"/>
                  </a:ext>
                </a:extLst>
              </a:tr>
              <a:tr h="626773">
                <a:tc>
                  <a:txBody>
                    <a:bodyPr/>
                    <a:lstStyle/>
                    <a:p>
                      <a:pPr algn="l" fontAlgn="base"/>
                      <a:r>
                        <a:rPr lang="en-US" sz="1050" b="0" i="0" u="none" strike="noStrike" dirty="0">
                          <a:solidFill>
                            <a:srgbClr val="000000"/>
                          </a:solidFill>
                          <a:effectLst/>
                          <a:highlight>
                            <a:srgbClr val="F8E8F2"/>
                          </a:highlight>
                          <a:latin typeface="Univers"/>
                        </a:rPr>
                        <a:t>('sentence', 4646)</a:t>
                      </a:r>
                      <a:endParaRPr lang="en-US" b="0" i="0" dirty="0">
                        <a:solidFill>
                          <a:srgbClr val="000000"/>
                        </a:solidFill>
                        <a:effectLst/>
                        <a:highlight>
                          <a:srgbClr val="F8E8F2"/>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8E8F2"/>
                    </a:solidFill>
                  </a:tcPr>
                </a:tc>
                <a:tc>
                  <a:txBody>
                    <a:bodyPr/>
                    <a:lstStyle/>
                    <a:p>
                      <a:pPr algn="l" fontAlgn="base"/>
                      <a:r>
                        <a:rPr lang="en-US" sz="1100" b="0" i="0" u="none" strike="noStrike" dirty="0">
                          <a:solidFill>
                            <a:srgbClr val="212121"/>
                          </a:solidFill>
                          <a:effectLst/>
                          <a:highlight>
                            <a:srgbClr val="F8E8F2"/>
                          </a:highlight>
                          <a:latin typeface="Univers"/>
                        </a:rPr>
                        <a:t>('sentence', 543)</a:t>
                      </a:r>
                      <a:endParaRPr lang="en-US" b="0" i="0" dirty="0">
                        <a:solidFill>
                          <a:srgbClr val="000000"/>
                        </a:solidFill>
                        <a:effectLst/>
                        <a:highlight>
                          <a:srgbClr val="F8E8F2"/>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8E8F2"/>
                    </a:solidFill>
                  </a:tcPr>
                </a:tc>
                <a:tc>
                  <a:txBody>
                    <a:bodyPr/>
                    <a:lstStyle/>
                    <a:p>
                      <a:pPr algn="l" fontAlgn="base"/>
                      <a:r>
                        <a:rPr lang="en-US" sz="1100" b="0" i="0" u="none" strike="noStrike" dirty="0">
                          <a:solidFill>
                            <a:srgbClr val="212121"/>
                          </a:solidFill>
                          <a:effectLst/>
                          <a:highlight>
                            <a:srgbClr val="F8E8F2"/>
                          </a:highlight>
                          <a:latin typeface="Univers"/>
                        </a:rPr>
                        <a:t>('given', 439)</a:t>
                      </a:r>
                      <a:endParaRPr lang="en-US" b="0" i="0" dirty="0">
                        <a:solidFill>
                          <a:srgbClr val="000000"/>
                        </a:solidFill>
                        <a:effectLst/>
                        <a:highlight>
                          <a:srgbClr val="F8E8F2"/>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8E8F2"/>
                    </a:solidFill>
                  </a:tcPr>
                </a:tc>
                <a:tc>
                  <a:txBody>
                    <a:bodyPr/>
                    <a:lstStyle/>
                    <a:p>
                      <a:pPr algn="l" fontAlgn="base"/>
                      <a:r>
                        <a:rPr lang="en-US" sz="1100" b="0" i="0" u="none" strike="noStrike" dirty="0">
                          <a:solidFill>
                            <a:srgbClr val="212121"/>
                          </a:solidFill>
                          <a:effectLst/>
                          <a:highlight>
                            <a:srgbClr val="F8E8F2"/>
                          </a:highlight>
                          <a:latin typeface="Univers"/>
                        </a:rPr>
                        <a:t>('generate', 640)</a:t>
                      </a:r>
                      <a:endParaRPr lang="en-US" b="0" i="0" dirty="0">
                        <a:solidFill>
                          <a:srgbClr val="000000"/>
                        </a:solidFill>
                        <a:effectLst/>
                        <a:highlight>
                          <a:srgbClr val="F8E8F2"/>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8E8F2"/>
                    </a:solidFill>
                  </a:tcPr>
                </a:tc>
                <a:tc>
                  <a:txBody>
                    <a:bodyPr/>
                    <a:lstStyle/>
                    <a:p>
                      <a:pPr algn="l" fontAlgn="base"/>
                      <a:r>
                        <a:rPr lang="en-US" sz="1100" b="0" i="0" u="none" strike="noStrike" dirty="0">
                          <a:solidFill>
                            <a:srgbClr val="212121"/>
                          </a:solidFill>
                          <a:effectLst/>
                          <a:highlight>
                            <a:srgbClr val="F8E8F2"/>
                          </a:highlight>
                          <a:latin typeface="Univers"/>
                        </a:rPr>
                        <a:t>('given', 502)</a:t>
                      </a:r>
                      <a:endParaRPr lang="en-US" b="0" i="0" dirty="0">
                        <a:solidFill>
                          <a:srgbClr val="000000"/>
                        </a:solidFill>
                        <a:effectLst/>
                        <a:highlight>
                          <a:srgbClr val="F8E8F2"/>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8E8F2"/>
                    </a:solidFill>
                  </a:tcPr>
                </a:tc>
                <a:extLst>
                  <a:ext uri="{0D108BD9-81ED-4DB2-BD59-A6C34878D82A}">
                    <a16:rowId xmlns:a16="http://schemas.microsoft.com/office/drawing/2014/main" val="1044125729"/>
                  </a:ext>
                </a:extLst>
              </a:tr>
              <a:tr h="626773">
                <a:tc>
                  <a:txBody>
                    <a:bodyPr/>
                    <a:lstStyle/>
                    <a:p>
                      <a:pPr algn="l" fontAlgn="base"/>
                      <a:r>
                        <a:rPr lang="en-US" sz="1050" b="0" i="0" u="none" strike="noStrike" dirty="0">
                          <a:solidFill>
                            <a:srgbClr val="000000"/>
                          </a:solidFill>
                          <a:effectLst/>
                          <a:highlight>
                            <a:srgbClr val="F1CEE4"/>
                          </a:highlight>
                          <a:latin typeface="Univers"/>
                        </a:rPr>
                        <a:t>('?', 3362)</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tc>
                  <a:txBody>
                    <a:bodyPr/>
                    <a:lstStyle/>
                    <a:p>
                      <a:pPr algn="l" fontAlgn="base"/>
                      <a:r>
                        <a:rPr lang="en-US" sz="1100" b="0" i="0" u="none" strike="noStrike" dirty="0">
                          <a:solidFill>
                            <a:srgbClr val="212121"/>
                          </a:solidFill>
                          <a:effectLst/>
                          <a:highlight>
                            <a:srgbClr val="F1CEE4"/>
                          </a:highlight>
                          <a:latin typeface="Univers"/>
                        </a:rPr>
                        <a:t>('generate', 527)</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tc>
                  <a:txBody>
                    <a:bodyPr/>
                    <a:lstStyle/>
                    <a:p>
                      <a:pPr algn="l" fontAlgn="base"/>
                      <a:r>
                        <a:rPr lang="en-US" sz="1100" b="0" i="0" u="none" strike="noStrike" dirty="0">
                          <a:solidFill>
                            <a:srgbClr val="212121"/>
                          </a:solidFill>
                          <a:effectLst/>
                          <a:highlight>
                            <a:srgbClr val="F1CEE4"/>
                          </a:highlight>
                          <a:latin typeface="Univers"/>
                        </a:rPr>
                        <a:t>('?', 302)</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tc>
                  <a:txBody>
                    <a:bodyPr/>
                    <a:lstStyle/>
                    <a:p>
                      <a:pPr algn="l" fontAlgn="base"/>
                      <a:r>
                        <a:rPr lang="en-US" sz="1100" b="0" i="0" u="none" strike="noStrike" dirty="0">
                          <a:solidFill>
                            <a:srgbClr val="212121"/>
                          </a:solidFill>
                          <a:effectLst/>
                          <a:highlight>
                            <a:srgbClr val="F1CEE4"/>
                          </a:highlight>
                          <a:latin typeface="Univers"/>
                        </a:rPr>
                        <a:t>('given', 588)</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tc>
                  <a:txBody>
                    <a:bodyPr/>
                    <a:lstStyle/>
                    <a:p>
                      <a:pPr algn="l" fontAlgn="base"/>
                      <a:r>
                        <a:rPr lang="en-US" sz="1100" b="0" i="0" u="none" strike="noStrike" dirty="0">
                          <a:solidFill>
                            <a:srgbClr val="212121"/>
                          </a:solidFill>
                          <a:effectLst/>
                          <a:highlight>
                            <a:srgbClr val="F1CEE4"/>
                          </a:highlight>
                          <a:latin typeface="Univers"/>
                        </a:rPr>
                        <a:t>('?', 395)</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extLst>
                  <a:ext uri="{0D108BD9-81ED-4DB2-BD59-A6C34878D82A}">
                    <a16:rowId xmlns:a16="http://schemas.microsoft.com/office/drawing/2014/main" val="1410414419"/>
                  </a:ext>
                </a:extLst>
              </a:tr>
              <a:tr h="626773">
                <a:tc>
                  <a:txBody>
                    <a:bodyPr/>
                    <a:lstStyle/>
                    <a:p>
                      <a:pPr algn="l" fontAlgn="base"/>
                      <a:r>
                        <a:rPr lang="en-US" sz="1050" b="0" i="0" u="none" strike="noStrike" dirty="0">
                          <a:solidFill>
                            <a:srgbClr val="000000"/>
                          </a:solidFill>
                          <a:effectLst/>
                          <a:highlight>
                            <a:srgbClr val="F8E8F2"/>
                          </a:highlight>
                          <a:latin typeface="Univers"/>
                        </a:rPr>
                        <a:t>('generate', 3119)</a:t>
                      </a:r>
                      <a:endParaRPr lang="en-US" b="0" i="0" dirty="0">
                        <a:solidFill>
                          <a:srgbClr val="000000"/>
                        </a:solidFill>
                        <a:effectLst/>
                        <a:highlight>
                          <a:srgbClr val="F8E8F2"/>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8E8F2"/>
                    </a:solidFill>
                  </a:tcPr>
                </a:tc>
                <a:tc>
                  <a:txBody>
                    <a:bodyPr/>
                    <a:lstStyle/>
                    <a:p>
                      <a:pPr algn="l" fontAlgn="base"/>
                      <a:r>
                        <a:rPr lang="en-US" sz="1100" b="0" i="0" u="none" strike="noStrike" dirty="0">
                          <a:solidFill>
                            <a:srgbClr val="212121"/>
                          </a:solidFill>
                          <a:effectLst/>
                          <a:highlight>
                            <a:srgbClr val="F8E8F2"/>
                          </a:highlight>
                          <a:latin typeface="Univers"/>
                        </a:rPr>
                        <a:t>('list', 481)</a:t>
                      </a:r>
                      <a:endParaRPr lang="en-US" b="0" i="0" dirty="0">
                        <a:solidFill>
                          <a:srgbClr val="000000"/>
                        </a:solidFill>
                        <a:effectLst/>
                        <a:highlight>
                          <a:srgbClr val="F8E8F2"/>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8E8F2"/>
                    </a:solidFill>
                  </a:tcPr>
                </a:tc>
                <a:tc>
                  <a:txBody>
                    <a:bodyPr/>
                    <a:lstStyle/>
                    <a:p>
                      <a:pPr algn="l" fontAlgn="base"/>
                      <a:r>
                        <a:rPr lang="en-US" sz="1100" b="0" i="0" u="none" strike="noStrike" dirty="0">
                          <a:solidFill>
                            <a:srgbClr val="212121"/>
                          </a:solidFill>
                          <a:effectLst/>
                          <a:highlight>
                            <a:srgbClr val="F8E8F2"/>
                          </a:highlight>
                          <a:latin typeface="Univers"/>
                        </a:rPr>
                        <a:t>('it', 248)</a:t>
                      </a:r>
                      <a:endParaRPr lang="en-US" b="0" i="0" dirty="0">
                        <a:solidFill>
                          <a:srgbClr val="000000"/>
                        </a:solidFill>
                        <a:effectLst/>
                        <a:highlight>
                          <a:srgbClr val="F8E8F2"/>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8E8F2"/>
                    </a:solidFill>
                  </a:tcPr>
                </a:tc>
                <a:tc>
                  <a:txBody>
                    <a:bodyPr/>
                    <a:lstStyle/>
                    <a:p>
                      <a:pPr algn="l" fontAlgn="base"/>
                      <a:r>
                        <a:rPr lang="en-US" sz="1100" b="0" i="0" u="none" strike="noStrike" dirty="0">
                          <a:solidFill>
                            <a:srgbClr val="212121"/>
                          </a:solidFill>
                          <a:effectLst/>
                          <a:highlight>
                            <a:srgbClr val="F8E8F2"/>
                          </a:highlight>
                          <a:latin typeface="Univers"/>
                        </a:rPr>
                        <a:t>('sentence', 512)</a:t>
                      </a:r>
                      <a:endParaRPr lang="en-US" b="0" i="0" dirty="0">
                        <a:solidFill>
                          <a:srgbClr val="000000"/>
                        </a:solidFill>
                        <a:effectLst/>
                        <a:highlight>
                          <a:srgbClr val="F8E8F2"/>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8E8F2"/>
                    </a:solidFill>
                  </a:tcPr>
                </a:tc>
                <a:tc>
                  <a:txBody>
                    <a:bodyPr/>
                    <a:lstStyle/>
                    <a:p>
                      <a:pPr algn="l" fontAlgn="base"/>
                      <a:r>
                        <a:rPr lang="en-US" sz="1100" b="0" i="0" u="none" strike="noStrike" dirty="0">
                          <a:solidFill>
                            <a:srgbClr val="212121"/>
                          </a:solidFill>
                          <a:effectLst/>
                          <a:highlight>
                            <a:srgbClr val="F8E8F2"/>
                          </a:highlight>
                          <a:latin typeface="Univers"/>
                        </a:rPr>
                        <a:t>('generate', 322)</a:t>
                      </a:r>
                      <a:endParaRPr lang="en-US" b="0" i="0" dirty="0">
                        <a:solidFill>
                          <a:srgbClr val="000000"/>
                        </a:solidFill>
                        <a:effectLst/>
                        <a:highlight>
                          <a:srgbClr val="F8E8F2"/>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8E8F2"/>
                    </a:solidFill>
                  </a:tcPr>
                </a:tc>
                <a:extLst>
                  <a:ext uri="{0D108BD9-81ED-4DB2-BD59-A6C34878D82A}">
                    <a16:rowId xmlns:a16="http://schemas.microsoft.com/office/drawing/2014/main" val="3794110953"/>
                  </a:ext>
                </a:extLst>
              </a:tr>
              <a:tr h="626773">
                <a:tc>
                  <a:txBody>
                    <a:bodyPr/>
                    <a:lstStyle/>
                    <a:p>
                      <a:pPr algn="l" fontAlgn="base"/>
                      <a:r>
                        <a:rPr lang="en-US" sz="1050" b="0" i="0" u="none" strike="noStrike" dirty="0">
                          <a:solidFill>
                            <a:srgbClr val="000000"/>
                          </a:solidFill>
                          <a:effectLst/>
                          <a:highlight>
                            <a:srgbClr val="F1CEE4"/>
                          </a:highlight>
                          <a:latin typeface="Univers"/>
                        </a:rPr>
                        <a:t>('list', 2814)</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tc>
                  <a:txBody>
                    <a:bodyPr/>
                    <a:lstStyle/>
                    <a:p>
                      <a:pPr algn="l" fontAlgn="base"/>
                      <a:r>
                        <a:rPr lang="en-US" sz="1100" b="0" i="0" u="none" strike="noStrike" dirty="0">
                          <a:solidFill>
                            <a:srgbClr val="212121"/>
                          </a:solidFill>
                          <a:effectLst/>
                          <a:highlight>
                            <a:srgbClr val="F1CEE4"/>
                          </a:highlight>
                          <a:latin typeface="Univers"/>
                        </a:rPr>
                        <a:t>('?', 462)</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tc>
                  <a:txBody>
                    <a:bodyPr/>
                    <a:lstStyle/>
                    <a:p>
                      <a:pPr algn="l" fontAlgn="base"/>
                      <a:r>
                        <a:rPr lang="en-US" sz="1100" b="0" i="0" u="none" strike="noStrike" dirty="0">
                          <a:solidFill>
                            <a:srgbClr val="212121"/>
                          </a:solidFill>
                          <a:effectLst/>
                          <a:highlight>
                            <a:srgbClr val="F1CEE4"/>
                          </a:highlight>
                          <a:latin typeface="Univers"/>
                        </a:rPr>
                        <a:t>('generate', 241)</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tc>
                  <a:txBody>
                    <a:bodyPr/>
                    <a:lstStyle/>
                    <a:p>
                      <a:pPr algn="l" fontAlgn="base"/>
                      <a:r>
                        <a:rPr lang="en-US" sz="1100" b="0" i="0" u="none" strike="noStrike" dirty="0">
                          <a:solidFill>
                            <a:srgbClr val="212121"/>
                          </a:solidFill>
                          <a:effectLst/>
                          <a:highlight>
                            <a:srgbClr val="F1CEE4"/>
                          </a:highlight>
                          <a:latin typeface="Univers"/>
                        </a:rPr>
                        <a:t>('cat', 463)</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tc>
                  <a:txBody>
                    <a:bodyPr/>
                    <a:lstStyle/>
                    <a:p>
                      <a:pPr algn="l" fontAlgn="base"/>
                      <a:r>
                        <a:rPr lang="en-US" sz="1100" b="0" i="0" u="none" strike="noStrike" dirty="0">
                          <a:solidFill>
                            <a:srgbClr val="212121"/>
                          </a:solidFill>
                          <a:effectLst/>
                          <a:highlight>
                            <a:srgbClr val="F1CEE4"/>
                          </a:highlight>
                          <a:latin typeface="Univers"/>
                        </a:rPr>
                        <a:t>('what', 308)</a:t>
                      </a:r>
                      <a:endParaRPr lang="en-US" b="0" i="0" dirty="0">
                        <a:solidFill>
                          <a:srgbClr val="000000"/>
                        </a:solidFill>
                        <a:effectLst/>
                        <a:highlight>
                          <a:srgbClr val="F1CEE4"/>
                        </a:highlight>
                        <a:latin typeface="Univers"/>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1CEE4"/>
                    </a:solidFill>
                  </a:tcPr>
                </a:tc>
                <a:extLst>
                  <a:ext uri="{0D108BD9-81ED-4DB2-BD59-A6C34878D82A}">
                    <a16:rowId xmlns:a16="http://schemas.microsoft.com/office/drawing/2014/main" val="580648798"/>
                  </a:ext>
                </a:extLst>
              </a:tr>
            </a:tbl>
          </a:graphicData>
        </a:graphic>
      </p:graphicFrame>
    </p:spTree>
    <p:extLst>
      <p:ext uri="{BB962C8B-B14F-4D97-AF65-F5344CB8AC3E}">
        <p14:creationId xmlns:p14="http://schemas.microsoft.com/office/powerpoint/2010/main" val="3970461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643280-B3CC-284F-CF8C-3BDAD67ADCE2}"/>
              </a:ext>
            </a:extLst>
          </p:cNvPr>
          <p:cNvSpPr>
            <a:spLocks noGrp="1"/>
          </p:cNvSpPr>
          <p:nvPr>
            <p:ph type="title"/>
          </p:nvPr>
        </p:nvSpPr>
        <p:spPr/>
        <p:txBody>
          <a:bodyPr/>
          <a:lstStyle/>
          <a:p>
            <a:r>
              <a:rPr lang="en-US"/>
              <a:t>K-means</a:t>
            </a:r>
          </a:p>
        </p:txBody>
      </p:sp>
      <p:pic>
        <p:nvPicPr>
          <p:cNvPr id="6" name="Picture 5">
            <a:extLst>
              <a:ext uri="{FF2B5EF4-FFF2-40B4-BE49-F238E27FC236}">
                <a16:creationId xmlns:a16="http://schemas.microsoft.com/office/drawing/2014/main" id="{24F3F829-699B-E460-D787-D90E230E9458}"/>
              </a:ext>
            </a:extLst>
          </p:cNvPr>
          <p:cNvPicPr>
            <a:picLocks noChangeAspect="1"/>
          </p:cNvPicPr>
          <p:nvPr/>
        </p:nvPicPr>
        <p:blipFill>
          <a:blip r:embed="rId2"/>
          <a:stretch>
            <a:fillRect/>
          </a:stretch>
        </p:blipFill>
        <p:spPr>
          <a:xfrm>
            <a:off x="6239896" y="1033463"/>
            <a:ext cx="5638826" cy="4288049"/>
          </a:xfrm>
          <a:prstGeom prst="rect">
            <a:avLst/>
          </a:prstGeom>
        </p:spPr>
      </p:pic>
      <p:graphicFrame>
        <p:nvGraphicFramePr>
          <p:cNvPr id="3" name="Table 2">
            <a:extLst>
              <a:ext uri="{FF2B5EF4-FFF2-40B4-BE49-F238E27FC236}">
                <a16:creationId xmlns:a16="http://schemas.microsoft.com/office/drawing/2014/main" id="{B4746B71-3D3E-58B2-B35A-1D02EA15B30A}"/>
              </a:ext>
            </a:extLst>
          </p:cNvPr>
          <p:cNvGraphicFramePr>
            <a:graphicFrameLocks noGrp="1"/>
          </p:cNvGraphicFramePr>
          <p:nvPr>
            <p:extLst>
              <p:ext uri="{D42A27DB-BD31-4B8C-83A1-F6EECF244321}">
                <p14:modId xmlns:p14="http://schemas.microsoft.com/office/powerpoint/2010/main" val="1333381135"/>
              </p:ext>
            </p:extLst>
          </p:nvPr>
        </p:nvGraphicFramePr>
        <p:xfrm>
          <a:off x="469900" y="2768600"/>
          <a:ext cx="5141895" cy="3747179"/>
        </p:xfrm>
        <a:graphic>
          <a:graphicData uri="http://schemas.openxmlformats.org/drawingml/2006/table">
            <a:tbl>
              <a:tblPr firstRow="1" bandRow="1">
                <a:tableStyleId>{5C22544A-7EE6-4342-B048-85BDC9FD1C3A}</a:tableStyleId>
              </a:tblPr>
              <a:tblGrid>
                <a:gridCol w="1028379">
                  <a:extLst>
                    <a:ext uri="{9D8B030D-6E8A-4147-A177-3AD203B41FA5}">
                      <a16:colId xmlns:a16="http://schemas.microsoft.com/office/drawing/2014/main" val="1445174143"/>
                    </a:ext>
                  </a:extLst>
                </a:gridCol>
                <a:gridCol w="1028379">
                  <a:extLst>
                    <a:ext uri="{9D8B030D-6E8A-4147-A177-3AD203B41FA5}">
                      <a16:colId xmlns:a16="http://schemas.microsoft.com/office/drawing/2014/main" val="1271986151"/>
                    </a:ext>
                  </a:extLst>
                </a:gridCol>
                <a:gridCol w="1028379">
                  <a:extLst>
                    <a:ext uri="{9D8B030D-6E8A-4147-A177-3AD203B41FA5}">
                      <a16:colId xmlns:a16="http://schemas.microsoft.com/office/drawing/2014/main" val="3342529310"/>
                    </a:ext>
                  </a:extLst>
                </a:gridCol>
                <a:gridCol w="1028379">
                  <a:extLst>
                    <a:ext uri="{9D8B030D-6E8A-4147-A177-3AD203B41FA5}">
                      <a16:colId xmlns:a16="http://schemas.microsoft.com/office/drawing/2014/main" val="601114798"/>
                    </a:ext>
                  </a:extLst>
                </a:gridCol>
                <a:gridCol w="1028379">
                  <a:extLst>
                    <a:ext uri="{9D8B030D-6E8A-4147-A177-3AD203B41FA5}">
                      <a16:colId xmlns:a16="http://schemas.microsoft.com/office/drawing/2014/main" val="1065643535"/>
                    </a:ext>
                  </a:extLst>
                </a:gridCol>
              </a:tblGrid>
              <a:tr h="693923">
                <a:tc>
                  <a:txBody>
                    <a:bodyPr/>
                    <a:lstStyle/>
                    <a:p>
                      <a:r>
                        <a:rPr lang="en-US" dirty="0"/>
                        <a:t>Cluster 0</a:t>
                      </a:r>
                    </a:p>
                  </a:txBody>
                  <a:tcPr/>
                </a:tc>
                <a:tc>
                  <a:txBody>
                    <a:bodyPr/>
                    <a:lstStyle/>
                    <a:p>
                      <a:r>
                        <a:rPr lang="en-US" dirty="0"/>
                        <a:t>Cluster 1</a:t>
                      </a:r>
                    </a:p>
                  </a:txBody>
                  <a:tcPr/>
                </a:tc>
                <a:tc>
                  <a:txBody>
                    <a:bodyPr/>
                    <a:lstStyle/>
                    <a:p>
                      <a:r>
                        <a:rPr lang="en-US" dirty="0"/>
                        <a:t>Cluster 2</a:t>
                      </a:r>
                    </a:p>
                  </a:txBody>
                  <a:tcPr/>
                </a:tc>
                <a:tc>
                  <a:txBody>
                    <a:bodyPr/>
                    <a:lstStyle/>
                    <a:p>
                      <a:r>
                        <a:rPr lang="en-US" dirty="0"/>
                        <a:t>Cluster 3</a:t>
                      </a:r>
                    </a:p>
                  </a:txBody>
                  <a:tcPr/>
                </a:tc>
                <a:tc>
                  <a:txBody>
                    <a:bodyPr/>
                    <a:lstStyle/>
                    <a:p>
                      <a:r>
                        <a:rPr lang="en-US" dirty="0"/>
                        <a:t>Cluster 4</a:t>
                      </a:r>
                    </a:p>
                  </a:txBody>
                  <a:tcPr/>
                </a:tc>
                <a:extLst>
                  <a:ext uri="{0D108BD9-81ED-4DB2-BD59-A6C34878D82A}">
                    <a16:rowId xmlns:a16="http://schemas.microsoft.com/office/drawing/2014/main" val="1526891131"/>
                  </a:ext>
                </a:extLst>
              </a:tr>
              <a:tr h="659226">
                <a:tc>
                  <a:txBody>
                    <a:bodyPr/>
                    <a:lstStyle/>
                    <a:p>
                      <a:pPr lvl="0">
                        <a:buNone/>
                      </a:pPr>
                      <a:r>
                        <a:rPr lang="en-US" sz="1100" b="0" i="0" u="none" strike="noStrike" noProof="0" dirty="0">
                          <a:solidFill>
                            <a:srgbClr val="212121"/>
                          </a:solidFill>
                          <a:latin typeface="Univers"/>
                        </a:rPr>
                        <a:t>('printers', 28)</a:t>
                      </a:r>
                      <a:endParaRPr lang="en-US" dirty="0"/>
                    </a:p>
                  </a:txBody>
                  <a:tcPr/>
                </a:tc>
                <a:tc>
                  <a:txBody>
                    <a:bodyPr/>
                    <a:lstStyle/>
                    <a:p>
                      <a:pPr lvl="0">
                        <a:buNone/>
                      </a:pPr>
                      <a:r>
                        <a:rPr lang="en-US" sz="1100" b="0" i="0" u="none" strike="noStrike" noProof="0" dirty="0">
                          <a:solidFill>
                            <a:srgbClr val="212121"/>
                          </a:solidFill>
                          <a:latin typeface="Univers"/>
                        </a:rPr>
                        <a:t>('introduces', 4)</a:t>
                      </a:r>
                      <a:endParaRPr lang="en-US" dirty="0"/>
                    </a:p>
                  </a:txBody>
                  <a:tcPr/>
                </a:tc>
                <a:tc>
                  <a:txBody>
                    <a:bodyPr/>
                    <a:lstStyle/>
                    <a:p>
                      <a:pPr lvl="0">
                        <a:buNone/>
                      </a:pPr>
                      <a:r>
                        <a:rPr lang="en-US" sz="1100" b="0" i="0" u="none" strike="noStrike" noProof="0" dirty="0">
                          <a:solidFill>
                            <a:srgbClr val="212121"/>
                          </a:solidFill>
                          <a:latin typeface="Univers"/>
                        </a:rPr>
                        <a:t>('##</a:t>
                      </a:r>
                      <a:r>
                        <a:rPr lang="en-US" sz="1100" b="0" i="0" u="none" strike="noStrike" noProof="0" dirty="0" err="1">
                          <a:solidFill>
                            <a:srgbClr val="212121"/>
                          </a:solidFill>
                          <a:latin typeface="Univers"/>
                        </a:rPr>
                        <a:t>hs</a:t>
                      </a:r>
                      <a:r>
                        <a:rPr lang="en-US" sz="1100" b="0" i="0" u="none" strike="noStrike" noProof="0" dirty="0">
                          <a:solidFill>
                            <a:srgbClr val="212121"/>
                          </a:solidFill>
                          <a:latin typeface="Univers"/>
                        </a:rPr>
                        <a:t>', 6)</a:t>
                      </a:r>
                      <a:endParaRPr lang="en-US" dirty="0"/>
                    </a:p>
                  </a:txBody>
                  <a:tcPr/>
                </a:tc>
                <a:tc>
                  <a:txBody>
                    <a:bodyPr/>
                    <a:lstStyle/>
                    <a:p>
                      <a:pPr lvl="0">
                        <a:buNone/>
                      </a:pPr>
                      <a:r>
                        <a:rPr lang="en-US" sz="1100" b="0" i="0" u="none" strike="noStrike" noProof="0" dirty="0">
                          <a:solidFill>
                            <a:srgbClr val="212121"/>
                          </a:solidFill>
                          <a:latin typeface="Univers"/>
                        </a:rPr>
                        <a:t>('##rise', 8)</a:t>
                      </a:r>
                      <a:endParaRPr lang="en-US" dirty="0"/>
                    </a:p>
                  </a:txBody>
                  <a:tcPr/>
                </a:tc>
                <a:tc>
                  <a:txBody>
                    <a:bodyPr/>
                    <a:lstStyle/>
                    <a:p>
                      <a:pPr lvl="0">
                        <a:buNone/>
                      </a:pPr>
                      <a:r>
                        <a:rPr lang="en-US" sz="1100" b="0" i="0" u="none" strike="noStrike" noProof="0" dirty="0">
                          <a:solidFill>
                            <a:srgbClr val="212121"/>
                          </a:solidFill>
                          <a:latin typeface="Univers"/>
                        </a:rPr>
                        <a:t>('##active', 4)</a:t>
                      </a:r>
                      <a:endParaRPr lang="en-US" dirty="0"/>
                    </a:p>
                  </a:txBody>
                  <a:tcPr/>
                </a:tc>
                <a:extLst>
                  <a:ext uri="{0D108BD9-81ED-4DB2-BD59-A6C34878D82A}">
                    <a16:rowId xmlns:a16="http://schemas.microsoft.com/office/drawing/2014/main" val="1246883809"/>
                  </a:ext>
                </a:extLst>
              </a:tr>
              <a:tr h="659226">
                <a:tc>
                  <a:txBody>
                    <a:bodyPr/>
                    <a:lstStyle/>
                    <a:p>
                      <a:pPr lvl="0">
                        <a:buNone/>
                      </a:pPr>
                      <a:r>
                        <a:rPr lang="en-US" sz="1100" b="0" i="0" u="none" strike="noStrike" noProof="0" dirty="0">
                          <a:solidFill>
                            <a:srgbClr val="212121"/>
                          </a:solidFill>
                          <a:latin typeface="Univers"/>
                        </a:rPr>
                        <a:t>('facing', 25)</a:t>
                      </a:r>
                      <a:endParaRPr lang="en-US" dirty="0"/>
                    </a:p>
                  </a:txBody>
                  <a:tcPr/>
                </a:tc>
                <a:tc>
                  <a:txBody>
                    <a:bodyPr/>
                    <a:lstStyle/>
                    <a:p>
                      <a:pPr lvl="0">
                        <a:buNone/>
                      </a:pPr>
                      <a:r>
                        <a:rPr lang="en-US" sz="1100" b="0" i="0" u="none" strike="noStrike" noProof="0" dirty="0">
                          <a:solidFill>
                            <a:srgbClr val="212121"/>
                          </a:solidFill>
                          <a:latin typeface="Univers"/>
                        </a:rPr>
                        <a:t>('protective', 3)</a:t>
                      </a:r>
                      <a:endParaRPr lang="en-US" dirty="0"/>
                    </a:p>
                  </a:txBody>
                  <a:tcPr/>
                </a:tc>
                <a:tc>
                  <a:txBody>
                    <a:bodyPr/>
                    <a:lstStyle/>
                    <a:p>
                      <a:pPr lvl="0">
                        <a:buNone/>
                      </a:pPr>
                      <a:r>
                        <a:rPr lang="en-US" sz="1100" b="0" i="0" u="none" strike="noStrike" noProof="0" dirty="0">
                          <a:solidFill>
                            <a:srgbClr val="212121"/>
                          </a:solidFill>
                          <a:latin typeface="Univers"/>
                        </a:rPr>
                        <a:t>('##leg', 5)</a:t>
                      </a:r>
                      <a:endParaRPr lang="en-US" dirty="0"/>
                    </a:p>
                  </a:txBody>
                  <a:tcPr/>
                </a:tc>
                <a:tc>
                  <a:txBody>
                    <a:bodyPr/>
                    <a:lstStyle/>
                    <a:p>
                      <a:pPr lvl="0">
                        <a:buNone/>
                      </a:pPr>
                      <a:r>
                        <a:rPr lang="en-US" sz="1100" b="0" i="0" u="none" strike="noStrike" noProof="0" dirty="0">
                          <a:solidFill>
                            <a:srgbClr val="212121"/>
                          </a:solidFill>
                          <a:latin typeface="Univers"/>
                        </a:rPr>
                        <a:t>('</a:t>
                      </a:r>
                      <a:r>
                        <a:rPr lang="en-US" sz="1100" b="0" i="0" u="none" strike="noStrike" noProof="0" dirty="0" err="1">
                          <a:solidFill>
                            <a:srgbClr val="212121"/>
                          </a:solidFill>
                          <a:latin typeface="Univers"/>
                        </a:rPr>
                        <a:t>ashe</a:t>
                      </a:r>
                      <a:r>
                        <a:rPr lang="en-US" sz="1100" b="0" i="0" u="none" strike="noStrike" noProof="0" dirty="0">
                          <a:solidFill>
                            <a:srgbClr val="212121"/>
                          </a:solidFill>
                          <a:latin typeface="Univers"/>
                        </a:rPr>
                        <a:t>', 6)</a:t>
                      </a:r>
                      <a:endParaRPr lang="en-US" dirty="0"/>
                    </a:p>
                  </a:txBody>
                  <a:tcPr/>
                </a:tc>
                <a:tc>
                  <a:txBody>
                    <a:bodyPr/>
                    <a:lstStyle/>
                    <a:p>
                      <a:pPr lvl="0">
                        <a:buNone/>
                      </a:pPr>
                      <a:r>
                        <a:rPr lang="en-US" sz="1100" b="0" i="0" u="none" strike="noStrike" noProof="0" dirty="0">
                          <a:solidFill>
                            <a:srgbClr val="212121"/>
                          </a:solidFill>
                          <a:latin typeface="Univers"/>
                        </a:rPr>
                        <a:t>('mathematician', 4)</a:t>
                      </a:r>
                      <a:endParaRPr lang="en-US" dirty="0"/>
                    </a:p>
                  </a:txBody>
                  <a:tcPr/>
                </a:tc>
                <a:extLst>
                  <a:ext uri="{0D108BD9-81ED-4DB2-BD59-A6C34878D82A}">
                    <a16:rowId xmlns:a16="http://schemas.microsoft.com/office/drawing/2014/main" val="3760183454"/>
                  </a:ext>
                </a:extLst>
              </a:tr>
              <a:tr h="659226">
                <a:tc>
                  <a:txBody>
                    <a:bodyPr/>
                    <a:lstStyle/>
                    <a:p>
                      <a:pPr lvl="0">
                        <a:buNone/>
                      </a:pPr>
                      <a:r>
                        <a:rPr lang="en-US" sz="1100" b="0" i="0" u="none" strike="noStrike" noProof="0" dirty="0">
                          <a:solidFill>
                            <a:srgbClr val="212121"/>
                          </a:solidFill>
                        </a:rPr>
                        <a:t>('dye', 25)</a:t>
                      </a:r>
                      <a:endParaRPr lang="en-US" dirty="0"/>
                    </a:p>
                  </a:txBody>
                  <a:tcPr/>
                </a:tc>
                <a:tc>
                  <a:txBody>
                    <a:bodyPr/>
                    <a:lstStyle/>
                    <a:p>
                      <a:pPr lvl="0">
                        <a:buNone/>
                      </a:pPr>
                      <a:r>
                        <a:rPr lang="en-US" sz="1100" b="0" i="0" u="none" strike="noStrike" noProof="0" dirty="0">
                          <a:solidFill>
                            <a:srgbClr val="212121"/>
                          </a:solidFill>
                          <a:latin typeface="Univers"/>
                        </a:rPr>
                        <a:t>('discoveries', 3)</a:t>
                      </a:r>
                      <a:endParaRPr lang="en-US" dirty="0"/>
                    </a:p>
                  </a:txBody>
                  <a:tcPr/>
                </a:tc>
                <a:tc>
                  <a:txBody>
                    <a:bodyPr/>
                    <a:lstStyle/>
                    <a:p>
                      <a:pPr lvl="0">
                        <a:buNone/>
                      </a:pPr>
                      <a:r>
                        <a:rPr lang="en-US" sz="1100" b="0" i="0" u="none" strike="noStrike" noProof="0" dirty="0">
                          <a:solidFill>
                            <a:srgbClr val="212121"/>
                          </a:solidFill>
                          <a:latin typeface="Univers"/>
                        </a:rPr>
                        <a:t>('weighs', 5)</a:t>
                      </a:r>
                      <a:endParaRPr lang="en-US" dirty="0"/>
                    </a:p>
                  </a:txBody>
                  <a:tcPr/>
                </a:tc>
                <a:tc>
                  <a:txBody>
                    <a:bodyPr/>
                    <a:lstStyle/>
                    <a:p>
                      <a:pPr lvl="0">
                        <a:buNone/>
                      </a:pPr>
                      <a:r>
                        <a:rPr lang="en-US" sz="1100" b="0" i="0" u="none" strike="noStrike" noProof="0" dirty="0">
                          <a:solidFill>
                            <a:srgbClr val="212121"/>
                          </a:solidFill>
                          <a:latin typeface="Univers"/>
                        </a:rPr>
                        <a:t>('remembering', 5)</a:t>
                      </a:r>
                      <a:endParaRPr lang="en-US" dirty="0"/>
                    </a:p>
                  </a:txBody>
                  <a:tcPr/>
                </a:tc>
                <a:tc>
                  <a:txBody>
                    <a:bodyPr/>
                    <a:lstStyle/>
                    <a:p>
                      <a:pPr lvl="0">
                        <a:buNone/>
                      </a:pPr>
                      <a:r>
                        <a:rPr lang="en-US" sz="1100" b="0" i="0" u="none" strike="noStrike" noProof="0" dirty="0">
                          <a:solidFill>
                            <a:srgbClr val="212121"/>
                          </a:solidFill>
                          <a:latin typeface="Univers"/>
                        </a:rPr>
                        <a:t>('</a:t>
                      </a:r>
                      <a:r>
                        <a:rPr lang="en-US" sz="1100" b="0" i="0" u="none" strike="noStrike" noProof="0" dirty="0" err="1">
                          <a:solidFill>
                            <a:srgbClr val="212121"/>
                          </a:solidFill>
                          <a:latin typeface="Univers"/>
                        </a:rPr>
                        <a:t>sheila</a:t>
                      </a:r>
                      <a:r>
                        <a:rPr lang="en-US" sz="1100" b="0" i="0" u="none" strike="noStrike" noProof="0" dirty="0">
                          <a:solidFill>
                            <a:srgbClr val="212121"/>
                          </a:solidFill>
                          <a:latin typeface="Univers"/>
                        </a:rPr>
                        <a:t>', 4)</a:t>
                      </a:r>
                      <a:endParaRPr lang="en-US" dirty="0"/>
                    </a:p>
                  </a:txBody>
                  <a:tcPr/>
                </a:tc>
                <a:extLst>
                  <a:ext uri="{0D108BD9-81ED-4DB2-BD59-A6C34878D82A}">
                    <a16:rowId xmlns:a16="http://schemas.microsoft.com/office/drawing/2014/main" val="1957984564"/>
                  </a:ext>
                </a:extLst>
              </a:tr>
              <a:tr h="537789">
                <a:tc>
                  <a:txBody>
                    <a:bodyPr/>
                    <a:lstStyle/>
                    <a:p>
                      <a:pPr lvl="0">
                        <a:buNone/>
                      </a:pPr>
                      <a:r>
                        <a:rPr lang="en-US" sz="1100" b="0" i="0" u="none" strike="noStrike" noProof="0" dirty="0">
                          <a:solidFill>
                            <a:srgbClr val="212121"/>
                          </a:solidFill>
                          <a:latin typeface="Univers"/>
                        </a:rPr>
                        <a:t>('bill', 23)</a:t>
                      </a:r>
                      <a:endParaRPr lang="en-US" dirty="0"/>
                    </a:p>
                  </a:txBody>
                  <a:tcPr/>
                </a:tc>
                <a:tc>
                  <a:txBody>
                    <a:bodyPr/>
                    <a:lstStyle/>
                    <a:p>
                      <a:pPr lvl="0">
                        <a:buNone/>
                      </a:pPr>
                      <a:r>
                        <a:rPr lang="en-US" sz="1100" b="0" i="0" u="none" strike="noStrike" noProof="0" dirty="0">
                          <a:solidFill>
                            <a:srgbClr val="212121"/>
                          </a:solidFill>
                          <a:latin typeface="Univers"/>
                        </a:rPr>
                        <a:t>('sack', 3)</a:t>
                      </a:r>
                      <a:endParaRPr lang="en-US" dirty="0"/>
                    </a:p>
                  </a:txBody>
                  <a:tcPr/>
                </a:tc>
                <a:tc>
                  <a:txBody>
                    <a:bodyPr/>
                    <a:lstStyle/>
                    <a:p>
                      <a:pPr lvl="0">
                        <a:buNone/>
                      </a:pPr>
                      <a:r>
                        <a:rPr lang="en-US" sz="1100" b="0" i="0" u="none" strike="noStrike" noProof="0" dirty="0">
                          <a:solidFill>
                            <a:srgbClr val="212121"/>
                          </a:solidFill>
                          <a:latin typeface="Univers"/>
                        </a:rPr>
                        <a:t>('ser', 5)</a:t>
                      </a:r>
                      <a:endParaRPr lang="en-US" dirty="0"/>
                    </a:p>
                  </a:txBody>
                  <a:tcPr/>
                </a:tc>
                <a:tc>
                  <a:txBody>
                    <a:bodyPr/>
                    <a:lstStyle/>
                    <a:p>
                      <a:pPr lvl="0">
                        <a:buNone/>
                      </a:pPr>
                      <a:r>
                        <a:rPr lang="en-US" sz="1100" b="0" i="0" u="none" strike="noStrike" noProof="0" dirty="0">
                          <a:solidFill>
                            <a:srgbClr val="212121"/>
                          </a:solidFill>
                          <a:latin typeface="Univers"/>
                        </a:rPr>
                        <a:t>('thoughtful', 4)</a:t>
                      </a:r>
                      <a:endParaRPr lang="en-US" dirty="0"/>
                    </a:p>
                  </a:txBody>
                  <a:tcPr/>
                </a:tc>
                <a:tc>
                  <a:txBody>
                    <a:bodyPr/>
                    <a:lstStyle/>
                    <a:p>
                      <a:pPr lvl="0">
                        <a:buNone/>
                      </a:pPr>
                      <a:r>
                        <a:rPr lang="en-US" sz="1100" b="0" i="0" u="none" strike="noStrike" noProof="0" dirty="0">
                          <a:solidFill>
                            <a:srgbClr val="212121"/>
                          </a:solidFill>
                          <a:latin typeface="Univers"/>
                        </a:rPr>
                        <a:t>('pops', 3)</a:t>
                      </a:r>
                      <a:endParaRPr lang="en-US" dirty="0"/>
                    </a:p>
                  </a:txBody>
                  <a:tcPr/>
                </a:tc>
                <a:extLst>
                  <a:ext uri="{0D108BD9-81ED-4DB2-BD59-A6C34878D82A}">
                    <a16:rowId xmlns:a16="http://schemas.microsoft.com/office/drawing/2014/main" val="794696112"/>
                  </a:ext>
                </a:extLst>
              </a:tr>
              <a:tr h="537789">
                <a:tc>
                  <a:txBody>
                    <a:bodyPr/>
                    <a:lstStyle/>
                    <a:p>
                      <a:pPr lvl="0">
                        <a:buNone/>
                      </a:pPr>
                      <a:r>
                        <a:rPr lang="en-US" sz="1100" b="0" i="0" u="none" strike="noStrike" noProof="0" dirty="0">
                          <a:solidFill>
                            <a:srgbClr val="212121"/>
                          </a:solidFill>
                          <a:latin typeface="Univers"/>
                        </a:rPr>
                        <a:t>('frequent', 20)</a:t>
                      </a:r>
                      <a:endParaRPr lang="en-US" dirty="0"/>
                    </a:p>
                  </a:txBody>
                  <a:tcPr/>
                </a:tc>
                <a:tc>
                  <a:txBody>
                    <a:bodyPr/>
                    <a:lstStyle/>
                    <a:p>
                      <a:pPr lvl="0">
                        <a:buNone/>
                      </a:pPr>
                      <a:r>
                        <a:rPr lang="en-US" sz="1100" b="0" i="0" u="none" strike="noStrike" noProof="0" dirty="0">
                          <a:solidFill>
                            <a:srgbClr val="212121"/>
                          </a:solidFill>
                          <a:latin typeface="Univers"/>
                        </a:rPr>
                        <a:t>('bunch', 3)</a:t>
                      </a:r>
                      <a:endParaRPr lang="en-US" dirty="0"/>
                    </a:p>
                  </a:txBody>
                  <a:tcPr/>
                </a:tc>
                <a:tc>
                  <a:txBody>
                    <a:bodyPr/>
                    <a:lstStyle/>
                    <a:p>
                      <a:pPr lvl="0">
                        <a:buNone/>
                      </a:pPr>
                      <a:r>
                        <a:rPr lang="en-US" sz="1100" b="0" i="0" u="none" strike="noStrike" noProof="0" dirty="0">
                          <a:solidFill>
                            <a:srgbClr val="212121"/>
                          </a:solidFill>
                          <a:latin typeface="Univers"/>
                        </a:rPr>
                        <a:t>('##put', 3)</a:t>
                      </a:r>
                      <a:endParaRPr lang="en-US" dirty="0"/>
                    </a:p>
                  </a:txBody>
                  <a:tcPr/>
                </a:tc>
                <a:tc>
                  <a:txBody>
                    <a:bodyPr/>
                    <a:lstStyle/>
                    <a:p>
                      <a:pPr lvl="0">
                        <a:buNone/>
                      </a:pPr>
                      <a:r>
                        <a:rPr lang="en-US" sz="1100" b="0" i="0" u="none" strike="noStrike" noProof="0" dirty="0">
                          <a:solidFill>
                            <a:srgbClr val="212121"/>
                          </a:solidFill>
                          <a:latin typeface="Univers"/>
                        </a:rPr>
                        <a:t>('directory', 3)</a:t>
                      </a:r>
                      <a:endParaRPr lang="en-US" dirty="0"/>
                    </a:p>
                  </a:txBody>
                  <a:tcPr/>
                </a:tc>
                <a:tc>
                  <a:txBody>
                    <a:bodyPr/>
                    <a:lstStyle/>
                    <a:p>
                      <a:pPr lvl="0">
                        <a:buNone/>
                      </a:pPr>
                      <a:r>
                        <a:rPr lang="en-US" sz="1100" b="0" i="0" u="none" strike="noStrike" noProof="0" dirty="0">
                          <a:solidFill>
                            <a:srgbClr val="212121"/>
                          </a:solidFill>
                          <a:latin typeface="Univers"/>
                        </a:rPr>
                        <a:t>('##</a:t>
                      </a:r>
                      <a:r>
                        <a:rPr lang="en-US" sz="1100" b="0" i="0" u="none" strike="noStrike" noProof="0" dirty="0" err="1">
                          <a:solidFill>
                            <a:srgbClr val="212121"/>
                          </a:solidFill>
                          <a:latin typeface="Univers"/>
                        </a:rPr>
                        <a:t>icles</a:t>
                      </a:r>
                      <a:r>
                        <a:rPr lang="en-US" sz="1100" b="0" i="0" u="none" strike="noStrike" noProof="0" dirty="0">
                          <a:solidFill>
                            <a:srgbClr val="212121"/>
                          </a:solidFill>
                          <a:latin typeface="Univers"/>
                        </a:rPr>
                        <a:t>', 3)</a:t>
                      </a:r>
                      <a:endParaRPr lang="en-US" dirty="0"/>
                    </a:p>
                  </a:txBody>
                  <a:tcPr/>
                </a:tc>
                <a:extLst>
                  <a:ext uri="{0D108BD9-81ED-4DB2-BD59-A6C34878D82A}">
                    <a16:rowId xmlns:a16="http://schemas.microsoft.com/office/drawing/2014/main" val="2542846573"/>
                  </a:ext>
                </a:extLst>
              </a:tr>
            </a:tbl>
          </a:graphicData>
        </a:graphic>
      </p:graphicFrame>
    </p:spTree>
    <p:extLst>
      <p:ext uri="{BB962C8B-B14F-4D97-AF65-F5344CB8AC3E}">
        <p14:creationId xmlns:p14="http://schemas.microsoft.com/office/powerpoint/2010/main" val="2795801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9265-9240-45B5-29EF-D8F273E53CC5}"/>
              </a:ext>
            </a:extLst>
          </p:cNvPr>
          <p:cNvSpPr>
            <a:spLocks noGrp="1"/>
          </p:cNvSpPr>
          <p:nvPr>
            <p:ph type="title"/>
          </p:nvPr>
        </p:nvSpPr>
        <p:spPr/>
        <p:txBody>
          <a:bodyPr/>
          <a:lstStyle/>
          <a:p>
            <a:r>
              <a:rPr lang="en-US"/>
              <a:t>Language model</a:t>
            </a:r>
          </a:p>
        </p:txBody>
      </p:sp>
      <p:sp>
        <p:nvSpPr>
          <p:cNvPr id="3" name="Content Placeholder 2">
            <a:extLst>
              <a:ext uri="{FF2B5EF4-FFF2-40B4-BE49-F238E27FC236}">
                <a16:creationId xmlns:a16="http://schemas.microsoft.com/office/drawing/2014/main" id="{E790B874-DA79-32C4-6EE4-A16693A45114}"/>
              </a:ext>
            </a:extLst>
          </p:cNvPr>
          <p:cNvSpPr>
            <a:spLocks noGrp="1"/>
          </p:cNvSpPr>
          <p:nvPr>
            <p:ph idx="1"/>
          </p:nvPr>
        </p:nvSpPr>
        <p:spPr/>
        <p:txBody>
          <a:bodyPr/>
          <a:lstStyle/>
          <a:p>
            <a:pPr marL="305435" indent="-305435"/>
            <a:r>
              <a:rPr lang="en-US"/>
              <a:t>1st step: train a model to understand words </a:t>
            </a:r>
          </a:p>
          <a:p>
            <a:pPr marL="305435" indent="-305435"/>
            <a:r>
              <a:rPr lang="en-US"/>
              <a:t>2nd step: make it generate "new" requests</a:t>
            </a:r>
          </a:p>
          <a:p>
            <a:pPr marL="305435" indent="-305435"/>
            <a:r>
              <a:rPr lang="en-US"/>
              <a:t>3rd step: train it on requests and our assumed usage-types</a:t>
            </a:r>
          </a:p>
          <a:p>
            <a:pPr marL="305435" indent="-305435"/>
            <a:r>
              <a:rPr lang="en-US"/>
              <a:t>4th step: test and execute the model on other requests</a:t>
            </a:r>
          </a:p>
          <a:p>
            <a:pPr marL="305435" indent="-305435"/>
            <a:endParaRPr lang="en-US"/>
          </a:p>
        </p:txBody>
      </p:sp>
    </p:spTree>
    <p:extLst>
      <p:ext uri="{BB962C8B-B14F-4D97-AF65-F5344CB8AC3E}">
        <p14:creationId xmlns:p14="http://schemas.microsoft.com/office/powerpoint/2010/main" val="1267859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CD75-3E58-E32B-CAB5-1F9BF86745DC}"/>
              </a:ext>
            </a:extLst>
          </p:cNvPr>
          <p:cNvSpPr>
            <a:spLocks noGrp="1"/>
          </p:cNvSpPr>
          <p:nvPr>
            <p:ph type="title"/>
          </p:nvPr>
        </p:nvSpPr>
        <p:spPr/>
        <p:txBody>
          <a:bodyPr/>
          <a:lstStyle/>
          <a:p>
            <a:r>
              <a:rPr lang="en-US"/>
              <a:t>language model</a:t>
            </a:r>
          </a:p>
        </p:txBody>
      </p:sp>
      <p:sp>
        <p:nvSpPr>
          <p:cNvPr id="3" name="Content Placeholder 2">
            <a:extLst>
              <a:ext uri="{FF2B5EF4-FFF2-40B4-BE49-F238E27FC236}">
                <a16:creationId xmlns:a16="http://schemas.microsoft.com/office/drawing/2014/main" id="{CEEC15DA-332D-57F9-CD4D-6D3AC7EDA939}"/>
              </a:ext>
            </a:extLst>
          </p:cNvPr>
          <p:cNvSpPr>
            <a:spLocks noGrp="1"/>
          </p:cNvSpPr>
          <p:nvPr>
            <p:ph idx="1"/>
          </p:nvPr>
        </p:nvSpPr>
        <p:spPr>
          <a:xfrm>
            <a:off x="581192" y="2163064"/>
            <a:ext cx="11029615" cy="3926586"/>
          </a:xfrm>
        </p:spPr>
        <p:txBody>
          <a:bodyPr/>
          <a:lstStyle/>
          <a:p>
            <a:pPr marL="305435" indent="-305435"/>
            <a:r>
              <a:rPr lang="en-US"/>
              <a:t>Started with bigrams, we were able </a:t>
            </a:r>
            <a:r>
              <a:rPr lang="en-US" dirty="0"/>
              <a:t>to </a:t>
            </a:r>
            <a:r>
              <a:rPr lang="en-US"/>
              <a:t>generate probability-based sentences</a:t>
            </a:r>
          </a:p>
          <a:p>
            <a:pPr marL="305435" indent="-305435"/>
            <a:endParaRPr lang="en-US"/>
          </a:p>
          <a:p>
            <a:pPr marL="305435" indent="-305435"/>
            <a:endParaRPr lang="en-US" dirty="0"/>
          </a:p>
          <a:p>
            <a:pPr marL="305435" indent="-305435"/>
            <a:r>
              <a:rPr lang="en-US"/>
              <a:t>Which creates a Distribution for each word appearing in our dataset of requests</a:t>
            </a:r>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p:txBody>
      </p:sp>
      <p:pic>
        <p:nvPicPr>
          <p:cNvPr id="6" name="Picture 5" descr="A white background with black text&#10;&#10;Description automatically generated">
            <a:extLst>
              <a:ext uri="{FF2B5EF4-FFF2-40B4-BE49-F238E27FC236}">
                <a16:creationId xmlns:a16="http://schemas.microsoft.com/office/drawing/2014/main" id="{FFB024C9-F153-4D91-F480-60E30B5E6EE8}"/>
              </a:ext>
            </a:extLst>
          </p:cNvPr>
          <p:cNvPicPr>
            <a:picLocks noChangeAspect="1"/>
          </p:cNvPicPr>
          <p:nvPr/>
        </p:nvPicPr>
        <p:blipFill>
          <a:blip r:embed="rId3"/>
          <a:stretch>
            <a:fillRect/>
          </a:stretch>
        </p:blipFill>
        <p:spPr>
          <a:xfrm>
            <a:off x="965200" y="3876675"/>
            <a:ext cx="8915400" cy="781050"/>
          </a:xfrm>
          <a:prstGeom prst="rect">
            <a:avLst/>
          </a:prstGeom>
        </p:spPr>
      </p:pic>
      <p:pic>
        <p:nvPicPr>
          <p:cNvPr id="7" name="Picture 6" descr="A close-up of a computer code&#10;&#10;Description automatically generated">
            <a:extLst>
              <a:ext uri="{FF2B5EF4-FFF2-40B4-BE49-F238E27FC236}">
                <a16:creationId xmlns:a16="http://schemas.microsoft.com/office/drawing/2014/main" id="{BF54557C-4121-D8F2-951E-79ED8790C9FB}"/>
              </a:ext>
            </a:extLst>
          </p:cNvPr>
          <p:cNvPicPr>
            <a:picLocks noChangeAspect="1"/>
          </p:cNvPicPr>
          <p:nvPr/>
        </p:nvPicPr>
        <p:blipFill>
          <a:blip r:embed="rId4"/>
          <a:stretch>
            <a:fillRect/>
          </a:stretch>
        </p:blipFill>
        <p:spPr>
          <a:xfrm>
            <a:off x="966788" y="2651125"/>
            <a:ext cx="6524625" cy="971550"/>
          </a:xfrm>
          <a:prstGeom prst="rect">
            <a:avLst/>
          </a:prstGeom>
        </p:spPr>
      </p:pic>
      <p:pic>
        <p:nvPicPr>
          <p:cNvPr id="8" name="Picture 7" descr="A computer screen shot of a code&#10;&#10;Description automatically generated">
            <a:extLst>
              <a:ext uri="{FF2B5EF4-FFF2-40B4-BE49-F238E27FC236}">
                <a16:creationId xmlns:a16="http://schemas.microsoft.com/office/drawing/2014/main" id="{B46E672D-4F89-51D3-60CC-A1CC62F08F1D}"/>
              </a:ext>
            </a:extLst>
          </p:cNvPr>
          <p:cNvPicPr>
            <a:picLocks noChangeAspect="1"/>
          </p:cNvPicPr>
          <p:nvPr/>
        </p:nvPicPr>
        <p:blipFill>
          <a:blip r:embed="rId5"/>
          <a:stretch>
            <a:fillRect/>
          </a:stretch>
        </p:blipFill>
        <p:spPr>
          <a:xfrm>
            <a:off x="963613" y="4651375"/>
            <a:ext cx="6353175" cy="1771650"/>
          </a:xfrm>
          <a:prstGeom prst="rect">
            <a:avLst/>
          </a:prstGeom>
        </p:spPr>
      </p:pic>
    </p:spTree>
    <p:extLst>
      <p:ext uri="{BB962C8B-B14F-4D97-AF65-F5344CB8AC3E}">
        <p14:creationId xmlns:p14="http://schemas.microsoft.com/office/powerpoint/2010/main" val="523086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9265-9240-45B5-29EF-D8F273E53CC5}"/>
              </a:ext>
            </a:extLst>
          </p:cNvPr>
          <p:cNvSpPr>
            <a:spLocks noGrp="1"/>
          </p:cNvSpPr>
          <p:nvPr>
            <p:ph type="title"/>
          </p:nvPr>
        </p:nvSpPr>
        <p:spPr/>
        <p:txBody>
          <a:bodyPr/>
          <a:lstStyle/>
          <a:p>
            <a:r>
              <a:rPr lang="en-US"/>
              <a:t>Language model</a:t>
            </a:r>
          </a:p>
        </p:txBody>
      </p:sp>
      <p:sp>
        <p:nvSpPr>
          <p:cNvPr id="3" name="Content Placeholder 2">
            <a:extLst>
              <a:ext uri="{FF2B5EF4-FFF2-40B4-BE49-F238E27FC236}">
                <a16:creationId xmlns:a16="http://schemas.microsoft.com/office/drawing/2014/main" id="{E790B874-DA79-32C4-6EE4-A16693A45114}"/>
              </a:ext>
            </a:extLst>
          </p:cNvPr>
          <p:cNvSpPr>
            <a:spLocks noGrp="1"/>
          </p:cNvSpPr>
          <p:nvPr>
            <p:ph idx="1"/>
          </p:nvPr>
        </p:nvSpPr>
        <p:spPr/>
        <p:txBody>
          <a:bodyPr/>
          <a:lstStyle/>
          <a:p>
            <a:pPr marL="305435" indent="-305435"/>
            <a:r>
              <a:rPr lang="en-US"/>
              <a:t>This isn't very helpful yet</a:t>
            </a:r>
          </a:p>
          <a:p>
            <a:pPr marL="305435" indent="-305435"/>
            <a:r>
              <a:rPr lang="en-US"/>
              <a:t>We further used Recurrent Neural Networks (RNN) and Long short-term memory (LSTM) to generate instructions</a:t>
            </a:r>
          </a:p>
          <a:p>
            <a:pPr marL="305435" indent="-305435"/>
            <a:endParaRPr lang="en-US"/>
          </a:p>
        </p:txBody>
      </p:sp>
      <p:pic>
        <p:nvPicPr>
          <p:cNvPr id="4" name="Picture 3" descr="A screenshot of a computer code&#10;&#10;Description automatically generated">
            <a:extLst>
              <a:ext uri="{FF2B5EF4-FFF2-40B4-BE49-F238E27FC236}">
                <a16:creationId xmlns:a16="http://schemas.microsoft.com/office/drawing/2014/main" id="{6F1E54B1-8FE1-B8D8-FD8C-EBC28122CDE5}"/>
              </a:ext>
            </a:extLst>
          </p:cNvPr>
          <p:cNvPicPr>
            <a:picLocks noChangeAspect="1"/>
          </p:cNvPicPr>
          <p:nvPr/>
        </p:nvPicPr>
        <p:blipFill>
          <a:blip r:embed="rId2"/>
          <a:stretch>
            <a:fillRect/>
          </a:stretch>
        </p:blipFill>
        <p:spPr>
          <a:xfrm>
            <a:off x="917575" y="2216150"/>
            <a:ext cx="7181850" cy="1257300"/>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C1D000C8-C12F-80DB-9320-A438FCC36B79}"/>
              </a:ext>
            </a:extLst>
          </p:cNvPr>
          <p:cNvPicPr>
            <a:picLocks noChangeAspect="1"/>
          </p:cNvPicPr>
          <p:nvPr/>
        </p:nvPicPr>
        <p:blipFill>
          <a:blip r:embed="rId3"/>
          <a:stretch>
            <a:fillRect/>
          </a:stretch>
        </p:blipFill>
        <p:spPr>
          <a:xfrm>
            <a:off x="933450" y="4456113"/>
            <a:ext cx="10096500" cy="1704975"/>
          </a:xfrm>
          <a:prstGeom prst="rect">
            <a:avLst/>
          </a:prstGeom>
        </p:spPr>
      </p:pic>
    </p:spTree>
    <p:extLst>
      <p:ext uri="{BB962C8B-B14F-4D97-AF65-F5344CB8AC3E}">
        <p14:creationId xmlns:p14="http://schemas.microsoft.com/office/powerpoint/2010/main" val="989045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CD75-3E58-E32B-CAB5-1F9BF86745DC}"/>
              </a:ext>
            </a:extLst>
          </p:cNvPr>
          <p:cNvSpPr>
            <a:spLocks noGrp="1"/>
          </p:cNvSpPr>
          <p:nvPr>
            <p:ph type="title"/>
          </p:nvPr>
        </p:nvSpPr>
        <p:spPr/>
        <p:txBody>
          <a:bodyPr/>
          <a:lstStyle/>
          <a:p>
            <a:r>
              <a:rPr lang="en-US"/>
              <a:t>language model</a:t>
            </a:r>
          </a:p>
        </p:txBody>
      </p:sp>
      <p:sp>
        <p:nvSpPr>
          <p:cNvPr id="3" name="Content Placeholder 2">
            <a:extLst>
              <a:ext uri="{FF2B5EF4-FFF2-40B4-BE49-F238E27FC236}">
                <a16:creationId xmlns:a16="http://schemas.microsoft.com/office/drawing/2014/main" id="{CEEC15DA-332D-57F9-CD4D-6D3AC7EDA939}"/>
              </a:ext>
            </a:extLst>
          </p:cNvPr>
          <p:cNvSpPr>
            <a:spLocks noGrp="1"/>
          </p:cNvSpPr>
          <p:nvPr>
            <p:ph idx="1"/>
          </p:nvPr>
        </p:nvSpPr>
        <p:spPr/>
        <p:txBody>
          <a:bodyPr>
            <a:normAutofit/>
          </a:bodyPr>
          <a:lstStyle/>
          <a:p>
            <a:pPr marL="305435" indent="-305435"/>
            <a:r>
              <a:rPr lang="en-US"/>
              <a:t>We have a model which can generate request-like phrases</a:t>
            </a:r>
          </a:p>
          <a:p>
            <a:pPr marL="305435" indent="-305435"/>
            <a:endParaRPr lang="en-US"/>
          </a:p>
          <a:p>
            <a:pPr marL="305435" indent="-305435"/>
            <a:r>
              <a:rPr lang="en-US" sz="1200">
                <a:solidFill>
                  <a:srgbClr val="212121"/>
                </a:solidFill>
                <a:ea typeface="+mn-lt"/>
                <a:cs typeface="+mn-lt"/>
              </a:rPr>
              <a:t>['can', 'you', 'find', 'local', 'places', 'in', 'the', 'middle', 'of', 'the', 'books', 'generate', 'a', 'detailed', 'description', 'of', 'an', 'ai', 'assistant', '.', 'generate', 'a', 'dialogue', 'between', 'a', 'shopkeeper', 'and', 'an', '</a:t>
            </a:r>
            <a:r>
              <a:rPr lang="en-US" sz="1200" err="1">
                <a:solidFill>
                  <a:srgbClr val="212121"/>
                </a:solidFill>
                <a:ea typeface="+mn-lt"/>
                <a:cs typeface="+mn-lt"/>
              </a:rPr>
              <a:t>italian</a:t>
            </a:r>
            <a:r>
              <a:rPr lang="en-US" sz="1200">
                <a:solidFill>
                  <a:srgbClr val="212121"/>
                </a:solidFill>
                <a:ea typeface="+mn-lt"/>
                <a:cs typeface="+mn-lt"/>
              </a:rPr>
              <a:t>', 'cuisine', '.', 'create']</a:t>
            </a:r>
            <a:br>
              <a:rPr lang="en-US" sz="1200">
                <a:ea typeface="+mn-lt"/>
                <a:cs typeface="+mn-lt"/>
              </a:rPr>
            </a:br>
            <a:br>
              <a:rPr lang="en-US" sz="1200">
                <a:ea typeface="+mn-lt"/>
                <a:cs typeface="+mn-lt"/>
              </a:rPr>
            </a:br>
            <a:r>
              <a:rPr lang="en-US" sz="1200">
                <a:latin typeface="Consolas"/>
              </a:rPr>
              <a:t>['can', 'you', 'do', 'to', 'reduce', 'household', 'waste', '.', 'describe', 'the', 'best', 'way', 'to', 'proofread', 'an', 'article', 'and', 'rewrite', 'it', 'such', 'that', 'it', 'is', 'not', 'a', 'while', 'still', 'conveying', 'the', 'unknown', "''", '.']</a:t>
            </a:r>
            <a:br>
              <a:rPr lang="en-US" sz="1200">
                <a:latin typeface="Consolas"/>
              </a:rPr>
            </a:br>
            <a:br>
              <a:rPr lang="en-US" sz="1200">
                <a:latin typeface="Consolas"/>
              </a:rPr>
            </a:br>
            <a:r>
              <a:rPr lang="en-US" sz="1200">
                <a:ea typeface="+mn-lt"/>
                <a:cs typeface="+mn-lt"/>
              </a:rPr>
              <a:t>['can', 'you', 'give', 'the', 'product', 'what', 'time', 'someone', 'sends', 'an', 'external', 'email', 'to', 'study', 'the', 'project', '.', 'write', 'a', 'description', 'of', 'a', 'computer', 'scientist', 'app', '.', 'name', 'five', 'items', 'that', 'would', 'help']</a:t>
            </a:r>
            <a:endParaRPr lang="en-US" sz="1200">
              <a:latin typeface="Consolas"/>
            </a:endParaRPr>
          </a:p>
          <a:p>
            <a:pPr marL="305435" indent="-305435"/>
            <a:endParaRPr lang="en-US" sz="1200">
              <a:latin typeface="Consolas"/>
            </a:endParaRPr>
          </a:p>
        </p:txBody>
      </p:sp>
      <p:pic>
        <p:nvPicPr>
          <p:cNvPr id="4" name="Picture 3">
            <a:extLst>
              <a:ext uri="{FF2B5EF4-FFF2-40B4-BE49-F238E27FC236}">
                <a16:creationId xmlns:a16="http://schemas.microsoft.com/office/drawing/2014/main" id="{8F0450C1-8A1E-0983-FB23-99CB32100429}"/>
              </a:ext>
            </a:extLst>
          </p:cNvPr>
          <p:cNvPicPr>
            <a:picLocks noChangeAspect="1"/>
          </p:cNvPicPr>
          <p:nvPr/>
        </p:nvPicPr>
        <p:blipFill>
          <a:blip r:embed="rId2"/>
          <a:stretch>
            <a:fillRect/>
          </a:stretch>
        </p:blipFill>
        <p:spPr>
          <a:xfrm>
            <a:off x="990466" y="2931933"/>
            <a:ext cx="4019550" cy="333375"/>
          </a:xfrm>
          <a:prstGeom prst="rect">
            <a:avLst/>
          </a:prstGeom>
        </p:spPr>
      </p:pic>
    </p:spTree>
    <p:extLst>
      <p:ext uri="{BB962C8B-B14F-4D97-AF65-F5344CB8AC3E}">
        <p14:creationId xmlns:p14="http://schemas.microsoft.com/office/powerpoint/2010/main" val="3066209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09B7A4-4C93-FC3E-11CD-3564FD4BF3AE}"/>
              </a:ext>
            </a:extLst>
          </p:cNvPr>
          <p:cNvSpPr>
            <a:spLocks noGrp="1"/>
          </p:cNvSpPr>
          <p:nvPr>
            <p:ph type="title"/>
          </p:nvPr>
        </p:nvSpPr>
        <p:spPr/>
        <p:txBody>
          <a:bodyPr/>
          <a:lstStyle/>
          <a:p>
            <a:r>
              <a:rPr lang="en-GB" dirty="0"/>
              <a:t>Summary/Take home messages</a:t>
            </a:r>
          </a:p>
        </p:txBody>
      </p:sp>
      <p:sp>
        <p:nvSpPr>
          <p:cNvPr id="3" name="Inhaltsplatzhalter 2">
            <a:extLst>
              <a:ext uri="{FF2B5EF4-FFF2-40B4-BE49-F238E27FC236}">
                <a16:creationId xmlns:a16="http://schemas.microsoft.com/office/drawing/2014/main" id="{92611CE7-FC62-C0CE-7585-572BCBEC20FF}"/>
              </a:ext>
            </a:extLst>
          </p:cNvPr>
          <p:cNvSpPr>
            <a:spLocks noGrp="1"/>
          </p:cNvSpPr>
          <p:nvPr>
            <p:ph idx="1"/>
          </p:nvPr>
        </p:nvSpPr>
        <p:spPr/>
        <p:txBody>
          <a:bodyPr/>
          <a:lstStyle/>
          <a:p>
            <a:pPr marL="305435" indent="-305435"/>
            <a:r>
              <a:rPr lang="en-GB" dirty="0"/>
              <a:t>Use cases more similar than expected</a:t>
            </a:r>
            <a:endParaRPr lang="en-US" dirty="0"/>
          </a:p>
          <a:p>
            <a:pPr marL="305435" indent="-305435"/>
            <a:r>
              <a:rPr lang="en-GB" dirty="0">
                <a:latin typeface="Arial"/>
                <a:cs typeface="Arial"/>
              </a:rPr>
              <a:t>Unexpected similarity to survey</a:t>
            </a:r>
            <a:endParaRPr lang="en-GB" dirty="0">
              <a:solidFill>
                <a:srgbClr val="000000"/>
              </a:solidFill>
              <a:latin typeface="Arial"/>
              <a:cs typeface="Arial"/>
            </a:endParaRPr>
          </a:p>
          <a:p>
            <a:pPr marL="305435" indent="-305435"/>
            <a:r>
              <a:rPr lang="en-GB" dirty="0"/>
              <a:t>Results of ETH survey more accurate than expected extrapolated to a wider population</a:t>
            </a:r>
          </a:p>
          <a:p>
            <a:pPr marL="305435" indent="-305435"/>
            <a:r>
              <a:rPr lang="en-GB" dirty="0"/>
              <a:t>Bubble selectivity hard to answer</a:t>
            </a:r>
          </a:p>
          <a:p>
            <a:pPr marL="305435" indent="-305435"/>
            <a:endParaRPr lang="en-GB" dirty="0"/>
          </a:p>
        </p:txBody>
      </p:sp>
    </p:spTree>
    <p:extLst>
      <p:ext uri="{BB962C8B-B14F-4D97-AF65-F5344CB8AC3E}">
        <p14:creationId xmlns:p14="http://schemas.microsoft.com/office/powerpoint/2010/main" val="1630373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8D11B2-24E6-9632-39EC-C29298EBA317}"/>
              </a:ext>
            </a:extLst>
          </p:cNvPr>
          <p:cNvSpPr>
            <a:spLocks noGrp="1"/>
          </p:cNvSpPr>
          <p:nvPr>
            <p:ph type="title"/>
          </p:nvPr>
        </p:nvSpPr>
        <p:spPr/>
        <p:txBody>
          <a:bodyPr/>
          <a:lstStyle/>
          <a:p>
            <a:r>
              <a:rPr lang="en-GB"/>
              <a:t>Discussion</a:t>
            </a:r>
          </a:p>
        </p:txBody>
      </p:sp>
      <p:sp>
        <p:nvSpPr>
          <p:cNvPr id="3" name="Inhaltsplatzhalter 2">
            <a:extLst>
              <a:ext uri="{FF2B5EF4-FFF2-40B4-BE49-F238E27FC236}">
                <a16:creationId xmlns:a16="http://schemas.microsoft.com/office/drawing/2014/main" id="{183706E7-1F00-1A4F-E8A5-7408F1719495}"/>
              </a:ext>
            </a:extLst>
          </p:cNvPr>
          <p:cNvSpPr>
            <a:spLocks noGrp="1"/>
          </p:cNvSpPr>
          <p:nvPr>
            <p:ph idx="1"/>
          </p:nvPr>
        </p:nvSpPr>
        <p:spPr>
          <a:xfrm>
            <a:off x="581192" y="2340864"/>
            <a:ext cx="11029615" cy="3814980"/>
          </a:xfrm>
        </p:spPr>
        <p:txBody>
          <a:bodyPr>
            <a:normAutofit fontScale="85000" lnSpcReduction="20000"/>
          </a:bodyPr>
          <a:lstStyle/>
          <a:p>
            <a:r>
              <a:rPr lang="en-GB" dirty="0"/>
              <a:t>Limitations:</a:t>
            </a:r>
          </a:p>
          <a:p>
            <a:pPr lvl="1"/>
            <a:r>
              <a:rPr lang="en-GB" dirty="0"/>
              <a:t>No information on the sample group</a:t>
            </a:r>
          </a:p>
          <a:p>
            <a:pPr lvl="1"/>
            <a:r>
              <a:rPr lang="en-GB" dirty="0"/>
              <a:t>No user ID</a:t>
            </a:r>
          </a:p>
          <a:p>
            <a:pPr lvl="1"/>
            <a:r>
              <a:rPr lang="en-GB" dirty="0"/>
              <a:t>Keyword ≠ Topic</a:t>
            </a:r>
          </a:p>
          <a:p>
            <a:pPr lvl="1"/>
            <a:r>
              <a:rPr lang="en-GB" dirty="0"/>
              <a:t>Manually selected thresholds </a:t>
            </a:r>
          </a:p>
          <a:p>
            <a:pPr lvl="1"/>
            <a:r>
              <a:rPr lang="en-GB" dirty="0"/>
              <a:t>Only taking one AI into account</a:t>
            </a:r>
          </a:p>
          <a:p>
            <a:pPr lvl="1"/>
            <a:r>
              <a:rPr lang="en-GB" dirty="0"/>
              <a:t>Chat-GPT4 is not free</a:t>
            </a:r>
          </a:p>
          <a:p>
            <a:r>
              <a:rPr lang="en-GB" dirty="0"/>
              <a:t>Future Work</a:t>
            </a:r>
          </a:p>
          <a:p>
            <a:pPr lvl="1"/>
            <a:r>
              <a:rPr lang="en-GB" dirty="0"/>
              <a:t>Using a data set with user information</a:t>
            </a:r>
          </a:p>
          <a:p>
            <a:pPr lvl="2"/>
            <a:r>
              <a:rPr lang="en-GB" dirty="0"/>
              <a:t>Gender differences</a:t>
            </a:r>
          </a:p>
          <a:p>
            <a:pPr lvl="2"/>
            <a:r>
              <a:rPr lang="en-GB" dirty="0"/>
              <a:t>Specific user types</a:t>
            </a:r>
          </a:p>
          <a:p>
            <a:pPr lvl="1"/>
            <a:r>
              <a:rPr lang="en-GB" dirty="0"/>
              <a:t>Refine language model</a:t>
            </a:r>
          </a:p>
          <a:p>
            <a:pPr lvl="1"/>
            <a:r>
              <a:rPr lang="en-GB" dirty="0"/>
              <a:t>Combine and tune methods</a:t>
            </a:r>
          </a:p>
        </p:txBody>
      </p:sp>
    </p:spTree>
    <p:extLst>
      <p:ext uri="{BB962C8B-B14F-4D97-AF65-F5344CB8AC3E}">
        <p14:creationId xmlns:p14="http://schemas.microsoft.com/office/powerpoint/2010/main" val="3286928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2F2EED-DE40-3B05-35C4-745F8DA7B7F7}"/>
              </a:ext>
            </a:extLst>
          </p:cNvPr>
          <p:cNvSpPr>
            <a:spLocks noGrp="1"/>
          </p:cNvSpPr>
          <p:nvPr>
            <p:ph type="title"/>
          </p:nvPr>
        </p:nvSpPr>
        <p:spPr/>
        <p:txBody>
          <a:bodyPr/>
          <a:lstStyle/>
          <a:p>
            <a:r>
              <a:rPr lang="en-US"/>
              <a:t>And a Silly finding to close off</a:t>
            </a:r>
          </a:p>
        </p:txBody>
      </p:sp>
      <p:sp>
        <p:nvSpPr>
          <p:cNvPr id="3" name="Inhaltsplatzhalter 2">
            <a:extLst>
              <a:ext uri="{FF2B5EF4-FFF2-40B4-BE49-F238E27FC236}">
                <a16:creationId xmlns:a16="http://schemas.microsoft.com/office/drawing/2014/main" id="{1677F7FD-CCE9-1D2F-A6BB-CD25AB5D1E60}"/>
              </a:ext>
            </a:extLst>
          </p:cNvPr>
          <p:cNvSpPr>
            <a:spLocks noGrp="1"/>
          </p:cNvSpPr>
          <p:nvPr>
            <p:ph idx="1"/>
          </p:nvPr>
        </p:nvSpPr>
        <p:spPr>
          <a:xfrm>
            <a:off x="581192" y="2340864"/>
            <a:ext cx="11029615" cy="4179206"/>
          </a:xfrm>
        </p:spPr>
        <p:txBody>
          <a:bodyPr>
            <a:normAutofit/>
          </a:bodyPr>
          <a:lstStyle/>
          <a:p>
            <a:r>
              <a:rPr lang="en-US" sz="1600" dirty="0"/>
              <a:t>Found a trend for users asking: “</a:t>
            </a:r>
            <a:r>
              <a:rPr lang="en-US" sz="1600" i="1" dirty="0"/>
              <a:t>Use the following pieces of context to answer the question at the end. If you do not know the answer, just say that you do not know, don’t try to make up an answer.</a:t>
            </a:r>
            <a:r>
              <a:rPr lang="en-US" sz="1600" dirty="0"/>
              <a:t>”</a:t>
            </a:r>
          </a:p>
          <a:p>
            <a:pPr lvl="1"/>
            <a:r>
              <a:rPr lang="en-US" sz="1600" dirty="0"/>
              <a:t>User gives no context</a:t>
            </a:r>
          </a:p>
          <a:p>
            <a:pPr lvl="1"/>
            <a:r>
              <a:rPr lang="en-US" sz="1600" dirty="0"/>
              <a:t>Tries to test Chat-GPT’s ability to respond without inventing the context</a:t>
            </a:r>
          </a:p>
          <a:p>
            <a:pPr lvl="1"/>
            <a:r>
              <a:rPr lang="en-US" sz="1600" dirty="0"/>
              <a:t>10/11 times Chat-GPT gives random made-up answer like:</a:t>
            </a:r>
          </a:p>
          <a:p>
            <a:pPr lvl="2"/>
            <a:r>
              <a:rPr lang="en-US" sz="1400" dirty="0"/>
              <a:t> “</a:t>
            </a:r>
            <a:r>
              <a:rPr lang="en-US" sz="1400" i="1" dirty="0"/>
              <a:t>I'm sorry, I cannot answer that question as the context given does not provide information about the best restaurant in Berlin.” </a:t>
            </a:r>
          </a:p>
          <a:p>
            <a:pPr lvl="2"/>
            <a:r>
              <a:rPr lang="en-US" sz="1400" i="1" dirty="0"/>
              <a:t>“The given context does not provide information on the cost of the </a:t>
            </a:r>
            <a:r>
              <a:rPr lang="en-US" sz="1400" i="1" dirty="0" err="1"/>
              <a:t>Seismo</a:t>
            </a:r>
            <a:r>
              <a:rPr lang="en-US" sz="1400" i="1" dirty="0"/>
              <a:t> S20 powder machine. ”</a:t>
            </a:r>
          </a:p>
          <a:p>
            <a:pPr lvl="1"/>
            <a:r>
              <a:rPr lang="en-US" sz="1600" dirty="0"/>
              <a:t>1/11 times (last response in dataset) Chat-GPT responds with: </a:t>
            </a:r>
            <a:r>
              <a:rPr lang="en-US" sz="1600" i="1" dirty="0"/>
              <a:t>“I'm sorry, but I don't have enough information to answer that question.”</a:t>
            </a:r>
          </a:p>
          <a:p>
            <a:pPr lvl="2"/>
            <a:endParaRPr lang="en-US" sz="1300" i="1" dirty="0"/>
          </a:p>
          <a:p>
            <a:pPr lvl="1"/>
            <a:endParaRPr lang="en-US" dirty="0"/>
          </a:p>
        </p:txBody>
      </p:sp>
      <p:pic>
        <p:nvPicPr>
          <p:cNvPr id="4" name="Picture 3" descr="Age Pension Work Bonus: How it works and case studies">
            <a:extLst>
              <a:ext uri="{FF2B5EF4-FFF2-40B4-BE49-F238E27FC236}">
                <a16:creationId xmlns:a16="http://schemas.microsoft.com/office/drawing/2014/main" id="{86EDC687-7C12-5D76-40C3-DE415278C71B}"/>
              </a:ext>
            </a:extLst>
          </p:cNvPr>
          <p:cNvPicPr>
            <a:picLocks noChangeAspect="1"/>
          </p:cNvPicPr>
          <p:nvPr/>
        </p:nvPicPr>
        <p:blipFill rotWithShape="1">
          <a:blip r:embed="rId2"/>
          <a:srcRect l="132" t="4256" r="-357" b="5184"/>
          <a:stretch/>
        </p:blipFill>
        <p:spPr>
          <a:xfrm rot="2207875">
            <a:off x="9435840" y="163346"/>
            <a:ext cx="2762086" cy="1408882"/>
          </a:xfrm>
          <a:prstGeom prst="rect">
            <a:avLst/>
          </a:prstGeom>
        </p:spPr>
      </p:pic>
    </p:spTree>
    <p:extLst>
      <p:ext uri="{BB962C8B-B14F-4D97-AF65-F5344CB8AC3E}">
        <p14:creationId xmlns:p14="http://schemas.microsoft.com/office/powerpoint/2010/main" val="74760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descr="Ein Bild, das Text, Schrift, Screenshot, Quittung enthält.&#10;&#10;Automatisch generierte Beschreibung">
            <a:extLst>
              <a:ext uri="{FF2B5EF4-FFF2-40B4-BE49-F238E27FC236}">
                <a16:creationId xmlns:a16="http://schemas.microsoft.com/office/drawing/2014/main" id="{CAEB0A43-368F-A89E-EE59-51B62DF3A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852" y="1783990"/>
            <a:ext cx="10503791" cy="3290019"/>
          </a:xfrm>
        </p:spPr>
      </p:pic>
    </p:spTree>
    <p:extLst>
      <p:ext uri="{BB962C8B-B14F-4D97-AF65-F5344CB8AC3E}">
        <p14:creationId xmlns:p14="http://schemas.microsoft.com/office/powerpoint/2010/main" val="815420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5687BF-3CBD-EBED-A7BF-7B1021E58234}"/>
              </a:ext>
            </a:extLst>
          </p:cNvPr>
          <p:cNvSpPr>
            <a:spLocks noGrp="1"/>
          </p:cNvSpPr>
          <p:nvPr>
            <p:ph type="title"/>
          </p:nvPr>
        </p:nvSpPr>
        <p:spPr/>
        <p:txBody>
          <a:bodyPr/>
          <a:lstStyle/>
          <a:p>
            <a:r>
              <a:rPr lang="en-GB" u="none" strike="noStrike">
                <a:solidFill>
                  <a:srgbClr val="000000"/>
                </a:solidFill>
                <a:effectLst/>
                <a:latin typeface="Helvetica" pitchFamily="2" charset="0"/>
                <a:cs typeface="Times New Roman" panose="02020603050405020304" pitchFamily="18" charset="0"/>
              </a:rPr>
              <a:t>Declaration of Originality</a:t>
            </a:r>
            <a:endParaRPr lang="de-DE"/>
          </a:p>
        </p:txBody>
      </p:sp>
      <p:sp>
        <p:nvSpPr>
          <p:cNvPr id="3" name="Inhaltsplatzhalter 2">
            <a:extLst>
              <a:ext uri="{FF2B5EF4-FFF2-40B4-BE49-F238E27FC236}">
                <a16:creationId xmlns:a16="http://schemas.microsoft.com/office/drawing/2014/main" id="{B365C7E2-0FF0-C7EC-C1ED-1886A0AD45E2}"/>
              </a:ext>
            </a:extLst>
          </p:cNvPr>
          <p:cNvSpPr>
            <a:spLocks noGrp="1"/>
          </p:cNvSpPr>
          <p:nvPr>
            <p:ph idx="1"/>
          </p:nvPr>
        </p:nvSpPr>
        <p:spPr/>
        <p:txBody>
          <a:bodyPr>
            <a:normAutofit fontScale="92500" lnSpcReduction="20000"/>
          </a:bodyPr>
          <a:lstStyle/>
          <a:p>
            <a:pPr marL="0" indent="0" algn="l">
              <a:buNone/>
            </a:pPr>
            <a:r>
              <a:rPr lang="en-GB" sz="1400">
                <a:solidFill>
                  <a:schemeClr val="tx1"/>
                </a:solidFill>
              </a:rPr>
              <a:t>We</a:t>
            </a:r>
            <a:r>
              <a:rPr lang="en-GB" sz="1400" b="0" i="0" u="none" strike="noStrike">
                <a:solidFill>
                  <a:schemeClr val="tx1"/>
                </a:solidFill>
                <a:effectLst/>
              </a:rPr>
              <a:t>, Valerio </a:t>
            </a:r>
            <a:r>
              <a:rPr lang="en-GB" sz="1400" b="0" i="0" u="none" strike="noStrike" err="1">
                <a:solidFill>
                  <a:schemeClr val="tx1"/>
                </a:solidFill>
                <a:effectLst/>
              </a:rPr>
              <a:t>Thrier</a:t>
            </a:r>
            <a:r>
              <a:rPr lang="en-GB" sz="1400" b="0" i="0" u="none" strike="noStrike">
                <a:solidFill>
                  <a:schemeClr val="tx1"/>
                </a:solidFill>
                <a:effectLst/>
              </a:rPr>
              <a:t>, Samuel</a:t>
            </a:r>
            <a:r>
              <a:rPr lang="en-GB" sz="1400" b="0" i="0" u="none" strike="noStrike">
                <a:effectLst/>
              </a:rPr>
              <a:t> </a:t>
            </a:r>
            <a:r>
              <a:rPr lang="en-GB" sz="1400" b="0" i="0" u="none" strike="noStrike" err="1">
                <a:effectLst/>
              </a:rPr>
              <a:t>Schönenberger</a:t>
            </a:r>
            <a:r>
              <a:rPr lang="en-GB" sz="1400" b="0" i="0" u="none" strike="noStrike">
                <a:effectLst/>
              </a:rPr>
              <a:t> and Iven Welp</a:t>
            </a:r>
            <a:r>
              <a:rPr lang="en-GB" sz="1400" b="0" i="0" u="none" strike="noStrike">
                <a:solidFill>
                  <a:schemeClr val="tx1"/>
                </a:solidFill>
                <a:effectLst/>
              </a:rPr>
              <a:t>, declare that this presentation is entirely our original work, except where otherwise indicated. All sources used in the preparation of this presentation, including but not limited to text, images, graphs, and data, have been properly cited and referenced in accordance with academic standards.</a:t>
            </a:r>
          </a:p>
          <a:p>
            <a:pPr marL="0" indent="0" algn="l">
              <a:buNone/>
            </a:pPr>
            <a:r>
              <a:rPr lang="en-GB" sz="1400">
                <a:solidFill>
                  <a:schemeClr val="tx1"/>
                </a:solidFill>
              </a:rPr>
              <a:t>We</a:t>
            </a:r>
            <a:r>
              <a:rPr lang="en-GB" sz="1400" b="0" i="0" u="none" strike="noStrike">
                <a:solidFill>
                  <a:schemeClr val="tx1"/>
                </a:solidFill>
                <a:effectLst/>
              </a:rPr>
              <a:t> affirm that:</a:t>
            </a:r>
          </a:p>
          <a:p>
            <a:pPr algn="l">
              <a:buFont typeface="+mj-lt"/>
              <a:buAutoNum type="arabicPeriod"/>
            </a:pPr>
            <a:r>
              <a:rPr lang="en-GB" sz="1400" b="0" i="0" u="none" strike="noStrike">
                <a:solidFill>
                  <a:schemeClr val="tx1"/>
                </a:solidFill>
                <a:effectLst/>
              </a:rPr>
              <a:t>Any ideas, concepts, or opinions presented in this work are our own and have not been plagiarized from any other source.</a:t>
            </a:r>
          </a:p>
          <a:p>
            <a:pPr algn="l">
              <a:buFont typeface="+mj-lt"/>
              <a:buAutoNum type="arabicPeriod"/>
            </a:pPr>
            <a:r>
              <a:rPr lang="en-GB" sz="1400" b="0" i="0" u="none" strike="noStrike">
                <a:solidFill>
                  <a:schemeClr val="tx1"/>
                </a:solidFill>
                <a:effectLst/>
              </a:rPr>
              <a:t>Any external sources consulted during the creation of this presentation are duly acknowledged through proper citation.</a:t>
            </a:r>
          </a:p>
          <a:p>
            <a:pPr algn="l">
              <a:buFont typeface="+mj-lt"/>
              <a:buAutoNum type="arabicPeriod"/>
            </a:pPr>
            <a:r>
              <a:rPr lang="en-GB" sz="1400" b="0" i="0" u="none" strike="noStrike">
                <a:solidFill>
                  <a:schemeClr val="tx1"/>
                </a:solidFill>
                <a:effectLst/>
              </a:rPr>
              <a:t>Any contributions from collaborators or third parties have been appropriately credited.</a:t>
            </a:r>
          </a:p>
          <a:p>
            <a:pPr marL="0" indent="0" algn="l">
              <a:buNone/>
            </a:pPr>
            <a:r>
              <a:rPr lang="en-GB" sz="1400">
                <a:solidFill>
                  <a:schemeClr val="tx1"/>
                </a:solidFill>
              </a:rPr>
              <a:t>We</a:t>
            </a:r>
            <a:r>
              <a:rPr lang="en-GB" sz="1400" b="0" i="0" u="none" strike="noStrike">
                <a:solidFill>
                  <a:schemeClr val="tx1"/>
                </a:solidFill>
                <a:effectLst/>
              </a:rPr>
              <a:t> understand that academic integrity is of paramount importance, and any form of plagiarism or academic dishonesty is unacceptable. Therefore, we take full responsibility for the originality and authenticity of this work.</a:t>
            </a:r>
          </a:p>
          <a:p>
            <a:pPr marL="0" indent="0" algn="l">
              <a:buNone/>
            </a:pPr>
            <a:r>
              <a:rPr lang="en-GB" sz="1400" b="0" i="0" u="none" strike="noStrike">
                <a:solidFill>
                  <a:schemeClr val="tx1"/>
                </a:solidFill>
                <a:effectLst/>
              </a:rPr>
              <a:t>Signed,</a:t>
            </a:r>
          </a:p>
          <a:p>
            <a:pPr marL="0" indent="0" algn="l">
              <a:buNone/>
            </a:pPr>
            <a:r>
              <a:rPr lang="en-GB" sz="1400" b="0" i="0" u="none" strike="noStrike">
                <a:solidFill>
                  <a:schemeClr val="tx1"/>
                </a:solidFill>
                <a:effectLst/>
              </a:rPr>
              <a:t>Valerio </a:t>
            </a:r>
            <a:r>
              <a:rPr lang="en-GB" sz="1400" b="0" i="0" u="none" strike="noStrike" err="1">
                <a:solidFill>
                  <a:schemeClr val="tx1"/>
                </a:solidFill>
                <a:effectLst/>
              </a:rPr>
              <a:t>Thrier</a:t>
            </a:r>
            <a:r>
              <a:rPr lang="en-GB" sz="1400" b="0" i="0" u="none" strike="noStrike">
                <a:solidFill>
                  <a:schemeClr val="tx1"/>
                </a:solidFill>
                <a:effectLst/>
              </a:rPr>
              <a:t>, Samuel </a:t>
            </a:r>
            <a:r>
              <a:rPr lang="en-GB" sz="1400" b="0" i="0" u="none" strike="noStrike" err="1">
                <a:solidFill>
                  <a:schemeClr val="tx1"/>
                </a:solidFill>
                <a:effectLst/>
              </a:rPr>
              <a:t>Schönenberger</a:t>
            </a:r>
            <a:r>
              <a:rPr lang="en-GB" sz="1400" b="0" i="0" u="none" strike="noStrike">
                <a:solidFill>
                  <a:schemeClr val="tx1"/>
                </a:solidFill>
                <a:effectLst/>
              </a:rPr>
              <a:t>, Iven Welp</a:t>
            </a:r>
          </a:p>
          <a:p>
            <a:pPr marL="0" indent="0" algn="l">
              <a:buNone/>
            </a:pPr>
            <a:r>
              <a:rPr lang="en-GB" sz="1400" b="0" i="0" u="none" strike="noStrike">
                <a:solidFill>
                  <a:schemeClr val="tx1"/>
                </a:solidFill>
                <a:effectLst/>
              </a:rPr>
              <a:t>06.05.2024</a:t>
            </a:r>
          </a:p>
          <a:p>
            <a:pPr marL="0" indent="0">
              <a:buNone/>
            </a:pPr>
            <a:endParaRPr lang="de-DE"/>
          </a:p>
        </p:txBody>
      </p:sp>
      <p:sp>
        <p:nvSpPr>
          <p:cNvPr id="4" name="Textfeld 3">
            <a:extLst>
              <a:ext uri="{FF2B5EF4-FFF2-40B4-BE49-F238E27FC236}">
                <a16:creationId xmlns:a16="http://schemas.microsoft.com/office/drawing/2014/main" id="{4E9DBD0D-CF90-3841-B645-AE0D119EABAE}"/>
              </a:ext>
            </a:extLst>
          </p:cNvPr>
          <p:cNvSpPr txBox="1"/>
          <p:nvPr/>
        </p:nvSpPr>
        <p:spPr>
          <a:xfrm>
            <a:off x="581192" y="5975350"/>
            <a:ext cx="2209259" cy="261610"/>
          </a:xfrm>
          <a:prstGeom prst="rect">
            <a:avLst/>
          </a:prstGeom>
          <a:noFill/>
        </p:spPr>
        <p:txBody>
          <a:bodyPr wrap="none" rtlCol="0">
            <a:spAutoFit/>
          </a:bodyPr>
          <a:lstStyle/>
          <a:p>
            <a:r>
              <a:rPr lang="en-GB" sz="1100"/>
              <a:t>Written with help by Chat-GPT</a:t>
            </a:r>
          </a:p>
        </p:txBody>
      </p:sp>
    </p:spTree>
    <p:extLst>
      <p:ext uri="{BB962C8B-B14F-4D97-AF65-F5344CB8AC3E}">
        <p14:creationId xmlns:p14="http://schemas.microsoft.com/office/powerpoint/2010/main" val="3540431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9F3223-98F9-65C1-7200-64931F41BB51}"/>
              </a:ext>
            </a:extLst>
          </p:cNvPr>
          <p:cNvSpPr>
            <a:spLocks noGrp="1"/>
          </p:cNvSpPr>
          <p:nvPr>
            <p:ph type="title"/>
          </p:nvPr>
        </p:nvSpPr>
        <p:spPr/>
        <p:txBody>
          <a:bodyPr/>
          <a:lstStyle/>
          <a:p>
            <a:r>
              <a:rPr lang="en-GB" u="none" strike="noStrike">
                <a:solidFill>
                  <a:srgbClr val="000000"/>
                </a:solidFill>
                <a:effectLst/>
                <a:latin typeface="Helvetica" pitchFamily="2" charset="0"/>
                <a:cs typeface="Times New Roman" panose="02020603050405020304" pitchFamily="18" charset="0"/>
              </a:rPr>
              <a:t>Contributions of Team Members</a:t>
            </a:r>
            <a:endParaRPr lang="en-GB"/>
          </a:p>
        </p:txBody>
      </p:sp>
      <p:sp>
        <p:nvSpPr>
          <p:cNvPr id="3" name="Inhaltsplatzhalter 2">
            <a:extLst>
              <a:ext uri="{FF2B5EF4-FFF2-40B4-BE49-F238E27FC236}">
                <a16:creationId xmlns:a16="http://schemas.microsoft.com/office/drawing/2014/main" id="{80F1A3BA-E4CC-7A10-E977-01A93348DAAF}"/>
              </a:ext>
            </a:extLst>
          </p:cNvPr>
          <p:cNvSpPr>
            <a:spLocks noGrp="1"/>
          </p:cNvSpPr>
          <p:nvPr>
            <p:ph idx="1"/>
          </p:nvPr>
        </p:nvSpPr>
        <p:spPr/>
        <p:txBody>
          <a:bodyPr>
            <a:normAutofit fontScale="85000" lnSpcReduction="10000"/>
          </a:bodyPr>
          <a:lstStyle/>
          <a:p>
            <a:pPr marL="305435" indent="-305435"/>
            <a:r>
              <a:rPr lang="en-GB" b="0" i="0" u="none" strike="noStrike">
                <a:solidFill>
                  <a:schemeClr val="tx1"/>
                </a:solidFill>
                <a:effectLst/>
              </a:rPr>
              <a:t>Valerio </a:t>
            </a:r>
            <a:r>
              <a:rPr lang="en-GB" b="0" i="0" u="none" strike="noStrike" err="1">
                <a:solidFill>
                  <a:schemeClr val="tx1"/>
                </a:solidFill>
                <a:effectLst/>
              </a:rPr>
              <a:t>Thrier</a:t>
            </a:r>
            <a:endParaRPr lang="en-GB" b="0" i="0" u="none" strike="noStrike">
              <a:solidFill>
                <a:schemeClr val="tx1"/>
              </a:solidFill>
              <a:effectLst/>
            </a:endParaRPr>
          </a:p>
          <a:p>
            <a:pPr marL="629920" lvl="1" indent="-305435"/>
            <a:r>
              <a:rPr lang="en-GB">
                <a:solidFill>
                  <a:schemeClr val="tx1"/>
                </a:solidFill>
              </a:rPr>
              <a:t>Idea formation and execution</a:t>
            </a:r>
          </a:p>
          <a:p>
            <a:pPr marL="629920" lvl="1" indent="-305435"/>
            <a:r>
              <a:rPr lang="en-GB">
                <a:solidFill>
                  <a:schemeClr val="tx1"/>
                </a:solidFill>
              </a:rPr>
              <a:t>K-means</a:t>
            </a:r>
          </a:p>
          <a:p>
            <a:pPr marL="629920" lvl="1" indent="-305435"/>
            <a:r>
              <a:rPr lang="en-GB">
                <a:solidFill>
                  <a:schemeClr val="tx1"/>
                </a:solidFill>
              </a:rPr>
              <a:t>Language model testing</a:t>
            </a:r>
          </a:p>
          <a:p>
            <a:pPr marL="305435" indent="-305435"/>
            <a:r>
              <a:rPr lang="en-GB" sz="1600" b="0" i="0" u="none" strike="noStrike">
                <a:solidFill>
                  <a:schemeClr val="tx1"/>
                </a:solidFill>
                <a:effectLst/>
              </a:rPr>
              <a:t>Samuel</a:t>
            </a:r>
            <a:r>
              <a:rPr lang="en-GB" sz="1600" b="0" i="0" u="none" strike="noStrike">
                <a:effectLst/>
              </a:rPr>
              <a:t> </a:t>
            </a:r>
            <a:r>
              <a:rPr lang="en-GB" sz="1600" b="0" i="0" u="none" strike="noStrike" err="1">
                <a:effectLst/>
              </a:rPr>
              <a:t>Schönenberger</a:t>
            </a:r>
            <a:endParaRPr lang="en-GB" sz="1600" b="0" i="0" u="none" strike="noStrike">
              <a:effectLst/>
            </a:endParaRPr>
          </a:p>
          <a:p>
            <a:pPr marL="629920" lvl="1" indent="-305435"/>
            <a:r>
              <a:rPr lang="en-GB"/>
              <a:t>Idea formation and execution</a:t>
            </a:r>
          </a:p>
          <a:p>
            <a:pPr marL="629920" lvl="1" indent="-305435"/>
            <a:r>
              <a:rPr lang="en-GB"/>
              <a:t>Data preprocessing</a:t>
            </a:r>
          </a:p>
          <a:p>
            <a:pPr marL="629920" lvl="1" indent="-305435"/>
            <a:r>
              <a:rPr lang="en-GB"/>
              <a:t>Network analysis based on Inverse Document Frequency based Analysis</a:t>
            </a:r>
          </a:p>
          <a:p>
            <a:pPr marL="305435" indent="-305435"/>
            <a:r>
              <a:rPr lang="en-GB"/>
              <a:t>Iven Welp</a:t>
            </a:r>
          </a:p>
          <a:p>
            <a:pPr marL="629920" lvl="1" indent="-305435"/>
            <a:r>
              <a:rPr lang="en-GB"/>
              <a:t>Idea formation and execution</a:t>
            </a:r>
          </a:p>
          <a:p>
            <a:pPr marL="629920" lvl="1" indent="-305435"/>
            <a:r>
              <a:rPr lang="en-GB"/>
              <a:t>Coordination </a:t>
            </a:r>
          </a:p>
          <a:p>
            <a:pPr marL="629920" lvl="1" indent="-305435"/>
            <a:r>
              <a:rPr lang="en-GB"/>
              <a:t>Graph- &amp; Layout-design</a:t>
            </a:r>
          </a:p>
        </p:txBody>
      </p:sp>
    </p:spTree>
    <p:extLst>
      <p:ext uri="{BB962C8B-B14F-4D97-AF65-F5344CB8AC3E}">
        <p14:creationId xmlns:p14="http://schemas.microsoft.com/office/powerpoint/2010/main" val="79005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8B5877-C9F3-C125-033A-FD1384D1F518}"/>
              </a:ext>
            </a:extLst>
          </p:cNvPr>
          <p:cNvSpPr>
            <a:spLocks noGrp="1"/>
          </p:cNvSpPr>
          <p:nvPr>
            <p:ph type="title"/>
          </p:nvPr>
        </p:nvSpPr>
        <p:spPr/>
        <p:txBody>
          <a:bodyPr/>
          <a:lstStyle/>
          <a:p>
            <a:r>
              <a:rPr lang="en-GB"/>
              <a:t>References</a:t>
            </a:r>
          </a:p>
        </p:txBody>
      </p:sp>
      <p:sp>
        <p:nvSpPr>
          <p:cNvPr id="3" name="Inhaltsplatzhalter 2">
            <a:extLst>
              <a:ext uri="{FF2B5EF4-FFF2-40B4-BE49-F238E27FC236}">
                <a16:creationId xmlns:a16="http://schemas.microsoft.com/office/drawing/2014/main" id="{AADFC6D8-0248-4D55-608D-ED9DAC55863D}"/>
              </a:ext>
            </a:extLst>
          </p:cNvPr>
          <p:cNvSpPr>
            <a:spLocks noGrp="1"/>
          </p:cNvSpPr>
          <p:nvPr>
            <p:ph idx="1"/>
          </p:nvPr>
        </p:nvSpPr>
        <p:spPr/>
        <p:txBody>
          <a:bodyPr/>
          <a:lstStyle/>
          <a:p>
            <a:pPr marL="305435" indent="-305435"/>
            <a:r>
              <a:rPr lang="de-CH" b="0" i="0" u="none" strike="noStrike" dirty="0">
                <a:solidFill>
                  <a:srgbClr val="000000"/>
                </a:solidFill>
                <a:effectLst/>
              </a:rPr>
              <a:t>KI Nutzung unter Studierenden (2023), </a:t>
            </a:r>
            <a:r>
              <a:rPr lang="de-CH" b="0" i="0" u="none" strike="noStrike" dirty="0" err="1">
                <a:solidFill>
                  <a:srgbClr val="000000"/>
                </a:solidFill>
                <a:effectLst/>
              </a:rPr>
              <a:t>Fadoua</a:t>
            </a:r>
            <a:r>
              <a:rPr lang="de-CH" b="0" i="0" u="none" strike="noStrike" dirty="0">
                <a:solidFill>
                  <a:srgbClr val="000000"/>
                </a:solidFill>
                <a:effectLst/>
              </a:rPr>
              <a:t> </a:t>
            </a:r>
            <a:r>
              <a:rPr lang="de-CH" b="0" i="0" u="none" strike="noStrike" dirty="0" err="1">
                <a:solidFill>
                  <a:srgbClr val="000000"/>
                </a:solidFill>
                <a:effectLst/>
              </a:rPr>
              <a:t>Balabdaoui</a:t>
            </a:r>
            <a:r>
              <a:rPr lang="de-CH" b="0" i="0" u="none" strike="noStrike" dirty="0">
                <a:solidFill>
                  <a:srgbClr val="000000"/>
                </a:solidFill>
                <a:effectLst/>
              </a:rPr>
              <a:t>, Nora Dittmann-​</a:t>
            </a:r>
            <a:r>
              <a:rPr lang="de-CH" b="0" i="0" u="none" strike="noStrike" dirty="0" err="1">
                <a:solidFill>
                  <a:srgbClr val="000000"/>
                </a:solidFill>
                <a:effectLst/>
              </a:rPr>
              <a:t>Domenichini</a:t>
            </a:r>
            <a:r>
              <a:rPr lang="de-CH" b="0" i="0" u="none" strike="noStrike" dirty="0">
                <a:solidFill>
                  <a:srgbClr val="000000"/>
                </a:solidFill>
                <a:effectLst/>
              </a:rPr>
              <a:t>, et. </a:t>
            </a:r>
            <a:r>
              <a:rPr lang="de-CH" dirty="0">
                <a:solidFill>
                  <a:srgbClr val="000000"/>
                </a:solidFill>
              </a:rPr>
              <a:t>a</a:t>
            </a:r>
            <a:r>
              <a:rPr lang="de-CH" b="0" i="0" u="none" strike="noStrike" dirty="0">
                <a:solidFill>
                  <a:srgbClr val="000000"/>
                </a:solidFill>
                <a:effectLst/>
              </a:rPr>
              <a:t>l.</a:t>
            </a:r>
            <a:endParaRPr lang="en-US" dirty="0"/>
          </a:p>
          <a:p>
            <a:pPr marL="305435" indent="-305435"/>
            <a:r>
              <a:rPr lang="en-US" b="0" i="0" u="none" strike="noStrike" dirty="0" err="1">
                <a:solidFill>
                  <a:srgbClr val="000000"/>
                </a:solidFill>
                <a:effectLst/>
              </a:rPr>
              <a:t>Taori</a:t>
            </a:r>
            <a:r>
              <a:rPr lang="en-US" b="0" i="0" u="none" strike="noStrike" dirty="0">
                <a:solidFill>
                  <a:srgbClr val="000000"/>
                </a:solidFill>
                <a:effectLst/>
              </a:rPr>
              <a:t>, R., </a:t>
            </a:r>
            <a:r>
              <a:rPr lang="en-US" b="0" i="0" u="none" strike="noStrike" err="1">
                <a:solidFill>
                  <a:srgbClr val="000000"/>
                </a:solidFill>
                <a:effectLst/>
              </a:rPr>
              <a:t>Gulrajani</a:t>
            </a:r>
            <a:r>
              <a:rPr lang="en-US" b="0" i="0" u="none" strike="noStrike" dirty="0">
                <a:solidFill>
                  <a:srgbClr val="000000"/>
                </a:solidFill>
                <a:effectLst/>
              </a:rPr>
              <a:t>, I., Zhang, T., Dubois, Y., Li, X., </a:t>
            </a:r>
            <a:r>
              <a:rPr lang="en-US" b="0" i="0" u="none" strike="noStrike" dirty="0" err="1">
                <a:solidFill>
                  <a:srgbClr val="000000"/>
                </a:solidFill>
                <a:effectLst/>
              </a:rPr>
              <a:t>Guestrin</a:t>
            </a:r>
            <a:r>
              <a:rPr lang="en-US" b="0" i="0" u="none" strike="noStrike" dirty="0">
                <a:solidFill>
                  <a:srgbClr val="000000"/>
                </a:solidFill>
                <a:effectLst/>
              </a:rPr>
              <a:t>, C., Liang, P., &amp; </a:t>
            </a:r>
            <a:r>
              <a:rPr lang="en-US" b="0" i="0" u="none" strike="noStrike" dirty="0" err="1">
                <a:solidFill>
                  <a:srgbClr val="000000"/>
                </a:solidFill>
                <a:effectLst/>
              </a:rPr>
              <a:t>Tatsunori</a:t>
            </a:r>
            <a:r>
              <a:rPr lang="en-US" b="0" i="0" u="none" strike="noStrike" dirty="0">
                <a:solidFill>
                  <a:srgbClr val="000000"/>
                </a:solidFill>
                <a:effectLst/>
              </a:rPr>
              <a:t> B. Hashimoto. (2023). Stanford Alpaca: An Instruction-following </a:t>
            </a:r>
            <a:r>
              <a:rPr lang="en-US" b="0" i="0" u="none" strike="noStrike" dirty="0" err="1">
                <a:solidFill>
                  <a:srgbClr val="000000"/>
                </a:solidFill>
                <a:effectLst/>
              </a:rPr>
              <a:t>LLaMA</a:t>
            </a:r>
            <a:r>
              <a:rPr lang="en-US" b="0" i="0" u="none" strike="noStrike" dirty="0">
                <a:solidFill>
                  <a:srgbClr val="000000"/>
                </a:solidFill>
                <a:effectLst/>
              </a:rPr>
              <a:t> model. In GitHub repository. GitHub. </a:t>
            </a:r>
            <a:r>
              <a:rPr lang="en-US" b="0" i="0" u="none" strike="noStrike" dirty="0">
                <a:solidFill>
                  <a:srgbClr val="000000"/>
                </a:solidFill>
                <a:effectLst/>
                <a:hlinkClick r:id="rId3"/>
              </a:rPr>
              <a:t>https://github.com/tatsu-lab/stanford_alpaca</a:t>
            </a:r>
          </a:p>
          <a:p>
            <a:pPr marL="305435" indent="-305435"/>
            <a:r>
              <a:rPr lang="en-US">
                <a:solidFill>
                  <a:srgbClr val="000000"/>
                </a:solidFill>
                <a:ea typeface="+mn-lt"/>
                <a:cs typeface="+mn-lt"/>
              </a:rPr>
              <a:t>OpenAI</a:t>
            </a:r>
            <a:r>
              <a:rPr lang="en-US" dirty="0">
                <a:solidFill>
                  <a:srgbClr val="000000"/>
                </a:solidFill>
                <a:ea typeface="+mn-lt"/>
                <a:cs typeface="+mn-lt"/>
              </a:rPr>
              <a:t>. (2024). </a:t>
            </a:r>
            <a:r>
              <a:rPr lang="en-US">
                <a:solidFill>
                  <a:srgbClr val="000000"/>
                </a:solidFill>
                <a:ea typeface="+mn-lt"/>
                <a:cs typeface="+mn-lt"/>
              </a:rPr>
              <a:t>ChatGPT</a:t>
            </a:r>
            <a:r>
              <a:rPr lang="en-US" dirty="0">
                <a:solidFill>
                  <a:srgbClr val="000000"/>
                </a:solidFill>
                <a:ea typeface="+mn-lt"/>
                <a:cs typeface="+mn-lt"/>
              </a:rPr>
              <a:t> (April 8th version) [Large language model].</a:t>
            </a:r>
            <a:endParaRPr lang="en-US" dirty="0">
              <a:solidFill>
                <a:srgbClr val="000000"/>
              </a:solidFill>
              <a:latin typeface="-webkit-standard"/>
            </a:endParaRPr>
          </a:p>
          <a:p>
            <a:pPr marL="305435" indent="-305435"/>
            <a:r>
              <a:rPr lang="en-US">
                <a:solidFill>
                  <a:srgbClr val="000000"/>
                </a:solidFill>
                <a:ea typeface="+mn-lt"/>
                <a:cs typeface="+mn-lt"/>
              </a:rPr>
              <a:t>Margarita </a:t>
            </a:r>
            <a:r>
              <a:rPr lang="en-US" err="1">
                <a:solidFill>
                  <a:srgbClr val="000000"/>
                </a:solidFill>
                <a:ea typeface="+mn-lt"/>
                <a:cs typeface="+mn-lt"/>
              </a:rPr>
              <a:t>Chli</a:t>
            </a:r>
            <a:r>
              <a:rPr lang="en-US">
                <a:solidFill>
                  <a:srgbClr val="000000"/>
                </a:solidFill>
                <a:ea typeface="+mn-lt"/>
                <a:cs typeface="+mn-lt"/>
              </a:rPr>
              <a:t>, Paul </a:t>
            </a:r>
            <a:r>
              <a:rPr lang="en-US" err="1">
                <a:solidFill>
                  <a:srgbClr val="000000"/>
                </a:solidFill>
                <a:ea typeface="+mn-lt"/>
                <a:cs typeface="+mn-lt"/>
              </a:rPr>
              <a:t>Furgale</a:t>
            </a:r>
            <a:r>
              <a:rPr lang="en-US">
                <a:solidFill>
                  <a:srgbClr val="000000"/>
                </a:solidFill>
                <a:ea typeface="+mn-lt"/>
                <a:cs typeface="+mn-lt"/>
              </a:rPr>
              <a:t>, Marco </a:t>
            </a:r>
            <a:r>
              <a:rPr lang="en-US" err="1">
                <a:solidFill>
                  <a:srgbClr val="000000"/>
                </a:solidFill>
                <a:ea typeface="+mn-lt"/>
                <a:cs typeface="+mn-lt"/>
              </a:rPr>
              <a:t>Hutter</a:t>
            </a:r>
            <a:r>
              <a:rPr lang="en-US">
                <a:solidFill>
                  <a:srgbClr val="000000"/>
                </a:solidFill>
                <a:ea typeface="+mn-lt"/>
                <a:cs typeface="+mn-lt"/>
              </a:rPr>
              <a:t>, Martin </a:t>
            </a:r>
            <a:r>
              <a:rPr lang="en-US" err="1">
                <a:solidFill>
                  <a:srgbClr val="000000"/>
                </a:solidFill>
                <a:ea typeface="+mn-lt"/>
                <a:cs typeface="+mn-lt"/>
              </a:rPr>
              <a:t>Rufli</a:t>
            </a:r>
            <a:r>
              <a:rPr lang="en-US">
                <a:solidFill>
                  <a:srgbClr val="000000"/>
                </a:solidFill>
                <a:ea typeface="+mn-lt"/>
                <a:cs typeface="+mn-lt"/>
              </a:rPr>
              <a:t>, Davide </a:t>
            </a:r>
            <a:r>
              <a:rPr lang="en-US" err="1">
                <a:solidFill>
                  <a:srgbClr val="000000"/>
                </a:solidFill>
                <a:ea typeface="+mn-lt"/>
                <a:cs typeface="+mn-lt"/>
              </a:rPr>
              <a:t>Scaramuzza</a:t>
            </a:r>
            <a:r>
              <a:rPr lang="en-US">
                <a:solidFill>
                  <a:srgbClr val="000000"/>
                </a:solidFill>
                <a:ea typeface="+mn-lt"/>
                <a:cs typeface="+mn-lt"/>
              </a:rPr>
              <a:t>, Roland Siegwart. “Vocabulary Tree | </a:t>
            </a:r>
            <a:r>
              <a:rPr lang="en-US" err="1">
                <a:solidFill>
                  <a:srgbClr val="000000"/>
                </a:solidFill>
                <a:ea typeface="+mn-lt"/>
                <a:cs typeface="+mn-lt"/>
              </a:rPr>
              <a:t>tf-idf</a:t>
            </a:r>
            <a:r>
              <a:rPr lang="en-US">
                <a:solidFill>
                  <a:srgbClr val="000000"/>
                </a:solidFill>
                <a:ea typeface="+mn-lt"/>
                <a:cs typeface="+mn-lt"/>
              </a:rPr>
              <a:t>” Perception – Place Recognition Slide 25 , Autonomous Mobile Robots (Spring 2024), ETH Zurich, 9.04.2024.</a:t>
            </a:r>
          </a:p>
          <a:p>
            <a:pPr marL="305435" indent="-305435"/>
            <a:endParaRPr lang="en-US">
              <a:solidFill>
                <a:srgbClr val="000000"/>
              </a:solidFill>
              <a:ea typeface="+mn-lt"/>
              <a:cs typeface="+mn-lt"/>
            </a:endParaRPr>
          </a:p>
          <a:p>
            <a:pPr marL="305435" indent="-305435"/>
            <a:endParaRPr lang="en-US">
              <a:solidFill>
                <a:srgbClr val="000000"/>
              </a:solidFill>
              <a:latin typeface="-webkit-standard"/>
            </a:endParaRPr>
          </a:p>
        </p:txBody>
      </p:sp>
    </p:spTree>
    <p:extLst>
      <p:ext uri="{BB962C8B-B14F-4D97-AF65-F5344CB8AC3E}">
        <p14:creationId xmlns:p14="http://schemas.microsoft.com/office/powerpoint/2010/main" val="275990017"/>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06C8D0-6570-4F75-30E7-0CE2BE29647A}"/>
              </a:ext>
            </a:extLst>
          </p:cNvPr>
          <p:cNvSpPr>
            <a:spLocks noGrp="1"/>
          </p:cNvSpPr>
          <p:nvPr>
            <p:ph type="title"/>
          </p:nvPr>
        </p:nvSpPr>
        <p:spPr/>
        <p:txBody>
          <a:bodyPr/>
          <a:lstStyle/>
          <a:p>
            <a:r>
              <a:rPr lang="en-GB"/>
              <a:t>KI usage of (ETH) Students</a:t>
            </a:r>
          </a:p>
        </p:txBody>
      </p:sp>
      <p:sp>
        <p:nvSpPr>
          <p:cNvPr id="3" name="Inhaltsplatzhalter 2">
            <a:extLst>
              <a:ext uri="{FF2B5EF4-FFF2-40B4-BE49-F238E27FC236}">
                <a16:creationId xmlns:a16="http://schemas.microsoft.com/office/drawing/2014/main" id="{EB26A946-B99E-15F1-63C5-56789B3AAC17}"/>
              </a:ext>
            </a:extLst>
          </p:cNvPr>
          <p:cNvSpPr>
            <a:spLocks noGrp="1"/>
          </p:cNvSpPr>
          <p:nvPr>
            <p:ph idx="1"/>
          </p:nvPr>
        </p:nvSpPr>
        <p:spPr/>
        <p:txBody>
          <a:bodyPr/>
          <a:lstStyle/>
          <a:p>
            <a:r>
              <a:rPr lang="en-GB" dirty="0"/>
              <a:t>Survey with 4800 students</a:t>
            </a:r>
          </a:p>
          <a:p>
            <a:r>
              <a:rPr lang="en-GB" dirty="0"/>
              <a:t>Use cases</a:t>
            </a:r>
          </a:p>
          <a:p>
            <a:pPr lvl="1"/>
            <a:r>
              <a:rPr lang="en-GB" b="1" dirty="0"/>
              <a:t>Writing/correcting/summaries</a:t>
            </a:r>
          </a:p>
          <a:p>
            <a:pPr lvl="1"/>
            <a:r>
              <a:rPr lang="en-GB" b="1" dirty="0"/>
              <a:t>Coding </a:t>
            </a:r>
            <a:r>
              <a:rPr lang="en-GB" dirty="0"/>
              <a:t>(reports large impact on coding behaviour)</a:t>
            </a:r>
          </a:p>
          <a:p>
            <a:pPr lvl="1"/>
            <a:r>
              <a:rPr lang="en-GB" dirty="0"/>
              <a:t>Overcome language barrier (internationality)</a:t>
            </a:r>
          </a:p>
          <a:p>
            <a:pPr lvl="1"/>
            <a:r>
              <a:rPr lang="en-GB" dirty="0"/>
              <a:t>Idea generation, also a first point of attack before googling</a:t>
            </a:r>
          </a:p>
          <a:p>
            <a:r>
              <a:rPr lang="en-GB" dirty="0"/>
              <a:t>Also looked at</a:t>
            </a:r>
          </a:p>
          <a:p>
            <a:pPr lvl="1"/>
            <a:r>
              <a:rPr lang="en-GB" dirty="0"/>
              <a:t>Trust</a:t>
            </a:r>
          </a:p>
          <a:p>
            <a:pPr lvl="1"/>
            <a:r>
              <a:rPr lang="en-GB" dirty="0"/>
              <a:t>Gender and area of studies discrepancies</a:t>
            </a:r>
          </a:p>
        </p:txBody>
      </p:sp>
      <p:pic>
        <p:nvPicPr>
          <p:cNvPr id="1028" name="Picture 4">
            <a:extLst>
              <a:ext uri="{FF2B5EF4-FFF2-40B4-BE49-F238E27FC236}">
                <a16:creationId xmlns:a16="http://schemas.microsoft.com/office/drawing/2014/main" id="{9BEE278C-D6FC-2DB8-F4FE-44A9ABAA5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572" y="2408244"/>
            <a:ext cx="5233235" cy="349972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5125602A-1E46-6EB3-AA9C-D67524A7F864}"/>
              </a:ext>
            </a:extLst>
          </p:cNvPr>
          <p:cNvSpPr txBox="1"/>
          <p:nvPr/>
        </p:nvSpPr>
        <p:spPr>
          <a:xfrm>
            <a:off x="6377572" y="6042730"/>
            <a:ext cx="5233235" cy="261610"/>
          </a:xfrm>
          <a:prstGeom prst="rect">
            <a:avLst/>
          </a:prstGeom>
          <a:noFill/>
        </p:spPr>
        <p:txBody>
          <a:bodyPr wrap="square" rtlCol="0">
            <a:spAutoFit/>
          </a:bodyPr>
          <a:lstStyle/>
          <a:p>
            <a:r>
              <a:rPr lang="en-GB" sz="1100"/>
              <a:t>Cumulative score of attitudes towards AI by department and gender</a:t>
            </a:r>
          </a:p>
        </p:txBody>
      </p:sp>
    </p:spTree>
    <p:extLst>
      <p:ext uri="{BB962C8B-B14F-4D97-AF65-F5344CB8AC3E}">
        <p14:creationId xmlns:p14="http://schemas.microsoft.com/office/powerpoint/2010/main" val="2201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875C38-9D06-8741-C96B-F91BC92E273B}"/>
              </a:ext>
            </a:extLst>
          </p:cNvPr>
          <p:cNvSpPr>
            <a:spLocks noGrp="1"/>
          </p:cNvSpPr>
          <p:nvPr>
            <p:ph type="title"/>
          </p:nvPr>
        </p:nvSpPr>
        <p:spPr/>
        <p:txBody>
          <a:bodyPr/>
          <a:lstStyle/>
          <a:p>
            <a:r>
              <a:rPr lang="en-GB"/>
              <a:t>Questions And Hypotheses</a:t>
            </a:r>
          </a:p>
        </p:txBody>
      </p:sp>
      <p:sp>
        <p:nvSpPr>
          <p:cNvPr id="3" name="Inhaltsplatzhalter 2">
            <a:extLst>
              <a:ext uri="{FF2B5EF4-FFF2-40B4-BE49-F238E27FC236}">
                <a16:creationId xmlns:a16="http://schemas.microsoft.com/office/drawing/2014/main" id="{5627583C-97D1-BE6D-C025-7C0AA5BF0567}"/>
              </a:ext>
            </a:extLst>
          </p:cNvPr>
          <p:cNvSpPr>
            <a:spLocks noGrp="1"/>
          </p:cNvSpPr>
          <p:nvPr>
            <p:ph idx="1"/>
          </p:nvPr>
        </p:nvSpPr>
        <p:spPr/>
        <p:txBody>
          <a:bodyPr/>
          <a:lstStyle/>
          <a:p>
            <a:r>
              <a:rPr lang="en-GB" dirty="0"/>
              <a:t>What are the differences in AI usage between (ETH) students and the general population?</a:t>
            </a:r>
          </a:p>
          <a:p>
            <a:r>
              <a:rPr lang="en-GB" dirty="0"/>
              <a:t>Do social bubbles effect AI usage?</a:t>
            </a:r>
          </a:p>
          <a:p>
            <a:endParaRPr lang="en-GB" dirty="0"/>
          </a:p>
          <a:p>
            <a:r>
              <a:rPr lang="en-GB" dirty="0"/>
              <a:t>Expectation to general population:</a:t>
            </a:r>
          </a:p>
          <a:p>
            <a:pPr lvl="1"/>
            <a:r>
              <a:rPr lang="en-GB" dirty="0"/>
              <a:t>Chat-GPT as google substitute</a:t>
            </a:r>
          </a:p>
          <a:p>
            <a:pPr lvl="1"/>
            <a:r>
              <a:rPr lang="en-GB" dirty="0"/>
              <a:t>Entertainment</a:t>
            </a:r>
          </a:p>
          <a:p>
            <a:pPr lvl="1"/>
            <a:r>
              <a:rPr lang="en-GB" dirty="0"/>
              <a:t>Writing assistant</a:t>
            </a:r>
          </a:p>
        </p:txBody>
      </p:sp>
    </p:spTree>
    <p:extLst>
      <p:ext uri="{BB962C8B-B14F-4D97-AF65-F5344CB8AC3E}">
        <p14:creationId xmlns:p14="http://schemas.microsoft.com/office/powerpoint/2010/main" val="126352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8AB0BE-6162-8D46-D34C-77AFC7822DF6}"/>
              </a:ext>
            </a:extLst>
          </p:cNvPr>
          <p:cNvSpPr>
            <a:spLocks noGrp="1"/>
          </p:cNvSpPr>
          <p:nvPr>
            <p:ph type="title"/>
          </p:nvPr>
        </p:nvSpPr>
        <p:spPr/>
        <p:txBody>
          <a:bodyPr>
            <a:normAutofit/>
          </a:bodyPr>
          <a:lstStyle/>
          <a:p>
            <a:r>
              <a:rPr lang="en-GB" dirty="0"/>
              <a:t>Chat-</a:t>
            </a:r>
            <a:r>
              <a:rPr lang="en-GB" dirty="0" err="1"/>
              <a:t>Gpt’s</a:t>
            </a:r>
            <a:r>
              <a:rPr lang="en-GB" dirty="0"/>
              <a:t> answer About its own usage</a:t>
            </a:r>
          </a:p>
        </p:txBody>
      </p:sp>
      <p:sp>
        <p:nvSpPr>
          <p:cNvPr id="3" name="Inhaltsplatzhalter 2">
            <a:extLst>
              <a:ext uri="{FF2B5EF4-FFF2-40B4-BE49-F238E27FC236}">
                <a16:creationId xmlns:a16="http://schemas.microsoft.com/office/drawing/2014/main" id="{AACA2451-8E37-22F0-1F48-89AA0AA3B717}"/>
              </a:ext>
            </a:extLst>
          </p:cNvPr>
          <p:cNvSpPr>
            <a:spLocks noGrp="1"/>
          </p:cNvSpPr>
          <p:nvPr>
            <p:ph idx="1"/>
          </p:nvPr>
        </p:nvSpPr>
        <p:spPr/>
        <p:txBody>
          <a:bodyPr/>
          <a:lstStyle/>
          <a:p>
            <a:pPr marL="305435" indent="-305435"/>
            <a:r>
              <a:rPr lang="en-GB" dirty="0"/>
              <a:t>Casual Conversation</a:t>
            </a:r>
          </a:p>
          <a:p>
            <a:pPr marL="305435" indent="-305435"/>
            <a:r>
              <a:rPr lang="en-GB" dirty="0"/>
              <a:t>Information and Assistance (google)</a:t>
            </a:r>
          </a:p>
          <a:p>
            <a:pPr marL="305435" indent="-305435"/>
            <a:r>
              <a:rPr lang="en-GB" dirty="0"/>
              <a:t>Creative Writing and Storytelling (Idea generation)</a:t>
            </a:r>
          </a:p>
          <a:p>
            <a:pPr marL="305435" indent="-305435"/>
            <a:r>
              <a:rPr lang="en-GB" dirty="0"/>
              <a:t>Therapeutic Conversations (Mental health support)</a:t>
            </a:r>
          </a:p>
          <a:p>
            <a:pPr marL="305435" indent="-305435"/>
            <a:r>
              <a:rPr lang="en-GB" dirty="0"/>
              <a:t>Entertainment and Fun (Jokes)</a:t>
            </a:r>
          </a:p>
          <a:p>
            <a:pPr marL="305435" indent="-305435"/>
            <a:r>
              <a:rPr lang="en-GB" dirty="0"/>
              <a:t>Assistance with Tasks (cooking, planning, …)</a:t>
            </a:r>
          </a:p>
          <a:p>
            <a:pPr marL="305435" indent="-305435"/>
            <a:r>
              <a:rPr lang="en-GB" dirty="0"/>
              <a:t>Exploring AI Interactions (curiosity)</a:t>
            </a:r>
          </a:p>
          <a:p>
            <a:pPr marL="305435" indent="-305435"/>
            <a:r>
              <a:rPr lang="en-GB" dirty="0"/>
              <a:t>Accessibility (language barriers, …)</a:t>
            </a:r>
          </a:p>
        </p:txBody>
      </p:sp>
    </p:spTree>
    <p:extLst>
      <p:ext uri="{BB962C8B-B14F-4D97-AF65-F5344CB8AC3E}">
        <p14:creationId xmlns:p14="http://schemas.microsoft.com/office/powerpoint/2010/main" val="2242485079"/>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26244-1A65-FEAB-DE3A-3A4E0D83CF7C}"/>
              </a:ext>
            </a:extLst>
          </p:cNvPr>
          <p:cNvSpPr>
            <a:spLocks noGrp="1"/>
          </p:cNvSpPr>
          <p:nvPr>
            <p:ph type="title"/>
          </p:nvPr>
        </p:nvSpPr>
        <p:spPr/>
        <p:txBody>
          <a:bodyPr/>
          <a:lstStyle/>
          <a:p>
            <a:r>
              <a:rPr lang="de-DE"/>
              <a:t>Dataset</a:t>
            </a:r>
          </a:p>
        </p:txBody>
      </p:sp>
      <p:sp>
        <p:nvSpPr>
          <p:cNvPr id="3" name="Inhaltsplatzhalter 2">
            <a:extLst>
              <a:ext uri="{FF2B5EF4-FFF2-40B4-BE49-F238E27FC236}">
                <a16:creationId xmlns:a16="http://schemas.microsoft.com/office/drawing/2014/main" id="{F2B60C75-42DB-D16D-8E28-00F350064731}"/>
              </a:ext>
            </a:extLst>
          </p:cNvPr>
          <p:cNvSpPr>
            <a:spLocks noGrp="1"/>
          </p:cNvSpPr>
          <p:nvPr>
            <p:ph idx="1"/>
          </p:nvPr>
        </p:nvSpPr>
        <p:spPr>
          <a:xfrm>
            <a:off x="516909" y="2448497"/>
            <a:ext cx="11029615" cy="3634486"/>
          </a:xfrm>
        </p:spPr>
        <p:txBody>
          <a:bodyPr>
            <a:normAutofit/>
          </a:bodyPr>
          <a:lstStyle/>
          <a:p>
            <a:pPr marL="305435" indent="-305435"/>
            <a:r>
              <a:rPr lang="en-US" sz="2000" b="0" i="0" u="none" strike="noStrike" dirty="0" err="1">
                <a:solidFill>
                  <a:srgbClr val="000000"/>
                </a:solidFill>
                <a:effectLst/>
              </a:rPr>
              <a:t>Taori</a:t>
            </a:r>
            <a:r>
              <a:rPr lang="en-US" sz="2000" b="0" i="0" u="none" strike="noStrike" dirty="0">
                <a:solidFill>
                  <a:srgbClr val="000000"/>
                </a:solidFill>
                <a:effectLst/>
              </a:rPr>
              <a:t>, R., </a:t>
            </a:r>
            <a:r>
              <a:rPr lang="en-US" sz="2000" b="0" i="0" u="none" strike="noStrike" dirty="0" err="1">
                <a:solidFill>
                  <a:srgbClr val="000000"/>
                </a:solidFill>
                <a:effectLst/>
              </a:rPr>
              <a:t>Gulrajani</a:t>
            </a:r>
            <a:r>
              <a:rPr lang="en-US" sz="2000" b="0" i="0" u="none" strike="noStrike" dirty="0">
                <a:solidFill>
                  <a:srgbClr val="000000"/>
                </a:solidFill>
                <a:effectLst/>
              </a:rPr>
              <a:t>, I., et al. (2023). Stanford Alpaca: An Instruction-following </a:t>
            </a:r>
            <a:r>
              <a:rPr lang="en-US" sz="2000" b="0" i="0" u="none" strike="noStrike" dirty="0" err="1">
                <a:solidFill>
                  <a:srgbClr val="000000"/>
                </a:solidFill>
                <a:effectLst/>
              </a:rPr>
              <a:t>LLaMA</a:t>
            </a:r>
            <a:r>
              <a:rPr lang="en-US" sz="2000" b="0" i="0" u="none" strike="noStrike" dirty="0">
                <a:solidFill>
                  <a:srgbClr val="000000"/>
                </a:solidFill>
                <a:effectLst/>
              </a:rPr>
              <a:t> model. </a:t>
            </a:r>
            <a:endParaRPr lang="en-US" sz="2000" dirty="0"/>
          </a:p>
          <a:p>
            <a:pPr marL="305435" indent="-305435"/>
            <a:r>
              <a:rPr lang="en-US" sz="2000" dirty="0"/>
              <a:t>4 Columns:</a:t>
            </a:r>
          </a:p>
          <a:p>
            <a:pPr marL="629920" lvl="1" indent="-305435"/>
            <a:r>
              <a:rPr lang="en-US" sz="2000" dirty="0"/>
              <a:t>Message, Message type (instruction, output, input), Message ID, Conversation ID</a:t>
            </a:r>
          </a:p>
          <a:p>
            <a:pPr marL="629920" lvl="1" indent="-305435"/>
            <a:r>
              <a:rPr lang="en-US" sz="2000" dirty="0"/>
              <a:t>Message type:</a:t>
            </a:r>
          </a:p>
          <a:p>
            <a:pPr marL="899795" lvl="2" indent="-305435"/>
            <a:r>
              <a:rPr lang="en-US" sz="1900" dirty="0"/>
              <a:t>42% instruction, 42% output, 16% input</a:t>
            </a:r>
          </a:p>
          <a:p>
            <a:pPr marL="305435" indent="-305435"/>
            <a:r>
              <a:rPr lang="en-US" sz="2000" dirty="0"/>
              <a:t>51759 Conversations</a:t>
            </a:r>
            <a:endParaRPr lang="en-US" dirty="0"/>
          </a:p>
          <a:p>
            <a:pPr marL="0" indent="0">
              <a:buNone/>
            </a:pPr>
            <a:endParaRPr lang="en-GB" dirty="0"/>
          </a:p>
        </p:txBody>
      </p:sp>
    </p:spTree>
    <p:extLst>
      <p:ext uri="{BB962C8B-B14F-4D97-AF65-F5344CB8AC3E}">
        <p14:creationId xmlns:p14="http://schemas.microsoft.com/office/powerpoint/2010/main" val="426777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FD7439-8109-7B8E-1BAB-270B6C5BF3BE}"/>
              </a:ext>
            </a:extLst>
          </p:cNvPr>
          <p:cNvSpPr>
            <a:spLocks noGrp="1"/>
          </p:cNvSpPr>
          <p:nvPr>
            <p:ph type="title"/>
          </p:nvPr>
        </p:nvSpPr>
        <p:spPr/>
        <p:txBody>
          <a:bodyPr/>
          <a:lstStyle/>
          <a:p>
            <a:r>
              <a:rPr lang="en-GB"/>
              <a:t>Dataset Examples</a:t>
            </a:r>
          </a:p>
        </p:txBody>
      </p:sp>
      <p:sp>
        <p:nvSpPr>
          <p:cNvPr id="3" name="Inhaltsplatzhalter 2">
            <a:extLst>
              <a:ext uri="{FF2B5EF4-FFF2-40B4-BE49-F238E27FC236}">
                <a16:creationId xmlns:a16="http://schemas.microsoft.com/office/drawing/2014/main" id="{87314B4C-A11A-23D0-BD53-DB350541AA38}"/>
              </a:ext>
            </a:extLst>
          </p:cNvPr>
          <p:cNvSpPr>
            <a:spLocks noGrp="1"/>
          </p:cNvSpPr>
          <p:nvPr>
            <p:ph idx="1"/>
          </p:nvPr>
        </p:nvSpPr>
        <p:spPr/>
        <p:txBody>
          <a:bodyPr/>
          <a:lstStyle/>
          <a:p>
            <a:endParaRPr lang="en-GB"/>
          </a:p>
        </p:txBody>
      </p:sp>
      <p:graphicFrame>
        <p:nvGraphicFramePr>
          <p:cNvPr id="4" name="Tabelle 3">
            <a:extLst>
              <a:ext uri="{FF2B5EF4-FFF2-40B4-BE49-F238E27FC236}">
                <a16:creationId xmlns:a16="http://schemas.microsoft.com/office/drawing/2014/main" id="{AD0B70E6-BABB-2537-8FAF-6F8B25964C4A}"/>
              </a:ext>
            </a:extLst>
          </p:cNvPr>
          <p:cNvGraphicFramePr>
            <a:graphicFrameLocks noGrp="1"/>
          </p:cNvGraphicFramePr>
          <p:nvPr>
            <p:extLst>
              <p:ext uri="{D42A27DB-BD31-4B8C-83A1-F6EECF244321}">
                <p14:modId xmlns:p14="http://schemas.microsoft.com/office/powerpoint/2010/main" val="3844681622"/>
              </p:ext>
            </p:extLst>
          </p:nvPr>
        </p:nvGraphicFramePr>
        <p:xfrm>
          <a:off x="580519" y="2357591"/>
          <a:ext cx="11029951" cy="1214034"/>
        </p:xfrm>
        <a:graphic>
          <a:graphicData uri="http://schemas.openxmlformats.org/drawingml/2006/table">
            <a:tbl>
              <a:tblPr/>
              <a:tblGrid>
                <a:gridCol w="8976747">
                  <a:extLst>
                    <a:ext uri="{9D8B030D-6E8A-4147-A177-3AD203B41FA5}">
                      <a16:colId xmlns:a16="http://schemas.microsoft.com/office/drawing/2014/main" val="2639430698"/>
                    </a:ext>
                  </a:extLst>
                </a:gridCol>
                <a:gridCol w="1282390">
                  <a:extLst>
                    <a:ext uri="{9D8B030D-6E8A-4147-A177-3AD203B41FA5}">
                      <a16:colId xmlns:a16="http://schemas.microsoft.com/office/drawing/2014/main" val="4070509362"/>
                    </a:ext>
                  </a:extLst>
                </a:gridCol>
                <a:gridCol w="423747">
                  <a:extLst>
                    <a:ext uri="{9D8B030D-6E8A-4147-A177-3AD203B41FA5}">
                      <a16:colId xmlns:a16="http://schemas.microsoft.com/office/drawing/2014/main" val="2477715082"/>
                    </a:ext>
                  </a:extLst>
                </a:gridCol>
                <a:gridCol w="347067">
                  <a:extLst>
                    <a:ext uri="{9D8B030D-6E8A-4147-A177-3AD203B41FA5}">
                      <a16:colId xmlns:a16="http://schemas.microsoft.com/office/drawing/2014/main" val="3275894580"/>
                    </a:ext>
                  </a:extLst>
                </a:gridCol>
              </a:tblGrid>
              <a:tr h="607017">
                <a:tc>
                  <a:txBody>
                    <a:bodyPr/>
                    <a:lstStyle/>
                    <a:p>
                      <a:r>
                        <a:rPr lang="en-GB" sz="1700" b="1" noProof="0">
                          <a:solidFill>
                            <a:srgbClr val="000000"/>
                          </a:solidFill>
                          <a:effectLst/>
                          <a:highlight>
                            <a:srgbClr val="D4D4D4"/>
                          </a:highlight>
                          <a:latin typeface="Helvetica Neue" panose="02000503000000020004" pitchFamily="2" charset="0"/>
                        </a:rPr>
                        <a:t>What is the capital of France?</a:t>
                      </a:r>
                      <a:endParaRPr lang="en-GB" sz="1700" noProof="0">
                        <a:effectLst/>
                        <a:highlight>
                          <a:srgbClr val="D4D4D4"/>
                        </a:highlight>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de-CH" sz="1700">
                          <a:solidFill>
                            <a:srgbClr val="000000"/>
                          </a:solidFill>
                          <a:effectLst/>
                          <a:latin typeface="Helvetica Neue" panose="02000503000000020004" pitchFamily="2" charset="0"/>
                        </a:rPr>
                        <a:t>instruction</a:t>
                      </a:r>
                      <a:endParaRPr lang="de-CH" sz="1700">
                        <a:effectLst/>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r>
                        <a:rPr lang="de-CH" sz="1700">
                          <a:solidFill>
                            <a:srgbClr val="000000"/>
                          </a:solidFill>
                          <a:effectLst/>
                          <a:latin typeface="Helvetica Neue" panose="02000503000000020004" pitchFamily="2" charset="0"/>
                        </a:rPr>
                        <a:t>0</a:t>
                      </a:r>
                      <a:endParaRPr lang="de-CH" sz="1700">
                        <a:effectLst/>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r>
                        <a:rPr lang="de-CH" sz="1700">
                          <a:solidFill>
                            <a:srgbClr val="000000"/>
                          </a:solidFill>
                          <a:effectLst/>
                          <a:latin typeface="Helvetica Neue" panose="02000503000000020004" pitchFamily="2" charset="0"/>
                        </a:rPr>
                        <a:t>10</a:t>
                      </a:r>
                      <a:endParaRPr lang="de-CH" sz="1700">
                        <a:effectLst/>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8143644"/>
                  </a:ext>
                </a:extLst>
              </a:tr>
              <a:tr h="607017">
                <a:tc>
                  <a:txBody>
                    <a:bodyPr/>
                    <a:lstStyle/>
                    <a:p>
                      <a:r>
                        <a:rPr lang="en-GB" sz="1700" b="1" noProof="0">
                          <a:solidFill>
                            <a:srgbClr val="000000"/>
                          </a:solidFill>
                          <a:effectLst/>
                          <a:highlight>
                            <a:srgbClr val="D4D4D4"/>
                          </a:highlight>
                          <a:latin typeface="Helvetica Neue" panose="02000503000000020004" pitchFamily="2" charset="0"/>
                        </a:rPr>
                        <a:t>The capital city of France is Paris.</a:t>
                      </a:r>
                      <a:endParaRPr lang="en-GB" sz="1700" noProof="0">
                        <a:effectLst/>
                        <a:highlight>
                          <a:srgbClr val="D4D4D4"/>
                        </a:highlight>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de-CH" sz="1700">
                          <a:solidFill>
                            <a:srgbClr val="000000"/>
                          </a:solidFill>
                          <a:effectLst/>
                          <a:latin typeface="Helvetica Neue" panose="02000503000000020004" pitchFamily="2" charset="0"/>
                        </a:rPr>
                        <a:t>output</a:t>
                      </a:r>
                      <a:endParaRPr lang="de-CH" sz="1700">
                        <a:effectLst/>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r>
                        <a:rPr lang="de-CH" sz="1700">
                          <a:solidFill>
                            <a:srgbClr val="000000"/>
                          </a:solidFill>
                          <a:effectLst/>
                          <a:latin typeface="Helvetica Neue" panose="02000503000000020004" pitchFamily="2" charset="0"/>
                        </a:rPr>
                        <a:t>1</a:t>
                      </a:r>
                      <a:endParaRPr lang="de-CH" sz="1700">
                        <a:effectLst/>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r>
                        <a:rPr lang="de-CH" sz="1700">
                          <a:solidFill>
                            <a:srgbClr val="000000"/>
                          </a:solidFill>
                          <a:effectLst/>
                          <a:latin typeface="Helvetica Neue" panose="02000503000000020004" pitchFamily="2" charset="0"/>
                        </a:rPr>
                        <a:t>10</a:t>
                      </a:r>
                      <a:endParaRPr lang="de-CH" sz="1700">
                        <a:effectLst/>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6256491"/>
                  </a:ext>
                </a:extLst>
              </a:tr>
            </a:tbl>
          </a:graphicData>
        </a:graphic>
      </p:graphicFrame>
      <p:graphicFrame>
        <p:nvGraphicFramePr>
          <p:cNvPr id="7" name="Tabelle 6">
            <a:extLst>
              <a:ext uri="{FF2B5EF4-FFF2-40B4-BE49-F238E27FC236}">
                <a16:creationId xmlns:a16="http://schemas.microsoft.com/office/drawing/2014/main" id="{3574E8B9-E9B6-73CD-C7C4-00360670236D}"/>
              </a:ext>
            </a:extLst>
          </p:cNvPr>
          <p:cNvGraphicFramePr>
            <a:graphicFrameLocks noGrp="1"/>
          </p:cNvGraphicFramePr>
          <p:nvPr>
            <p:extLst>
              <p:ext uri="{D42A27DB-BD31-4B8C-83A1-F6EECF244321}">
                <p14:modId xmlns:p14="http://schemas.microsoft.com/office/powerpoint/2010/main" val="3406795045"/>
              </p:ext>
            </p:extLst>
          </p:nvPr>
        </p:nvGraphicFramePr>
        <p:xfrm>
          <a:off x="580855" y="3861629"/>
          <a:ext cx="11029615" cy="1562196"/>
        </p:xfrm>
        <a:graphic>
          <a:graphicData uri="http://schemas.openxmlformats.org/drawingml/2006/table">
            <a:tbl>
              <a:tblPr/>
              <a:tblGrid>
                <a:gridCol w="8975739">
                  <a:extLst>
                    <a:ext uri="{9D8B030D-6E8A-4147-A177-3AD203B41FA5}">
                      <a16:colId xmlns:a16="http://schemas.microsoft.com/office/drawing/2014/main" val="2228410830"/>
                    </a:ext>
                  </a:extLst>
                </a:gridCol>
                <a:gridCol w="1271239">
                  <a:extLst>
                    <a:ext uri="{9D8B030D-6E8A-4147-A177-3AD203B41FA5}">
                      <a16:colId xmlns:a16="http://schemas.microsoft.com/office/drawing/2014/main" val="731637628"/>
                    </a:ext>
                  </a:extLst>
                </a:gridCol>
                <a:gridCol w="446049">
                  <a:extLst>
                    <a:ext uri="{9D8B030D-6E8A-4147-A177-3AD203B41FA5}">
                      <a16:colId xmlns:a16="http://schemas.microsoft.com/office/drawing/2014/main" val="593026485"/>
                    </a:ext>
                  </a:extLst>
                </a:gridCol>
                <a:gridCol w="336588">
                  <a:extLst>
                    <a:ext uri="{9D8B030D-6E8A-4147-A177-3AD203B41FA5}">
                      <a16:colId xmlns:a16="http://schemas.microsoft.com/office/drawing/2014/main" val="1694601385"/>
                    </a:ext>
                  </a:extLst>
                </a:gridCol>
              </a:tblGrid>
              <a:tr h="600828">
                <a:tc>
                  <a:txBody>
                    <a:bodyPr/>
                    <a:lstStyle/>
                    <a:p>
                      <a:r>
                        <a:rPr lang="en-GB" sz="1700" b="1" noProof="0">
                          <a:solidFill>
                            <a:srgbClr val="000000"/>
                          </a:solidFill>
                          <a:effectLst/>
                          <a:highlight>
                            <a:srgbClr val="D4D4D4"/>
                          </a:highlight>
                          <a:latin typeface="Helvetica Neue"/>
                        </a:rPr>
                        <a:t>Evaluate this sentence for spelling and grammar mistakes</a:t>
                      </a:r>
                      <a:endParaRPr lang="en-GB" sz="1700" noProof="0">
                        <a:effectLst/>
                        <a:highlight>
                          <a:srgbClr val="D4D4D4"/>
                        </a:highlight>
                        <a:latin typeface="Helvetica Neue"/>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GB" sz="1700" noProof="0">
                          <a:solidFill>
                            <a:srgbClr val="000000"/>
                          </a:solidFill>
                          <a:effectLst/>
                          <a:latin typeface="Helvetica Neue"/>
                        </a:rPr>
                        <a:t>instruction</a:t>
                      </a:r>
                      <a:endParaRPr lang="en-GB" sz="1700" noProof="0">
                        <a:effectLst/>
                        <a:latin typeface="Helvetica Neue"/>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r>
                        <a:rPr lang="en-GB" sz="1700" noProof="0">
                          <a:solidFill>
                            <a:srgbClr val="000000"/>
                          </a:solidFill>
                          <a:effectLst/>
                          <a:latin typeface="Helvetica Neue"/>
                        </a:rPr>
                        <a:t>0</a:t>
                      </a:r>
                      <a:endParaRPr lang="en-GB" sz="1700" noProof="0">
                        <a:effectLst/>
                        <a:latin typeface="Helvetica Neue"/>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r>
                        <a:rPr lang="en-GB" sz="1700" noProof="0">
                          <a:solidFill>
                            <a:srgbClr val="000000"/>
                          </a:solidFill>
                          <a:effectLst/>
                          <a:latin typeface="Helvetica Neue"/>
                        </a:rPr>
                        <a:t>8</a:t>
                      </a:r>
                      <a:endParaRPr lang="en-GB" sz="1700" noProof="0">
                        <a:effectLst/>
                        <a:latin typeface="Helvetica Neue"/>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72749474"/>
                  </a:ext>
                </a:extLst>
              </a:tr>
              <a:tr h="615876">
                <a:tc>
                  <a:txBody>
                    <a:bodyPr/>
                    <a:lstStyle/>
                    <a:p>
                      <a:r>
                        <a:rPr lang="en-GB" sz="1700" b="1" noProof="0">
                          <a:solidFill>
                            <a:srgbClr val="000000"/>
                          </a:solidFill>
                          <a:effectLst/>
                          <a:highlight>
                            <a:srgbClr val="D4D4D4"/>
                          </a:highlight>
                          <a:latin typeface="Helvetica Neue"/>
                        </a:rPr>
                        <a:t>There are two spelling errors in the sentence. The corrected sentence should be: "He finished his meal and left the restaurant."</a:t>
                      </a:r>
                      <a:endParaRPr lang="en-GB" sz="1700" noProof="0">
                        <a:effectLst/>
                        <a:highlight>
                          <a:srgbClr val="D4D4D4"/>
                        </a:highlight>
                        <a:latin typeface="Helvetica Neue"/>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GB" sz="1700" noProof="0">
                          <a:solidFill>
                            <a:srgbClr val="000000"/>
                          </a:solidFill>
                          <a:effectLst/>
                          <a:latin typeface="Helvetica Neue"/>
                        </a:rPr>
                        <a:t>output</a:t>
                      </a:r>
                      <a:endParaRPr lang="en-GB" sz="1700" noProof="0">
                        <a:effectLst/>
                        <a:latin typeface="Helvetica Neue"/>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r>
                        <a:rPr lang="en-GB" sz="1700" noProof="0">
                          <a:solidFill>
                            <a:srgbClr val="000000"/>
                          </a:solidFill>
                          <a:effectLst/>
                          <a:latin typeface="Helvetica Neue"/>
                        </a:rPr>
                        <a:t>1</a:t>
                      </a:r>
                      <a:endParaRPr lang="en-GB" sz="1700" noProof="0">
                        <a:effectLst/>
                        <a:latin typeface="Helvetica Neue"/>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r>
                        <a:rPr lang="en-GB" sz="1700" noProof="0">
                          <a:solidFill>
                            <a:srgbClr val="000000"/>
                          </a:solidFill>
                          <a:effectLst/>
                          <a:latin typeface="Helvetica Neue"/>
                        </a:rPr>
                        <a:t>8</a:t>
                      </a:r>
                      <a:endParaRPr lang="en-GB" sz="1700" noProof="0">
                        <a:effectLst/>
                        <a:latin typeface="Helvetica Neue"/>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67949241"/>
                  </a:ext>
                </a:extLst>
              </a:tr>
              <a:tr h="345492">
                <a:tc>
                  <a:txBody>
                    <a:bodyPr/>
                    <a:lstStyle/>
                    <a:p>
                      <a:r>
                        <a:rPr lang="en-GB" sz="1700" b="1" noProof="0">
                          <a:solidFill>
                            <a:srgbClr val="000000"/>
                          </a:solidFill>
                          <a:effectLst/>
                          <a:highlight>
                            <a:srgbClr val="D4D4D4"/>
                          </a:highlight>
                          <a:latin typeface="Helvetica Neue"/>
                        </a:rPr>
                        <a:t>He finnished his meal and left the resturant</a:t>
                      </a:r>
                      <a:endParaRPr lang="en-GB" sz="1700" noProof="0">
                        <a:effectLst/>
                        <a:highlight>
                          <a:srgbClr val="D4D4D4"/>
                        </a:highlight>
                        <a:latin typeface="Helvetica Neue"/>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r>
                        <a:rPr lang="en-GB" sz="1700" noProof="0">
                          <a:solidFill>
                            <a:srgbClr val="000000"/>
                          </a:solidFill>
                          <a:effectLst/>
                          <a:latin typeface="Helvetica Neue"/>
                        </a:rPr>
                        <a:t>input</a:t>
                      </a:r>
                      <a:endParaRPr lang="en-GB" sz="1700" noProof="0">
                        <a:effectLst/>
                        <a:latin typeface="Helvetica Neue"/>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r>
                        <a:rPr lang="en-GB" sz="1700" noProof="0">
                          <a:solidFill>
                            <a:srgbClr val="000000"/>
                          </a:solidFill>
                          <a:effectLst/>
                          <a:latin typeface="Helvetica Neue"/>
                        </a:rPr>
                        <a:t>2</a:t>
                      </a:r>
                      <a:endParaRPr lang="en-GB" sz="1700" noProof="0">
                        <a:effectLst/>
                        <a:latin typeface="Helvetica Neue"/>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r>
                        <a:rPr lang="en-GB" sz="1700" noProof="0">
                          <a:solidFill>
                            <a:srgbClr val="000000"/>
                          </a:solidFill>
                          <a:effectLst/>
                          <a:latin typeface="Helvetica Neue"/>
                        </a:rPr>
                        <a:t>8</a:t>
                      </a:r>
                      <a:endParaRPr lang="en-GB" sz="1700" noProof="0">
                        <a:effectLst/>
                        <a:latin typeface="Helvetica Neue"/>
                      </a:endParaRPr>
                    </a:p>
                  </a:txBody>
                  <a:tcPr marL="37013" marR="37013" marT="37013" marB="37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119567"/>
                  </a:ext>
                </a:extLst>
              </a:tr>
            </a:tbl>
          </a:graphicData>
        </a:graphic>
      </p:graphicFrame>
    </p:spTree>
    <p:extLst>
      <p:ext uri="{BB962C8B-B14F-4D97-AF65-F5344CB8AC3E}">
        <p14:creationId xmlns:p14="http://schemas.microsoft.com/office/powerpoint/2010/main" val="350749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8B0D26-CA5F-CFC0-3824-ACF6802DF645}"/>
              </a:ext>
            </a:extLst>
          </p:cNvPr>
          <p:cNvSpPr>
            <a:spLocks noGrp="1"/>
          </p:cNvSpPr>
          <p:nvPr>
            <p:ph type="title"/>
          </p:nvPr>
        </p:nvSpPr>
        <p:spPr/>
        <p:txBody>
          <a:bodyPr/>
          <a:lstStyle/>
          <a:p>
            <a:r>
              <a:rPr lang="en-GB"/>
              <a:t>Methodological approach</a:t>
            </a:r>
          </a:p>
        </p:txBody>
      </p:sp>
      <p:sp>
        <p:nvSpPr>
          <p:cNvPr id="3" name="Inhaltsplatzhalter 2">
            <a:extLst>
              <a:ext uri="{FF2B5EF4-FFF2-40B4-BE49-F238E27FC236}">
                <a16:creationId xmlns:a16="http://schemas.microsoft.com/office/drawing/2014/main" id="{ECB2922D-7955-FD28-BAE9-E966E57C8279}"/>
              </a:ext>
            </a:extLst>
          </p:cNvPr>
          <p:cNvSpPr>
            <a:spLocks noGrp="1"/>
          </p:cNvSpPr>
          <p:nvPr>
            <p:ph idx="1"/>
          </p:nvPr>
        </p:nvSpPr>
        <p:spPr/>
        <p:txBody>
          <a:bodyPr/>
          <a:lstStyle/>
          <a:p>
            <a:r>
              <a:rPr lang="en-GB" sz="1600" dirty="0"/>
              <a:t>Key-Word search</a:t>
            </a:r>
          </a:p>
          <a:p>
            <a:pPr lvl="1"/>
            <a:r>
              <a:rPr lang="en-GB" sz="1400" dirty="0"/>
              <a:t>Manual inspection</a:t>
            </a:r>
          </a:p>
          <a:p>
            <a:pPr lvl="1"/>
            <a:r>
              <a:rPr lang="en-GB" sz="1400" dirty="0"/>
              <a:t>Inverse Document Frequency based Analysis</a:t>
            </a:r>
          </a:p>
          <a:p>
            <a:pPr lvl="1"/>
            <a:r>
              <a:rPr lang="en-GB" sz="1400" dirty="0"/>
              <a:t>K-means	</a:t>
            </a:r>
          </a:p>
          <a:p>
            <a:r>
              <a:rPr lang="en-GB" sz="1600" dirty="0"/>
              <a:t>Multiple approaches for cross-validation</a:t>
            </a:r>
          </a:p>
        </p:txBody>
      </p:sp>
    </p:spTree>
    <p:extLst>
      <p:ext uri="{BB962C8B-B14F-4D97-AF65-F5344CB8AC3E}">
        <p14:creationId xmlns:p14="http://schemas.microsoft.com/office/powerpoint/2010/main" val="4162837848"/>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2486</Words>
  <Application>Microsoft Office PowerPoint</Application>
  <PresentationFormat>Breitbild</PresentationFormat>
  <Paragraphs>408</Paragraphs>
  <Slides>32</Slides>
  <Notes>7</Notes>
  <HiddenSlides>4</HiddenSlides>
  <MMClips>0</MMClips>
  <ScaleCrop>false</ScaleCrop>
  <HeadingPairs>
    <vt:vector size="4" baseType="variant">
      <vt:variant>
        <vt:lpstr>Design</vt:lpstr>
      </vt:variant>
      <vt:variant>
        <vt:i4>1</vt:i4>
      </vt:variant>
      <vt:variant>
        <vt:lpstr>Folientitel</vt:lpstr>
      </vt:variant>
      <vt:variant>
        <vt:i4>32</vt:i4>
      </vt:variant>
    </vt:vector>
  </HeadingPairs>
  <TitlesOfParts>
    <vt:vector size="33" baseType="lpstr">
      <vt:lpstr>DividendVTI</vt:lpstr>
      <vt:lpstr>Do we know how ChatGPT is used?</vt:lpstr>
      <vt:lpstr>Motivation</vt:lpstr>
      <vt:lpstr>PowerPoint-Präsentation</vt:lpstr>
      <vt:lpstr>KI usage of (ETH) Students</vt:lpstr>
      <vt:lpstr>Questions And Hypotheses</vt:lpstr>
      <vt:lpstr>Chat-Gpt’s answer About its own usage</vt:lpstr>
      <vt:lpstr>Dataset</vt:lpstr>
      <vt:lpstr>Dataset Examples</vt:lpstr>
      <vt:lpstr>Methodological approach</vt:lpstr>
      <vt:lpstr>Manual inspection</vt:lpstr>
      <vt:lpstr>Confirmation Bias</vt:lpstr>
      <vt:lpstr>inverse document frequency (idf)</vt:lpstr>
      <vt:lpstr>Word combination matrix &amp; common pairs</vt:lpstr>
      <vt:lpstr>The network</vt:lpstr>
      <vt:lpstr>observed Use cases from network</vt:lpstr>
      <vt:lpstr>False positive use cases from network</vt:lpstr>
      <vt:lpstr>Specific topics</vt:lpstr>
      <vt:lpstr>PowerPoint-Präsentation</vt:lpstr>
      <vt:lpstr>Significance &amp; sensitivity</vt:lpstr>
      <vt:lpstr>K-MEANS</vt:lpstr>
      <vt:lpstr>K-MEANS</vt:lpstr>
      <vt:lpstr>K-means</vt:lpstr>
      <vt:lpstr>Language model</vt:lpstr>
      <vt:lpstr>language model</vt:lpstr>
      <vt:lpstr>Language model</vt:lpstr>
      <vt:lpstr>language model</vt:lpstr>
      <vt:lpstr>Summary/Take home messages</vt:lpstr>
      <vt:lpstr>Discussion</vt:lpstr>
      <vt:lpstr>And a Silly finding to close off</vt:lpstr>
      <vt:lpstr>Declaration of Originality</vt:lpstr>
      <vt:lpstr>Contributions of Team Members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Welp  Iven</cp:lastModifiedBy>
  <cp:revision>26</cp:revision>
  <dcterms:created xsi:type="dcterms:W3CDTF">2024-04-19T12:14:20Z</dcterms:created>
  <dcterms:modified xsi:type="dcterms:W3CDTF">2024-05-06T08:49:41Z</dcterms:modified>
</cp:coreProperties>
</file>