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7" r:id="rId20"/>
    <p:sldId id="1306" r:id="rId21"/>
    <p:sldId id="1308"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927" autoAdjust="0"/>
    <p:restoredTop sz="94660"/>
  </p:normalViewPr>
  <p:slideViewPr>
    <p:cSldViewPr snapToGrid="0">
      <p:cViewPr>
        <p:scale>
          <a:sx n="100" d="100"/>
          <a:sy n="100" d="100"/>
        </p:scale>
        <p:origin x="-948" y="-33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4/27/2024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 </a:t>
            </a:r>
            <a:r>
              <a:rPr lang="en-US" sz="1100" dirty="0" smtClean="0">
                <a:solidFill>
                  <a:schemeClr val="tx1"/>
                </a:solidFill>
              </a:rPr>
              <a:t>Sam </a:t>
            </a:r>
            <a:r>
              <a:rPr lang="en-US" sz="1100" dirty="0" err="1" smtClean="0">
                <a:solidFill>
                  <a:schemeClr val="tx1"/>
                </a:solidFill>
              </a:rPr>
              <a:t>Selin</a:t>
            </a:r>
            <a:r>
              <a:rPr lang="en-US" sz="1100" dirty="0" smtClean="0">
                <a:solidFill>
                  <a:schemeClr val="tx1"/>
                </a:solidFill>
              </a:rPr>
              <a:t> D</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au951221104039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25DFC7D9-4EA2-DEB3-0D9F-54FC3D9F2AF2}"/>
              </a:ext>
            </a:extLst>
          </p:cNvPr>
          <p:cNvSpPr txBox="1"/>
          <p:nvPr/>
        </p:nvSpPr>
        <p:spPr>
          <a:xfrm>
            <a:off x="388805" y="1201040"/>
            <a:ext cx="8427535" cy="3323987"/>
          </a:xfrm>
          <a:prstGeom prst="rect">
            <a:avLst/>
          </a:prstGeom>
          <a:noFill/>
        </p:spPr>
        <p:txBody>
          <a:bodyPr wrap="square">
            <a:spAutoFit/>
          </a:bodyPr>
          <a:lstStyle/>
          <a:p>
            <a:pPr>
              <a:buFont typeface="Arial" pitchFamily="34" charset="0"/>
              <a:buChar char="•"/>
            </a:pPr>
            <a:r>
              <a:rPr lang="en-US" b="1" dirty="0" smtClean="0"/>
              <a:t>Model Definition</a:t>
            </a:r>
            <a:r>
              <a:rPr lang="en-US" dirty="0" smtClean="0"/>
              <a:t>: Define "Question" and "Choice" models in </a:t>
            </a:r>
            <a:r>
              <a:rPr lang="en-US" dirty="0" err="1" smtClean="0"/>
              <a:t>Django</a:t>
            </a:r>
            <a:r>
              <a:rPr lang="en-US" dirty="0" smtClean="0"/>
              <a:t>, storing question text, publication dates, and choices with their corresponding vote counts, facilitating organized data storage and retrieval</a:t>
            </a:r>
            <a:r>
              <a:rPr lang="en-US" dirty="0" smtClean="0"/>
              <a:t>.</a:t>
            </a:r>
          </a:p>
          <a:p>
            <a:pPr>
              <a:buFont typeface="Arial" pitchFamily="34" charset="0"/>
              <a:buChar char="•"/>
            </a:pPr>
            <a:endParaRPr lang="en-US" dirty="0" smtClean="0"/>
          </a:p>
          <a:p>
            <a:pPr>
              <a:buFont typeface="Arial" pitchFamily="34" charset="0"/>
              <a:buChar char="•"/>
            </a:pPr>
            <a:r>
              <a:rPr lang="en-US" b="1" dirty="0" smtClean="0"/>
              <a:t>Implementation of Views and Templates</a:t>
            </a:r>
            <a:r>
              <a:rPr lang="en-US" dirty="0" smtClean="0"/>
              <a:t>: Create interactive views and templates for users to browse questions, select choices, and submit votes, ensuring a seamless and intuitive voting experience while dynamically updating voting results</a:t>
            </a:r>
            <a:r>
              <a:rPr lang="en-US" dirty="0" smtClean="0"/>
              <a:t>.</a:t>
            </a:r>
          </a:p>
          <a:p>
            <a:pPr>
              <a:buFont typeface="Arial" pitchFamily="34" charset="0"/>
              <a:buChar char="•"/>
            </a:pPr>
            <a:endParaRPr lang="en-US" dirty="0" smtClean="0"/>
          </a:p>
          <a:p>
            <a:pPr>
              <a:buFont typeface="Arial" pitchFamily="34" charset="0"/>
              <a:buChar char="•"/>
            </a:pPr>
            <a:r>
              <a:rPr lang="en-US" b="1" dirty="0" smtClean="0"/>
              <a:t>Security Measures</a:t>
            </a:r>
            <a:r>
              <a:rPr lang="en-US" dirty="0" smtClean="0"/>
              <a:t>: Implement user authentication to control access and encryption techniques to protect voting data, ensuring confidentiality and integrity, and mitigating risks of unauthorized access or tampering</a:t>
            </a:r>
            <a:r>
              <a:rPr lang="en-US" dirty="0" smtClean="0"/>
              <a:t>.</a:t>
            </a:r>
          </a:p>
          <a:p>
            <a:pPr>
              <a:buFont typeface="Arial" pitchFamily="34" charset="0"/>
              <a:buChar char="•"/>
            </a:pPr>
            <a:endParaRPr lang="en-US" dirty="0" smtClean="0"/>
          </a:p>
          <a:p>
            <a:pPr>
              <a:buFont typeface="Arial" pitchFamily="34" charset="0"/>
              <a:buChar char="•"/>
            </a:pPr>
            <a:r>
              <a:rPr lang="en-US" b="1" dirty="0" smtClean="0"/>
              <a:t>Testing and Deployment</a:t>
            </a:r>
            <a:r>
              <a:rPr lang="en-US" dirty="0" smtClean="0"/>
              <a:t>: Conduct rigorous testing to validate functionality, usability, and security, then deploy the platform, continuously monitoring its performance and gathering user feedback for iterative improvements, ensuring a reliable and user-friendly voting platform.</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1026" name="Picture 2" descr="\\DESKTOP-LGPI69T\nmPPT\IMG-20240427-WA0001.jpg"/>
          <p:cNvPicPr>
            <a:picLocks noChangeAspect="1" noChangeArrowheads="1"/>
          </p:cNvPicPr>
          <p:nvPr/>
        </p:nvPicPr>
        <p:blipFill>
          <a:blip r:embed="rId2"/>
          <a:srcRect/>
          <a:stretch>
            <a:fillRect/>
          </a:stretch>
        </p:blipFill>
        <p:spPr bwMode="auto">
          <a:xfrm>
            <a:off x="757237" y="1266825"/>
            <a:ext cx="7358063" cy="2991673"/>
          </a:xfrm>
          <a:prstGeom prst="rect">
            <a:avLst/>
          </a:prstGeom>
          <a:noFill/>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xmlns="" id="{D877B778-BE51-0795-F152-CAFD32B44CD5}"/>
              </a:ext>
            </a:extLst>
          </p:cNvPr>
          <p:cNvSpPr txBox="1"/>
          <p:nvPr/>
        </p:nvSpPr>
        <p:spPr>
          <a:xfrm>
            <a:off x="1207769" y="1460123"/>
            <a:ext cx="6353175" cy="2893100"/>
          </a:xfrm>
          <a:prstGeom prst="rect">
            <a:avLst/>
          </a:prstGeom>
          <a:noFill/>
        </p:spPr>
        <p:txBody>
          <a:bodyPr wrap="square">
            <a:spAutoFit/>
          </a:bodyPr>
          <a:lstStyle/>
          <a:p>
            <a:r>
              <a:rPr lang="en-US" dirty="0" smtClean="0"/>
              <a:t>Welcome to our voting platform! We're a team passionate about making democratic participation easy and secure for everyone. Using </a:t>
            </a:r>
            <a:r>
              <a:rPr lang="en-US" dirty="0" err="1" smtClean="0"/>
              <a:t>Django</a:t>
            </a:r>
            <a:r>
              <a:rPr lang="en-US" dirty="0" smtClean="0"/>
              <a:t>, a trusted web framework, we've built a user-friendly platform for conducting polls and gathering valuable insights</a:t>
            </a:r>
            <a:r>
              <a:rPr lang="en-US" dirty="0" smtClean="0"/>
              <a:t>.</a:t>
            </a:r>
          </a:p>
          <a:p>
            <a:endParaRPr lang="en-US" dirty="0" smtClean="0"/>
          </a:p>
          <a:p>
            <a:r>
              <a:rPr lang="en-US" dirty="0" smtClean="0"/>
              <a:t>Our priority is your security. We've implemented strict authentication and encryption to protect your data and ensure the integrity of every vote</a:t>
            </a:r>
            <a:r>
              <a:rPr lang="en-US" dirty="0" smtClean="0"/>
              <a:t>.</a:t>
            </a:r>
          </a:p>
          <a:p>
            <a:endParaRPr lang="en-US" dirty="0" smtClean="0"/>
          </a:p>
          <a:p>
            <a:r>
              <a:rPr lang="en-US" dirty="0" smtClean="0"/>
              <a:t>Accessibility is key to us. Our platform is designed to be inclusive and easy to use for everyone, regardless of ability</a:t>
            </a:r>
            <a:r>
              <a:rPr lang="en-US" dirty="0" smtClean="0"/>
              <a:t>.</a:t>
            </a:r>
          </a:p>
          <a:p>
            <a:endParaRPr lang="en-US" dirty="0" smtClean="0"/>
          </a:p>
          <a:p>
            <a:r>
              <a:rPr lang="en-US" dirty="0" smtClean="0"/>
              <a:t>Join us as we work towards a future where everyone's voice counts.</a:t>
            </a:r>
          </a:p>
          <a:p>
            <a:endParaRPr lang="en-IN" dirty="0"/>
          </a:p>
        </p:txBody>
      </p:sp>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273780"/>
            <a:ext cx="7886430" cy="993870"/>
          </a:xfrm>
        </p:spPr>
        <p:txBody>
          <a:bodyPr anchor="ctr">
            <a:normAutofit/>
          </a:bodyPr>
          <a:lstStyle/>
          <a:p>
            <a:r>
              <a:rPr lang="en-US" sz="2000" b="1" dirty="0"/>
              <a:t>Service-Page</a:t>
            </a:r>
          </a:p>
        </p:txBody>
      </p:sp>
      <p:sp>
        <p:nvSpPr>
          <p:cNvPr id="9" name="Subtitle 2">
            <a:extLst>
              <a:ext uri="{FF2B5EF4-FFF2-40B4-BE49-F238E27FC236}">
                <a16:creationId xmlns:a16="http://schemas.microsoft.com/office/drawing/2014/main" xmlns="" id="{43B7CBA8-8C43-FF85-EB08-2C10D2C7F421}"/>
              </a:ext>
            </a:extLst>
          </p:cNvPr>
          <p:cNvSpPr>
            <a:spLocks noGrp="1"/>
          </p:cNvSpPr>
          <p:nvPr>
            <p:ph type="subTitle"/>
          </p:nvPr>
        </p:nvSpPr>
        <p:spPr>
          <a:xfrm>
            <a:off x="1516380" y="1775460"/>
            <a:ext cx="5524500" cy="2057400"/>
          </a:xfrm>
        </p:spPr>
        <p:txBody>
          <a:bodyPr/>
          <a:lstStyle/>
          <a:p>
            <a:pPr marL="342900" indent="-342900">
              <a:buFont typeface="+mj-lt"/>
              <a:buAutoNum type="arabicPeriod"/>
            </a:pPr>
            <a:r>
              <a:rPr lang="en-US" dirty="0" smtClean="0"/>
              <a:t>Poll Creation</a:t>
            </a:r>
            <a:endParaRPr lang="en-US" dirty="0" smtClean="0"/>
          </a:p>
          <a:p>
            <a:pPr marL="342900" indent="-342900">
              <a:buFont typeface="+mj-lt"/>
              <a:buAutoNum type="arabicPeriod"/>
            </a:pPr>
            <a:r>
              <a:rPr lang="en-US" dirty="0" smtClean="0"/>
              <a:t>Real-Time </a:t>
            </a:r>
            <a:r>
              <a:rPr lang="en-US" dirty="0" smtClean="0"/>
              <a:t>Results</a:t>
            </a:r>
            <a:endParaRPr lang="en-US" dirty="0" smtClean="0"/>
          </a:p>
          <a:p>
            <a:pPr marL="342900" indent="-342900">
              <a:buFont typeface="+mj-lt"/>
              <a:buAutoNum type="arabicPeriod"/>
            </a:pPr>
            <a:r>
              <a:rPr lang="en-US" dirty="0" smtClean="0"/>
              <a:t>Secure Authentication</a:t>
            </a:r>
            <a:endParaRPr lang="en-US" dirty="0" smtClean="0"/>
          </a:p>
          <a:p>
            <a:pPr marL="342900" indent="-342900">
              <a:buFont typeface="+mj-lt"/>
              <a:buAutoNum type="arabicPeriod"/>
            </a:pPr>
            <a:r>
              <a:rPr lang="en-US" dirty="0" smtClean="0"/>
              <a:t>Data Privacy</a:t>
            </a:r>
          </a:p>
          <a:p>
            <a:pPr marL="342900" indent="-342900">
              <a:buFont typeface="+mj-lt"/>
              <a:buAutoNum type="arabicPeriod"/>
            </a:pPr>
            <a:r>
              <a:rPr lang="en-US" dirty="0" smtClean="0"/>
              <a:t>Accessibility </a:t>
            </a:r>
            <a:r>
              <a:rPr lang="en-US" dirty="0" smtClean="0"/>
              <a:t>Features</a:t>
            </a:r>
          </a:p>
          <a:p>
            <a:pPr marL="342900" indent="-342900">
              <a:buFont typeface="+mj-lt"/>
              <a:buAutoNum type="arabicPeriod"/>
            </a:pPr>
            <a:r>
              <a:rPr lang="en-US" dirty="0" smtClean="0"/>
              <a:t>Scalable </a:t>
            </a:r>
            <a:r>
              <a:rPr lang="en-US" dirty="0" smtClean="0"/>
              <a:t>Infrastructure</a:t>
            </a:r>
          </a:p>
          <a:p>
            <a:pPr marL="342900" indent="-342900">
              <a:buFont typeface="+mj-lt"/>
              <a:buAutoNum type="arabicPeriod"/>
            </a:pPr>
            <a:r>
              <a:rPr lang="en-US" dirty="0" smtClean="0"/>
              <a:t>Customization Options</a:t>
            </a:r>
            <a:endParaRPr lang="en-US" dirty="0" smtClean="0"/>
          </a:p>
          <a:p>
            <a:pPr marL="342900" indent="-342900">
              <a:buFont typeface="+mj-lt"/>
              <a:buAutoNum type="arabicPeriod"/>
            </a:pPr>
            <a:r>
              <a:rPr lang="en-US" dirty="0" smtClean="0"/>
              <a:t>Expert </a:t>
            </a:r>
            <a:r>
              <a:rPr lang="en-US" dirty="0" smtClean="0"/>
              <a:t>Support</a:t>
            </a:r>
            <a:r>
              <a:rPr lang="en-US" dirty="0" smtClean="0"/>
              <a:t> </a:t>
            </a:r>
            <a:endParaRPr lang="en-US" dirty="0"/>
          </a:p>
        </p:txBody>
      </p:sp>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311700" y="555600"/>
            <a:ext cx="2808000" cy="755700"/>
          </a:xfrm>
        </p:spPr>
        <p:txBody>
          <a:bodyPr wrap="square" anchor="b">
            <a:normAutofit/>
          </a:bodyPr>
          <a:lstStyle/>
          <a:p>
            <a:r>
              <a:rPr lang="en-US" sz="2200" b="1"/>
              <a:t>Departments-Page</a:t>
            </a:r>
          </a:p>
        </p:txBody>
      </p:sp>
      <p:sp>
        <p:nvSpPr>
          <p:cNvPr id="7" name="Text Placeholder 2">
            <a:extLst>
              <a:ext uri="{FF2B5EF4-FFF2-40B4-BE49-F238E27FC236}">
                <a16:creationId xmlns:a16="http://schemas.microsoft.com/office/drawing/2014/main" xmlns="" id="{53D9ADDF-4652-E6A9-200A-CC5ADAE10D7C}"/>
              </a:ext>
            </a:extLst>
          </p:cNvPr>
          <p:cNvSpPr>
            <a:spLocks noGrp="1"/>
          </p:cNvSpPr>
          <p:nvPr>
            <p:ph type="body" idx="1"/>
          </p:nvPr>
        </p:nvSpPr>
        <p:spPr>
          <a:xfrm>
            <a:off x="311700" y="1389600"/>
            <a:ext cx="7498800" cy="3179400"/>
          </a:xfrm>
        </p:spPr>
        <p:txBody>
          <a:bodyPr/>
          <a:lstStyle/>
          <a:p>
            <a:r>
              <a:rPr lang="en-US" sz="1800" dirty="0" smtClean="0"/>
              <a:t>Administration</a:t>
            </a:r>
          </a:p>
          <a:p>
            <a:r>
              <a:rPr lang="en-US" sz="1800" dirty="0" smtClean="0"/>
              <a:t>Development</a:t>
            </a:r>
          </a:p>
          <a:p>
            <a:r>
              <a:rPr lang="en-US" sz="1800" dirty="0" smtClean="0"/>
              <a:t>Security</a:t>
            </a:r>
          </a:p>
          <a:p>
            <a:r>
              <a:rPr lang="en-US" sz="1800" dirty="0" smtClean="0"/>
              <a:t>Customer </a:t>
            </a:r>
            <a:r>
              <a:rPr lang="en-US" sz="1800" dirty="0" smtClean="0"/>
              <a:t>Support</a:t>
            </a:r>
          </a:p>
          <a:p>
            <a:r>
              <a:rPr lang="en-US" sz="1800" dirty="0" smtClean="0"/>
              <a:t>Design and </a:t>
            </a:r>
            <a:r>
              <a:rPr lang="en-US" sz="1800" dirty="0" smtClean="0"/>
              <a:t>Accessibility</a:t>
            </a:r>
          </a:p>
          <a:p>
            <a:r>
              <a:rPr lang="en-US" sz="1800" dirty="0" smtClean="0"/>
              <a:t>Marketing and </a:t>
            </a:r>
            <a:r>
              <a:rPr lang="en-US" sz="1800" dirty="0" smtClean="0"/>
              <a:t>Outreach</a:t>
            </a:r>
          </a:p>
          <a:p>
            <a:r>
              <a:rPr lang="en-US" sz="1800" dirty="0" smtClean="0"/>
              <a:t>Research and Development</a:t>
            </a:r>
            <a:endParaRPr lang="en-US" sz="1800" dirty="0" smtClean="0"/>
          </a:p>
          <a:p>
            <a:r>
              <a:rPr lang="en-US" sz="1800" dirty="0" smtClean="0"/>
              <a:t>Legal </a:t>
            </a:r>
            <a:r>
              <a:rPr lang="en-US" sz="1800" dirty="0" smtClean="0"/>
              <a:t>and Compliance</a:t>
            </a:r>
            <a:endParaRPr lang="en-US" sz="1800" dirty="0"/>
          </a:p>
        </p:txBody>
      </p:sp>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sz="2000" b="1" dirty="0" smtClean="0"/>
              <a:t>Poll Questions</a:t>
            </a:r>
            <a:endParaRPr lang="en-US" sz="2000" b="1" dirty="0"/>
          </a:p>
        </p:txBody>
      </p:sp>
      <p:pic>
        <p:nvPicPr>
          <p:cNvPr id="2050" name="Picture 2" descr="\\DESKTOP-LGPI69T\nmPPT\IMG-20240427-WA0003.jpg"/>
          <p:cNvPicPr>
            <a:picLocks noChangeAspect="1" noChangeArrowheads="1"/>
          </p:cNvPicPr>
          <p:nvPr/>
        </p:nvPicPr>
        <p:blipFill>
          <a:blip r:embed="rId2"/>
          <a:srcRect/>
          <a:stretch>
            <a:fillRect/>
          </a:stretch>
        </p:blipFill>
        <p:spPr bwMode="auto">
          <a:xfrm>
            <a:off x="504825" y="1609725"/>
            <a:ext cx="8010525" cy="3158679"/>
          </a:xfrm>
          <a:prstGeom prst="rect">
            <a:avLst/>
          </a:prstGeom>
          <a:noFill/>
        </p:spPr>
      </p:pic>
    </p:spTree>
    <p:extLst>
      <p:ext uri="{BB962C8B-B14F-4D97-AF65-F5344CB8AC3E}">
        <p14:creationId xmlns:p14="http://schemas.microsoft.com/office/powerpoint/2010/main" xmlns=""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sz="2000" b="1" dirty="0" smtClean="0"/>
              <a:t>Voting Status</a:t>
            </a:r>
            <a:endParaRPr lang="en-US" sz="2000" b="1" dirty="0"/>
          </a:p>
        </p:txBody>
      </p:sp>
      <p:pic>
        <p:nvPicPr>
          <p:cNvPr id="4099" name="Picture 3" descr="\\DESKTOP-LGPI69T\nmPPT\IMG-20240427-WA0000.jpg"/>
          <p:cNvPicPr>
            <a:picLocks noChangeAspect="1" noChangeArrowheads="1"/>
          </p:cNvPicPr>
          <p:nvPr/>
        </p:nvPicPr>
        <p:blipFill>
          <a:blip r:embed="rId2"/>
          <a:srcRect/>
          <a:stretch>
            <a:fillRect/>
          </a:stretch>
        </p:blipFill>
        <p:spPr bwMode="auto">
          <a:xfrm>
            <a:off x="1332819" y="1189947"/>
            <a:ext cx="6491288" cy="3447677"/>
          </a:xfrm>
          <a:prstGeom prst="rect">
            <a:avLst/>
          </a:prstGeom>
          <a:noFill/>
        </p:spPr>
      </p:pic>
    </p:spTree>
    <p:extLst>
      <p:ext uri="{BB962C8B-B14F-4D97-AF65-F5344CB8AC3E}">
        <p14:creationId xmlns:p14="http://schemas.microsoft.com/office/powerpoint/2010/main" xmlns=""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sz="2000" b="1" dirty="0" smtClean="0"/>
              <a:t>Voted List</a:t>
            </a:r>
            <a:endParaRPr lang="en-US" sz="2000" b="1" dirty="0"/>
          </a:p>
        </p:txBody>
      </p:sp>
      <p:pic>
        <p:nvPicPr>
          <p:cNvPr id="3075" name="Picture 3" descr="\\DESKTOP-LGPI69T\nmPPT\IMG-20240427-WA0002.jpg"/>
          <p:cNvPicPr>
            <a:picLocks noChangeAspect="1" noChangeArrowheads="1"/>
          </p:cNvPicPr>
          <p:nvPr/>
        </p:nvPicPr>
        <p:blipFill>
          <a:blip r:embed="rId2"/>
          <a:srcRect/>
          <a:stretch>
            <a:fillRect/>
          </a:stretch>
        </p:blipFill>
        <p:spPr bwMode="auto">
          <a:xfrm>
            <a:off x="495300" y="1243012"/>
            <a:ext cx="8255797" cy="3462338"/>
          </a:xfrm>
          <a:prstGeom prst="rect">
            <a:avLst/>
          </a:prstGeom>
          <a:noFill/>
        </p:spPr>
      </p:pic>
    </p:spTree>
    <p:extLst>
      <p:ext uri="{BB962C8B-B14F-4D97-AF65-F5344CB8AC3E}">
        <p14:creationId xmlns:p14="http://schemas.microsoft.com/office/powerpoint/2010/main" xmlns="" val="29946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sz="2000" b="1" dirty="0" smtClean="0"/>
              <a:t>Admin Page</a:t>
            </a:r>
            <a:endParaRPr lang="en-US" sz="2000" b="1" dirty="0"/>
          </a:p>
        </p:txBody>
      </p:sp>
      <p:pic>
        <p:nvPicPr>
          <p:cNvPr id="5122" name="Picture 2" descr="\\DESKTOP-LGPI69T\nmPPT\admin.png"/>
          <p:cNvPicPr>
            <a:picLocks noChangeAspect="1" noChangeArrowheads="1"/>
          </p:cNvPicPr>
          <p:nvPr/>
        </p:nvPicPr>
        <p:blipFill>
          <a:blip r:embed="rId2"/>
          <a:srcRect/>
          <a:stretch>
            <a:fillRect/>
          </a:stretch>
        </p:blipFill>
        <p:spPr bwMode="auto">
          <a:xfrm>
            <a:off x="458786" y="1423988"/>
            <a:ext cx="8429653" cy="2843211"/>
          </a:xfrm>
          <a:prstGeom prst="rect">
            <a:avLst/>
          </a:prstGeom>
          <a:noFill/>
        </p:spPr>
      </p:pic>
    </p:spTree>
    <p:extLst>
      <p:ext uri="{BB962C8B-B14F-4D97-AF65-F5344CB8AC3E}">
        <p14:creationId xmlns:p14="http://schemas.microsoft.com/office/powerpoint/2010/main" xmlns=""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r>
              <a:rPr lang="en-US" sz="2000" b="0" i="0" dirty="0">
                <a:solidFill>
                  <a:srgbClr val="374151"/>
                </a:solidFill>
                <a:effectLst/>
                <a:latin typeface="Söhne"/>
              </a:rPr>
              <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xmlns="" id="{9F8BEC68-596F-A18E-55F8-BEEC8DA5498E}"/>
              </a:ext>
            </a:extLst>
          </p:cNvPr>
          <p:cNvSpPr txBox="1"/>
          <p:nvPr/>
        </p:nvSpPr>
        <p:spPr>
          <a:xfrm>
            <a:off x="1224776" y="1232054"/>
            <a:ext cx="7168375" cy="3539430"/>
          </a:xfrm>
          <a:prstGeom prst="rect">
            <a:avLst/>
          </a:prstGeom>
          <a:noFill/>
        </p:spPr>
        <p:txBody>
          <a:bodyPr wrap="square">
            <a:spAutoFit/>
          </a:bodyPr>
          <a:lstStyle/>
          <a:p>
            <a:pPr marL="285750" indent="-285750">
              <a:buFont typeface="Arial" pitchFamily="34" charset="0"/>
              <a:buChar char="•"/>
            </a:pPr>
            <a:r>
              <a:rPr lang="en-US" dirty="0" smtClean="0"/>
              <a:t>Implement </a:t>
            </a:r>
            <a:r>
              <a:rPr lang="en-US" dirty="0" smtClean="0"/>
              <a:t>advanced analytics features to provide in-depth insights into voting trends, demographics, and user behaviors, enabling organizations to make data-driven decisions and optimize their strategies</a:t>
            </a:r>
            <a:r>
              <a:rPr lang="en-US" dirty="0" smtClean="0"/>
              <a:t>.</a:t>
            </a:r>
          </a:p>
          <a:p>
            <a:pPr marL="285750" indent="-285750">
              <a:buFont typeface="Arial" pitchFamily="34" charset="0"/>
              <a:buChar char="•"/>
            </a:pPr>
            <a:r>
              <a:rPr lang="en-US" dirty="0" smtClean="0"/>
              <a:t>Enable seamless integration with popular social media platforms to facilitate broader reach and engagement, allowing users to share polls, invite friends to participate, and generate viral interest in voting events</a:t>
            </a:r>
            <a:r>
              <a:rPr lang="en-US" dirty="0" smtClean="0"/>
              <a:t>.</a:t>
            </a:r>
          </a:p>
          <a:p>
            <a:pPr marL="285750" indent="-285750">
              <a:buFont typeface="Arial" pitchFamily="34" charset="0"/>
              <a:buChar char="•"/>
            </a:pPr>
            <a:r>
              <a:rPr lang="en-US" dirty="0" smtClean="0"/>
              <a:t>Continuously enhance security measures by adopting emerging technologies such as </a:t>
            </a:r>
            <a:r>
              <a:rPr lang="en-US" dirty="0" err="1" smtClean="0"/>
              <a:t>blockchain</a:t>
            </a:r>
            <a:r>
              <a:rPr lang="en-US" dirty="0" smtClean="0"/>
              <a:t> for transparent and immutable voting records, ensuring the highest level of integrity and security for voting processes</a:t>
            </a:r>
            <a:r>
              <a:rPr lang="en-US" dirty="0" smtClean="0"/>
              <a:t>.</a:t>
            </a:r>
          </a:p>
          <a:p>
            <a:pPr marL="285750" indent="-285750">
              <a:buFont typeface="Arial" pitchFamily="34" charset="0"/>
              <a:buChar char="•"/>
            </a:pPr>
            <a:r>
              <a:rPr lang="en-US" dirty="0" smtClean="0"/>
              <a:t>Develop dedicated mobile applications for </a:t>
            </a:r>
            <a:r>
              <a:rPr lang="en-US" dirty="0" err="1" smtClean="0"/>
              <a:t>iOS</a:t>
            </a:r>
            <a:r>
              <a:rPr lang="en-US" dirty="0" smtClean="0"/>
              <a:t> and Android devices, offering users the convenience of voting on-the-go and accessing voting events from their </a:t>
            </a:r>
            <a:r>
              <a:rPr lang="en-US" dirty="0" err="1" smtClean="0"/>
              <a:t>smartphones</a:t>
            </a:r>
            <a:r>
              <a:rPr lang="en-US" dirty="0" smtClean="0"/>
              <a:t> or tablets</a:t>
            </a:r>
            <a:r>
              <a:rPr lang="en-US" dirty="0" smtClean="0"/>
              <a:t>.</a:t>
            </a:r>
          </a:p>
          <a:p>
            <a:pPr marL="285750" indent="-285750">
              <a:buFont typeface="Arial" pitchFamily="34" charset="0"/>
              <a:buChar char="•"/>
            </a:pPr>
            <a:r>
              <a:rPr lang="en-US" dirty="0" smtClean="0"/>
              <a:t>Expand language support to cater to a global audience, allowing users to access the platform and participate in polls in their preferred language, thereby promoting inclusivity and accessibility.</a:t>
            </a:r>
          </a:p>
          <a:p>
            <a:pPr marL="285750" indent="-285750"/>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46785" y="3028315"/>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a:t>
            </a:r>
            <a:r>
              <a:rPr lang="en-US" sz="1600" b="1" dirty="0" err="1">
                <a:latin typeface="+mj-lt"/>
              </a:rPr>
              <a:t>Django</a:t>
            </a:r>
            <a:r>
              <a:rPr lang="en-US" sz="1600" b="1" dirty="0">
                <a:latin typeface="+mj-lt"/>
              </a:rPr>
              <a:t> </a:t>
            </a:r>
            <a:r>
              <a:rPr lang="en-US" sz="1600" b="1" dirty="0" smtClean="0">
                <a:latin typeface="+mj-lt"/>
              </a:rPr>
              <a:t>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F57B8798-22F0-8C78-AE14-0113EA68044A}"/>
              </a:ext>
            </a:extLst>
          </p:cNvPr>
          <p:cNvSpPr txBox="1"/>
          <p:nvPr/>
        </p:nvSpPr>
        <p:spPr>
          <a:xfrm>
            <a:off x="922253" y="1565612"/>
            <a:ext cx="7666278" cy="1384995"/>
          </a:xfrm>
          <a:prstGeom prst="rect">
            <a:avLst/>
          </a:prstGeom>
          <a:noFill/>
        </p:spPr>
        <p:txBody>
          <a:bodyPr wrap="square">
            <a:spAutoFit/>
          </a:bodyPr>
          <a:lstStyle/>
          <a:p>
            <a:r>
              <a:rPr lang="en-US" dirty="0" smtClean="0"/>
              <a:t>In conclusion, our voting platform offers a user-friendly and secure solution for conducting polls and gathering valuable insights. With features such as real-time results, secure authentication, and accessibility compliance, we strive to empower organizations and individuals to engage in democratic decision-making processes effectively. As we continue to evolve and implement future enhancements, our commitment remains unwavering: to provide a reliable, inclusive, and innovative platform for facilitating meaningful interactions and driving positive change.</a:t>
            </a:r>
            <a:endParaRPr lang="en-IN" dirty="0"/>
          </a:p>
        </p:txBody>
      </p:sp>
    </p:spTree>
    <p:extLst>
      <p:ext uri="{BB962C8B-B14F-4D97-AF65-F5344CB8AC3E}">
        <p14:creationId xmlns:p14="http://schemas.microsoft.com/office/powerpoint/2010/main" xmlns=""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3800D7B0-45E5-4FE2-F95E-5DDE9DB148F4}"/>
              </a:ext>
            </a:extLst>
          </p:cNvPr>
          <p:cNvSpPr txBox="1"/>
          <p:nvPr/>
        </p:nvSpPr>
        <p:spPr>
          <a:xfrm>
            <a:off x="845820" y="1544448"/>
            <a:ext cx="7529376" cy="2031325"/>
          </a:xfrm>
          <a:prstGeom prst="rect">
            <a:avLst/>
          </a:prstGeom>
          <a:noFill/>
        </p:spPr>
        <p:txBody>
          <a:bodyPr wrap="square">
            <a:spAutoFit/>
          </a:bodyPr>
          <a:lstStyle/>
          <a:p>
            <a:r>
              <a:rPr lang="en-US" dirty="0" smtClean="0"/>
              <a:t>In this presentation, we embark on a journey to create a dynamic and interactive voting web application using </a:t>
            </a:r>
            <a:r>
              <a:rPr lang="en-US" dirty="0" err="1" smtClean="0"/>
              <a:t>Django</a:t>
            </a:r>
            <a:r>
              <a:rPr lang="en-US" dirty="0" smtClean="0"/>
              <a:t>, a powerful Python web framework. </a:t>
            </a:r>
            <a:r>
              <a:rPr lang="en-US" dirty="0" err="1" smtClean="0"/>
              <a:t>Django</a:t>
            </a:r>
            <a:r>
              <a:rPr lang="en-US" dirty="0" smtClean="0"/>
              <a:t> empowers developers to rapidly build web applications with its robust features and elegant design. Our step-by-step guide begins with an exploration of </a:t>
            </a:r>
            <a:r>
              <a:rPr lang="en-US" dirty="0" err="1" smtClean="0"/>
              <a:t>Django's</a:t>
            </a:r>
            <a:r>
              <a:rPr lang="en-US" dirty="0" smtClean="0"/>
              <a:t> capabilities and its significance in modern web development. We delve into the intricacies of project setup, database configuration, and model definition, shedding light on the architecture behind our voting application. With a focus on practicality, we navigate through the creation of views and templates, illustrating how </a:t>
            </a:r>
            <a:r>
              <a:rPr lang="en-US" dirty="0" err="1" smtClean="0"/>
              <a:t>Django</a:t>
            </a:r>
            <a:r>
              <a:rPr lang="en-US" dirty="0" smtClean="0"/>
              <a:t> seamlessly integrates frontend and backend components. URL routing becomes our compass as we map out the navigation structure of our application.</a:t>
            </a:r>
            <a:endParaRPr lang="en-IN"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xmlns="" id="{D408C8ED-B9F3-CAC6-FDA7-7CBF4FD3EAE7}"/>
              </a:ext>
            </a:extLst>
          </p:cNvPr>
          <p:cNvSpPr txBox="1"/>
          <p:nvPr/>
        </p:nvSpPr>
        <p:spPr>
          <a:xfrm>
            <a:off x="994084" y="1136218"/>
            <a:ext cx="6824546" cy="3323987"/>
          </a:xfrm>
          <a:prstGeom prst="rect">
            <a:avLst/>
          </a:prstGeom>
          <a:noFill/>
        </p:spPr>
        <p:txBody>
          <a:bodyPr wrap="square">
            <a:spAutoFit/>
          </a:bodyPr>
          <a:lstStyle/>
          <a:p>
            <a:pPr>
              <a:buFont typeface="Arial" pitchFamily="34" charset="0"/>
              <a:buChar char="•"/>
            </a:pPr>
            <a:r>
              <a:rPr lang="en-US" dirty="0" smtClean="0"/>
              <a:t> Conventional </a:t>
            </a:r>
            <a:r>
              <a:rPr lang="en-US" dirty="0" smtClean="0"/>
              <a:t>polling methods lack user engagement and real-time interaction, impeding effective data collection and decision-making processes</a:t>
            </a:r>
            <a:r>
              <a:rPr lang="en-US" dirty="0" smtClean="0"/>
              <a:t>.</a:t>
            </a:r>
          </a:p>
          <a:p>
            <a:pPr>
              <a:buFont typeface="Arial" pitchFamily="34" charset="0"/>
              <a:buChar char="•"/>
            </a:pPr>
            <a:endParaRPr lang="en-US" dirty="0" smtClean="0"/>
          </a:p>
          <a:p>
            <a:pPr>
              <a:buFont typeface="Arial" pitchFamily="34" charset="0"/>
              <a:buChar char="•"/>
            </a:pPr>
            <a:r>
              <a:rPr lang="en-US" dirty="0" smtClean="0"/>
              <a:t> The </a:t>
            </a:r>
            <a:r>
              <a:rPr lang="en-US" dirty="0" smtClean="0"/>
              <a:t>manual handling of voting data is time-consuming, error-prone, and lacks scalability, particularly in scenarios with large participant numbers or frequent polling events</a:t>
            </a:r>
            <a:r>
              <a:rPr lang="en-US" dirty="0" smtClean="0"/>
              <a:t>.</a:t>
            </a:r>
          </a:p>
          <a:p>
            <a:pPr>
              <a:buFont typeface="Arial" pitchFamily="34" charset="0"/>
              <a:buChar char="•"/>
            </a:pPr>
            <a:endParaRPr lang="en-US" dirty="0" smtClean="0"/>
          </a:p>
          <a:p>
            <a:pPr>
              <a:buFont typeface="Arial" pitchFamily="34" charset="0"/>
              <a:buChar char="•"/>
            </a:pPr>
            <a:r>
              <a:rPr lang="en-US" dirty="0" smtClean="0"/>
              <a:t>  </a:t>
            </a:r>
            <a:r>
              <a:rPr lang="en-US" dirty="0" smtClean="0"/>
              <a:t>Existing polling systems often lack robust security measures, leaving them vulnerable to unauthorized access, data breaches, and tampering, compromising the integrity and confidentiality of voting outcomes</a:t>
            </a:r>
            <a:r>
              <a:rPr lang="en-US" dirty="0" smtClean="0"/>
              <a:t>.</a:t>
            </a:r>
          </a:p>
          <a:p>
            <a:pPr>
              <a:buFont typeface="Arial" pitchFamily="34" charset="0"/>
              <a:buChar char="•"/>
            </a:pPr>
            <a:endParaRPr lang="en-US" dirty="0" smtClean="0"/>
          </a:p>
          <a:p>
            <a:pPr>
              <a:buFont typeface="Arial" pitchFamily="34" charset="0"/>
              <a:buChar char="•"/>
            </a:pPr>
            <a:r>
              <a:rPr lang="en-US" dirty="0" smtClean="0"/>
              <a:t> </a:t>
            </a:r>
            <a:r>
              <a:rPr lang="en-US" dirty="0" smtClean="0"/>
              <a:t>Building a custom voting web application from scratch requires significant expertise in web development, backend programming, and database management, posing challenges for individuals or organizations with limited technical resources.</a:t>
            </a:r>
          </a:p>
          <a:p>
            <a:endParaRPr lang="en-IN"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31AB11B2-4A1C-6A94-515E-31FA57758CCF}"/>
              </a:ext>
            </a:extLst>
          </p:cNvPr>
          <p:cNvSpPr txBox="1"/>
          <p:nvPr/>
        </p:nvSpPr>
        <p:spPr>
          <a:xfrm>
            <a:off x="931769" y="1206699"/>
            <a:ext cx="7149148" cy="3323987"/>
          </a:xfrm>
          <a:prstGeom prst="rect">
            <a:avLst/>
          </a:prstGeom>
          <a:noFill/>
        </p:spPr>
        <p:txBody>
          <a:bodyPr wrap="square">
            <a:spAutoFit/>
          </a:bodyPr>
          <a:lstStyle/>
          <a:p>
            <a:pPr>
              <a:buFont typeface="Arial" pitchFamily="34" charset="0"/>
              <a:buChar char="•"/>
            </a:pPr>
            <a:r>
              <a:rPr lang="en-US" dirty="0" smtClean="0"/>
              <a:t> Develop </a:t>
            </a:r>
            <a:r>
              <a:rPr lang="en-US" dirty="0" smtClean="0"/>
              <a:t>a real-time voting web application using </a:t>
            </a:r>
            <a:r>
              <a:rPr lang="en-US" dirty="0" err="1" smtClean="0"/>
              <a:t>Django</a:t>
            </a:r>
            <a:r>
              <a:rPr lang="en-US" dirty="0" smtClean="0"/>
              <a:t> to enhance user engagement and streamline data collection processes efficiently</a:t>
            </a:r>
            <a:r>
              <a:rPr lang="en-US" dirty="0" smtClean="0"/>
              <a:t>.</a:t>
            </a:r>
          </a:p>
          <a:p>
            <a:pPr>
              <a:buFont typeface="Arial" pitchFamily="34" charset="0"/>
              <a:buChar char="•"/>
            </a:pPr>
            <a:endParaRPr lang="en-US" dirty="0" smtClean="0"/>
          </a:p>
          <a:p>
            <a:pPr>
              <a:buFont typeface="Arial" pitchFamily="34" charset="0"/>
              <a:buChar char="•"/>
            </a:pPr>
            <a:r>
              <a:rPr lang="en-US" dirty="0" smtClean="0"/>
              <a:t> Implement user-friendly interfaces for polls, integrate secure authentication mechanisms for data integrity, offer real-time result updates, and ensure accessibility compliance for all users.</a:t>
            </a:r>
          </a:p>
          <a:p>
            <a:pPr>
              <a:buFont typeface="Arial" pitchFamily="34" charset="0"/>
              <a:buChar char="•"/>
            </a:pPr>
            <a:endParaRPr lang="en-US" dirty="0" smtClean="0"/>
          </a:p>
          <a:p>
            <a:pPr>
              <a:buFont typeface="Arial" pitchFamily="34" charset="0"/>
              <a:buChar char="•"/>
            </a:pPr>
            <a:r>
              <a:rPr lang="en-US" dirty="0" smtClean="0"/>
              <a:t> Utilize </a:t>
            </a:r>
            <a:r>
              <a:rPr lang="en-US" dirty="0" err="1" smtClean="0"/>
              <a:t>Django's</a:t>
            </a:r>
            <a:r>
              <a:rPr lang="en-US" dirty="0" smtClean="0"/>
              <a:t> MVT architecture, employing models for data representation, views for request handling, and templates for dynamic content rendering, ensuring scalability and maintainability</a:t>
            </a:r>
            <a:r>
              <a:rPr lang="en-US" dirty="0" smtClean="0"/>
              <a:t>.</a:t>
            </a:r>
          </a:p>
          <a:p>
            <a:pPr>
              <a:buFont typeface="Arial" pitchFamily="34" charset="0"/>
              <a:buChar char="•"/>
            </a:pPr>
            <a:endParaRPr lang="en-US" dirty="0" smtClean="0"/>
          </a:p>
          <a:p>
            <a:pPr>
              <a:buFont typeface="Arial" pitchFamily="34" charset="0"/>
              <a:buChar char="•"/>
            </a:pPr>
            <a:r>
              <a:rPr lang="en-US" dirty="0" smtClean="0"/>
              <a:t> Encompass </a:t>
            </a:r>
            <a:r>
              <a:rPr lang="en-US" dirty="0" smtClean="0"/>
              <a:t>setup of </a:t>
            </a:r>
            <a:r>
              <a:rPr lang="en-US" dirty="0" err="1" smtClean="0"/>
              <a:t>Django</a:t>
            </a:r>
            <a:r>
              <a:rPr lang="en-US" dirty="0" smtClean="0"/>
              <a:t> environment, creation of data models for voting components, integration of authentication features, UI design for intuitive user experience, security implementation, and rigorous testing for functionality validation.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6867BF95-1312-044E-EBE3-1140D022082A}"/>
              </a:ext>
            </a:extLst>
          </p:cNvPr>
          <p:cNvSpPr txBox="1"/>
          <p:nvPr/>
        </p:nvSpPr>
        <p:spPr>
          <a:xfrm>
            <a:off x="1122045" y="1100137"/>
            <a:ext cx="6036527" cy="3323987"/>
          </a:xfrm>
          <a:prstGeom prst="rect">
            <a:avLst/>
          </a:prstGeom>
          <a:noFill/>
        </p:spPr>
        <p:txBody>
          <a:bodyPr wrap="square">
            <a:spAutoFit/>
          </a:bodyPr>
          <a:lstStyle/>
          <a:p>
            <a:r>
              <a:rPr lang="en-US" dirty="0" smtClean="0"/>
              <a:t>The </a:t>
            </a:r>
            <a:r>
              <a:rPr lang="en-US" dirty="0" smtClean="0"/>
              <a:t>proposed solution involves developing an interactive voting platform using </a:t>
            </a:r>
            <a:r>
              <a:rPr lang="en-US" dirty="0" err="1" smtClean="0"/>
              <a:t>Django</a:t>
            </a:r>
            <a:r>
              <a:rPr lang="en-US" dirty="0" smtClean="0"/>
              <a:t>, a user-friendly web framework. Through this platform, users can seamlessly participate in polls in real-time, fostering engagement and simplifying data collection processes. To ensure the integrity of the voting process, robust authentication mechanisms will be implemented, allowing only authorized users to access and contribute to polls. </a:t>
            </a:r>
            <a:endParaRPr lang="en-US" dirty="0" smtClean="0"/>
          </a:p>
          <a:p>
            <a:endParaRPr lang="en-IN" dirty="0"/>
          </a:p>
          <a:p>
            <a:r>
              <a:rPr lang="en-IN" dirty="0"/>
              <a:t>1</a:t>
            </a:r>
            <a:r>
              <a:rPr lang="en-IN" dirty="0" smtClean="0"/>
              <a:t>.</a:t>
            </a:r>
            <a:r>
              <a:rPr lang="en-US" b="1" dirty="0" smtClean="0"/>
              <a:t> </a:t>
            </a:r>
            <a:r>
              <a:rPr lang="en-US" dirty="0" smtClean="0"/>
              <a:t>Interactive Voting Platform</a:t>
            </a:r>
            <a:endParaRPr lang="en-IN" dirty="0"/>
          </a:p>
          <a:p>
            <a:r>
              <a:rPr lang="en-IN" dirty="0"/>
              <a:t>2</a:t>
            </a:r>
            <a:r>
              <a:rPr lang="en-IN" dirty="0" smtClean="0"/>
              <a:t>.</a:t>
            </a:r>
            <a:r>
              <a:rPr lang="en-US" b="1" dirty="0" smtClean="0"/>
              <a:t> </a:t>
            </a:r>
            <a:r>
              <a:rPr lang="en-US" dirty="0" smtClean="0"/>
              <a:t>Secure Authentication</a:t>
            </a:r>
            <a:endParaRPr lang="en-IN" dirty="0"/>
          </a:p>
          <a:p>
            <a:r>
              <a:rPr lang="en-IN" dirty="0"/>
              <a:t>3</a:t>
            </a:r>
            <a:r>
              <a:rPr lang="en-IN" dirty="0" smtClean="0"/>
              <a:t>.</a:t>
            </a:r>
            <a:r>
              <a:rPr lang="en-US" b="1" dirty="0" smtClean="0"/>
              <a:t> </a:t>
            </a:r>
            <a:r>
              <a:rPr lang="en-US" dirty="0" smtClean="0"/>
              <a:t>Secure Authentication</a:t>
            </a:r>
            <a:endParaRPr lang="en-IN" dirty="0"/>
          </a:p>
          <a:p>
            <a:r>
              <a:rPr lang="en-IN" dirty="0"/>
              <a:t>4</a:t>
            </a:r>
            <a:r>
              <a:rPr lang="en-IN" dirty="0" smtClean="0"/>
              <a:t>.</a:t>
            </a:r>
            <a:r>
              <a:rPr lang="en-US" b="1" dirty="0" smtClean="0"/>
              <a:t> </a:t>
            </a:r>
            <a:r>
              <a:rPr lang="en-US" dirty="0" smtClean="0"/>
              <a:t>Real-Time Updates</a:t>
            </a:r>
            <a:endParaRPr lang="en-IN" dirty="0"/>
          </a:p>
          <a:p>
            <a:r>
              <a:rPr lang="en-IN" dirty="0"/>
              <a:t>5</a:t>
            </a:r>
            <a:r>
              <a:rPr lang="en-IN" dirty="0" smtClean="0"/>
              <a:t>.</a:t>
            </a:r>
            <a:r>
              <a:rPr lang="en-US" b="1" dirty="0" smtClean="0"/>
              <a:t> </a:t>
            </a:r>
            <a:r>
              <a:rPr lang="en-US" dirty="0" smtClean="0"/>
              <a:t>Scalable Architecture</a:t>
            </a:r>
            <a:endParaRPr lang="en-IN" dirty="0"/>
          </a:p>
          <a:p>
            <a:r>
              <a:rPr lang="en-IN" dirty="0"/>
              <a:t>6</a:t>
            </a:r>
            <a:r>
              <a:rPr lang="en-IN" dirty="0" smtClean="0"/>
              <a:t>.</a:t>
            </a:r>
            <a:r>
              <a:rPr lang="en-US" dirty="0" smtClean="0"/>
              <a:t> Accessibility Features</a:t>
            </a:r>
            <a:endParaRPr lang="en-IN" dirty="0"/>
          </a:p>
          <a:p>
            <a:r>
              <a:rPr lang="en-IN" dirty="0"/>
              <a:t>7</a:t>
            </a:r>
            <a:r>
              <a:rPr lang="en-IN" dirty="0" smtClean="0"/>
              <a:t>.</a:t>
            </a:r>
            <a:r>
              <a:rPr lang="en-US" dirty="0" smtClean="0"/>
              <a:t> Data Encryption</a:t>
            </a:r>
            <a:endParaRPr lang="en-IN" dirty="0"/>
          </a:p>
          <a:p>
            <a:r>
              <a:rPr lang="en-IN" dirty="0"/>
              <a:t>8</a:t>
            </a:r>
            <a:r>
              <a:rPr lang="en-IN" dirty="0" smtClean="0"/>
              <a:t>.</a:t>
            </a:r>
            <a:r>
              <a:rPr lang="en-US" dirty="0" smtClean="0"/>
              <a:t> Comprehensive Testing</a:t>
            </a:r>
            <a:endParaRPr lang="en-IN"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360556" y="688093"/>
            <a:ext cx="8017933" cy="3323987"/>
          </a:xfrm>
          <a:prstGeom prst="rect">
            <a:avLst/>
          </a:prstGeom>
          <a:noFill/>
        </p:spPr>
        <p:txBody>
          <a:bodyPr wrap="square">
            <a:spAutoFit/>
          </a:bodyPr>
          <a:lstStyle/>
          <a:p>
            <a:pPr marL="457200" lvl="1" algn="l">
              <a:lnSpc>
                <a:spcPct val="150000"/>
              </a:lnSpc>
            </a:pPr>
            <a:r>
              <a:rPr lang="en-US" b="1" dirty="0">
                <a:solidFill>
                  <a:srgbClr val="374151"/>
                </a:solidFill>
                <a:latin typeface="Arial Rounded MT Bold" pitchFamily="34" charset="0"/>
                <a:cs typeface="Arial" pitchFamily="34" charset="0"/>
              </a:rPr>
              <a:t>Advantages:</a:t>
            </a:r>
          </a:p>
          <a:p>
            <a:pPr marL="800100" lvl="1" indent="-342900">
              <a:lnSpc>
                <a:spcPct val="150000"/>
              </a:lnSpc>
              <a:buFont typeface="Arial" panose="020B0604020202020204" pitchFamily="34" charset="0"/>
              <a:buChar char="•"/>
            </a:pPr>
            <a:r>
              <a:rPr lang="en-US" dirty="0" smtClean="0">
                <a:latin typeface="Arial" pitchFamily="34" charset="0"/>
                <a:cs typeface="Arial" pitchFamily="34" charset="0"/>
              </a:rPr>
              <a:t>The interactive nature of the voting platform encourages active participation, leading to increased engagement among users and fostering a sense of community involvement</a:t>
            </a:r>
            <a:r>
              <a:rPr lang="en-US" dirty="0" smtClean="0">
                <a:latin typeface="Arial" pitchFamily="34" charset="0"/>
                <a:cs typeface="Arial" pitchFamily="34" charset="0"/>
              </a:rPr>
              <a:t>.</a:t>
            </a:r>
          </a:p>
          <a:p>
            <a:pPr marL="800100" lvl="1" indent="-342900">
              <a:lnSpc>
                <a:spcPct val="150000"/>
              </a:lnSpc>
              <a:buFont typeface="Arial" panose="020B0604020202020204" pitchFamily="34" charset="0"/>
              <a:buChar char="•"/>
            </a:pPr>
            <a:r>
              <a:rPr lang="en-US" dirty="0" smtClean="0">
                <a:latin typeface="Arial" pitchFamily="34" charset="0"/>
                <a:cs typeface="Arial" pitchFamily="34" charset="0"/>
              </a:rPr>
              <a:t>The platform simplifies the process of collecting voting data in real-time, allowing organizers to gather insights quickly and make informed decisions promptly</a:t>
            </a:r>
            <a:r>
              <a:rPr lang="en-US" dirty="0" smtClean="0">
                <a:latin typeface="Arial" pitchFamily="34" charset="0"/>
                <a:cs typeface="Arial" pitchFamily="34" charset="0"/>
              </a:rPr>
              <a:t>.</a:t>
            </a:r>
          </a:p>
          <a:p>
            <a:pPr marL="800100" lvl="1" indent="-342900">
              <a:lnSpc>
                <a:spcPct val="150000"/>
              </a:lnSpc>
              <a:buFont typeface="Arial" panose="020B0604020202020204" pitchFamily="34" charset="0"/>
              <a:buChar char="•"/>
            </a:pPr>
            <a:r>
              <a:rPr lang="en-US" dirty="0" smtClean="0">
                <a:latin typeface="Arial" pitchFamily="34" charset="0"/>
                <a:cs typeface="Arial" pitchFamily="34" charset="0"/>
              </a:rPr>
              <a:t>Robust authentication measures and encryption techniques ensure the integrity and confidentiality of voting data, safeguarding against unauthorized access and data breaches</a:t>
            </a:r>
            <a:r>
              <a:rPr lang="en-US" dirty="0" smtClean="0">
                <a:latin typeface="Arial" pitchFamily="34" charset="0"/>
                <a:cs typeface="Arial" pitchFamily="34" charset="0"/>
              </a:rPr>
              <a:t>.</a:t>
            </a:r>
          </a:p>
          <a:p>
            <a:pPr marL="800100" lvl="1" indent="-342900">
              <a:lnSpc>
                <a:spcPct val="150000"/>
              </a:lnSpc>
              <a:buFont typeface="Arial" panose="020B0604020202020204" pitchFamily="34" charset="0"/>
              <a:buChar char="•"/>
            </a:pPr>
            <a:r>
              <a:rPr lang="en-US" dirty="0" smtClean="0"/>
              <a:t>With its intuitive interface and accessibility features, the platform caters to users of all abilities, providing an inclusive voting experience that is easy to navigate and understand.</a:t>
            </a:r>
            <a:endParaRPr lang="en-GB" b="1" dirty="0">
              <a:solidFill>
                <a:srgbClr val="374151"/>
              </a:solidFill>
              <a:latin typeface="Arial" pitchFamily="34" charset="0"/>
              <a:cs typeface="Arial" pitchFamily="34"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3785652"/>
          </a:xfrm>
          <a:prstGeom prst="rect">
            <a:avLst/>
          </a:prstGeom>
          <a:noFill/>
        </p:spPr>
        <p:txBody>
          <a:bodyPr wrap="square">
            <a:spAutoFit/>
          </a:bodyPr>
          <a:lstStyle/>
          <a:p>
            <a:pPr marL="457200" lvl="1" algn="l">
              <a:lnSpc>
                <a:spcPct val="150000"/>
              </a:lnSpc>
            </a:pPr>
            <a:r>
              <a:rPr lang="en-US" sz="2000" b="1" i="0" dirty="0" smtClean="0">
                <a:solidFill>
                  <a:srgbClr val="374151"/>
                </a:solidFill>
                <a:effectLst/>
                <a:latin typeface="Arial Rounded MT Bold" pitchFamily="34" charset="0"/>
                <a:cs typeface="Times New Roman" panose="02020603050405020304" pitchFamily="18" charset="0"/>
              </a:rPr>
              <a:t>Disadvantages:</a:t>
            </a:r>
          </a:p>
          <a:p>
            <a:pPr marL="742950" lvl="1" indent="-285750">
              <a:lnSpc>
                <a:spcPct val="150000"/>
              </a:lnSpc>
              <a:buFont typeface="Arial" panose="020B0604020202020204" pitchFamily="34" charset="0"/>
              <a:buChar char="•"/>
            </a:pPr>
            <a:r>
              <a:rPr lang="en-US" dirty="0" smtClean="0"/>
              <a:t>Developing and maintaining the voting platform requires technical expertise, potentially limiting its accessibility to organizations or individuals lacking programming skills.</a:t>
            </a:r>
          </a:p>
          <a:p>
            <a:pPr marL="742950" lvl="1" indent="-285750">
              <a:lnSpc>
                <a:spcPct val="150000"/>
              </a:lnSpc>
              <a:buFont typeface="Arial" panose="020B0604020202020204" pitchFamily="34" charset="0"/>
              <a:buChar char="•"/>
            </a:pPr>
            <a:r>
              <a:rPr lang="en-US" dirty="0" smtClean="0"/>
              <a:t>Despite security measures, the platform may still be vulnerable to sophisticated cyber attacks or hacking attempts, posing risks to the integrity and confidentiality of voting data</a:t>
            </a:r>
          </a:p>
          <a:p>
            <a:pPr marL="742950" lvl="1" indent="-285750">
              <a:lnSpc>
                <a:spcPct val="150000"/>
              </a:lnSpc>
              <a:buFont typeface="Arial" panose="020B0604020202020204" pitchFamily="34" charset="0"/>
              <a:buChar char="•"/>
            </a:pPr>
            <a:r>
              <a:rPr lang="en-US" dirty="0" smtClean="0"/>
              <a:t>Running a real-time voting platform requires adequate server resources and bandwidth, which could incur significant costs for hosting and maintenance, especially for large-scale usage.</a:t>
            </a:r>
          </a:p>
          <a:p>
            <a:pPr marL="742950" lvl="1" indent="-285750">
              <a:lnSpc>
                <a:spcPct val="150000"/>
              </a:lnSpc>
              <a:buFont typeface="Arial" panose="020B0604020202020204" pitchFamily="34" charset="0"/>
              <a:buChar char="•"/>
            </a:pPr>
            <a:r>
              <a:rPr lang="en-US" dirty="0" smtClean="0"/>
              <a:t>Some users may be hesitant to engage with online voting platforms due to concerns about privacy, trust, or unfamiliarity with the technology, leading to lower participation rates compared to traditional voting methods.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xmlns="" id="{652B04F6-FDE4-25BD-3C19-D5DC09B99F1A}"/>
              </a:ext>
            </a:extLst>
          </p:cNvPr>
          <p:cNvSpPr txBox="1"/>
          <p:nvPr/>
        </p:nvSpPr>
        <p:spPr>
          <a:xfrm>
            <a:off x="762236" y="1952061"/>
            <a:ext cx="3318484" cy="1569660"/>
          </a:xfrm>
          <a:prstGeom prst="rect">
            <a:avLst/>
          </a:prstGeom>
          <a:noFill/>
        </p:spPr>
        <p:txBody>
          <a:bodyPr wrap="square" rtlCol="0">
            <a:spAutoFit/>
          </a:bodyPr>
          <a:lstStyle/>
          <a:p>
            <a:r>
              <a:rPr lang="en-US" sz="1800" dirty="0" smtClean="0">
                <a:latin typeface="Arial Black" pitchFamily="34" charset="0"/>
              </a:rPr>
              <a:t>Front-end</a:t>
            </a:r>
          </a:p>
          <a:p>
            <a:endParaRPr lang="en-US" dirty="0" smtClean="0"/>
          </a:p>
          <a:p>
            <a:r>
              <a:rPr lang="en-US" sz="1600" dirty="0" smtClean="0"/>
              <a:t>1.HTML</a:t>
            </a:r>
          </a:p>
          <a:p>
            <a:r>
              <a:rPr lang="en-US" sz="1600" dirty="0" smtClean="0"/>
              <a:t>2.CSS</a:t>
            </a:r>
          </a:p>
          <a:p>
            <a:r>
              <a:rPr lang="en-US" sz="1600" dirty="0" smtClean="0"/>
              <a:t>3.JavaScript</a:t>
            </a:r>
          </a:p>
          <a:p>
            <a:r>
              <a:rPr lang="en-US" sz="1600" dirty="0" smtClean="0"/>
              <a:t>4.Bootstrap</a:t>
            </a:r>
            <a:endParaRPr lang="en-US" sz="1600" dirty="0"/>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732386" y="2030472"/>
            <a:ext cx="3580969" cy="1384995"/>
          </a:xfrm>
          <a:prstGeom prst="rect">
            <a:avLst/>
          </a:prstGeom>
          <a:noFill/>
        </p:spPr>
        <p:txBody>
          <a:bodyPr wrap="square" rtlCol="0">
            <a:spAutoFit/>
          </a:bodyPr>
          <a:lstStyle/>
          <a:p>
            <a:r>
              <a:rPr lang="en-US" sz="1800" dirty="0" smtClean="0">
                <a:latin typeface="Arial Black" pitchFamily="34" charset="0"/>
              </a:rPr>
              <a:t>Back-end</a:t>
            </a:r>
          </a:p>
          <a:p>
            <a:endParaRPr lang="en-US" sz="1800" dirty="0" smtClean="0">
              <a:latin typeface="Arial Black" pitchFamily="34" charset="0"/>
            </a:endParaRPr>
          </a:p>
          <a:p>
            <a:r>
              <a:rPr lang="en-US" sz="1600" dirty="0" smtClean="0">
                <a:latin typeface="Arial" pitchFamily="34" charset="0"/>
                <a:cs typeface="Arial" pitchFamily="34" charset="0"/>
              </a:rPr>
              <a:t>1.Python</a:t>
            </a:r>
          </a:p>
          <a:p>
            <a:r>
              <a:rPr lang="en-US" sz="1600" dirty="0" smtClean="0">
                <a:latin typeface="Arial" pitchFamily="34" charset="0"/>
                <a:cs typeface="Arial" pitchFamily="34" charset="0"/>
              </a:rPr>
              <a:t>2.Django</a:t>
            </a:r>
          </a:p>
          <a:p>
            <a:r>
              <a:rPr lang="en-US" sz="1600" dirty="0" smtClean="0">
                <a:latin typeface="Arial" pitchFamily="34" charset="0"/>
                <a:cs typeface="Arial" pitchFamily="34" charset="0"/>
              </a:rPr>
              <a:t>3.SQL</a:t>
            </a:r>
            <a:endParaRPr lang="en-US" sz="1600" dirty="0">
              <a:latin typeface="Arial" pitchFamily="34" charset="0"/>
              <a:cs typeface="Arial" pitchFamily="34" charset="0"/>
            </a:endParaRP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304</TotalTime>
  <Words>1295</Words>
  <Application>Microsoft Office PowerPoint</Application>
  <PresentationFormat>On-screen Show (16:9)</PresentationFormat>
  <Paragraphs>123</Paragraphs>
  <Slides>21</Slides>
  <Notes>10</Notes>
  <HiddenSlides>0</HiddenSlides>
  <MMClips>0</MMClips>
  <ScaleCrop>false</ScaleCrop>
  <HeadingPairs>
    <vt:vector size="6" baseType="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3"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                        </vt:lpstr>
      <vt:lpstr>Homepage</vt:lpstr>
      <vt:lpstr>About-Us-Page</vt:lpstr>
      <vt:lpstr>Service-Page</vt:lpstr>
      <vt:lpstr>Departments-Page</vt:lpstr>
      <vt:lpstr>Poll Questions</vt:lpstr>
      <vt:lpstr>Voting Status</vt:lpstr>
      <vt:lpstr>Voted List</vt:lpstr>
      <vt:lpstr>Admin 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20</cp:revision>
  <dcterms:modified xsi:type="dcterms:W3CDTF">2024-04-27T07:36:53Z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