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7" r:id="rId5"/>
    <p:sldId id="258" r:id="rId6"/>
    <p:sldId id="259" r:id="rId7"/>
    <p:sldId id="260" r:id="rId8"/>
    <p:sldId id="261" r:id="rId9"/>
    <p:sldId id="262" r:id="rId10"/>
    <p:sldId id="263" r:id="rId11"/>
    <p:sldId id="264" r:id="rId12"/>
    <p:sldId id="265"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11/14/2024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7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53752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45648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01749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50909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65410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11/14/2024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34559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688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243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444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874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373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076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540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889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519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11/14/2024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993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11/14/2024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0191555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Costumer </a:t>
            </a:r>
            <a:r>
              <a:rPr lang="en-US" dirty="0"/>
              <a:t>C</a:t>
            </a:r>
            <a:r>
              <a:rPr lang="en-US" sz="8000" dirty="0"/>
              <a:t>hurn Prediction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Soham Sharma</a:t>
            </a:r>
          </a:p>
          <a:p>
            <a:r>
              <a:rPr lang="en-US" dirty="0">
                <a:solidFill>
                  <a:schemeClr val="tx1">
                    <a:lumMod val="85000"/>
                    <a:lumOff val="15000"/>
                  </a:schemeClr>
                </a:solidFill>
              </a:rPr>
              <a:t>(data analyst intern)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B56B91-2BA8-61EE-C066-20506D59FA39}"/>
              </a:ext>
            </a:extLst>
          </p:cNvPr>
          <p:cNvPicPr>
            <a:picLocks noChangeAspect="1"/>
          </p:cNvPicPr>
          <p:nvPr/>
        </p:nvPicPr>
        <p:blipFill>
          <a:blip r:embed="rId2"/>
          <a:stretch>
            <a:fillRect/>
          </a:stretch>
        </p:blipFill>
        <p:spPr>
          <a:xfrm>
            <a:off x="0" y="0"/>
            <a:ext cx="6096000" cy="3429000"/>
          </a:xfrm>
          <a:prstGeom prst="rect">
            <a:avLst/>
          </a:prstGeom>
        </p:spPr>
      </p:pic>
      <p:pic>
        <p:nvPicPr>
          <p:cNvPr id="3" name="Picture 2">
            <a:extLst>
              <a:ext uri="{FF2B5EF4-FFF2-40B4-BE49-F238E27FC236}">
                <a16:creationId xmlns:a16="http://schemas.microsoft.com/office/drawing/2014/main" id="{4F042C7F-367C-6960-3B75-D633092B1392}"/>
              </a:ext>
            </a:extLst>
          </p:cNvPr>
          <p:cNvPicPr>
            <a:picLocks noChangeAspect="1"/>
          </p:cNvPicPr>
          <p:nvPr/>
        </p:nvPicPr>
        <p:blipFill>
          <a:blip r:embed="rId3"/>
          <a:stretch>
            <a:fillRect/>
          </a:stretch>
        </p:blipFill>
        <p:spPr>
          <a:xfrm>
            <a:off x="6095999" y="0"/>
            <a:ext cx="6096000" cy="3429000"/>
          </a:xfrm>
          <a:prstGeom prst="rect">
            <a:avLst/>
          </a:prstGeom>
        </p:spPr>
      </p:pic>
      <p:pic>
        <p:nvPicPr>
          <p:cNvPr id="4" name="Picture 3">
            <a:extLst>
              <a:ext uri="{FF2B5EF4-FFF2-40B4-BE49-F238E27FC236}">
                <a16:creationId xmlns:a16="http://schemas.microsoft.com/office/drawing/2014/main" id="{DBFB09E4-9EE4-D30A-37F1-F9769F532717}"/>
              </a:ext>
            </a:extLst>
          </p:cNvPr>
          <p:cNvPicPr>
            <a:picLocks noChangeAspect="1"/>
          </p:cNvPicPr>
          <p:nvPr/>
        </p:nvPicPr>
        <p:blipFill>
          <a:blip r:embed="rId4"/>
          <a:stretch>
            <a:fillRect/>
          </a:stretch>
        </p:blipFill>
        <p:spPr>
          <a:xfrm>
            <a:off x="-2883" y="3429000"/>
            <a:ext cx="6095999" cy="3429000"/>
          </a:xfrm>
          <a:prstGeom prst="rect">
            <a:avLst/>
          </a:prstGeom>
        </p:spPr>
      </p:pic>
      <p:pic>
        <p:nvPicPr>
          <p:cNvPr id="5" name="Picture 4">
            <a:extLst>
              <a:ext uri="{FF2B5EF4-FFF2-40B4-BE49-F238E27FC236}">
                <a16:creationId xmlns:a16="http://schemas.microsoft.com/office/drawing/2014/main" id="{2DA6F571-620A-C57F-E027-A651283C57D3}"/>
              </a:ext>
            </a:extLst>
          </p:cNvPr>
          <p:cNvPicPr>
            <a:picLocks noChangeAspect="1"/>
          </p:cNvPicPr>
          <p:nvPr/>
        </p:nvPicPr>
        <p:blipFill>
          <a:blip r:embed="rId5"/>
          <a:stretch>
            <a:fillRect/>
          </a:stretch>
        </p:blipFill>
        <p:spPr>
          <a:xfrm>
            <a:off x="6093116" y="3429000"/>
            <a:ext cx="6096000" cy="3429001"/>
          </a:xfrm>
          <a:prstGeom prst="rect">
            <a:avLst/>
          </a:prstGeom>
        </p:spPr>
      </p:pic>
    </p:spTree>
    <p:extLst>
      <p:ext uri="{BB962C8B-B14F-4D97-AF65-F5344CB8AC3E}">
        <p14:creationId xmlns:p14="http://schemas.microsoft.com/office/powerpoint/2010/main" val="204210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2ECF1D-FBDB-AB67-4EF1-652D1E43ADEC}"/>
              </a:ext>
            </a:extLst>
          </p:cNvPr>
          <p:cNvSpPr txBox="1"/>
          <p:nvPr/>
        </p:nvSpPr>
        <p:spPr>
          <a:xfrm>
            <a:off x="289247" y="388022"/>
            <a:ext cx="11430001" cy="6186309"/>
          </a:xfrm>
          <a:prstGeom prst="rect">
            <a:avLst/>
          </a:prstGeom>
          <a:noFill/>
        </p:spPr>
        <p:txBody>
          <a:bodyPr wrap="square">
            <a:spAutoFit/>
          </a:bodyPr>
          <a:lstStyle/>
          <a:p>
            <a:r>
              <a:rPr lang="en-US" sz="2800" b="1" u="sng" dirty="0"/>
              <a:t>Potential Business Actions:</a:t>
            </a:r>
          </a:p>
          <a:p>
            <a:endParaRPr lang="en-US" sz="2400" dirty="0"/>
          </a:p>
          <a:p>
            <a:pPr marL="285750" indent="-285750">
              <a:buFont typeface="Arial" panose="020B0604020202020204" pitchFamily="34" charset="0"/>
              <a:buChar char="•"/>
            </a:pPr>
            <a:r>
              <a:rPr lang="en-US" sz="2400" dirty="0"/>
              <a:t>Targeted Retention Offers: Offer discounts or personalized plans to predicted churners.</a:t>
            </a:r>
          </a:p>
          <a:p>
            <a:pPr marL="285750" indent="-285750">
              <a:buFont typeface="Arial" panose="020B0604020202020204" pitchFamily="34" charset="0"/>
              <a:buChar char="•"/>
            </a:pPr>
            <a:r>
              <a:rPr lang="en-US" sz="2400" dirty="0"/>
              <a:t>Improved Customer Support: Reach out proactively to address issues that may lead to churn.</a:t>
            </a:r>
          </a:p>
          <a:p>
            <a:pPr marL="285750" indent="-285750">
              <a:buFont typeface="Arial" panose="020B0604020202020204" pitchFamily="34" charset="0"/>
              <a:buChar char="•"/>
            </a:pPr>
            <a:r>
              <a:rPr lang="en-US" sz="2400" dirty="0"/>
              <a:t>Service Optimization: Analyze churn reasons and adjust service quality or pricing strategies accordingly.</a:t>
            </a:r>
          </a:p>
          <a:p>
            <a:endParaRPr lang="en-US" sz="2400" dirty="0"/>
          </a:p>
          <a:p>
            <a:endParaRPr lang="en-US" sz="2400" dirty="0"/>
          </a:p>
          <a:p>
            <a:r>
              <a:rPr lang="en-US" sz="3200" b="1" u="sng" dirty="0"/>
              <a:t>Conclusion</a:t>
            </a:r>
          </a:p>
          <a:p>
            <a:endParaRPr lang="en-US" sz="2400" dirty="0"/>
          </a:p>
          <a:p>
            <a:r>
              <a:rPr lang="en-US" sz="2400" dirty="0"/>
              <a:t>Customer churn prediction provides businesses with a powerful tool for enhancing customer retention strategies. By identifying potential churners early, companies can take proactive steps to reduce churn, improve customer satisfaction, and increase long-term profitability.</a:t>
            </a:r>
            <a:endParaRPr lang="en-IN" sz="2400" dirty="0"/>
          </a:p>
        </p:txBody>
      </p:sp>
    </p:spTree>
    <p:extLst>
      <p:ext uri="{BB962C8B-B14F-4D97-AF65-F5344CB8AC3E}">
        <p14:creationId xmlns:p14="http://schemas.microsoft.com/office/powerpoint/2010/main" val="323799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1764-1CC9-0E36-689A-9A6F053DC03C}"/>
              </a:ext>
            </a:extLst>
          </p:cNvPr>
          <p:cNvSpPr>
            <a:spLocks noGrp="1"/>
          </p:cNvSpPr>
          <p:nvPr>
            <p:ph type="title"/>
          </p:nvPr>
        </p:nvSpPr>
        <p:spPr/>
        <p:txBody>
          <a:bodyPr/>
          <a:lstStyle/>
          <a:p>
            <a:r>
              <a:rPr lang="en-IN" dirty="0"/>
              <a:t>Customer Churn Prediction</a:t>
            </a:r>
          </a:p>
        </p:txBody>
      </p:sp>
      <p:sp>
        <p:nvSpPr>
          <p:cNvPr id="3" name="Content Placeholder 2">
            <a:extLst>
              <a:ext uri="{FF2B5EF4-FFF2-40B4-BE49-F238E27FC236}">
                <a16:creationId xmlns:a16="http://schemas.microsoft.com/office/drawing/2014/main" id="{95E1FB13-A23D-EDB6-03CB-E22401DDDEA4}"/>
              </a:ext>
            </a:extLst>
          </p:cNvPr>
          <p:cNvSpPr>
            <a:spLocks noGrp="1"/>
          </p:cNvSpPr>
          <p:nvPr>
            <p:ph idx="1"/>
          </p:nvPr>
        </p:nvSpPr>
        <p:spPr>
          <a:xfrm>
            <a:off x="457200" y="2360645"/>
            <a:ext cx="11439331" cy="4254759"/>
          </a:xfrm>
        </p:spPr>
        <p:txBody>
          <a:bodyPr>
            <a:normAutofit lnSpcReduction="10000"/>
          </a:bodyPr>
          <a:lstStyle/>
          <a:p>
            <a:pPr>
              <a:buFont typeface="Wingdings" panose="05000000000000000000" pitchFamily="2" charset="2"/>
              <a:buChar char="Ø"/>
            </a:pPr>
            <a:r>
              <a:rPr lang="en-US" b="1" u="sng" dirty="0"/>
              <a:t>Objective</a:t>
            </a:r>
            <a:r>
              <a:rPr lang="en-US" dirty="0"/>
              <a:t>:</a:t>
            </a:r>
          </a:p>
          <a:p>
            <a:pPr marL="0" indent="0">
              <a:buNone/>
            </a:pPr>
            <a:r>
              <a:rPr lang="en-US" dirty="0"/>
              <a:t>     Customer churn prediction aims to identify customers likely to stop using a product or service. Businesses often lose a significant portion of revenue due to churn, so predicting and preventing it is essential for customer retention strategies. In this report, we’ll explore the concept, methodology, and practical example of customer churn prediction in a telecom industry context.</a:t>
            </a:r>
          </a:p>
          <a:p>
            <a:pPr>
              <a:buFont typeface="Wingdings" panose="05000000000000000000" pitchFamily="2" charset="2"/>
              <a:buChar char="Ø"/>
            </a:pPr>
            <a:r>
              <a:rPr lang="en-US" b="1" u="sng" dirty="0"/>
              <a:t>Introduction to Customer Churn</a:t>
            </a:r>
            <a:r>
              <a:rPr lang="en-US" dirty="0"/>
              <a:t>:</a:t>
            </a:r>
          </a:p>
          <a:p>
            <a:pPr marL="0" indent="0">
              <a:buNone/>
            </a:pPr>
            <a:r>
              <a:rPr lang="en-US" dirty="0"/>
              <a:t>     Customer churn, or customer attrition, refers to the loss of clients or customers. It can be calculated over a specific time period, often as a percentage of customers who stopped using the service compared to the total number of customers.</a:t>
            </a:r>
          </a:p>
          <a:p>
            <a:pPr marL="0" indent="0">
              <a:buNone/>
            </a:pPr>
            <a:r>
              <a:rPr lang="en-US" dirty="0"/>
              <a:t> Types of Customer Churn:</a:t>
            </a:r>
          </a:p>
          <a:p>
            <a:pPr>
              <a:buFont typeface="Arial" panose="020B0604020202020204" pitchFamily="34" charset="0"/>
              <a:buChar char="•"/>
            </a:pPr>
            <a:r>
              <a:rPr lang="en-US" dirty="0"/>
              <a:t>Voluntary Churn: When a customer chooses to leave (e.g., switching to a competitor).</a:t>
            </a:r>
          </a:p>
          <a:p>
            <a:pPr>
              <a:buFont typeface="Arial" panose="020B0604020202020204" pitchFamily="34" charset="0"/>
              <a:buChar char="•"/>
            </a:pPr>
            <a:r>
              <a:rPr lang="en-US" dirty="0"/>
              <a:t>Involuntary Churn: When a customer is lost due to circumstances beyond their control, such as failed payments or account issues.</a:t>
            </a:r>
            <a:endParaRPr lang="en-IN" dirty="0"/>
          </a:p>
        </p:txBody>
      </p:sp>
    </p:spTree>
    <p:extLst>
      <p:ext uri="{BB962C8B-B14F-4D97-AF65-F5344CB8AC3E}">
        <p14:creationId xmlns:p14="http://schemas.microsoft.com/office/powerpoint/2010/main" val="260199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AB5C4-9154-ECCC-E0A0-7C7DB3186D52}"/>
              </a:ext>
            </a:extLst>
          </p:cNvPr>
          <p:cNvSpPr txBox="1"/>
          <p:nvPr/>
        </p:nvSpPr>
        <p:spPr>
          <a:xfrm>
            <a:off x="193611" y="151179"/>
            <a:ext cx="11712250" cy="6247864"/>
          </a:xfrm>
          <a:prstGeom prst="rect">
            <a:avLst/>
          </a:prstGeom>
          <a:noFill/>
        </p:spPr>
        <p:txBody>
          <a:bodyPr wrap="square">
            <a:spAutoFit/>
          </a:bodyPr>
          <a:lstStyle/>
          <a:p>
            <a:pPr marL="342900" indent="-342900">
              <a:buFont typeface="Wingdings" panose="05000000000000000000" pitchFamily="2" charset="2"/>
              <a:buChar char="Ø"/>
            </a:pPr>
            <a:r>
              <a:rPr lang="en-US" sz="2000" b="1" u="sng" dirty="0"/>
              <a:t>Business Impact of Customer Churn</a:t>
            </a:r>
          </a:p>
          <a:p>
            <a:endParaRPr lang="en-US" sz="2000" dirty="0"/>
          </a:p>
          <a:p>
            <a:r>
              <a:rPr lang="en-US" sz="2000" dirty="0"/>
              <a:t>High churn rates can lead to:</a:t>
            </a:r>
          </a:p>
          <a:p>
            <a:pPr marL="285750" indent="-285750">
              <a:buFont typeface="Arial" panose="020B0604020202020204" pitchFamily="34" charset="0"/>
              <a:buChar char="•"/>
            </a:pPr>
            <a:r>
              <a:rPr lang="en-US" sz="2000" dirty="0"/>
              <a:t>Revenue Loss: Losing customers directly impacts the bottom line, reducing revenue and profit.</a:t>
            </a:r>
          </a:p>
          <a:p>
            <a:pPr marL="285750" indent="-285750">
              <a:buFont typeface="Arial" panose="020B0604020202020204" pitchFamily="34" charset="0"/>
              <a:buChar char="•"/>
            </a:pPr>
            <a:r>
              <a:rPr lang="en-US" sz="2000" dirty="0"/>
              <a:t>High Acquisition Costs: It often costs more to acquire new customers than to retain existing ones.</a:t>
            </a:r>
          </a:p>
          <a:p>
            <a:pPr marL="285750" indent="-285750">
              <a:buFont typeface="Arial" panose="020B0604020202020204" pitchFamily="34" charset="0"/>
              <a:buChar char="•"/>
            </a:pPr>
            <a:r>
              <a:rPr lang="en-US" sz="2000" dirty="0"/>
              <a:t>Brand Damage: High churn rates can indicate customer dissatisfaction, potentially harming the     brand’s reputation.</a:t>
            </a:r>
          </a:p>
          <a:p>
            <a:pPr marL="285750" indent="-285750">
              <a:buFont typeface="Arial" panose="020B0604020202020204" pitchFamily="34" charset="0"/>
              <a:buChar char="•"/>
            </a:pPr>
            <a:endParaRPr lang="en-US" sz="2000" dirty="0"/>
          </a:p>
          <a:p>
            <a:pPr marL="285750" indent="-285750">
              <a:buFont typeface="Wingdings" panose="05000000000000000000" pitchFamily="2" charset="2"/>
              <a:buChar char="Ø"/>
            </a:pPr>
            <a:r>
              <a:rPr lang="en-US" sz="2000" b="1" dirty="0"/>
              <a:t>Churn Prediction Model: </a:t>
            </a:r>
          </a:p>
          <a:p>
            <a:endParaRPr lang="en-US" sz="2000" dirty="0"/>
          </a:p>
          <a:p>
            <a:r>
              <a:rPr lang="en-US" sz="2000" dirty="0"/>
              <a:t>Telecom Industry Example In the telecom industry, churn prediction is especially relevant due to the high competition and availability of alternative service providers. Telecom companies aim to reduce churn by predicting which customers are most likely to leave and offering targeted retention programs.</a:t>
            </a:r>
          </a:p>
          <a:p>
            <a:endParaRPr lang="en-US" sz="2000" dirty="0"/>
          </a:p>
          <a:p>
            <a:endParaRPr lang="en-US" sz="2000" dirty="0"/>
          </a:p>
          <a:p>
            <a:r>
              <a:rPr lang="en-US" sz="2000" dirty="0"/>
              <a:t>Example : A telecom company wants to predict whether a customer is likely to churn in the next month, based on customer data like monthly charges, tenure, and contract type</a:t>
            </a:r>
            <a:r>
              <a:rPr lang="en-US" dirty="0"/>
              <a:t>.</a:t>
            </a:r>
            <a:endParaRPr lang="en-IN" dirty="0"/>
          </a:p>
        </p:txBody>
      </p:sp>
    </p:spTree>
    <p:extLst>
      <p:ext uri="{BB962C8B-B14F-4D97-AF65-F5344CB8AC3E}">
        <p14:creationId xmlns:p14="http://schemas.microsoft.com/office/powerpoint/2010/main" val="364249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27A70E-CE7B-7048-AFA0-98BAEAEF63BB}"/>
              </a:ext>
            </a:extLst>
          </p:cNvPr>
          <p:cNvSpPr txBox="1"/>
          <p:nvPr/>
        </p:nvSpPr>
        <p:spPr>
          <a:xfrm>
            <a:off x="251927" y="429724"/>
            <a:ext cx="11420669" cy="6032421"/>
          </a:xfrm>
          <a:prstGeom prst="rect">
            <a:avLst/>
          </a:prstGeom>
          <a:noFill/>
        </p:spPr>
        <p:txBody>
          <a:bodyPr wrap="square">
            <a:spAutoFit/>
          </a:bodyPr>
          <a:lstStyle/>
          <a:p>
            <a:r>
              <a:rPr lang="en-US" sz="2800" b="1" u="sng" dirty="0"/>
              <a:t>Methodology</a:t>
            </a:r>
          </a:p>
          <a:p>
            <a:endParaRPr lang="en-US" dirty="0"/>
          </a:p>
          <a:p>
            <a:pPr marL="342900" indent="-342900">
              <a:buFont typeface="+mj-lt"/>
              <a:buAutoNum type="arabicPeriod"/>
            </a:pPr>
            <a:r>
              <a:rPr lang="en-US" sz="2000" b="1" dirty="0"/>
              <a:t>Data Collection</a:t>
            </a:r>
            <a:r>
              <a:rPr lang="en-US" sz="2000" dirty="0"/>
              <a:t>: Collect historical customer data, including:</a:t>
            </a:r>
          </a:p>
          <a:p>
            <a:pPr marL="342900" indent="-342900">
              <a:buFont typeface="+mj-lt"/>
              <a:buAutoNum type="arabicPeriod"/>
            </a:pPr>
            <a:endParaRPr lang="en-US" sz="2000" dirty="0"/>
          </a:p>
          <a:p>
            <a:pPr marL="285750" indent="-285750">
              <a:buFont typeface="Arial" panose="020B0604020202020204" pitchFamily="34" charset="0"/>
              <a:buChar char="•"/>
            </a:pPr>
            <a:r>
              <a:rPr lang="en-US" sz="2000" dirty="0"/>
              <a:t>Customer Demographics: Age, gender, and location.</a:t>
            </a:r>
          </a:p>
          <a:p>
            <a:pPr marL="285750" indent="-285750">
              <a:buFont typeface="Arial" panose="020B0604020202020204" pitchFamily="34" charset="0"/>
              <a:buChar char="•"/>
            </a:pPr>
            <a:r>
              <a:rPr lang="en-US" sz="2000" dirty="0"/>
              <a:t>Account Information: Tenure, contract type (e.g., monthly or yearly), and payment method.</a:t>
            </a:r>
          </a:p>
          <a:p>
            <a:pPr marL="285750" indent="-285750">
              <a:buFont typeface="Arial" panose="020B0604020202020204" pitchFamily="34" charset="0"/>
              <a:buChar char="•"/>
            </a:pPr>
            <a:r>
              <a:rPr lang="en-US" sz="2000" dirty="0"/>
              <a:t>Service Usage: Types of services used (e.g., internet, phone), number of calls, data </a:t>
            </a:r>
            <a:r>
              <a:rPr lang="en-US" sz="2000" dirty="0" err="1"/>
              <a:t>usage.Billing</a:t>
            </a:r>
            <a:r>
              <a:rPr lang="en-US" sz="2000" dirty="0"/>
              <a:t> </a:t>
            </a:r>
          </a:p>
          <a:p>
            <a:pPr marL="285750" indent="-285750">
              <a:buFont typeface="Arial" panose="020B0604020202020204" pitchFamily="34" charset="0"/>
              <a:buChar char="•"/>
            </a:pPr>
            <a:r>
              <a:rPr lang="en-US" sz="2000" dirty="0"/>
              <a:t>Information: Monthly charges, total charges, and past payment history.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342900" indent="-342900">
              <a:buFont typeface="+mj-lt"/>
              <a:buAutoNum type="arabicPeriod"/>
            </a:pPr>
            <a:r>
              <a:rPr lang="en-US" sz="2000" b="1" dirty="0"/>
              <a:t>Data Preprocessing</a:t>
            </a:r>
            <a:r>
              <a:rPr lang="en-US" sz="2000" dirty="0"/>
              <a:t>: Cleaning and preparing the data for modeling:</a:t>
            </a:r>
          </a:p>
          <a:p>
            <a:pPr marL="342900" indent="-342900">
              <a:buFont typeface="+mj-lt"/>
              <a:buAutoNum type="arabicPeriod"/>
            </a:pPr>
            <a:endParaRPr lang="en-US" sz="2000" dirty="0"/>
          </a:p>
          <a:p>
            <a:pPr marL="285750" indent="-285750">
              <a:buFont typeface="Arial" panose="020B0604020202020204" pitchFamily="34" charset="0"/>
              <a:buChar char="•"/>
            </a:pPr>
            <a:r>
              <a:rPr lang="en-US" sz="2000" dirty="0"/>
              <a:t>Handle Missing Values: Fill or drop missing values as necessary.</a:t>
            </a:r>
          </a:p>
          <a:p>
            <a:pPr marL="285750" indent="-285750">
              <a:buFont typeface="Arial" panose="020B0604020202020204" pitchFamily="34" charset="0"/>
              <a:buChar char="•"/>
            </a:pPr>
            <a:r>
              <a:rPr lang="en-US" sz="2000" dirty="0"/>
              <a:t>Convert Categorical Data: Use encoding techniques for categorical features.</a:t>
            </a:r>
          </a:p>
          <a:p>
            <a:pPr marL="285750" indent="-285750">
              <a:buFont typeface="Arial" panose="020B0604020202020204" pitchFamily="34" charset="0"/>
              <a:buChar char="•"/>
            </a:pPr>
            <a:r>
              <a:rPr lang="en-US" sz="2000" dirty="0"/>
              <a:t>Feature Scaling: Standardize or normalize numerical features.</a:t>
            </a:r>
          </a:p>
          <a:p>
            <a:pPr marL="285750" indent="-285750">
              <a:buFont typeface="Arial" panose="020B0604020202020204" pitchFamily="34" charset="0"/>
              <a:buChar char="•"/>
            </a:pPr>
            <a:r>
              <a:rPr lang="en-US" sz="2000" dirty="0"/>
              <a:t>Feature Engineering: Create new features if relevant, such as average charges over tenure.</a:t>
            </a:r>
            <a:endParaRPr lang="en-IN" sz="2000" dirty="0"/>
          </a:p>
        </p:txBody>
      </p:sp>
    </p:spTree>
    <p:extLst>
      <p:ext uri="{BB962C8B-B14F-4D97-AF65-F5344CB8AC3E}">
        <p14:creationId xmlns:p14="http://schemas.microsoft.com/office/powerpoint/2010/main" val="146559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FE0E29-6EB0-DE17-A27F-3147FC488B3A}"/>
              </a:ext>
            </a:extLst>
          </p:cNvPr>
          <p:cNvSpPr txBox="1"/>
          <p:nvPr/>
        </p:nvSpPr>
        <p:spPr>
          <a:xfrm>
            <a:off x="326571" y="206676"/>
            <a:ext cx="11364686" cy="6586418"/>
          </a:xfrm>
          <a:prstGeom prst="rect">
            <a:avLst/>
          </a:prstGeom>
          <a:noFill/>
        </p:spPr>
        <p:txBody>
          <a:bodyPr wrap="square">
            <a:spAutoFit/>
          </a:bodyPr>
          <a:lstStyle/>
          <a:p>
            <a:pPr marL="342900" indent="-342900">
              <a:buFont typeface="+mj-lt"/>
              <a:buAutoNum type="arabicPeriod"/>
            </a:pPr>
            <a:r>
              <a:rPr lang="en-US" sz="2000" b="1" dirty="0"/>
              <a:t>Model Selection</a:t>
            </a:r>
            <a:r>
              <a:rPr lang="en-US" dirty="0"/>
              <a:t>: Choose appropriate machine learning algorithms:</a:t>
            </a:r>
          </a:p>
          <a:p>
            <a:endParaRPr lang="en-US" dirty="0"/>
          </a:p>
          <a:p>
            <a:pPr marL="285750" indent="-285750">
              <a:buFont typeface="Arial" panose="020B0604020202020204" pitchFamily="34" charset="0"/>
              <a:buChar char="•"/>
            </a:pPr>
            <a:r>
              <a:rPr lang="en-US" dirty="0"/>
              <a:t>Logistic Regression: Suitable for binary classification and interpretable.</a:t>
            </a:r>
          </a:p>
          <a:p>
            <a:pPr marL="285750" indent="-285750">
              <a:buFont typeface="Arial" panose="020B0604020202020204" pitchFamily="34" charset="0"/>
              <a:buChar char="•"/>
            </a:pPr>
            <a:r>
              <a:rPr lang="en-US" dirty="0"/>
              <a:t>Decision Trees and Random Forests: Effective in capturing nonlinear relationships and interactions between variables.</a:t>
            </a:r>
          </a:p>
          <a:p>
            <a:pPr marL="285750" indent="-285750">
              <a:buFont typeface="Arial" panose="020B0604020202020204" pitchFamily="34" charset="0"/>
              <a:buChar char="•"/>
            </a:pPr>
            <a:r>
              <a:rPr lang="en-US" dirty="0"/>
              <a:t>Support Vector Machines (SVM): Effective for high-dimensional data.</a:t>
            </a:r>
          </a:p>
          <a:p>
            <a:pPr marL="285750" indent="-285750">
              <a:buFont typeface="Arial" panose="020B0604020202020204" pitchFamily="34" charset="0"/>
              <a:buChar char="•"/>
            </a:pPr>
            <a:r>
              <a:rPr lang="en-US" dirty="0"/>
              <a:t>Neural Networks: Suitable for capturing complex patterns, though harder to interpret.</a:t>
            </a:r>
          </a:p>
          <a:p>
            <a:pPr marL="285750" indent="-285750">
              <a:buFont typeface="Arial" panose="020B0604020202020204" pitchFamily="34" charset="0"/>
              <a:buChar char="•"/>
            </a:pPr>
            <a:r>
              <a:rPr lang="en-US" dirty="0"/>
              <a:t>Gradient Boosting (e.g., </a:t>
            </a:r>
            <a:r>
              <a:rPr lang="en-US" dirty="0" err="1"/>
              <a:t>XGBoost</a:t>
            </a:r>
            <a:r>
              <a:rPr lang="en-US" dirty="0"/>
              <a:t>): Known for high accuracy in structured data.</a:t>
            </a:r>
          </a:p>
          <a:p>
            <a:endParaRPr lang="en-US" dirty="0"/>
          </a:p>
          <a:p>
            <a:endParaRPr lang="en-US" dirty="0"/>
          </a:p>
          <a:p>
            <a:pPr marL="342900" indent="-342900">
              <a:buAutoNum type="arabicPeriod" startAt="2"/>
            </a:pPr>
            <a:r>
              <a:rPr lang="en-US" sz="2000" b="1" dirty="0"/>
              <a:t>Model Training and Evaluation</a:t>
            </a:r>
            <a:r>
              <a:rPr lang="en-US" dirty="0"/>
              <a:t>:</a:t>
            </a:r>
          </a:p>
          <a:p>
            <a:pPr marL="285750" indent="-285750">
              <a:buFont typeface="Arial" panose="020B0604020202020204" pitchFamily="34" charset="0"/>
              <a:buChar char="•"/>
            </a:pPr>
            <a:r>
              <a:rPr lang="en-US" dirty="0"/>
              <a:t>Split the Data: Divide data into training and testing sets, typically 70%-30% or 80%-20%.</a:t>
            </a:r>
          </a:p>
          <a:p>
            <a:pPr marL="285750" indent="-285750">
              <a:buFont typeface="Arial" panose="020B0604020202020204" pitchFamily="34" charset="0"/>
              <a:buChar char="•"/>
            </a:pPr>
            <a:r>
              <a:rPr lang="en-US" dirty="0"/>
              <a:t>Train the Model: Fit the model on the training dataset.</a:t>
            </a:r>
          </a:p>
          <a:p>
            <a:pPr marL="285750" indent="-285750">
              <a:buFont typeface="Arial" panose="020B0604020202020204" pitchFamily="34" charset="0"/>
              <a:buChar char="•"/>
            </a:pPr>
            <a:r>
              <a:rPr lang="en-US" dirty="0"/>
              <a:t>Evaluate the Model: Use metrics such as accuracy, precision, recall, F1-score, and Area Under the ROC Curve (AUC-ROC) to assess the model’s performance.</a:t>
            </a:r>
          </a:p>
          <a:p>
            <a:endParaRPr lang="en-US" dirty="0"/>
          </a:p>
          <a:p>
            <a:endParaRPr lang="en-US" b="1" dirty="0"/>
          </a:p>
          <a:p>
            <a:r>
              <a:rPr lang="en-US" b="1" dirty="0"/>
              <a:t>3</a:t>
            </a:r>
            <a:r>
              <a:rPr lang="en-US" dirty="0"/>
              <a:t>.  </a:t>
            </a:r>
            <a:r>
              <a:rPr lang="en-US" sz="2000" b="1" dirty="0"/>
              <a:t>Threshold Tuning</a:t>
            </a:r>
            <a:r>
              <a:rPr lang="en-US" dirty="0"/>
              <a:t>: Adjust the classification threshold to optimize for business needs, e.g., increasing recall to capture more potential churners.</a:t>
            </a:r>
          </a:p>
          <a:p>
            <a:endParaRPr lang="en-US" dirty="0"/>
          </a:p>
          <a:p>
            <a:endParaRPr lang="en-US" b="1" dirty="0"/>
          </a:p>
          <a:p>
            <a:r>
              <a:rPr lang="en-US" b="1" dirty="0"/>
              <a:t>4</a:t>
            </a:r>
            <a:r>
              <a:rPr lang="en-US" dirty="0"/>
              <a:t>.  </a:t>
            </a:r>
            <a:r>
              <a:rPr lang="en-US" sz="2000" b="1" dirty="0"/>
              <a:t>Deployment and Monitoring</a:t>
            </a:r>
            <a:r>
              <a:rPr lang="en-US" dirty="0"/>
              <a:t>: Deploy the model and monitor its performance over time, retraining as necessary to maintain accuracy with new data.</a:t>
            </a:r>
            <a:endParaRPr lang="en-IN" dirty="0"/>
          </a:p>
        </p:txBody>
      </p:sp>
    </p:spTree>
    <p:extLst>
      <p:ext uri="{BB962C8B-B14F-4D97-AF65-F5344CB8AC3E}">
        <p14:creationId xmlns:p14="http://schemas.microsoft.com/office/powerpoint/2010/main" val="387375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142591-7E52-CBFC-740E-8734E0A9863C}"/>
              </a:ext>
            </a:extLst>
          </p:cNvPr>
          <p:cNvSpPr txBox="1"/>
          <p:nvPr/>
        </p:nvSpPr>
        <p:spPr>
          <a:xfrm>
            <a:off x="335902" y="493579"/>
            <a:ext cx="10384971" cy="5601533"/>
          </a:xfrm>
          <a:prstGeom prst="rect">
            <a:avLst/>
          </a:prstGeom>
          <a:noFill/>
        </p:spPr>
        <p:txBody>
          <a:bodyPr wrap="square">
            <a:spAutoFit/>
          </a:bodyPr>
          <a:lstStyle/>
          <a:p>
            <a:r>
              <a:rPr lang="en-US" sz="2800" b="1" u="sng" dirty="0"/>
              <a:t>Interpretation of Model Metrics</a:t>
            </a:r>
          </a:p>
          <a:p>
            <a:endParaRPr lang="en-US" dirty="0"/>
          </a:p>
          <a:p>
            <a:pPr marL="285750" indent="-285750">
              <a:buFont typeface="Arial" panose="020B0604020202020204" pitchFamily="34" charset="0"/>
              <a:buChar char="•"/>
            </a:pPr>
            <a:r>
              <a:rPr lang="en-US" sz="2000" b="1" dirty="0"/>
              <a:t>Accuracy</a:t>
            </a:r>
            <a:r>
              <a:rPr lang="en-US" sz="2000" dirty="0"/>
              <a:t>: Measures the proportion of correct predictions.</a:t>
            </a:r>
          </a:p>
          <a:p>
            <a:pPr marL="285750" indent="-285750">
              <a:buFont typeface="Arial" panose="020B0604020202020204" pitchFamily="34" charset="0"/>
              <a:buChar char="•"/>
            </a:pPr>
            <a:r>
              <a:rPr lang="en-US" sz="2000" b="1" dirty="0"/>
              <a:t>Precision:</a:t>
            </a:r>
            <a:r>
              <a:rPr lang="en-US" sz="2000" dirty="0"/>
              <a:t> Indicates the proportion of true positives among predicted positives (e.g., predicted churners who actually churned).</a:t>
            </a:r>
          </a:p>
          <a:p>
            <a:pPr marL="285750" indent="-285750">
              <a:buFont typeface="Arial" panose="020B0604020202020204" pitchFamily="34" charset="0"/>
              <a:buChar char="•"/>
            </a:pPr>
            <a:r>
              <a:rPr lang="en-US" sz="2000" b="1" dirty="0"/>
              <a:t>Recall:</a:t>
            </a:r>
            <a:r>
              <a:rPr lang="en-US" sz="2000" dirty="0"/>
              <a:t> Shows the proportion of true positives captured out of all actual positives.</a:t>
            </a:r>
          </a:p>
          <a:p>
            <a:pPr marL="285750" indent="-285750">
              <a:buFont typeface="Arial" panose="020B0604020202020204" pitchFamily="34" charset="0"/>
              <a:buChar char="•"/>
            </a:pPr>
            <a:r>
              <a:rPr lang="en-US" sz="2000" b="1" dirty="0"/>
              <a:t>F1 Score</a:t>
            </a:r>
            <a:r>
              <a:rPr lang="en-US" sz="2000" dirty="0"/>
              <a:t>: The harmonic mean of precision and recall, useful for imbalanced classes.</a:t>
            </a:r>
          </a:p>
          <a:p>
            <a:pPr marL="285750" indent="-285750">
              <a:buFont typeface="Arial" panose="020B0604020202020204" pitchFamily="34" charset="0"/>
              <a:buChar char="•"/>
            </a:pPr>
            <a:r>
              <a:rPr lang="en-US" sz="2000" b="1" dirty="0"/>
              <a:t>ROC AUC</a:t>
            </a:r>
            <a:r>
              <a:rPr lang="en-US" sz="2000" dirty="0"/>
              <a:t>: A high AUC score implies that the model distinguishes well between churners and non-churners.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2800" b="1" u="sng" dirty="0"/>
              <a:t>Results and Business Actions</a:t>
            </a:r>
          </a:p>
          <a:p>
            <a:endParaRPr lang="en-US" sz="2800" dirty="0"/>
          </a:p>
          <a:p>
            <a:pPr marL="285750" indent="-285750">
              <a:buFont typeface="Arial" panose="020B0604020202020204" pitchFamily="34" charset="0"/>
              <a:buChar char="•"/>
            </a:pPr>
            <a:r>
              <a:rPr lang="en-US" sz="2000" dirty="0"/>
              <a:t>Suppose the model achieves an accuracy of 85%, precision of 80%, and recall of 75%. This result implies the model is reasonably effective in predicting churn, with a strong ability to capture most churners (high recall</a:t>
            </a:r>
            <a:r>
              <a:rPr lang="en-US" dirty="0"/>
              <a:t>).</a:t>
            </a:r>
            <a:endParaRPr lang="en-IN" dirty="0"/>
          </a:p>
        </p:txBody>
      </p:sp>
    </p:spTree>
    <p:extLst>
      <p:ext uri="{BB962C8B-B14F-4D97-AF65-F5344CB8AC3E}">
        <p14:creationId xmlns:p14="http://schemas.microsoft.com/office/powerpoint/2010/main" val="8533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0E49B8-64EA-6E34-F903-C400E5597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0368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27876-DC56-19EF-C449-53A22EC1F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3329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A4E377-3402-F8AA-CCFD-E3C37C754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7858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Ion Boardroom</Template>
  <TotalTime>55</TotalTime>
  <Words>881</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 Boardroom</vt:lpstr>
      <vt:lpstr>Costumer Churn Prediction </vt:lpstr>
      <vt:lpstr>Customer Churn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Soham Sharma</dc:creator>
  <cp:lastModifiedBy>Soham Sharma</cp:lastModifiedBy>
  <cp:revision>1</cp:revision>
  <dcterms:created xsi:type="dcterms:W3CDTF">2024-11-14T14:36:21Z</dcterms:created>
  <dcterms:modified xsi:type="dcterms:W3CDTF">2024-11-14T15:31:53Z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