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58" r:id="rId6"/>
    <p:sldId id="261" r:id="rId7"/>
    <p:sldId id="264"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11/14/2024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480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171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210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0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9432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343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268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003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605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78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11/14/2024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397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11/14/2024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95103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5400" dirty="0"/>
              <a:t>Market Basket Analysis </a:t>
            </a:r>
            <a:br>
              <a:rPr lang="en-US" sz="5400" dirty="0"/>
            </a:br>
            <a:br>
              <a:rPr lang="en-US" sz="5400" dirty="0"/>
            </a:br>
            <a:br>
              <a:rPr lang="en-US" sz="5400" dirty="0"/>
            </a:br>
            <a:endParaRPr lang="en-US" sz="5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dirty="0">
                <a:solidFill>
                  <a:schemeClr val="tx1">
                    <a:lumMod val="85000"/>
                    <a:lumOff val="15000"/>
                  </a:schemeClr>
                </a:solidFill>
              </a:rPr>
              <a:t>Soham Sharma </a:t>
            </a:r>
          </a:p>
          <a:p>
            <a:r>
              <a:rPr lang="en-US" sz="2400" dirty="0">
                <a:solidFill>
                  <a:schemeClr val="tx1">
                    <a:lumMod val="85000"/>
                    <a:lumOff val="15000"/>
                  </a:schemeClr>
                </a:solidFill>
              </a:rPr>
              <a:t>(data analytics intern)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F322-25A5-D458-FFD8-CC5AD7053483}"/>
              </a:ext>
            </a:extLst>
          </p:cNvPr>
          <p:cNvSpPr>
            <a:spLocks noGrp="1"/>
          </p:cNvSpPr>
          <p:nvPr>
            <p:ph type="title"/>
          </p:nvPr>
        </p:nvSpPr>
        <p:spPr/>
        <p:txBody>
          <a:bodyPr/>
          <a:lstStyle/>
          <a:p>
            <a:pPr algn="ctr"/>
            <a:r>
              <a:rPr lang="en-IN" dirty="0"/>
              <a:t>Market basket analysis</a:t>
            </a:r>
          </a:p>
        </p:txBody>
      </p:sp>
      <p:sp>
        <p:nvSpPr>
          <p:cNvPr id="3" name="Content Placeholder 2">
            <a:extLst>
              <a:ext uri="{FF2B5EF4-FFF2-40B4-BE49-F238E27FC236}">
                <a16:creationId xmlns:a16="http://schemas.microsoft.com/office/drawing/2014/main" id="{0FC81D11-30C2-0C81-2F62-17F9476C2740}"/>
              </a:ext>
            </a:extLst>
          </p:cNvPr>
          <p:cNvSpPr>
            <a:spLocks noGrp="1"/>
          </p:cNvSpPr>
          <p:nvPr>
            <p:ph idx="1"/>
          </p:nvPr>
        </p:nvSpPr>
        <p:spPr/>
        <p:txBody>
          <a:bodyPr>
            <a:normAutofit fontScale="85000" lnSpcReduction="10000"/>
          </a:bodyPr>
          <a:lstStyle/>
          <a:p>
            <a:endParaRPr lang="en-US" dirty="0"/>
          </a:p>
          <a:p>
            <a:r>
              <a:rPr lang="en-US" dirty="0"/>
              <a:t>Market Basket Analysis (MBA) is a data mining technique used to understand customer purchasing behavior by identifying patterns and relationships among items in transactional data. This method is widely employed in retail to suggest products, manage inventory, and optimize store layouts.</a:t>
            </a:r>
          </a:p>
          <a:p>
            <a:r>
              <a:rPr lang="en-US" b="1" dirty="0"/>
              <a:t>Example: Market Basket Analysis for an E-commerce Retailer</a:t>
            </a:r>
          </a:p>
          <a:p>
            <a:r>
              <a:rPr lang="en-US" b="1" dirty="0"/>
              <a:t>Objective:</a:t>
            </a:r>
            <a:br>
              <a:rPr lang="en-US" dirty="0"/>
            </a:br>
            <a:r>
              <a:rPr lang="en-US" dirty="0"/>
              <a:t>An online retailer wants to improve its product recommendation engine to boost cross-selling and increase the average order value. By analyzing historical transaction data, the retailer can determine products that are often bought together and recommend them to customers.</a:t>
            </a:r>
            <a:br>
              <a:rPr lang="en-US" dirty="0"/>
            </a:br>
            <a:endParaRPr lang="en-US" dirty="0"/>
          </a:p>
          <a:p>
            <a:endParaRPr lang="en-IN" dirty="0"/>
          </a:p>
        </p:txBody>
      </p:sp>
    </p:spTree>
    <p:extLst>
      <p:ext uri="{BB962C8B-B14F-4D97-AF65-F5344CB8AC3E}">
        <p14:creationId xmlns:p14="http://schemas.microsoft.com/office/powerpoint/2010/main" val="3056929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066D1-9DF2-9803-2B3F-CD19E299C1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2660388-6D4D-D6C8-C26D-0B9040C174B7}"/>
              </a:ext>
            </a:extLst>
          </p:cNvPr>
          <p:cNvSpPr txBox="1"/>
          <p:nvPr/>
        </p:nvSpPr>
        <p:spPr>
          <a:xfrm>
            <a:off x="270588" y="158620"/>
            <a:ext cx="11288485" cy="563231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Gill Sans MT" panose="020B0502020104020203"/>
                <a:ea typeface="+mn-ea"/>
                <a:cs typeface="+mn-cs"/>
              </a:rPr>
              <a:t>Dataset:</a:t>
            </a:r>
            <a:br>
              <a:rPr kumimoji="0" lang="en-US" sz="4000" b="0" i="0" u="none" strike="noStrike" kern="1200" cap="none" spc="0" normalizeH="0" baseline="0" noProof="0" dirty="0">
                <a:ln>
                  <a:noFill/>
                </a:ln>
                <a:solidFill>
                  <a:prstClr val="black"/>
                </a:solidFill>
                <a:effectLst/>
                <a:uLnTx/>
                <a:uFillTx/>
                <a:latin typeface="Gill Sans MT" panose="020B0502020104020203"/>
                <a:ea typeface="+mn-ea"/>
                <a:cs typeface="+mn-cs"/>
              </a:rPr>
            </a:br>
            <a:r>
              <a:rPr kumimoji="0" lang="en-US" sz="4000" b="0" i="0" u="none" strike="noStrike" kern="1200" cap="none" spc="0" normalizeH="0" baseline="0" noProof="0" dirty="0">
                <a:ln>
                  <a:noFill/>
                </a:ln>
                <a:solidFill>
                  <a:prstClr val="black"/>
                </a:solidFill>
                <a:effectLst/>
                <a:uLnTx/>
                <a:uFillTx/>
                <a:latin typeface="Gill Sans MT" panose="020B0502020104020203"/>
                <a:ea typeface="+mn-ea"/>
                <a:cs typeface="+mn-cs"/>
              </a:rPr>
              <a:t>The retailer’s transaction data consists of thousands of transactions with multiple products purchased in each transaction. The fields in the dataset include: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prstClr val="black"/>
                </a:solidFill>
                <a:effectLst/>
                <a:uLnTx/>
                <a:uFillTx/>
                <a:latin typeface="Gill Sans MT" panose="020B0502020104020203"/>
                <a:ea typeface="+mn-ea"/>
                <a:cs typeface="+mn-cs"/>
              </a:rPr>
              <a:t>Transaction ID</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prstClr val="black"/>
                </a:solidFill>
                <a:effectLst/>
                <a:uLnTx/>
                <a:uFillTx/>
                <a:latin typeface="Gill Sans MT" panose="020B0502020104020203"/>
                <a:ea typeface="+mn-ea"/>
                <a:cs typeface="+mn-cs"/>
              </a:rPr>
              <a:t>Product ID</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prstClr val="black"/>
                </a:solidFill>
                <a:effectLst/>
                <a:uLnTx/>
                <a:uFillTx/>
                <a:latin typeface="Gill Sans MT" panose="020B0502020104020203"/>
                <a:ea typeface="+mn-ea"/>
                <a:cs typeface="+mn-cs"/>
              </a:rPr>
              <a:t>Product Category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prstClr val="black"/>
                </a:solidFill>
                <a:effectLst/>
                <a:uLnTx/>
                <a:uFillTx/>
                <a:latin typeface="Gill Sans MT" panose="020B0502020104020203"/>
                <a:ea typeface="+mn-ea"/>
                <a:cs typeface="+mn-cs"/>
              </a:rPr>
              <a:t>Quantity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prstClr val="black"/>
                </a:solidFill>
                <a:effectLst/>
                <a:uLnTx/>
                <a:uFillTx/>
                <a:latin typeface="Gill Sans MT" panose="020B0502020104020203"/>
                <a:ea typeface="+mn-ea"/>
                <a:cs typeface="+mn-cs"/>
              </a:rPr>
              <a:t>Purchase Date</a:t>
            </a:r>
          </a:p>
        </p:txBody>
      </p:sp>
    </p:spTree>
    <p:extLst>
      <p:ext uri="{BB962C8B-B14F-4D97-AF65-F5344CB8AC3E}">
        <p14:creationId xmlns:p14="http://schemas.microsoft.com/office/powerpoint/2010/main" val="336887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0E98D2-816B-3DFB-201F-EB0151536CE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1317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92354F-9620-B7B0-D840-90E3EE88B1CD}"/>
              </a:ext>
            </a:extLst>
          </p:cNvPr>
          <p:cNvPicPr>
            <a:picLocks noChangeAspect="1"/>
          </p:cNvPicPr>
          <p:nvPr/>
        </p:nvPicPr>
        <p:blipFill>
          <a:blip r:embed="rId2"/>
          <a:stretch>
            <a:fillRect/>
          </a:stretch>
        </p:blipFill>
        <p:spPr>
          <a:xfrm>
            <a:off x="43543" y="0"/>
            <a:ext cx="6096000" cy="3256384"/>
          </a:xfrm>
          <a:prstGeom prst="rect">
            <a:avLst/>
          </a:prstGeom>
        </p:spPr>
      </p:pic>
      <p:pic>
        <p:nvPicPr>
          <p:cNvPr id="3" name="Picture 2">
            <a:extLst>
              <a:ext uri="{FF2B5EF4-FFF2-40B4-BE49-F238E27FC236}">
                <a16:creationId xmlns:a16="http://schemas.microsoft.com/office/drawing/2014/main" id="{C2C0AE04-1D52-92E3-9574-4EC99E1EA72F}"/>
              </a:ext>
            </a:extLst>
          </p:cNvPr>
          <p:cNvPicPr>
            <a:picLocks noChangeAspect="1"/>
          </p:cNvPicPr>
          <p:nvPr/>
        </p:nvPicPr>
        <p:blipFill>
          <a:blip r:embed="rId3"/>
          <a:stretch>
            <a:fillRect/>
          </a:stretch>
        </p:blipFill>
        <p:spPr>
          <a:xfrm>
            <a:off x="6096000" y="0"/>
            <a:ext cx="6096000" cy="3256384"/>
          </a:xfrm>
          <a:prstGeom prst="rect">
            <a:avLst/>
          </a:prstGeom>
        </p:spPr>
      </p:pic>
      <p:pic>
        <p:nvPicPr>
          <p:cNvPr id="4" name="Picture 3">
            <a:extLst>
              <a:ext uri="{FF2B5EF4-FFF2-40B4-BE49-F238E27FC236}">
                <a16:creationId xmlns:a16="http://schemas.microsoft.com/office/drawing/2014/main" id="{8BB2B3FE-78A1-F240-29B6-D98CCD64F85D}"/>
              </a:ext>
            </a:extLst>
          </p:cNvPr>
          <p:cNvPicPr>
            <a:picLocks noChangeAspect="1"/>
          </p:cNvPicPr>
          <p:nvPr/>
        </p:nvPicPr>
        <p:blipFill>
          <a:blip r:embed="rId4"/>
          <a:stretch>
            <a:fillRect/>
          </a:stretch>
        </p:blipFill>
        <p:spPr>
          <a:xfrm>
            <a:off x="2985796" y="3256384"/>
            <a:ext cx="6307494" cy="2864498"/>
          </a:xfrm>
          <a:prstGeom prst="rect">
            <a:avLst/>
          </a:prstGeom>
        </p:spPr>
      </p:pic>
      <p:sp>
        <p:nvSpPr>
          <p:cNvPr id="6" name="TextBox 5">
            <a:extLst>
              <a:ext uri="{FF2B5EF4-FFF2-40B4-BE49-F238E27FC236}">
                <a16:creationId xmlns:a16="http://schemas.microsoft.com/office/drawing/2014/main" id="{8999912B-A461-1147-3DD1-B48A9524578A}"/>
              </a:ext>
            </a:extLst>
          </p:cNvPr>
          <p:cNvSpPr txBox="1"/>
          <p:nvPr/>
        </p:nvSpPr>
        <p:spPr>
          <a:xfrm>
            <a:off x="5001208" y="6038852"/>
            <a:ext cx="2752531" cy="646331"/>
          </a:xfrm>
          <a:prstGeom prst="rect">
            <a:avLst/>
          </a:prstGeom>
          <a:noFill/>
        </p:spPr>
        <p:txBody>
          <a:bodyPr wrap="square">
            <a:spAutoFit/>
          </a:bodyPr>
          <a:lstStyle/>
          <a:p>
            <a:r>
              <a:rPr lang="en-IN" sz="3600" dirty="0">
                <a:solidFill>
                  <a:schemeClr val="bg1"/>
                </a:solidFill>
              </a:rPr>
              <a:t>Bar Graphs</a:t>
            </a:r>
          </a:p>
        </p:txBody>
      </p:sp>
    </p:spTree>
    <p:extLst>
      <p:ext uri="{BB962C8B-B14F-4D97-AF65-F5344CB8AC3E}">
        <p14:creationId xmlns:p14="http://schemas.microsoft.com/office/powerpoint/2010/main" val="329754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A2DF2E-59C7-E92E-9401-C4F30E1E4A38}"/>
              </a:ext>
            </a:extLst>
          </p:cNvPr>
          <p:cNvSpPr txBox="1"/>
          <p:nvPr/>
        </p:nvSpPr>
        <p:spPr>
          <a:xfrm>
            <a:off x="74644" y="93306"/>
            <a:ext cx="12117355" cy="5940088"/>
          </a:xfrm>
          <a:prstGeom prst="rect">
            <a:avLst/>
          </a:prstGeom>
          <a:noFill/>
        </p:spPr>
        <p:txBody>
          <a:bodyPr wrap="square">
            <a:spAutoFit/>
          </a:bodyPr>
          <a:lstStyle/>
          <a:p>
            <a:r>
              <a:rPr lang="en-US" sz="2000" dirty="0"/>
              <a:t>Methodology:</a:t>
            </a:r>
          </a:p>
          <a:p>
            <a:endParaRPr lang="en-US" sz="2000" dirty="0"/>
          </a:p>
          <a:p>
            <a:r>
              <a:rPr lang="en-US" sz="2000" dirty="0"/>
              <a:t>1.  Data Preparation: Transactions are organized into a format where each row represents a single transaction, listing the items purchased together.</a:t>
            </a:r>
          </a:p>
          <a:p>
            <a:endParaRPr lang="en-US" sz="2000" dirty="0"/>
          </a:p>
          <a:p>
            <a:r>
              <a:rPr lang="en-US" sz="2000" dirty="0"/>
              <a:t>2.  Association Rule Mining: Using algorithms like the </a:t>
            </a:r>
            <a:r>
              <a:rPr lang="en-US" sz="2000" dirty="0" err="1"/>
              <a:t>Apriori</a:t>
            </a:r>
            <a:r>
              <a:rPr lang="en-US" sz="2000" dirty="0"/>
              <a:t> algorithm, the retailer identifies frequent item sets and association rules. Key metrics calculated include:</a:t>
            </a:r>
          </a:p>
          <a:p>
            <a:pPr marL="285750" indent="-285750">
              <a:buFont typeface="Arial" panose="020B0604020202020204" pitchFamily="34" charset="0"/>
              <a:buChar char="•"/>
            </a:pPr>
            <a:r>
              <a:rPr lang="en-US" sz="2000" dirty="0"/>
              <a:t>Support: The frequency with which an item or itemset appears in transactions.</a:t>
            </a:r>
          </a:p>
          <a:p>
            <a:pPr marL="285750" indent="-285750">
              <a:buFont typeface="Arial" panose="020B0604020202020204" pitchFamily="34" charset="0"/>
              <a:buChar char="•"/>
            </a:pPr>
            <a:r>
              <a:rPr lang="en-US" sz="2000" dirty="0"/>
              <a:t>Confidence: The likelihood that when a customer buys item A, they will also buy item B .</a:t>
            </a:r>
          </a:p>
          <a:p>
            <a:pPr marL="285750" indent="-285750">
              <a:buFont typeface="Arial" panose="020B0604020202020204" pitchFamily="34" charset="0"/>
              <a:buChar char="•"/>
            </a:pPr>
            <a:r>
              <a:rPr lang="en-US" sz="2000" dirty="0"/>
              <a:t>Lift: Measures how much more likely item B is to be bought when item A is bought, compared to B being bought independently</a:t>
            </a:r>
          </a:p>
          <a:p>
            <a:endParaRPr lang="en-US" sz="2000" dirty="0"/>
          </a:p>
          <a:p>
            <a:pPr marL="342900" indent="-342900">
              <a:buAutoNum type="arabicPeriod" startAt="3"/>
            </a:pPr>
            <a:r>
              <a:rPr lang="en-US" sz="2000" dirty="0"/>
              <a:t>Example Rules Extracted:</a:t>
            </a:r>
          </a:p>
          <a:p>
            <a:pPr marL="285750" indent="-285750">
              <a:buFont typeface="Arial" panose="020B0604020202020204" pitchFamily="34" charset="0"/>
              <a:buChar char="•"/>
            </a:pPr>
            <a:r>
              <a:rPr lang="en-US" sz="2000" dirty="0"/>
              <a:t>{Laptop} → {Mouse}: Customers who buy laptops frequently purchase a mouse. The rule has a high lift, suggesting that a mouse is purchased significantly more often with a laptop.</a:t>
            </a:r>
          </a:p>
          <a:p>
            <a:pPr marL="285750" indent="-285750">
              <a:buFont typeface="Arial" panose="020B0604020202020204" pitchFamily="34" charset="0"/>
              <a:buChar char="•"/>
            </a:pPr>
            <a:r>
              <a:rPr lang="en-US" sz="2000" dirty="0"/>
              <a:t>{Phone Case, Screen Protector}: These items are often bought together, showing strong support and confidence, as customers typically want to protect their phones immediately upon purchase.</a:t>
            </a:r>
          </a:p>
          <a:p>
            <a:pPr marL="285750" indent="-285750">
              <a:buFont typeface="Arial" panose="020B0604020202020204" pitchFamily="34" charset="0"/>
              <a:buChar char="•"/>
            </a:pPr>
            <a:r>
              <a:rPr lang="en-US" sz="2000" dirty="0"/>
              <a:t>{Sports Shoes} → {Sports Socks}: There is a high confidence level in this rule, indicating customers buying sports shoes often add socks to their cart.    </a:t>
            </a:r>
            <a:endParaRPr lang="en-IN" sz="2000" dirty="0"/>
          </a:p>
        </p:txBody>
      </p:sp>
    </p:spTree>
    <p:extLst>
      <p:ext uri="{BB962C8B-B14F-4D97-AF65-F5344CB8AC3E}">
        <p14:creationId xmlns:p14="http://schemas.microsoft.com/office/powerpoint/2010/main" val="133008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E90E09-C6CF-5EA1-1DFE-BF966D3584C9}"/>
              </a:ext>
            </a:extLst>
          </p:cNvPr>
          <p:cNvSpPr txBox="1"/>
          <p:nvPr/>
        </p:nvSpPr>
        <p:spPr>
          <a:xfrm>
            <a:off x="0" y="130628"/>
            <a:ext cx="11803225" cy="5570756"/>
          </a:xfrm>
          <a:prstGeom prst="rect">
            <a:avLst/>
          </a:prstGeom>
          <a:noFill/>
        </p:spPr>
        <p:txBody>
          <a:bodyPr wrap="square">
            <a:spAutoFit/>
          </a:bodyPr>
          <a:lstStyle/>
          <a:p>
            <a:r>
              <a:rPr lang="en-US" sz="2400" dirty="0"/>
              <a:t>4.  Implementing Results:</a:t>
            </a:r>
          </a:p>
          <a:p>
            <a:pPr marL="285750" indent="-285750">
              <a:buFont typeface="Arial" panose="020B0604020202020204" pitchFamily="34" charset="0"/>
              <a:buChar char="•"/>
            </a:pPr>
            <a:r>
              <a:rPr lang="en-US" sz="2400" dirty="0"/>
              <a:t>Cross-Selling Recommendations: Based on the identified rules, the e-commerce site can recommend relevant items. For instance, when a customer views a laptop, they might see a suggestion for a mouse or a carrying case.</a:t>
            </a:r>
          </a:p>
          <a:p>
            <a:pPr marL="285750" indent="-285750">
              <a:buFont typeface="Arial" panose="020B0604020202020204" pitchFamily="34" charset="0"/>
              <a:buChar char="•"/>
            </a:pPr>
            <a:r>
              <a:rPr lang="en-US" sz="2400" dirty="0"/>
              <a:t>Optimized Promotions: Bundles, discounts, and promotions can be created for commonly purchased pairs, like "buy a phone case and get a discount on a screen protector.“</a:t>
            </a:r>
          </a:p>
          <a:p>
            <a:pPr marL="285750" indent="-285750">
              <a:buFont typeface="Arial" panose="020B0604020202020204" pitchFamily="34" charset="0"/>
              <a:buChar char="•"/>
            </a:pPr>
            <a:r>
              <a:rPr lang="en-US" sz="2400" dirty="0"/>
              <a:t>Inventory Management: Understanding high-frequency combinations helps the retailer stock items effectively, reducing instances of out-of-stock products for popular pairs.</a:t>
            </a:r>
          </a:p>
          <a:p>
            <a:endParaRPr lang="en-US" dirty="0"/>
          </a:p>
          <a:p>
            <a:pPr algn="ctr"/>
            <a:r>
              <a:rPr lang="en-US" sz="3200" dirty="0"/>
              <a:t>      </a:t>
            </a:r>
            <a:r>
              <a:rPr lang="en-US" sz="3200" b="1" i="1" u="sng" dirty="0"/>
              <a:t>Outcome:</a:t>
            </a:r>
          </a:p>
          <a:p>
            <a:endParaRPr lang="en-US" dirty="0"/>
          </a:p>
          <a:p>
            <a:r>
              <a:rPr lang="en-US" sz="2400" dirty="0"/>
              <a:t>By leveraging market basket analysis, the retailer observed a significant increase in cross-selling. Recommendations based on historical data enhanced the user experience and provided a personalized shopping experience, leading to a higher average order value and better customer satisfaction. </a:t>
            </a:r>
            <a:endParaRPr lang="en-IN" sz="2400" dirty="0"/>
          </a:p>
        </p:txBody>
      </p:sp>
    </p:spTree>
    <p:extLst>
      <p:ext uri="{BB962C8B-B14F-4D97-AF65-F5344CB8AC3E}">
        <p14:creationId xmlns:p14="http://schemas.microsoft.com/office/powerpoint/2010/main" val="34813002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48</TotalTime>
  <Words>517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Market Basket Analysis    </vt:lpstr>
      <vt:lpstr>Market basket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Soham Sharma</dc:creator>
  <cp:lastModifiedBy>Soham Sharma</cp:lastModifiedBy>
  <cp:revision>2</cp:revision>
  <dcterms:created xsi:type="dcterms:W3CDTF">2024-11-14T10:37:19Z</dcterms:created>
  <dcterms:modified xsi:type="dcterms:W3CDTF">2024-11-14T14:23:16Z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