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7" r:id="rId5"/>
    <p:sldId id="266" r:id="rId6"/>
    <p:sldId id="261" r:id="rId7"/>
    <p:sldId id="262" r:id="rId8"/>
    <p:sldId id="263" r:id="rId9"/>
    <p:sldId id="26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2C298-389A-4D1B-9C8F-A83B7DA9BA16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655FC-DD5A-4698-B199-A8D19301B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681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655FC-DD5A-4698-B199-A8D19301B70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551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A70A474-BF9B-4EA2-BDA9-AE24DA14721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0330BE9-639A-4D0A-A19C-16A33F3B203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81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A474-BF9B-4EA2-BDA9-AE24DA14721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0BE9-639A-4D0A-A19C-16A33F3B2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6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A474-BF9B-4EA2-BDA9-AE24DA14721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0BE9-639A-4D0A-A19C-16A33F3B203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931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A474-BF9B-4EA2-BDA9-AE24DA14721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0BE9-639A-4D0A-A19C-16A33F3B203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5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A474-BF9B-4EA2-BDA9-AE24DA14721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0BE9-639A-4D0A-A19C-16A33F3B2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129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A474-BF9B-4EA2-BDA9-AE24DA14721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0BE9-639A-4D0A-A19C-16A33F3B203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73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A474-BF9B-4EA2-BDA9-AE24DA14721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0BE9-639A-4D0A-A19C-16A33F3B203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487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A474-BF9B-4EA2-BDA9-AE24DA14721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0BE9-639A-4D0A-A19C-16A33F3B203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434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A474-BF9B-4EA2-BDA9-AE24DA14721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0BE9-639A-4D0A-A19C-16A33F3B203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49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A474-BF9B-4EA2-BDA9-AE24DA14721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0BE9-639A-4D0A-A19C-16A33F3B2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82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A474-BF9B-4EA2-BDA9-AE24DA14721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0BE9-639A-4D0A-A19C-16A33F3B203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47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A474-BF9B-4EA2-BDA9-AE24DA14721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0BE9-639A-4D0A-A19C-16A33F3B2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06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A474-BF9B-4EA2-BDA9-AE24DA14721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0BE9-639A-4D0A-A19C-16A33F3B203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66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A474-BF9B-4EA2-BDA9-AE24DA14721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0BE9-639A-4D0A-A19C-16A33F3B203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4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A474-BF9B-4EA2-BDA9-AE24DA14721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0BE9-639A-4D0A-A19C-16A33F3B2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00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A474-BF9B-4EA2-BDA9-AE24DA14721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0BE9-639A-4D0A-A19C-16A33F3B203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95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A474-BF9B-4EA2-BDA9-AE24DA14721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30BE9-639A-4D0A-A19C-16A33F3B2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83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70A474-BF9B-4EA2-BDA9-AE24DA147212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330BE9-639A-4D0A-A19C-16A33F3B2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41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0CBF-990C-C614-897B-7F376728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</a:t>
            </a:r>
            <a:r>
              <a:rPr lang="en-IN" sz="6000" b="1" i="1" dirty="0"/>
              <a:t> </a:t>
            </a:r>
            <a:r>
              <a:rPr lang="en-IN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</a:t>
            </a:r>
            <a:r>
              <a:rPr lang="en-IN" sz="6000" b="1" i="1" dirty="0"/>
              <a:t> </a:t>
            </a:r>
            <a:r>
              <a:rPr lang="en-IN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2DB57-24C5-571F-B11A-FF929EA33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25147"/>
            <a:ext cx="9601196" cy="37470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Here we are creating a sentiment analysis report on </a:t>
            </a:r>
            <a:r>
              <a:rPr lang="en-US" b="1" u="sng" dirty="0"/>
              <a:t>WhatsApp emojis </a:t>
            </a:r>
            <a:r>
              <a:rPr lang="en-US" dirty="0"/>
              <a:t>using the </a:t>
            </a:r>
            <a:r>
              <a:rPr lang="en-US" b="1" u="sng" dirty="0"/>
              <a:t>Naive Bayes classifier</a:t>
            </a:r>
            <a:r>
              <a:rPr lang="en-US" dirty="0"/>
              <a:t>. This would involve collecting data, analyzing emoji usage, and classifying each emoji's sentiment (positive, neutral, or negative).</a:t>
            </a:r>
          </a:p>
          <a:p>
            <a:pPr marL="0" indent="0">
              <a:buNone/>
            </a:pPr>
            <a:r>
              <a:rPr lang="en-US" dirty="0"/>
              <a:t> Here's how we will approach it:</a:t>
            </a:r>
            <a:endParaRPr lang="en-US" b="1" dirty="0"/>
          </a:p>
          <a:p>
            <a:r>
              <a:rPr lang="en-US" b="1" dirty="0"/>
              <a:t>1. Data Collection: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Emoji Data</a:t>
            </a:r>
            <a:r>
              <a:rPr lang="en-US" dirty="0"/>
              <a:t>: Identified the top 5 most-used emojis on WhatsApp. Since WhatsApp doesn’t provide an API for usage statistics, (</a:t>
            </a:r>
            <a:r>
              <a:rPr lang="en-US" b="1" dirty="0"/>
              <a:t>we referred to studies or general statistics on popular emojis).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Message Dataset</a:t>
            </a:r>
            <a:r>
              <a:rPr lang="en-US" dirty="0"/>
              <a:t>: Collected WhatsApp messages containing these emojis. The dataset should be representative of general usage, containing a mix of messages with different sentiments for each emoji.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5286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440D-63A4-570C-8F09-21A68C3B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095146"/>
          </a:xfrm>
        </p:spPr>
        <p:txBody>
          <a:bodyPr>
            <a:noAutofit/>
          </a:bodyPr>
          <a:lstStyle/>
          <a:p>
            <a:r>
              <a:rPr lang="en-IN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CBBC5-5801-D9F8-718B-5736FAFFE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sz="3200" dirty="0"/>
              <a:t>This report helped in revealing the user sentiment trends on WhatsApp</a:t>
            </a:r>
          </a:p>
          <a:p>
            <a:r>
              <a:rPr lang="en-US" sz="3200" dirty="0"/>
              <a:t>By  providing insights into which emojis carry positive or negative connotations and helping understand broader communication patterns.  </a:t>
            </a:r>
          </a:p>
          <a:p>
            <a:pPr marL="0" indent="0">
              <a:buNone/>
            </a:pPr>
            <a:r>
              <a:rPr lang="en-IN"/>
              <a:t>                                                                                                     By </a:t>
            </a:r>
            <a:r>
              <a:rPr lang="en-IN" dirty="0"/>
              <a:t>- Soham Sharma</a:t>
            </a:r>
          </a:p>
        </p:txBody>
      </p:sp>
    </p:spTree>
    <p:extLst>
      <p:ext uri="{BB962C8B-B14F-4D97-AF65-F5344CB8AC3E}">
        <p14:creationId xmlns:p14="http://schemas.microsoft.com/office/powerpoint/2010/main" val="205326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B549EC-FA44-59D0-32AB-D7EA86A82FAA}"/>
              </a:ext>
            </a:extLst>
          </p:cNvPr>
          <p:cNvSpPr txBox="1"/>
          <p:nvPr/>
        </p:nvSpPr>
        <p:spPr>
          <a:xfrm>
            <a:off x="934278" y="1003852"/>
            <a:ext cx="1052553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2. Emoji Sentiment Labelling: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Labelled each emoji with an initial assumed sentiment based on previous studies,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😊 (Smile): Positive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😢 (Sad): Negative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😂 (Laugh): Positive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😡 (Angry): Negative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❤️ (Heart): Positive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Labelling of the sentiments are derived from contextual data in messages containing these emojis.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16A39-4E1F-5C38-7458-94AFB9BDF360}"/>
              </a:ext>
            </a:extLst>
          </p:cNvPr>
          <p:cNvSpPr txBox="1"/>
          <p:nvPr/>
        </p:nvSpPr>
        <p:spPr>
          <a:xfrm>
            <a:off x="1113183" y="3727174"/>
            <a:ext cx="854765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3. Feature Extraction: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Text Preprocessing</a:t>
            </a:r>
            <a:r>
              <a:rPr lang="en-US" sz="2000" dirty="0"/>
              <a:t>: For each message with an emoji, preprocess the text (tokenize, remove stop words,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Feature Engineering</a:t>
            </a:r>
            <a:r>
              <a:rPr lang="en-US" sz="2000" dirty="0"/>
              <a:t>: Extracted features such as word frequency, emoji presence, and sentiment-related keywords to use as inputs for the Naive Bayes model.</a:t>
            </a:r>
          </a:p>
        </p:txBody>
      </p:sp>
    </p:spTree>
    <p:extLst>
      <p:ext uri="{BB962C8B-B14F-4D97-AF65-F5344CB8AC3E}">
        <p14:creationId xmlns:p14="http://schemas.microsoft.com/office/powerpoint/2010/main" val="422168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D0E78-69CC-31C5-6C99-077B6058B913}"/>
              </a:ext>
            </a:extLst>
          </p:cNvPr>
          <p:cNvSpPr txBox="1"/>
          <p:nvPr/>
        </p:nvSpPr>
        <p:spPr>
          <a:xfrm>
            <a:off x="964096" y="983974"/>
            <a:ext cx="89452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4. Model Training: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Here we are using </a:t>
            </a:r>
            <a:r>
              <a:rPr lang="en-US" sz="2400" b="1" u="sng" dirty="0"/>
              <a:t>Naive Bayes Classifier</a:t>
            </a:r>
            <a:r>
              <a:rPr lang="en-US" sz="2400" u="sng" dirty="0"/>
              <a:t> </a:t>
            </a:r>
            <a:r>
              <a:rPr lang="en-US" sz="2400" dirty="0"/>
              <a:t>to train on labeled messages with emojis. The model will classify each message as having a positive, neutral, or negative sentiment.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We trained the model on a dataset which further split into training and test sets, we also used cross-validation for better performance.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2807B-C4C9-D402-8A6C-283F496D14BE}"/>
              </a:ext>
            </a:extLst>
          </p:cNvPr>
          <p:cNvSpPr txBox="1"/>
          <p:nvPr/>
        </p:nvSpPr>
        <p:spPr>
          <a:xfrm>
            <a:off x="964096" y="3737113"/>
            <a:ext cx="100285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5. Testing and Validation: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We tested the model’s accuracy on the test dataset to validate performance of the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And then adjusted the model by tuning hyperparameters or adding new features to it for more better results.</a:t>
            </a:r>
          </a:p>
        </p:txBody>
      </p:sp>
    </p:spTree>
    <p:extLst>
      <p:ext uri="{BB962C8B-B14F-4D97-AF65-F5344CB8AC3E}">
        <p14:creationId xmlns:p14="http://schemas.microsoft.com/office/powerpoint/2010/main" val="133877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CEE04D-5DD6-AFD3-E9EB-132D526EF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58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63468D-ECAC-8FFF-920A-7DE378097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3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301D77-2909-5213-5BCE-388235228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503144"/>
              </p:ext>
            </p:extLst>
          </p:nvPr>
        </p:nvGraphicFramePr>
        <p:xfrm>
          <a:off x="1302026" y="725557"/>
          <a:ext cx="9511748" cy="5447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937">
                  <a:extLst>
                    <a:ext uri="{9D8B030D-6E8A-4147-A177-3AD203B41FA5}">
                      <a16:colId xmlns:a16="http://schemas.microsoft.com/office/drawing/2014/main" val="964828984"/>
                    </a:ext>
                  </a:extLst>
                </a:gridCol>
                <a:gridCol w="2377937">
                  <a:extLst>
                    <a:ext uri="{9D8B030D-6E8A-4147-A177-3AD203B41FA5}">
                      <a16:colId xmlns:a16="http://schemas.microsoft.com/office/drawing/2014/main" val="1072536689"/>
                    </a:ext>
                  </a:extLst>
                </a:gridCol>
                <a:gridCol w="2377937">
                  <a:extLst>
                    <a:ext uri="{9D8B030D-6E8A-4147-A177-3AD203B41FA5}">
                      <a16:colId xmlns:a16="http://schemas.microsoft.com/office/drawing/2014/main" val="1146892353"/>
                    </a:ext>
                  </a:extLst>
                </a:gridCol>
                <a:gridCol w="2377937">
                  <a:extLst>
                    <a:ext uri="{9D8B030D-6E8A-4147-A177-3AD203B41FA5}">
                      <a16:colId xmlns:a16="http://schemas.microsoft.com/office/drawing/2014/main" val="4252082196"/>
                    </a:ext>
                  </a:extLst>
                </a:gridCol>
              </a:tblGrid>
              <a:tr h="1051168">
                <a:tc>
                  <a:txBody>
                    <a:bodyPr/>
                    <a:lstStyle/>
                    <a:p>
                      <a:r>
                        <a:rPr lang="en-IN" sz="3200" dirty="0"/>
                        <a:t>Emoji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Positive sentiment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Neutral sentiment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Negative sentiment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704264"/>
                  </a:ext>
                </a:extLst>
              </a:tr>
              <a:tr h="879366">
                <a:tc>
                  <a:txBody>
                    <a:bodyPr/>
                    <a:lstStyle/>
                    <a:p>
                      <a:r>
                        <a:rPr lang="en-IN"/>
                        <a:t>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60048"/>
                  </a:ext>
                </a:extLst>
              </a:tr>
              <a:tr h="879366">
                <a:tc>
                  <a:txBody>
                    <a:bodyPr/>
                    <a:lstStyle/>
                    <a:p>
                      <a:r>
                        <a:rPr lang="en-IN" dirty="0"/>
                        <a:t>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80%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6048502"/>
                  </a:ext>
                </a:extLst>
              </a:tr>
              <a:tr h="879366">
                <a:tc>
                  <a:txBody>
                    <a:bodyPr/>
                    <a:lstStyle/>
                    <a:p>
                      <a:r>
                        <a:rPr lang="en-IN"/>
                        <a:t>❤️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994815"/>
                  </a:ext>
                </a:extLst>
              </a:tr>
              <a:tr h="879366">
                <a:tc>
                  <a:txBody>
                    <a:bodyPr/>
                    <a:lstStyle/>
                    <a:p>
                      <a:r>
                        <a:rPr lang="en-IN"/>
                        <a:t>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70%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37958"/>
                  </a:ext>
                </a:extLst>
              </a:tr>
              <a:tr h="879366">
                <a:tc>
                  <a:txBody>
                    <a:bodyPr/>
                    <a:lstStyle/>
                    <a:p>
                      <a:r>
                        <a:rPr lang="en-IN"/>
                        <a:t>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647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27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94C012-FC0D-1C4E-3C0C-EF0AB2DC1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47" y="725555"/>
            <a:ext cx="10038523" cy="536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6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0017907F-FF0B-5EA8-CDC0-B8399F3E1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30" y="685799"/>
            <a:ext cx="3786809" cy="257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utput image">
            <a:extLst>
              <a:ext uri="{FF2B5EF4-FFF2-40B4-BE49-F238E27FC236}">
                <a16:creationId xmlns:a16="http://schemas.microsoft.com/office/drawing/2014/main" id="{FBD388EC-3855-6392-8057-B1AA52FF2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339" y="685800"/>
            <a:ext cx="3717235" cy="257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utput image">
            <a:extLst>
              <a:ext uri="{FF2B5EF4-FFF2-40B4-BE49-F238E27FC236}">
                <a16:creationId xmlns:a16="http://schemas.microsoft.com/office/drawing/2014/main" id="{8C31923C-045B-2A55-2D7E-D93C6E947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574" y="685801"/>
            <a:ext cx="3554896" cy="257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utput image">
            <a:extLst>
              <a:ext uri="{FF2B5EF4-FFF2-40B4-BE49-F238E27FC236}">
                <a16:creationId xmlns:a16="http://schemas.microsoft.com/office/drawing/2014/main" id="{23ED7E05-9A37-AF88-4A58-26FDDA921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235" y="3260035"/>
            <a:ext cx="3717235" cy="291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utput image">
            <a:extLst>
              <a:ext uri="{FF2B5EF4-FFF2-40B4-BE49-F238E27FC236}">
                <a16:creationId xmlns:a16="http://schemas.microsoft.com/office/drawing/2014/main" id="{80319DE7-C4A5-96EE-63E4-3F65D1F5F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956" y="3260034"/>
            <a:ext cx="3405809" cy="291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12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76ED6D-0AC4-FAD4-AF17-D4EDA897BC69}"/>
              </a:ext>
            </a:extLst>
          </p:cNvPr>
          <p:cNvSpPr txBox="1"/>
          <p:nvPr/>
        </p:nvSpPr>
        <p:spPr>
          <a:xfrm>
            <a:off x="1232452" y="864705"/>
            <a:ext cx="979998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6. Analysis and Report Creation: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Emoji Sentiment Distribution</a:t>
            </a:r>
            <a:r>
              <a:rPr lang="en-US" sz="2400" dirty="0"/>
              <a:t>: We calculated the percentage of positive, neutral, and negative messages for each of the top 5 emojis.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Sentiment Score</a:t>
            </a:r>
            <a:r>
              <a:rPr lang="en-US" sz="2400" dirty="0"/>
              <a:t>: Then computed an average sentiment score (e.g., on a scale from -1 to 1) for each emoji based on the Naive Bayes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Emoji Comparison</a:t>
            </a:r>
            <a:r>
              <a:rPr lang="en-US" sz="2400" dirty="0"/>
              <a:t>: and for better understanding we presented each emoji’s sentiment analysis in visual form (bar chart and pie chart), highlighting which emojis are most positively and negatively associated.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Insights and Recommendations</a:t>
            </a:r>
            <a:r>
              <a:rPr lang="en-US" sz="2400" dirty="0"/>
              <a:t>: By the help of the table above we can summarize that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Emojis with high positive sentiment (like 😊 and ❤️).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Emojis associated with negative sentiment (like 😡 and 😢).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Potential usage trends (e.g., 😂 is commonly associated with humor or positive sentiment). </a:t>
            </a:r>
          </a:p>
        </p:txBody>
      </p:sp>
    </p:spTree>
    <p:extLst>
      <p:ext uri="{BB962C8B-B14F-4D97-AF65-F5344CB8AC3E}">
        <p14:creationId xmlns:p14="http://schemas.microsoft.com/office/powerpoint/2010/main" val="361299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145</TotalTime>
  <Words>573</Words>
  <Application>Microsoft Office PowerPoint</Application>
  <PresentationFormat>Widescreen</PresentationFormat>
  <Paragraphs>61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Organic</vt:lpstr>
      <vt:lpstr>Social media sentiment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Soham Sharma</dc:creator>
  <cp:lastModifiedBy>Soham Sharma</cp:lastModifiedBy>
  <cp:revision>3</cp:revision>
  <dcterms:created xsi:type="dcterms:W3CDTF">2024-11-06T20:06:16Z</dcterms:created>
  <dcterms:modified xsi:type="dcterms:W3CDTF">2024-11-14T10:31:35Z</dcterms:modified>
</cp:coreProperties>
</file>