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Sharifian" initials="SS" lastIdx="0" clrIdx="0">
    <p:extLst>
      <p:ext uri="{19B8F6BF-5375-455C-9EA6-DF929625EA0E}">
        <p15:presenceInfo xmlns:p15="http://schemas.microsoft.com/office/powerpoint/2012/main" userId="S-1-5-21-3104402935-1443057687-1106712449-95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559" autoAdjust="0"/>
  </p:normalViewPr>
  <p:slideViewPr>
    <p:cSldViewPr>
      <p:cViewPr varScale="1">
        <p:scale>
          <a:sx n="42" d="100"/>
          <a:sy n="42" d="100"/>
        </p:scale>
        <p:origin x="1459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CA4DD-75C4-4BF6-8DD6-FFB82816BE7F}" type="datetime1">
              <a:rPr lang="en-CA" smtClean="0"/>
              <a:t>29/09/2016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smtClean="0"/>
              <a:t>Copyright 2016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A2665-51B2-4CF7-A10A-FF7901A681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457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B3FAC-C615-4867-90E0-5BFC29FEB4EA}" type="datetime1">
              <a:rPr lang="en-CA" smtClean="0"/>
              <a:t>29/09/2016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smtClean="0"/>
              <a:t>Copyright 2016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B47CF-5A08-4AD0-B0D6-0E1DE1976C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63360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smtClean="0"/>
              <a:t>Copyright 2016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B47CF-5A08-4AD0-B0D6-0E1DE1976C93}" type="slidenum">
              <a:rPr lang="en-CA" smtClean="0"/>
              <a:t>1</a:t>
            </a:fld>
            <a:endParaRPr lang="en-CA"/>
          </a:p>
        </p:txBody>
      </p:sp>
      <p:sp>
        <p:nvSpPr>
          <p:cNvPr id="8" name="Date 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EEC9AE-3197-4BFD-9977-EC527F84D5CA}" type="datetime1">
              <a:rPr lang="en-CA" smtClean="0"/>
              <a:t>29/09/2016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64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B47CF-5A08-4AD0-B0D6-0E1DE1976C93}" type="slidenum">
              <a:rPr lang="en-CA" smtClean="0"/>
              <a:t>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2016</a:t>
            </a:r>
            <a:endParaRPr lang="en-CA"/>
          </a:p>
        </p:txBody>
      </p:sp>
      <p:sp>
        <p:nvSpPr>
          <p:cNvPr id="9" name="Date 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53F55BF-9F9C-4245-B783-F2A64D54DEA4}" type="datetime1">
              <a:rPr lang="en-CA" smtClean="0"/>
              <a:t>29/09/2016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7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B47CF-5A08-4AD0-B0D6-0E1DE1976C93}" type="slidenum">
              <a:rPr lang="en-CA" smtClean="0"/>
              <a:t>3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2016</a:t>
            </a:r>
            <a:endParaRPr lang="en-CA"/>
          </a:p>
        </p:txBody>
      </p:sp>
      <p:sp>
        <p:nvSpPr>
          <p:cNvPr id="8" name="Date 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FF72FCE-4BC9-4036-9CE9-77ACC62E4EE2}" type="datetime1">
              <a:rPr lang="en-CA" smtClean="0"/>
              <a:t>29/09/2016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70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643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421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970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7695" y="3759200"/>
            <a:ext cx="9143999" cy="3098800"/>
          </a:xfrm>
          <a:prstGeom prst="rect">
            <a:avLst/>
          </a:prstGeom>
          <a:solidFill>
            <a:srgbClr val="ED1F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Documents and Settings\matt.davis\Desktop\GR_Logo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0838"/>
            <a:ext cx="3551221" cy="71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08104" y="3140968"/>
            <a:ext cx="3311897" cy="43204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kumimoji="0" 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Insert Title Here</a:t>
            </a:r>
            <a:endParaRPr lang="en-C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013105" y="3932907"/>
            <a:ext cx="3888209" cy="57621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 smtClean="0"/>
              <a:t>Secondary Title</a:t>
            </a:r>
          </a:p>
          <a:p>
            <a:pPr lvl="0"/>
            <a:endParaRPr lang="en-CA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076279" y="6093147"/>
            <a:ext cx="3888209" cy="57621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 smtClean="0"/>
              <a:t>Date</a:t>
            </a: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891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gul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7544" y="548680"/>
            <a:ext cx="8208912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8313" y="1268413"/>
            <a:ext cx="8424862" cy="244861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D202C"/>
              </a:buClr>
              <a:buFont typeface="Courier New" pitchFamily="49" charset="0"/>
              <a:buChar char="o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Wingdings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4" name="Footer Placeholder 3"/>
          <p:cNvSpPr txBox="1">
            <a:spLocks/>
          </p:cNvSpPr>
          <p:nvPr userDrawn="1"/>
        </p:nvSpPr>
        <p:spPr>
          <a:xfrm>
            <a:off x="539551" y="6597352"/>
            <a:ext cx="509859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D202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Global Relay - Proprietary &amp; Confidential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732240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BC3D-03CB-49F3-9034-2334407EF377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908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759200"/>
            <a:ext cx="9143999" cy="3098800"/>
          </a:xfrm>
          <a:prstGeom prst="rect">
            <a:avLst/>
          </a:prstGeom>
          <a:solidFill>
            <a:srgbClr val="ED1F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6952909"/>
              </p:ext>
            </p:extLst>
          </p:nvPr>
        </p:nvGraphicFramePr>
        <p:xfrm>
          <a:off x="475345" y="4139535"/>
          <a:ext cx="3777470" cy="22849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9277"/>
                <a:gridCol w="2698193"/>
              </a:tblGrid>
              <a:tr h="326419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Global Relay Offices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Worldwide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26419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Vancouver</a:t>
                      </a:r>
                      <a:endParaRPr lang="en-GB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604.484.6630</a:t>
                      </a:r>
                      <a:endParaRPr lang="en-GB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</a:tr>
              <a:tr h="3264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New York</a:t>
                      </a:r>
                      <a:endParaRPr lang="en-GB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latin typeface="Arial" pitchFamily="34" charset="0"/>
                          <a:cs typeface="Arial" pitchFamily="34" charset="0"/>
                        </a:rPr>
                        <a:t>866.484.6630</a:t>
                      </a:r>
                      <a:endParaRPr lang="en-GB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</a:tr>
              <a:tr h="326419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Chicago</a:t>
                      </a:r>
                      <a:endParaRPr lang="en-GB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latin typeface="Arial" pitchFamily="34" charset="0"/>
                          <a:cs typeface="Arial" pitchFamily="34" charset="0"/>
                        </a:rPr>
                        <a:t>866.484.6630</a:t>
                      </a:r>
                      <a:endParaRPr lang="en-GB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</a:tr>
              <a:tr h="3264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London</a:t>
                      </a:r>
                      <a:endParaRPr 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latin typeface="Arial" pitchFamily="34" charset="0"/>
                          <a:cs typeface="Arial" pitchFamily="34" charset="0"/>
                        </a:rPr>
                        <a:t>+44.203.139.9064</a:t>
                      </a:r>
                      <a:endParaRPr lang="en-GB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</a:tr>
              <a:tr h="3264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Singapore</a:t>
                      </a:r>
                      <a:endParaRPr lang="en-GB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latin typeface="Arial" pitchFamily="34" charset="0"/>
                          <a:cs typeface="Arial" pitchFamily="34" charset="0"/>
                        </a:rPr>
                        <a:t>+65.3158.1301</a:t>
                      </a:r>
                      <a:endParaRPr lang="en-GB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</a:tr>
              <a:tr h="326419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www.globalrelay.com</a:t>
                      </a:r>
                      <a:endParaRPr lang="en-GB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</a:tr>
            </a:tbl>
          </a:graphicData>
        </a:graphic>
      </p:graphicFrame>
      <p:sp>
        <p:nvSpPr>
          <p:cNvPr id="5" name="Content Placeholder 4"/>
          <p:cNvSpPr txBox="1">
            <a:spLocks/>
          </p:cNvSpPr>
          <p:nvPr userDrawn="1"/>
        </p:nvSpPr>
        <p:spPr>
          <a:xfrm>
            <a:off x="5089140" y="4200225"/>
            <a:ext cx="3736139" cy="1239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742950" marR="0" lvl="1" indent="-28575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3911F"/>
              </a:buClr>
              <a:buSzTx/>
              <a:tabLst/>
              <a:defRPr/>
            </a:pPr>
            <a:r>
              <a:rPr kumimoji="0" lang="en-CA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Warren Roy</a:t>
            </a:r>
          </a:p>
          <a:p>
            <a:pPr marL="742950" marR="0" lvl="1" indent="-285750" algn="r" defTabSz="4572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>
                <a:srgbClr val="D3911F"/>
              </a:buClr>
              <a:buSzTx/>
              <a:tabLst/>
              <a:defRPr/>
            </a:pPr>
            <a:r>
              <a:rPr lang="en-CA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CEO</a:t>
            </a:r>
          </a:p>
          <a:p>
            <a:pPr marL="742950" marR="0" lvl="1" indent="-285750" algn="r" defTabSz="4572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>
                <a:srgbClr val="D3911F"/>
              </a:buClr>
              <a:buSzTx/>
              <a:tabLst/>
              <a:defRPr/>
            </a:pPr>
            <a:r>
              <a:rPr lang="en-CA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warren.roy@globalrelay.net</a:t>
            </a:r>
            <a:endParaRPr kumimoji="0" lang="en-CA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 userDrawn="1"/>
        </p:nvSpPr>
        <p:spPr>
          <a:xfrm>
            <a:off x="4638275" y="5209432"/>
            <a:ext cx="4196527" cy="1239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742950" lvl="1" indent="-285750" algn="r">
              <a:spcBef>
                <a:spcPct val="20000"/>
              </a:spcBef>
              <a:buClr>
                <a:srgbClr val="D3911F"/>
              </a:buClr>
              <a:defRPr/>
            </a:pPr>
            <a:r>
              <a:rPr lang="en-C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Shannon Rogers</a:t>
            </a:r>
          </a:p>
          <a:p>
            <a:pPr marL="742950" lvl="1" indent="-285750" algn="r">
              <a:lnSpc>
                <a:spcPts val="1200"/>
              </a:lnSpc>
              <a:spcBef>
                <a:spcPct val="20000"/>
              </a:spcBef>
              <a:buClr>
                <a:srgbClr val="D3911F"/>
              </a:buClr>
              <a:defRPr/>
            </a:pPr>
            <a:r>
              <a:rPr lang="en-CA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President &amp; General Counsel</a:t>
            </a:r>
          </a:p>
          <a:p>
            <a:pPr marL="742950" lvl="1" indent="-285750" algn="r">
              <a:lnSpc>
                <a:spcPts val="1200"/>
              </a:lnSpc>
              <a:spcBef>
                <a:spcPct val="20000"/>
              </a:spcBef>
              <a:buClr>
                <a:srgbClr val="D3911F"/>
              </a:buClr>
              <a:defRPr/>
            </a:pPr>
            <a:r>
              <a:rPr lang="en-CA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shannon.rogers@globalrelay.net</a:t>
            </a:r>
          </a:p>
          <a:p>
            <a:pPr marL="742950" marR="0" lvl="1" indent="-28575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3911F"/>
              </a:buClr>
              <a:buSzTx/>
              <a:tabLst/>
              <a:defRPr/>
            </a:pPr>
            <a:endParaRPr kumimoji="0" lang="en-CA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>
          <a:xfrm>
            <a:off x="1736724" y="3222673"/>
            <a:ext cx="6996097" cy="75342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rtlCol="0" anchor="t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rgbClr val="ED1F1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Thank You</a:t>
            </a:r>
            <a:endParaRPr kumimoji="0" lang="en-US" sz="3000" b="0" i="0" u="none" strike="noStrike" kern="1200" cap="small" spc="0" normalizeH="0" baseline="0" noProof="0" dirty="0" smtClean="0">
              <a:ln>
                <a:noFill/>
              </a:ln>
              <a:solidFill>
                <a:srgbClr val="ED1F1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Documents and Settings\matt.davis\Desktop\GR_Logo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0838"/>
            <a:ext cx="3551221" cy="71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63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759200"/>
            <a:ext cx="9143999" cy="3098800"/>
          </a:xfrm>
          <a:prstGeom prst="rect">
            <a:avLst/>
          </a:prstGeom>
          <a:solidFill>
            <a:srgbClr val="ED1F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C:\Documents and Settings\matt.davis\Desktop\GR_Logo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72" y="350838"/>
            <a:ext cx="2010049" cy="40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34772" y="3140968"/>
            <a:ext cx="3671888" cy="469044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Section Divider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57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448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3060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540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470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4090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804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979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5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0"/>
            <a:ext cx="228600" cy="6858000"/>
          </a:xfrm>
          <a:prstGeom prst="rect">
            <a:avLst/>
          </a:prstGeom>
          <a:solidFill>
            <a:srgbClr val="ED1F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5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53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dvoNIg" TargetMode="External"/><Relationship Id="rId2" Type="http://schemas.openxmlformats.org/officeDocument/2006/relationships/hyperlink" Target="http://docs.ansible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youtu.be/dep2IbAuf6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2833" y="2420888"/>
            <a:ext cx="8568481" cy="126014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CA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Ansible Modules</a:t>
            </a:r>
            <a:r>
              <a:rPr lang="en-CA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</a:p>
          <a:p>
            <a:pPr algn="l"/>
            <a:r>
              <a:rPr lang="en-CA" sz="2400" dirty="0" smtClean="0"/>
              <a:t>How </a:t>
            </a:r>
            <a:r>
              <a:rPr lang="en-CA" sz="2400" dirty="0"/>
              <a:t>they work and how </a:t>
            </a:r>
            <a:r>
              <a:rPr lang="en-CA" sz="2400" dirty="0" smtClean="0"/>
              <a:t>to write </a:t>
            </a:r>
            <a:r>
              <a:rPr lang="en-CA" sz="2400" dirty="0"/>
              <a:t>your </a:t>
            </a:r>
            <a:r>
              <a:rPr lang="en-CA" sz="2400" dirty="0" smtClean="0"/>
              <a:t>own!</a:t>
            </a:r>
            <a:endParaRPr lang="en-CA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36512" y="6381328"/>
            <a:ext cx="3528392" cy="432048"/>
          </a:xfrm>
        </p:spPr>
        <p:txBody>
          <a:bodyPr/>
          <a:lstStyle/>
          <a:p>
            <a:r>
              <a:rPr lang="en-CA" sz="1800" dirty="0" smtClean="0"/>
              <a:t>Sam Sharifian – </a:t>
            </a:r>
            <a:r>
              <a:rPr lang="en-CA" sz="1600" dirty="0" smtClean="0"/>
              <a:t>DevOps Engineer</a:t>
            </a:r>
            <a:endParaRPr lang="en-CA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72200" y="3884116"/>
            <a:ext cx="2664296" cy="576213"/>
          </a:xfrm>
        </p:spPr>
        <p:txBody>
          <a:bodyPr/>
          <a:lstStyle/>
          <a:p>
            <a:r>
              <a:rPr lang="en-CA" i="0" dirty="0" smtClean="0"/>
              <a:t>September 2016</a:t>
            </a:r>
            <a:endParaRPr lang="en-CA" i="0" dirty="0"/>
          </a:p>
        </p:txBody>
      </p:sp>
    </p:spTree>
    <p:extLst>
      <p:ext uri="{BB962C8B-B14F-4D97-AF65-F5344CB8AC3E}">
        <p14:creationId xmlns:p14="http://schemas.microsoft.com/office/powerpoint/2010/main" val="21828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34BC3D-03CB-49F3-9034-2334407EF377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References:</a:t>
            </a:r>
          </a:p>
          <a:p>
            <a:pPr>
              <a:lnSpc>
                <a:spcPct val="150000"/>
              </a:lnSpc>
            </a:pPr>
            <a:endParaRPr lang="en-CA" sz="2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CA" sz="2200" dirty="0" smtClean="0"/>
              <a:t>The Ansible Documentation (</a:t>
            </a:r>
            <a:r>
              <a:rPr lang="en-CA" sz="2200" dirty="0" smtClean="0">
                <a:hlinkClick r:id="rId2"/>
              </a:rPr>
              <a:t>http://docs.ansible.com</a:t>
            </a:r>
            <a:r>
              <a:rPr lang="en-CA" sz="22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CA" sz="2200" dirty="0" smtClean="0"/>
              <a:t>Presentation on Ansible Modules by James </a:t>
            </a:r>
            <a:r>
              <a:rPr lang="en-CA" sz="2200" dirty="0" err="1" smtClean="0"/>
              <a:t>Cammarata</a:t>
            </a:r>
            <a:r>
              <a:rPr lang="en-CA" sz="2200" dirty="0"/>
              <a:t> (</a:t>
            </a:r>
            <a:r>
              <a:rPr lang="en-CA" sz="2200" dirty="0">
                <a:hlinkClick r:id="rId3"/>
              </a:rPr>
              <a:t>http://</a:t>
            </a:r>
            <a:r>
              <a:rPr lang="en-CA" sz="2200" dirty="0" smtClean="0">
                <a:hlinkClick r:id="rId3"/>
              </a:rPr>
              <a:t>bit.ly/2dvoNIg</a:t>
            </a:r>
            <a:r>
              <a:rPr lang="en-CA" sz="22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CA" sz="2200" dirty="0" smtClean="0"/>
              <a:t>Ansible Custom Modules by Jonathan </a:t>
            </a:r>
            <a:r>
              <a:rPr lang="en-CA" sz="2200" dirty="0"/>
              <a:t>Davila (</a:t>
            </a:r>
            <a:r>
              <a:rPr lang="en-CA" sz="2200" dirty="0">
                <a:hlinkClick r:id="rId4"/>
              </a:rPr>
              <a:t>https://</a:t>
            </a:r>
            <a:r>
              <a:rPr lang="en-CA" sz="2200" dirty="0" smtClean="0">
                <a:hlinkClick r:id="rId4"/>
              </a:rPr>
              <a:t>youtu.be/dep2IbAuf6Y</a:t>
            </a:r>
            <a:r>
              <a:rPr lang="en-CA" sz="22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CA" sz="2200" dirty="0" err="1"/>
              <a:t>Rishabh</a:t>
            </a:r>
            <a:r>
              <a:rPr lang="en-CA" sz="2200" dirty="0"/>
              <a:t> Das (2016</a:t>
            </a:r>
            <a:r>
              <a:rPr lang="en-CA" sz="2200" dirty="0" smtClean="0"/>
              <a:t>). </a:t>
            </a:r>
            <a:r>
              <a:rPr lang="en-CA" sz="2200" dirty="0"/>
              <a:t>Extending Ansible. </a:t>
            </a:r>
            <a:r>
              <a:rPr lang="en-CA" sz="2200" dirty="0" err="1"/>
              <a:t>Packt</a:t>
            </a:r>
            <a:r>
              <a:rPr lang="en-CA" sz="2200" dirty="0"/>
              <a:t> </a:t>
            </a:r>
            <a:r>
              <a:rPr lang="en-CA" sz="2200" dirty="0" smtClean="0"/>
              <a:t>Publishing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CA" sz="2200" dirty="0"/>
              <a:t>Jesse </a:t>
            </a:r>
            <a:r>
              <a:rPr lang="en-CA" sz="2200" dirty="0" smtClean="0"/>
              <a:t>Keating (2015). Mastering Ansible. </a:t>
            </a:r>
            <a:r>
              <a:rPr lang="en-CA" sz="2200" dirty="0" err="1" smtClean="0"/>
              <a:t>Packt</a:t>
            </a:r>
            <a:r>
              <a:rPr lang="en-CA" sz="2200" dirty="0" smtClean="0"/>
              <a:t> Publishing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8109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9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34BC3D-03CB-49F3-9034-2334407EF377}" type="slidenum">
              <a:rPr lang="en-CA" smtClean="0"/>
              <a:t>2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17748" y="116632"/>
            <a:ext cx="7886700" cy="1008741"/>
          </a:xfrm>
        </p:spPr>
        <p:txBody>
          <a:bodyPr>
            <a:noAutofit/>
          </a:bodyPr>
          <a:lstStyle/>
          <a:p>
            <a:r>
              <a:rPr lang="en-CA" sz="3600" dirty="0" smtClean="0"/>
              <a:t>What is Ansible?</a:t>
            </a:r>
            <a:endParaRPr lang="en-CA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004535"/>
            <a:ext cx="825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Super simple IT automation platform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20608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Configuration Management:</a:t>
            </a:r>
            <a:endParaRPr lang="en-CA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780928"/>
            <a:ext cx="6624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Provisioning (Infrastructure/Server)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Application Deployment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Integration/Unit/etc. Testing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Orchestration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Automation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7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0978" y="860146"/>
            <a:ext cx="8424862" cy="54491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It’s open source and free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Powerful, Simple and enterprise ready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Agent-less (</a:t>
            </a:r>
            <a:r>
              <a:rPr lang="en-CA" sz="1800" b="0" dirty="0" err="1" smtClean="0">
                <a:solidFill>
                  <a:schemeClr val="tx1"/>
                </a:solidFill>
                <a:latin typeface="+mn-lt"/>
              </a:rPr>
              <a:t>OpenSSH</a:t>
            </a: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Python – YAML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One platform for CM, provisioning, deployment, etc.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Batteries included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Reliable, repeatable, secure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Configuration role-back (Dry run)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 Extendable </a:t>
            </a:r>
            <a:r>
              <a:rPr lang="en-CA" sz="1800" b="0" dirty="0" smtClean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 </a:t>
            </a: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Custom modules</a:t>
            </a:r>
            <a:endParaRPr lang="en-CA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34BC3D-03CB-49F3-9034-2334407EF377}" type="slidenum">
              <a:rPr lang="en-CA" smtClean="0"/>
              <a:t>3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en-CA" sz="3600" dirty="0" smtClean="0"/>
              <a:t>Why Ansible?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9915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34BC3D-03CB-49F3-9034-2334407EF377}" type="slidenum">
              <a:rPr lang="en-CA" smtClean="0"/>
              <a:t>4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332656"/>
            <a:ext cx="7886700" cy="687610"/>
          </a:xfrm>
        </p:spPr>
        <p:txBody>
          <a:bodyPr>
            <a:noAutofit/>
          </a:bodyPr>
          <a:lstStyle/>
          <a:p>
            <a:r>
              <a:rPr lang="en-CA" sz="2900" dirty="0" smtClean="0"/>
              <a:t>Ansible glossary</a:t>
            </a:r>
            <a:endParaRPr lang="en-CA" sz="29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208941"/>
            <a:ext cx="8326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b="1" u="sng" dirty="0" smtClean="0"/>
              <a:t>Playbooks</a:t>
            </a:r>
            <a:r>
              <a:rPr lang="en-CA" dirty="0" smtClean="0"/>
              <a:t> are Ansible’s configuration, deployment and orchestration language. They describe a policy or a set of steps in a general IT process.</a:t>
            </a:r>
            <a:endParaRPr lang="en-CA" u="sng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Each Playbook is composed of one or more ‘</a:t>
            </a:r>
            <a:r>
              <a:rPr lang="en-CA" b="1" u="sng" dirty="0" smtClean="0"/>
              <a:t>plays</a:t>
            </a:r>
            <a:r>
              <a:rPr lang="en-CA" dirty="0" smtClean="0"/>
              <a:t>’ in a list.</a:t>
            </a:r>
            <a:r>
              <a:rPr lang="en-CA" dirty="0"/>
              <a:t> </a:t>
            </a:r>
            <a:r>
              <a:rPr lang="en-CA" dirty="0" smtClean="0"/>
              <a:t>Their goal is to map a group of hosts to some well-defined roles, represented by smaller components Ansible calls ‘tasks’.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b="1" u="sng" dirty="0" smtClean="0"/>
              <a:t>Task</a:t>
            </a:r>
            <a:r>
              <a:rPr lang="en-CA" dirty="0" smtClean="0"/>
              <a:t> is nothing more than a call to an Ansible module.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b="1" u="sng" dirty="0" smtClean="0"/>
              <a:t>Modules</a:t>
            </a:r>
            <a:r>
              <a:rPr lang="en-CA" dirty="0" smtClean="0"/>
              <a:t> (also “task plugins” or “library plugins”) are the ones that the actual work in Ansible. They are what gets executed in each playbook task.</a:t>
            </a:r>
          </a:p>
        </p:txBody>
      </p:sp>
    </p:spTree>
    <p:extLst>
      <p:ext uri="{BB962C8B-B14F-4D97-AF65-F5344CB8AC3E}">
        <p14:creationId xmlns:p14="http://schemas.microsoft.com/office/powerpoint/2010/main" val="19255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34BC3D-03CB-49F3-9034-2334407EF377}" type="slidenum">
              <a:rPr lang="en-CA" smtClean="0"/>
              <a:t>5</a:t>
            </a:fld>
            <a:endParaRPr lang="en-C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116632"/>
            <a:ext cx="7886700" cy="759617"/>
          </a:xfrm>
        </p:spPr>
        <p:txBody>
          <a:bodyPr>
            <a:normAutofit/>
          </a:bodyPr>
          <a:lstStyle/>
          <a:p>
            <a:r>
              <a:rPr lang="en-CA" dirty="0" smtClean="0"/>
              <a:t>Sample Playbook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908720"/>
            <a:ext cx="82912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A" dirty="0">
                <a:solidFill>
                  <a:srgbClr val="7030A0"/>
                </a:solidFill>
              </a:rPr>
              <a:t>-</a:t>
            </a:r>
            <a:r>
              <a:rPr lang="en-CA" dirty="0"/>
              <a:t> </a:t>
            </a:r>
            <a:r>
              <a:rPr lang="en-CA" dirty="0">
                <a:solidFill>
                  <a:srgbClr val="00B050"/>
                </a:solidFill>
              </a:rPr>
              <a:t>hosts:</a:t>
            </a:r>
            <a:r>
              <a:rPr lang="en-CA" dirty="0"/>
              <a:t> </a:t>
            </a:r>
            <a:r>
              <a:rPr lang="en-CA" dirty="0" smtClean="0">
                <a:solidFill>
                  <a:srgbClr val="00B0F0"/>
                </a:solidFill>
              </a:rPr>
              <a:t>dbserver</a:t>
            </a:r>
            <a:endParaRPr lang="en-CA" dirty="0">
              <a:solidFill>
                <a:srgbClr val="00B0F0"/>
              </a:solidFill>
            </a:endParaRPr>
          </a:p>
          <a:p>
            <a:pPr>
              <a:spcBef>
                <a:spcPts val="600"/>
              </a:spcBef>
            </a:pPr>
            <a:r>
              <a:rPr lang="en-CA" dirty="0"/>
              <a:t> 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00B050"/>
                </a:solidFill>
              </a:rPr>
              <a:t>gather_fact</a:t>
            </a:r>
            <a:r>
              <a:rPr lang="en-CA" dirty="0">
                <a:solidFill>
                  <a:srgbClr val="00B050"/>
                </a:solidFill>
              </a:rPr>
              <a:t>:</a:t>
            </a:r>
            <a:r>
              <a:rPr lang="en-CA" dirty="0"/>
              <a:t> </a:t>
            </a:r>
            <a:r>
              <a:rPr lang="en-CA" dirty="0">
                <a:solidFill>
                  <a:srgbClr val="00B0F0"/>
                </a:solidFill>
              </a:rPr>
              <a:t>no</a:t>
            </a:r>
          </a:p>
          <a:p>
            <a:pPr>
              <a:spcBef>
                <a:spcPts val="600"/>
              </a:spcBef>
            </a:pPr>
            <a:r>
              <a:rPr lang="en-CA" dirty="0"/>
              <a:t>  </a:t>
            </a:r>
            <a:r>
              <a:rPr lang="en-CA" dirty="0">
                <a:solidFill>
                  <a:srgbClr val="00B050"/>
                </a:solidFill>
              </a:rPr>
              <a:t>tasks</a:t>
            </a:r>
            <a:r>
              <a:rPr lang="en-CA" dirty="0" smtClean="0">
                <a:solidFill>
                  <a:srgbClr val="00B050"/>
                </a:solidFill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</a:t>
            </a:r>
            <a:r>
              <a:rPr lang="en-CA" dirty="0" smtClean="0">
                <a:solidFill>
                  <a:srgbClr val="7030A0"/>
                </a:solidFill>
              </a:rPr>
              <a:t> - </a:t>
            </a:r>
            <a:r>
              <a:rPr lang="en-CA" dirty="0" smtClean="0">
                <a:solidFill>
                  <a:srgbClr val="00B050"/>
                </a:solidFill>
              </a:rPr>
              <a:t>name: </a:t>
            </a:r>
            <a:r>
              <a:rPr lang="en-CA" dirty="0" smtClean="0">
                <a:solidFill>
                  <a:srgbClr val="00B0F0"/>
                </a:solidFill>
              </a:rPr>
              <a:t>install suds</a:t>
            </a:r>
          </a:p>
          <a:p>
            <a:pPr>
              <a:spcBef>
                <a:spcPts val="600"/>
              </a:spcBef>
            </a:pPr>
            <a:r>
              <a:rPr lang="en-CA" dirty="0" smtClean="0">
                <a:solidFill>
                  <a:srgbClr val="00B050"/>
                </a:solidFill>
              </a:rPr>
              <a:t>      register: </a:t>
            </a:r>
            <a:r>
              <a:rPr lang="en-CA" dirty="0" smtClean="0">
                <a:solidFill>
                  <a:srgbClr val="00B0F0"/>
                </a:solidFill>
              </a:rPr>
              <a:t>install_suds</a:t>
            </a:r>
          </a:p>
          <a:p>
            <a:pPr>
              <a:spcBef>
                <a:spcPts val="600"/>
              </a:spcBef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  yum: </a:t>
            </a:r>
            <a:r>
              <a:rPr lang="en-CA" dirty="0" smtClean="0">
                <a:solidFill>
                  <a:srgbClr val="FF0000"/>
                </a:solidFill>
              </a:rPr>
              <a:t>name=</a:t>
            </a:r>
            <a:r>
              <a:rPr lang="en-CA" dirty="0" smtClean="0">
                <a:solidFill>
                  <a:srgbClr val="00B050"/>
                </a:solidFill>
              </a:rPr>
              <a:t>python2-suds </a:t>
            </a:r>
            <a:r>
              <a:rPr lang="en-CA" dirty="0" smtClean="0">
                <a:solidFill>
                  <a:srgbClr val="FF0000"/>
                </a:solidFill>
              </a:rPr>
              <a:t>enablerepo=</a:t>
            </a:r>
            <a:r>
              <a:rPr lang="en-CA" dirty="0" err="1" smtClean="0">
                <a:solidFill>
                  <a:srgbClr val="00B050"/>
                </a:solidFill>
              </a:rPr>
              <a:t>pyrepo</a:t>
            </a:r>
            <a:r>
              <a:rPr lang="en-CA" dirty="0" smtClean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state=</a:t>
            </a:r>
            <a:r>
              <a:rPr lang="en-CA" dirty="0" smtClean="0">
                <a:solidFill>
                  <a:srgbClr val="00B050"/>
                </a:solidFill>
              </a:rPr>
              <a:t>latest</a:t>
            </a:r>
          </a:p>
          <a:p>
            <a:pPr>
              <a:spcBef>
                <a:spcPts val="600"/>
              </a:spcBef>
            </a:pPr>
            <a:endParaRPr lang="en-CA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en-CA" dirty="0"/>
              <a:t>    </a:t>
            </a:r>
            <a:r>
              <a:rPr lang="en-CA" dirty="0">
                <a:solidFill>
                  <a:srgbClr val="7030A0"/>
                </a:solidFill>
              </a:rPr>
              <a:t>-</a:t>
            </a:r>
            <a:r>
              <a:rPr lang="en-CA" dirty="0"/>
              <a:t> </a:t>
            </a:r>
            <a:r>
              <a:rPr lang="en-CA" dirty="0">
                <a:solidFill>
                  <a:srgbClr val="00B050"/>
                </a:solidFill>
              </a:rPr>
              <a:t>name:</a:t>
            </a:r>
            <a:r>
              <a:rPr lang="en-CA" dirty="0">
                <a:solidFill>
                  <a:srgbClr val="00B0F0"/>
                </a:solidFill>
              </a:rPr>
              <a:t> </a:t>
            </a:r>
            <a:r>
              <a:rPr lang="en-CA" dirty="0" smtClean="0">
                <a:solidFill>
                  <a:srgbClr val="00B0F0"/>
                </a:solidFill>
              </a:rPr>
              <a:t>clean up</a:t>
            </a:r>
            <a:endParaRPr lang="en-CA" dirty="0">
              <a:solidFill>
                <a:srgbClr val="00B0F0"/>
              </a:solidFill>
            </a:endParaRPr>
          </a:p>
          <a:p>
            <a:pPr>
              <a:spcBef>
                <a:spcPts val="600"/>
              </a:spcBef>
            </a:pPr>
            <a:r>
              <a:rPr lang="en-CA" dirty="0"/>
              <a:t>      </a:t>
            </a:r>
            <a:r>
              <a:rPr lang="en-CA" dirty="0">
                <a:solidFill>
                  <a:srgbClr val="00B050"/>
                </a:solidFill>
              </a:rPr>
              <a:t>register: </a:t>
            </a:r>
            <a:r>
              <a:rPr lang="en-CA" dirty="0" smtClean="0">
                <a:solidFill>
                  <a:srgbClr val="00B0F0"/>
                </a:solidFill>
              </a:rPr>
              <a:t>clean_up</a:t>
            </a:r>
          </a:p>
          <a:p>
            <a:pPr>
              <a:spcBef>
                <a:spcPts val="600"/>
              </a:spcBef>
            </a:pPr>
            <a:r>
              <a:rPr lang="en-CA" dirty="0" smtClean="0"/>
              <a:t>      </a:t>
            </a:r>
            <a:r>
              <a:rPr lang="en-CA" dirty="0">
                <a:solidFill>
                  <a:srgbClr val="00B050"/>
                </a:solidFill>
              </a:rPr>
              <a:t>file: </a:t>
            </a:r>
            <a:r>
              <a:rPr lang="en-CA" dirty="0">
                <a:solidFill>
                  <a:srgbClr val="FF0000"/>
                </a:solidFill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CA" dirty="0"/>
              <a:t>        </a:t>
            </a:r>
            <a:r>
              <a:rPr lang="en-CA" dirty="0">
                <a:solidFill>
                  <a:srgbClr val="FF0000"/>
                </a:solidFill>
              </a:rPr>
              <a:t>path: </a:t>
            </a:r>
            <a:r>
              <a:rPr lang="en-CA" dirty="0">
                <a:solidFill>
                  <a:srgbClr val="FFC000"/>
                </a:solidFill>
              </a:rPr>
              <a:t>"{{ hostvars.localhost.localpath.stdout }}/target_servers/"</a:t>
            </a:r>
          </a:p>
          <a:p>
            <a:pPr>
              <a:spcBef>
                <a:spcPts val="600"/>
              </a:spcBef>
            </a:pPr>
            <a:r>
              <a:rPr lang="en-CA" dirty="0"/>
              <a:t>        </a:t>
            </a:r>
            <a:r>
              <a:rPr lang="en-CA" dirty="0">
                <a:solidFill>
                  <a:srgbClr val="FF0000"/>
                </a:solidFill>
              </a:rPr>
              <a:t>state: </a:t>
            </a:r>
            <a:r>
              <a:rPr lang="en-CA" dirty="0">
                <a:solidFill>
                  <a:srgbClr val="00B0F0"/>
                </a:solidFill>
              </a:rPr>
              <a:t>absent</a:t>
            </a:r>
          </a:p>
          <a:p>
            <a:pPr>
              <a:spcBef>
                <a:spcPts val="600"/>
              </a:spcBef>
            </a:pPr>
            <a:r>
              <a:rPr lang="en-CA" dirty="0"/>
              <a:t>        </a:t>
            </a:r>
            <a:r>
              <a:rPr lang="en-CA" dirty="0">
                <a:solidFill>
                  <a:srgbClr val="FF0000"/>
                </a:solidFill>
              </a:rPr>
              <a:t>recurse: </a:t>
            </a:r>
            <a:r>
              <a:rPr lang="en-CA" dirty="0">
                <a:solidFill>
                  <a:srgbClr val="00B0F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574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34BC3D-03CB-49F3-9034-2334407EF377}" type="slidenum">
              <a:rPr lang="en-CA" smtClean="0"/>
              <a:t>6</a:t>
            </a:fld>
            <a:endParaRPr lang="en-C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-27384"/>
            <a:ext cx="7886700" cy="997993"/>
          </a:xfrm>
        </p:spPr>
        <p:txBody>
          <a:bodyPr>
            <a:noAutofit/>
          </a:bodyPr>
          <a:lstStyle/>
          <a:p>
            <a:r>
              <a:rPr lang="en-CA" sz="2600" dirty="0" smtClean="0"/>
              <a:t>Modules, Modules, Modules!</a:t>
            </a:r>
            <a:endParaRPr lang="en-CA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992917"/>
            <a:ext cx="8075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All the heavy work is done by Modules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All playbooks tasks revolve around using a module to achieve a goal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Can be written in any language (All modules shipped with Ansible are written in Python)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Modules work over JSON (serialized) and </a:t>
            </a:r>
            <a:r>
              <a:rPr lang="en-CA" dirty="0" err="1" smtClean="0"/>
              <a:t>stdout</a:t>
            </a:r>
            <a:endParaRPr lang="en-CA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Strive to be idempotent (they seek to avoid changes to the system, unless it needs to be made)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Currently more than 500 modules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06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34BC3D-03CB-49F3-9034-2334407EF377}" type="slidenum">
              <a:rPr lang="en-CA" smtClean="0"/>
              <a:t>7</a:t>
            </a:fld>
            <a:endParaRPr lang="en-C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231229"/>
            <a:ext cx="7886700" cy="677491"/>
          </a:xfrm>
        </p:spPr>
        <p:txBody>
          <a:bodyPr>
            <a:noAutofit/>
          </a:bodyPr>
          <a:lstStyle/>
          <a:p>
            <a:r>
              <a:rPr lang="en-CA" sz="2600" dirty="0" smtClean="0"/>
              <a:t>When should we write a module?</a:t>
            </a:r>
            <a:endParaRPr lang="en-CA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893033"/>
            <a:ext cx="81822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When you need something unique and new (interacting with a new API, etc.)</a:t>
            </a:r>
            <a:endParaRPr lang="en-CA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When more programmatic logic is required. Dealing with results/output from previous steps or error conditions.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When you wish to encapsulate complex logic into a single task. Replacing multiple shell invocations by direct interaction with the library.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When you have to work with complex/special data structures.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When you have some steps which must run locally vs. remotely. A module would be useful to reduce complexity.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Company-wide abstraction</a:t>
            </a:r>
          </a:p>
        </p:txBody>
      </p:sp>
    </p:spTree>
    <p:extLst>
      <p:ext uri="{BB962C8B-B14F-4D97-AF65-F5344CB8AC3E}">
        <p14:creationId xmlns:p14="http://schemas.microsoft.com/office/powerpoint/2010/main" val="28795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9992" y="116632"/>
            <a:ext cx="4464496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231041" y="1268760"/>
            <a:ext cx="4267515" cy="11233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7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11000"/>
                    </a:schemeClr>
                  </a:glow>
                  <a:outerShdw blurRad="38100" dist="19050" dir="2700000" algn="tl" rotWithShape="0">
                    <a:srgbClr val="00B0F0">
                      <a:alpha val="40000"/>
                    </a:srgbClr>
                  </a:outerShdw>
                  <a:reflection blurRad="6350" stA="60000" endA="900" endPos="10000" dir="5400000" sy="-100000" algn="bl" rotWithShape="0"/>
                </a:effectLst>
              </a:rPr>
              <a:t>Code Demo</a:t>
            </a:r>
            <a:endParaRPr lang="en-US" sz="67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glow rad="228600">
                  <a:schemeClr val="accent5">
                    <a:satMod val="175000"/>
                    <a:alpha val="11000"/>
                  </a:schemeClr>
                </a:glow>
                <a:outerShdw blurRad="38100" dist="19050" dir="2700000" algn="tl" rotWithShape="0">
                  <a:srgbClr val="00B0F0">
                    <a:alpha val="40000"/>
                  </a:srgbClr>
                </a:outerShdw>
                <a:reflection blurRad="6350" stA="60000" endA="900" endPos="10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25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0488" y="2060848"/>
            <a:ext cx="4095994" cy="11233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7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11000"/>
                    </a:schemeClr>
                  </a:glow>
                  <a:outerShdw blurRad="38100" dist="19050" dir="2700000" algn="tl" rotWithShape="0">
                    <a:srgbClr val="00B0F0">
                      <a:alpha val="40000"/>
                    </a:srgbClr>
                  </a:outerShdw>
                  <a:reflection blurRad="6350" stA="60000" endA="900" endPos="10000" dir="5400000" sy="-100000" algn="bl" rotWithShape="0"/>
                </a:effectLst>
              </a:rPr>
              <a:t>Questions?</a:t>
            </a:r>
            <a:endParaRPr lang="en-US" sz="67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glow rad="228600">
                  <a:schemeClr val="accent5">
                    <a:satMod val="175000"/>
                    <a:alpha val="11000"/>
                  </a:schemeClr>
                </a:glow>
                <a:outerShdw blurRad="38100" dist="19050" dir="2700000" algn="tl" rotWithShape="0">
                  <a:srgbClr val="00B0F0">
                    <a:alpha val="40000"/>
                  </a:srgbClr>
                </a:outerShdw>
                <a:reflection blurRad="6350" stA="60000" endA="900" endPos="10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14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</TotalTime>
  <Words>513</Words>
  <Application>Microsoft Office PowerPoint</Application>
  <PresentationFormat>On-screen Show (4:3)</PresentationFormat>
  <Paragraphs>80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What is Ansible?</vt:lpstr>
      <vt:lpstr>Why Ansible?</vt:lpstr>
      <vt:lpstr>Ansible glossary</vt:lpstr>
      <vt:lpstr>Sample Playbook</vt:lpstr>
      <vt:lpstr>Modules, Modules, Modules!</vt:lpstr>
      <vt:lpstr>When should we write a module?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Sharifian</dc:creator>
  <cp:lastModifiedBy>Sam Sharifian</cp:lastModifiedBy>
  <cp:revision>27</cp:revision>
  <dcterms:created xsi:type="dcterms:W3CDTF">2016-09-27T21:32:39Z</dcterms:created>
  <dcterms:modified xsi:type="dcterms:W3CDTF">2016-09-29T23:15:15Z</dcterms:modified>
</cp:coreProperties>
</file>