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6" r:id="rId2"/>
    <p:sldId id="257" r:id="rId3"/>
    <p:sldId id="259" r:id="rId4"/>
    <p:sldId id="336" r:id="rId5"/>
    <p:sldId id="334" r:id="rId6"/>
    <p:sldId id="335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37" r:id="rId22"/>
    <p:sldId id="338" r:id="rId23"/>
    <p:sldId id="339" r:id="rId24"/>
    <p:sldId id="340" r:id="rId25"/>
    <p:sldId id="290" r:id="rId26"/>
    <p:sldId id="268" r:id="rId27"/>
    <p:sldId id="287" r:id="rId28"/>
    <p:sldId id="271" r:id="rId29"/>
    <p:sldId id="272" r:id="rId30"/>
    <p:sldId id="273" r:id="rId31"/>
    <p:sldId id="278" r:id="rId32"/>
    <p:sldId id="274" r:id="rId33"/>
    <p:sldId id="275" r:id="rId34"/>
    <p:sldId id="277" r:id="rId35"/>
    <p:sldId id="276" r:id="rId36"/>
    <p:sldId id="284" r:id="rId37"/>
    <p:sldId id="285" r:id="rId38"/>
    <p:sldId id="281" r:id="rId39"/>
    <p:sldId id="286" r:id="rId40"/>
    <p:sldId id="300" r:id="rId41"/>
    <p:sldId id="303" r:id="rId42"/>
    <p:sldId id="301" r:id="rId43"/>
    <p:sldId id="302" r:id="rId44"/>
    <p:sldId id="293" r:id="rId45"/>
    <p:sldId id="292" r:id="rId46"/>
    <p:sldId id="291" r:id="rId47"/>
    <p:sldId id="294" r:id="rId48"/>
    <p:sldId id="296" r:id="rId49"/>
    <p:sldId id="295" r:id="rId50"/>
    <p:sldId id="297" r:id="rId51"/>
    <p:sldId id="341" r:id="rId52"/>
    <p:sldId id="298" r:id="rId53"/>
    <p:sldId id="299" r:id="rId54"/>
    <p:sldId id="304" r:id="rId55"/>
    <p:sldId id="305" r:id="rId56"/>
    <p:sldId id="342" r:id="rId57"/>
    <p:sldId id="343" r:id="rId58"/>
    <p:sldId id="344" r:id="rId59"/>
    <p:sldId id="345" r:id="rId60"/>
    <p:sldId id="346" r:id="rId61"/>
    <p:sldId id="348" r:id="rId62"/>
    <p:sldId id="349" r:id="rId63"/>
    <p:sldId id="350" r:id="rId64"/>
    <p:sldId id="351" r:id="rId65"/>
    <p:sldId id="352" r:id="rId66"/>
    <p:sldId id="269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3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81C31-BE36-4A9F-8D64-3E57C0534832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68933-EB14-498B-B7D6-CF6EFD6767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720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687A-4B16-477F-A9CD-4D9599E599D3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0BB8-4F3F-4589-9065-F48248AF46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640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687A-4B16-477F-A9CD-4D9599E599D3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0BB8-4F3F-4589-9065-F48248AF46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727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687A-4B16-477F-A9CD-4D9599E599D3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0BB8-4F3F-4589-9065-F48248AF46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498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687A-4B16-477F-A9CD-4D9599E599D3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0BB8-4F3F-4589-9065-F48248AF46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496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687A-4B16-477F-A9CD-4D9599E599D3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0BB8-4F3F-4589-9065-F48248AF46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331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687A-4B16-477F-A9CD-4D9599E599D3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0BB8-4F3F-4589-9065-F48248AF46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854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687A-4B16-477F-A9CD-4D9599E599D3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0BB8-4F3F-4589-9065-F48248AF46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29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687A-4B16-477F-A9CD-4D9599E599D3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0BB8-4F3F-4589-9065-F48248AF46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929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687A-4B16-477F-A9CD-4D9599E599D3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0BB8-4F3F-4589-9065-F48248AF46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482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687A-4B16-477F-A9CD-4D9599E599D3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0BB8-4F3F-4589-9065-F48248AF46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4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0687A-4B16-477F-A9CD-4D9599E599D3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0BB8-4F3F-4589-9065-F48248AF46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58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0687A-4B16-477F-A9CD-4D9599E599D3}" type="datetimeFigureOut">
              <a:rPr lang="en-GB" smtClean="0"/>
              <a:t>30/01/2017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20BB8-4F3F-4589-9065-F48248AF46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441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nlearn.com/book-useR/" TargetMode="External"/><Relationship Id="rId2" Type="http://schemas.openxmlformats.org/officeDocument/2006/relationships/hyperlink" Target="http://hameddaily.blogspot.ca/2015/02/bayesian-network-in-r-introduc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eople.math.aau.dk/~sorenh/misc/2014-useR-GMBN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Graphical Models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 err="1"/>
              <a:t>Uzair</a:t>
            </a:r>
            <a:r>
              <a:rPr lang="en-GB" dirty="0"/>
              <a:t> Ahmad</a:t>
            </a:r>
          </a:p>
        </p:txBody>
      </p:sp>
    </p:spTree>
    <p:extLst>
      <p:ext uri="{BB962C8B-B14F-4D97-AF65-F5344CB8AC3E}">
        <p14:creationId xmlns:p14="http://schemas.microsoft.com/office/powerpoint/2010/main" val="1545624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09800" y="914401"/>
          <a:ext cx="8077200" cy="5722999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900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Object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Outlook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Temp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CC99FF">
                            <a:shade val="30000"/>
                            <a:satMod val="115000"/>
                          </a:srgbClr>
                        </a:gs>
                        <a:gs pos="50000">
                          <a:srgbClr val="CC99FF">
                            <a:shade val="67500"/>
                            <a:satMod val="115000"/>
                          </a:srgbClr>
                        </a:gs>
                        <a:gs pos="100000">
                          <a:srgbClr val="CC99FF">
                            <a:shade val="100000"/>
                            <a:satMod val="115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Humidity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Wind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/>
                        <a:t>Play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121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/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Sunny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Hot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CC99FF">
                            <a:shade val="30000"/>
                            <a:satMod val="115000"/>
                          </a:srgbClr>
                        </a:gs>
                        <a:gs pos="50000">
                          <a:srgbClr val="CC99FF">
                            <a:shade val="67500"/>
                            <a:satMod val="115000"/>
                          </a:srgbClr>
                        </a:gs>
                        <a:gs pos="100000">
                          <a:srgbClr val="CC99FF">
                            <a:shade val="100000"/>
                            <a:satMod val="115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High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7C80">
                            <a:tint val="66000"/>
                            <a:satMod val="160000"/>
                          </a:srgbClr>
                        </a:gs>
                        <a:gs pos="50000">
                          <a:srgbClr val="FF7C80">
                            <a:tint val="44500"/>
                            <a:satMod val="160000"/>
                          </a:srgbClr>
                        </a:gs>
                        <a:gs pos="100000">
                          <a:srgbClr val="FF7C8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Weak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3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3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No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121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/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Sunny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Hot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CC99FF">
                            <a:shade val="30000"/>
                            <a:satMod val="115000"/>
                          </a:srgbClr>
                        </a:gs>
                        <a:gs pos="50000">
                          <a:srgbClr val="CC99FF">
                            <a:shade val="67500"/>
                            <a:satMod val="115000"/>
                          </a:srgbClr>
                        </a:gs>
                        <a:gs pos="100000">
                          <a:srgbClr val="CC99FF">
                            <a:shade val="100000"/>
                            <a:satMod val="115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High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7C80">
                            <a:tint val="66000"/>
                            <a:satMod val="160000"/>
                          </a:srgbClr>
                        </a:gs>
                        <a:gs pos="50000">
                          <a:srgbClr val="FF7C80">
                            <a:tint val="44500"/>
                            <a:satMod val="160000"/>
                          </a:srgbClr>
                        </a:gs>
                        <a:gs pos="100000">
                          <a:srgbClr val="FF7C8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Strong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3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3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No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121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/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Cloudy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Hot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CC99FF">
                            <a:shade val="30000"/>
                            <a:satMod val="115000"/>
                          </a:srgbClr>
                        </a:gs>
                        <a:gs pos="50000">
                          <a:srgbClr val="CC99FF">
                            <a:shade val="67500"/>
                            <a:satMod val="115000"/>
                          </a:srgbClr>
                        </a:gs>
                        <a:gs pos="100000">
                          <a:srgbClr val="CC99FF">
                            <a:shade val="100000"/>
                            <a:satMod val="115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High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7C80">
                            <a:tint val="66000"/>
                            <a:satMod val="160000"/>
                          </a:srgbClr>
                        </a:gs>
                        <a:gs pos="50000">
                          <a:srgbClr val="FF7C80">
                            <a:tint val="44500"/>
                            <a:satMod val="160000"/>
                          </a:srgbClr>
                        </a:gs>
                        <a:gs pos="100000">
                          <a:srgbClr val="FF7C8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/>
                        <a:t>Weak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3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3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Yes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121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/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/>
                        <a:t>Rain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Mild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CC99FF">
                            <a:shade val="30000"/>
                            <a:satMod val="115000"/>
                          </a:srgbClr>
                        </a:gs>
                        <a:gs pos="50000">
                          <a:srgbClr val="CC99FF">
                            <a:shade val="67500"/>
                            <a:satMod val="115000"/>
                          </a:srgbClr>
                        </a:gs>
                        <a:gs pos="100000">
                          <a:srgbClr val="CC99FF">
                            <a:shade val="100000"/>
                            <a:satMod val="115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High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7C80">
                            <a:tint val="66000"/>
                            <a:satMod val="160000"/>
                          </a:srgbClr>
                        </a:gs>
                        <a:gs pos="50000">
                          <a:srgbClr val="FF7C80">
                            <a:tint val="44500"/>
                            <a:satMod val="160000"/>
                          </a:srgbClr>
                        </a:gs>
                        <a:gs pos="100000">
                          <a:srgbClr val="FF7C8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Weak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3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3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Yes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121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/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Rain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Cool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CC99FF">
                            <a:shade val="30000"/>
                            <a:satMod val="115000"/>
                          </a:srgbClr>
                        </a:gs>
                        <a:gs pos="50000">
                          <a:srgbClr val="CC99FF">
                            <a:shade val="67500"/>
                            <a:satMod val="115000"/>
                          </a:srgbClr>
                        </a:gs>
                        <a:gs pos="100000">
                          <a:srgbClr val="CC99FF">
                            <a:shade val="100000"/>
                            <a:satMod val="115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Normal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7C80">
                            <a:tint val="66000"/>
                            <a:satMod val="160000"/>
                          </a:srgbClr>
                        </a:gs>
                        <a:gs pos="50000">
                          <a:srgbClr val="FF7C80">
                            <a:tint val="44500"/>
                            <a:satMod val="160000"/>
                          </a:srgbClr>
                        </a:gs>
                        <a:gs pos="100000">
                          <a:srgbClr val="FF7C8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Weak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3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3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Yes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121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/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Rain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Cool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CC99FF">
                            <a:shade val="30000"/>
                            <a:satMod val="115000"/>
                          </a:srgbClr>
                        </a:gs>
                        <a:gs pos="50000">
                          <a:srgbClr val="CC99FF">
                            <a:shade val="67500"/>
                            <a:satMod val="115000"/>
                          </a:srgbClr>
                        </a:gs>
                        <a:gs pos="100000">
                          <a:srgbClr val="CC99FF">
                            <a:shade val="100000"/>
                            <a:satMod val="115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Normal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7C80">
                            <a:tint val="66000"/>
                            <a:satMod val="160000"/>
                          </a:srgbClr>
                        </a:gs>
                        <a:gs pos="50000">
                          <a:srgbClr val="FF7C80">
                            <a:tint val="44500"/>
                            <a:satMod val="160000"/>
                          </a:srgbClr>
                        </a:gs>
                        <a:gs pos="100000">
                          <a:srgbClr val="FF7C8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Strong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3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3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No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121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/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Cloudy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Cool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CC99FF">
                            <a:shade val="30000"/>
                            <a:satMod val="115000"/>
                          </a:srgbClr>
                        </a:gs>
                        <a:gs pos="50000">
                          <a:srgbClr val="CC99FF">
                            <a:shade val="67500"/>
                            <a:satMod val="115000"/>
                          </a:srgbClr>
                        </a:gs>
                        <a:gs pos="100000">
                          <a:srgbClr val="CC99FF">
                            <a:shade val="100000"/>
                            <a:satMod val="115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Normal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7C80">
                            <a:tint val="66000"/>
                            <a:satMod val="160000"/>
                          </a:srgbClr>
                        </a:gs>
                        <a:gs pos="50000">
                          <a:srgbClr val="FF7C80">
                            <a:tint val="44500"/>
                            <a:satMod val="160000"/>
                          </a:srgbClr>
                        </a:gs>
                        <a:gs pos="100000">
                          <a:srgbClr val="FF7C8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Strong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3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3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Yes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121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/>
                        <a:t>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Sunny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Mild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CC99FF">
                            <a:shade val="30000"/>
                            <a:satMod val="115000"/>
                          </a:srgbClr>
                        </a:gs>
                        <a:gs pos="50000">
                          <a:srgbClr val="CC99FF">
                            <a:shade val="67500"/>
                            <a:satMod val="115000"/>
                          </a:srgbClr>
                        </a:gs>
                        <a:gs pos="100000">
                          <a:srgbClr val="CC99FF">
                            <a:shade val="100000"/>
                            <a:satMod val="115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High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7C80">
                            <a:tint val="66000"/>
                            <a:satMod val="160000"/>
                          </a:srgbClr>
                        </a:gs>
                        <a:gs pos="50000">
                          <a:srgbClr val="FF7C80">
                            <a:tint val="44500"/>
                            <a:satMod val="160000"/>
                          </a:srgbClr>
                        </a:gs>
                        <a:gs pos="100000">
                          <a:srgbClr val="FF7C8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Weak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3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3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No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121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/>
                        <a:t>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Sunny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Cool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CC99FF">
                            <a:shade val="30000"/>
                            <a:satMod val="115000"/>
                          </a:srgbClr>
                        </a:gs>
                        <a:gs pos="50000">
                          <a:srgbClr val="CC99FF">
                            <a:shade val="67500"/>
                            <a:satMod val="115000"/>
                          </a:srgbClr>
                        </a:gs>
                        <a:gs pos="100000">
                          <a:srgbClr val="CC99FF">
                            <a:shade val="100000"/>
                            <a:satMod val="115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Normal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7C80">
                            <a:tint val="66000"/>
                            <a:satMod val="160000"/>
                          </a:srgbClr>
                        </a:gs>
                        <a:gs pos="50000">
                          <a:srgbClr val="FF7C80">
                            <a:tint val="44500"/>
                            <a:satMod val="160000"/>
                          </a:srgbClr>
                        </a:gs>
                        <a:gs pos="100000">
                          <a:srgbClr val="FF7C8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Weak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3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3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Yes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9121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/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Rain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Mild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CC99FF">
                            <a:shade val="30000"/>
                            <a:satMod val="115000"/>
                          </a:srgbClr>
                        </a:gs>
                        <a:gs pos="50000">
                          <a:srgbClr val="CC99FF">
                            <a:shade val="67500"/>
                            <a:satMod val="115000"/>
                          </a:srgbClr>
                        </a:gs>
                        <a:gs pos="100000">
                          <a:srgbClr val="CC99FF">
                            <a:shade val="100000"/>
                            <a:satMod val="115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Normal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7C80">
                            <a:tint val="66000"/>
                            <a:satMod val="160000"/>
                          </a:srgbClr>
                        </a:gs>
                        <a:gs pos="50000">
                          <a:srgbClr val="FF7C80">
                            <a:tint val="44500"/>
                            <a:satMod val="160000"/>
                          </a:srgbClr>
                        </a:gs>
                        <a:gs pos="100000">
                          <a:srgbClr val="FF7C8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Weak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3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3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Yes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9121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/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Sunny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Mild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CC99FF">
                            <a:shade val="30000"/>
                            <a:satMod val="115000"/>
                          </a:srgbClr>
                        </a:gs>
                        <a:gs pos="50000">
                          <a:srgbClr val="CC99FF">
                            <a:shade val="67500"/>
                            <a:satMod val="115000"/>
                          </a:srgbClr>
                        </a:gs>
                        <a:gs pos="100000">
                          <a:srgbClr val="CC99FF">
                            <a:shade val="100000"/>
                            <a:satMod val="115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Normal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7C80">
                            <a:tint val="66000"/>
                            <a:satMod val="160000"/>
                          </a:srgbClr>
                        </a:gs>
                        <a:gs pos="50000">
                          <a:srgbClr val="FF7C80">
                            <a:tint val="44500"/>
                            <a:satMod val="160000"/>
                          </a:srgbClr>
                        </a:gs>
                        <a:gs pos="100000">
                          <a:srgbClr val="FF7C8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Strong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3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3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Yes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9121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/>
                        <a:t>12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Cloudy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Mild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CC99FF">
                            <a:shade val="30000"/>
                            <a:satMod val="115000"/>
                          </a:srgbClr>
                        </a:gs>
                        <a:gs pos="50000">
                          <a:srgbClr val="CC99FF">
                            <a:shade val="67500"/>
                            <a:satMod val="115000"/>
                          </a:srgbClr>
                        </a:gs>
                        <a:gs pos="100000">
                          <a:srgbClr val="CC99FF">
                            <a:shade val="100000"/>
                            <a:satMod val="115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High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7C80">
                            <a:tint val="66000"/>
                            <a:satMod val="160000"/>
                          </a:srgbClr>
                        </a:gs>
                        <a:gs pos="50000">
                          <a:srgbClr val="FF7C80">
                            <a:tint val="44500"/>
                            <a:satMod val="160000"/>
                          </a:srgbClr>
                        </a:gs>
                        <a:gs pos="100000">
                          <a:srgbClr val="FF7C8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Strong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3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3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Yes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9121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/>
                        <a:t>13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Cloudy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Hot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CC99FF">
                            <a:shade val="30000"/>
                            <a:satMod val="115000"/>
                          </a:srgbClr>
                        </a:gs>
                        <a:gs pos="50000">
                          <a:srgbClr val="CC99FF">
                            <a:shade val="67500"/>
                            <a:satMod val="115000"/>
                          </a:srgbClr>
                        </a:gs>
                        <a:gs pos="100000">
                          <a:srgbClr val="CC99FF">
                            <a:shade val="100000"/>
                            <a:satMod val="115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Normal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7C80">
                            <a:tint val="66000"/>
                            <a:satMod val="160000"/>
                          </a:srgbClr>
                        </a:gs>
                        <a:gs pos="50000">
                          <a:srgbClr val="FF7C80">
                            <a:tint val="44500"/>
                            <a:satMod val="160000"/>
                          </a:srgbClr>
                        </a:gs>
                        <a:gs pos="100000">
                          <a:srgbClr val="FF7C8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Weak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3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3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Yes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9121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/>
                        <a:t>14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Rain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Mild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CC99FF">
                            <a:shade val="30000"/>
                            <a:satMod val="115000"/>
                          </a:srgbClr>
                        </a:gs>
                        <a:gs pos="50000">
                          <a:srgbClr val="CC99FF">
                            <a:shade val="67500"/>
                            <a:satMod val="115000"/>
                          </a:srgbClr>
                        </a:gs>
                        <a:gs pos="100000">
                          <a:srgbClr val="CC99FF">
                            <a:shade val="100000"/>
                            <a:satMod val="115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High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rgbClr val="FF7C80">
                            <a:tint val="66000"/>
                            <a:satMod val="160000"/>
                          </a:srgbClr>
                        </a:gs>
                        <a:gs pos="50000">
                          <a:srgbClr val="FF7C80">
                            <a:tint val="44500"/>
                            <a:satMod val="160000"/>
                          </a:srgbClr>
                        </a:gs>
                        <a:gs pos="100000">
                          <a:srgbClr val="FF7C8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Strong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gradFill flip="none" rotWithShape="1">
                      <a:gsLst>
                        <a:gs pos="0">
                          <a:schemeClr val="accent3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3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3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No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194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895600" y="304800"/>
          <a:ext cx="3962400" cy="17449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/>
                        <a:t>Outlook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/>
                        <a:t>P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/>
                        <a:t>N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/>
                        <a:t>sunny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/>
                        <a:t>2/9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/>
                        <a:t>3/5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/>
                        <a:t>Cloudy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/>
                        <a:t>4/9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/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/>
                        <a:t>rain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/>
                        <a:t>3/9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/>
                        <a:t>2/5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895600" y="3962401"/>
          <a:ext cx="3962400" cy="1366489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5122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/>
                        <a:t>Humidity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30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/>
                        <a:t>high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/>
                        <a:t>3/9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/>
                        <a:t>4/5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122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/>
                        <a:t>normal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/>
                        <a:t>6/9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/>
                        <a:t>1/5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895600" y="5410201"/>
          <a:ext cx="3962400" cy="130873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/>
                        <a:t>Windy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/>
                        <a:t>TRUE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/>
                        <a:t>3/9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/>
                        <a:t>3/5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/>
                        <a:t>FALSE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/>
                        <a:t>6/9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/>
                        <a:t>2/5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895600" y="2141220"/>
          <a:ext cx="3962400" cy="174498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/>
                        <a:t>Temperature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/>
                        <a:t>hot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/>
                        <a:t>2/9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/>
                        <a:t>2/5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/>
                        <a:t>mild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/>
                        <a:t>4/9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/>
                        <a:t>2/5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/>
                        <a:t>cool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/>
                        <a:t>3/9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/>
                        <a:t>1/5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0321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752600" y="922020"/>
          <a:ext cx="6172200" cy="14401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 dirty="0"/>
                        <a:t>Outlook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/>
                        <a:t>P(sunny | P)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/>
                        <a:t>2/9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/>
                        <a:t>P(sunny | N)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/>
                        <a:t>3/5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/>
                        <a:t>P(cloudy | P)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/>
                        <a:t>4/9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/>
                        <a:t>P(cloudy | N)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/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/>
                        <a:t>P(rain | P)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/>
                        <a:t>3/9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/>
                        <a:t>P(rain | N)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/>
                        <a:t>2/5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752600" y="3962401"/>
          <a:ext cx="6172200" cy="1384633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122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 dirty="0"/>
                        <a:t>Humidity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30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/>
                        <a:t>P(high | P)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/>
                        <a:t>3/9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/>
                        <a:t>P(high | N)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/>
                        <a:t>4/5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12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/>
                        <a:t>P(normal | P)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/>
                        <a:t>6/9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/>
                        <a:t>P(normal | N)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/>
                        <a:t>1/5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52600" y="5410201"/>
          <a:ext cx="6172200" cy="1125855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 dirty="0"/>
                        <a:t>Windy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/>
                        <a:t>P(TRUE | P)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/>
                        <a:t>3/9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/>
                        <a:t>P(TRUE | P)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/>
                        <a:t>3/5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/>
                        <a:t>P(FALSE | P)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/>
                        <a:t>6/9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/>
                        <a:t>P(FALSE | P)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/>
                        <a:t>2/5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752600" y="2446020"/>
          <a:ext cx="6172200" cy="144018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 dirty="0"/>
                        <a:t>Temperature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/>
                        <a:t>P(hot | P)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/>
                        <a:t>2/9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/>
                        <a:t>P(hot | P)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/>
                        <a:t>2/5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/>
                        <a:t>P(mild | P)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/>
                        <a:t>4/9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/>
                        <a:t>P(mild | P)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/>
                        <a:t>2/5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/>
                        <a:t>P(cool | P)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/>
                        <a:t>3/9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/>
                        <a:t>P(cool | P)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/>
                        <a:t>1/5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077200" y="304800"/>
          <a:ext cx="2438400" cy="13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Prior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P(Play)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9/14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</a:t>
                      </a:r>
                      <a:r>
                        <a:rPr lang="en-US" dirty="0" err="1"/>
                        <a:t>NoPlay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362200" y="304801"/>
            <a:ext cx="4912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Conditional Probabilities</a:t>
            </a:r>
          </a:p>
        </p:txBody>
      </p:sp>
    </p:spTree>
    <p:extLst>
      <p:ext uri="{BB962C8B-B14F-4D97-AF65-F5344CB8AC3E}">
        <p14:creationId xmlns:p14="http://schemas.microsoft.com/office/powerpoint/2010/main" val="204157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Classify Unseen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unseen sample X = &lt;rain, hot, high, false&gt;</a:t>
            </a:r>
          </a:p>
          <a:p>
            <a:r>
              <a:rPr lang="en-US" dirty="0"/>
              <a:t>P(</a:t>
            </a:r>
            <a:r>
              <a:rPr lang="en-US" dirty="0" err="1"/>
              <a:t>X|p</a:t>
            </a:r>
            <a:r>
              <a:rPr lang="en-US" dirty="0"/>
              <a:t>)·P(P) = </a:t>
            </a:r>
            <a:r>
              <a:rPr lang="en-US" sz="2000" dirty="0"/>
              <a:t>P(</a:t>
            </a:r>
            <a:r>
              <a:rPr lang="en-US" sz="2000" dirty="0" err="1"/>
              <a:t>rain|p</a:t>
            </a:r>
            <a:r>
              <a:rPr lang="en-US" sz="2000" dirty="0"/>
              <a:t>)·P(</a:t>
            </a:r>
            <a:r>
              <a:rPr lang="en-US" sz="2000" dirty="0" err="1"/>
              <a:t>hot|p</a:t>
            </a:r>
            <a:r>
              <a:rPr lang="en-US" sz="2000" dirty="0"/>
              <a:t>)·P(</a:t>
            </a:r>
            <a:r>
              <a:rPr lang="en-US" sz="2000" dirty="0" err="1"/>
              <a:t>high|p</a:t>
            </a:r>
            <a:r>
              <a:rPr lang="en-US" sz="2000" dirty="0"/>
              <a:t>)·P(</a:t>
            </a:r>
            <a:r>
              <a:rPr lang="en-US" sz="2000" dirty="0" err="1"/>
              <a:t>false|p</a:t>
            </a:r>
            <a:r>
              <a:rPr lang="en-US" sz="2000" dirty="0"/>
              <a:t>)·P(p) 			        </a:t>
            </a:r>
            <a:r>
              <a:rPr lang="en-US" dirty="0"/>
              <a:t>=   </a:t>
            </a:r>
            <a:r>
              <a:rPr lang="en-US" sz="2000" dirty="0"/>
              <a:t>3/9    x       2/9    x     3/9  x      6/9   x   9/14 = 0.0105</a:t>
            </a:r>
          </a:p>
          <a:p>
            <a:r>
              <a:rPr lang="en-US" dirty="0"/>
              <a:t>P(</a:t>
            </a:r>
            <a:r>
              <a:rPr lang="en-US" dirty="0" err="1"/>
              <a:t>X|n</a:t>
            </a:r>
            <a:r>
              <a:rPr lang="en-US" dirty="0"/>
              <a:t>)·P(N) = </a:t>
            </a:r>
            <a:r>
              <a:rPr lang="en-US" sz="2000" dirty="0"/>
              <a:t>P(</a:t>
            </a:r>
            <a:r>
              <a:rPr lang="en-US" sz="2000" dirty="0" err="1"/>
              <a:t>rain|n</a:t>
            </a:r>
            <a:r>
              <a:rPr lang="en-US" sz="2000" dirty="0"/>
              <a:t>)·P(</a:t>
            </a:r>
            <a:r>
              <a:rPr lang="en-US" sz="2000" dirty="0" err="1"/>
              <a:t>hot|n</a:t>
            </a:r>
            <a:r>
              <a:rPr lang="en-US" sz="2000" dirty="0"/>
              <a:t>)·P(</a:t>
            </a:r>
            <a:r>
              <a:rPr lang="en-US" sz="2000" dirty="0" err="1"/>
              <a:t>high|n</a:t>
            </a:r>
            <a:r>
              <a:rPr lang="en-US" sz="2000" dirty="0"/>
              <a:t>)·P(</a:t>
            </a:r>
            <a:r>
              <a:rPr lang="en-US" sz="2000" dirty="0" err="1"/>
              <a:t>false|n</a:t>
            </a:r>
            <a:r>
              <a:rPr lang="en-US" sz="2000" dirty="0"/>
              <a:t>)·P(n)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			     =   </a:t>
            </a:r>
            <a:r>
              <a:rPr lang="en-US" sz="2000" dirty="0"/>
              <a:t>2/5   x       2/5     x    4/5    x     2/5       x  5/14 = .018</a:t>
            </a:r>
          </a:p>
        </p:txBody>
      </p:sp>
      <p:sp>
        <p:nvSpPr>
          <p:cNvPr id="4" name="Rectangle 3"/>
          <p:cNvSpPr/>
          <p:nvPr/>
        </p:nvSpPr>
        <p:spPr>
          <a:xfrm>
            <a:off x="2590800" y="5105400"/>
            <a:ext cx="7239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Sample X will be classified in class N (don’t play)</a:t>
            </a:r>
          </a:p>
        </p:txBody>
      </p:sp>
    </p:spTree>
    <p:extLst>
      <p:ext uri="{BB962C8B-B14F-4D97-AF65-F5344CB8AC3E}">
        <p14:creationId xmlns:p14="http://schemas.microsoft.com/office/powerpoint/2010/main" val="117536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Naïve assumption: attribute independence P(x</a:t>
            </a:r>
            <a:r>
              <a:rPr lang="en-US" baseline="-25000" dirty="0"/>
              <a:t>1</a:t>
            </a:r>
            <a:r>
              <a:rPr lang="en-US" dirty="0"/>
              <a:t>,…,x</a:t>
            </a:r>
            <a:r>
              <a:rPr lang="en-US" baseline="-25000" dirty="0"/>
              <a:t>k</a:t>
            </a:r>
            <a:r>
              <a:rPr lang="en-US" dirty="0"/>
              <a:t>|C) = P(x</a:t>
            </a:r>
            <a:r>
              <a:rPr lang="en-US" baseline="-25000" dirty="0"/>
              <a:t>1</a:t>
            </a:r>
            <a:r>
              <a:rPr lang="en-US" dirty="0"/>
              <a:t>|C)·…·P(x</a:t>
            </a:r>
            <a:r>
              <a:rPr lang="en-US" baseline="-25000" dirty="0"/>
              <a:t>k</a:t>
            </a:r>
            <a:r>
              <a:rPr lang="en-US" dirty="0"/>
              <a:t>|C)</a:t>
            </a:r>
          </a:p>
          <a:p>
            <a:r>
              <a:rPr lang="en-US" dirty="0"/>
              <a:t>If </a:t>
            </a:r>
            <a:r>
              <a:rPr lang="en-US" dirty="0" err="1"/>
              <a:t>i-th</a:t>
            </a:r>
            <a:r>
              <a:rPr lang="en-US" dirty="0"/>
              <a:t> attribute is categorical: </a:t>
            </a:r>
          </a:p>
          <a:p>
            <a:pPr lvl="1"/>
            <a:r>
              <a:rPr lang="en-US" dirty="0"/>
              <a:t>P(x</a:t>
            </a:r>
            <a:r>
              <a:rPr lang="en-US" baseline="-25000" dirty="0"/>
              <a:t>i</a:t>
            </a:r>
            <a:r>
              <a:rPr lang="en-US" dirty="0"/>
              <a:t>|C) is estimated as the relative freq of samples having value xi as </a:t>
            </a:r>
            <a:r>
              <a:rPr lang="en-US" dirty="0" err="1"/>
              <a:t>i-th</a:t>
            </a:r>
            <a:r>
              <a:rPr lang="en-US" dirty="0"/>
              <a:t> attribute in class C</a:t>
            </a:r>
          </a:p>
          <a:p>
            <a:r>
              <a:rPr lang="en-US" dirty="0"/>
              <a:t>If </a:t>
            </a:r>
            <a:r>
              <a:rPr lang="en-US" dirty="0" err="1"/>
              <a:t>i-th</a:t>
            </a:r>
            <a:r>
              <a:rPr lang="en-US" dirty="0"/>
              <a:t> attribute is continuous:</a:t>
            </a:r>
          </a:p>
          <a:p>
            <a:pPr lvl="1"/>
            <a:r>
              <a:rPr lang="en-US" dirty="0"/>
              <a:t>P(x</a:t>
            </a:r>
            <a:r>
              <a:rPr lang="en-US" baseline="-25000" dirty="0"/>
              <a:t>i</a:t>
            </a:r>
            <a:r>
              <a:rPr lang="en-US" dirty="0"/>
              <a:t>|C) is estimated thru a Gaussian density function</a:t>
            </a:r>
          </a:p>
        </p:txBody>
      </p:sp>
    </p:spTree>
    <p:extLst>
      <p:ext uri="{BB962C8B-B14F-4D97-AF65-F5344CB8AC3E}">
        <p14:creationId xmlns:p14="http://schemas.microsoft.com/office/powerpoint/2010/main" val="775870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Independence Assumption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 makes computation possible</a:t>
            </a:r>
          </a:p>
          <a:p>
            <a:r>
              <a:rPr lang="en-US" dirty="0"/>
              <a:t>… yields optimal classifiers when satisfied</a:t>
            </a:r>
          </a:p>
          <a:p>
            <a:r>
              <a:rPr lang="en-US" dirty="0"/>
              <a:t>… but is seldom satisfied in practice, as attributes (variables) are often correlated.</a:t>
            </a:r>
          </a:p>
        </p:txBody>
      </p:sp>
    </p:spTree>
    <p:extLst>
      <p:ext uri="{BB962C8B-B14F-4D97-AF65-F5344CB8AC3E}">
        <p14:creationId xmlns:p14="http://schemas.microsoft.com/office/powerpoint/2010/main" val="1716518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458200" cy="4525963"/>
          </a:xfrm>
        </p:spPr>
        <p:txBody>
          <a:bodyPr>
            <a:normAutofit/>
          </a:bodyPr>
          <a:lstStyle/>
          <a:p>
            <a:r>
              <a:rPr lang="en-US" dirty="0"/>
              <a:t>Graphical models for reasoning under uncertainty, </a:t>
            </a:r>
          </a:p>
          <a:p>
            <a:endParaRPr lang="en-US" dirty="0"/>
          </a:p>
          <a:p>
            <a:r>
              <a:rPr lang="en-US" dirty="0"/>
              <a:t>The nodes represent variables (discrete or continuous) </a:t>
            </a:r>
          </a:p>
          <a:p>
            <a:endParaRPr lang="en-US" dirty="0"/>
          </a:p>
          <a:p>
            <a:r>
              <a:rPr lang="en-US" dirty="0"/>
              <a:t>Arcs represent direct connections between them.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These direct connections are often causal connections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15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BNs model the quantitative strength of the connections between variables, allowing probabilistic beliefs about them to be updated automatically as new information becomes available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619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Syntax</a:t>
            </a:r>
          </a:p>
          <a:p>
            <a:pPr lvl="1"/>
            <a:r>
              <a:rPr lang="en-US" dirty="0"/>
              <a:t>how Bayesian networks are put together </a:t>
            </a:r>
          </a:p>
          <a:p>
            <a:r>
              <a:rPr lang="en-US" dirty="0"/>
              <a:t>Semantics</a:t>
            </a:r>
          </a:p>
          <a:p>
            <a:pPr lvl="1"/>
            <a:r>
              <a:rPr lang="en-US" dirty="0"/>
              <a:t>how to interpret the information encoded in a network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455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Bayesian network represent a set of random variables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/>
              <a:t>X </a:t>
            </a:r>
            <a:r>
              <a:rPr lang="en-US" dirty="0"/>
              <a:t>= </a:t>
            </a:r>
            <a:r>
              <a:rPr lang="en-US" i="1" dirty="0"/>
              <a:t>X</a:t>
            </a:r>
            <a:r>
              <a:rPr lang="en-US" dirty="0"/>
              <a:t>1 </a:t>
            </a:r>
            <a:r>
              <a:rPr lang="en-US" i="1" dirty="0"/>
              <a:t>, ..Xi,...</a:t>
            </a:r>
            <a:r>
              <a:rPr lang="en-US" i="1" dirty="0" err="1"/>
              <a:t>Xn</a:t>
            </a:r>
            <a:r>
              <a:rPr lang="en-US" dirty="0"/>
              <a:t>, </a:t>
            </a:r>
            <a:br>
              <a:rPr lang="en-US" dirty="0"/>
            </a:br>
            <a:endParaRPr lang="en-US" dirty="0"/>
          </a:p>
          <a:p>
            <a:r>
              <a:rPr lang="en-US" dirty="0"/>
              <a:t>A set of directed </a:t>
            </a:r>
            <a:r>
              <a:rPr lang="en-US" b="1" dirty="0"/>
              <a:t>arcs </a:t>
            </a:r>
            <a:r>
              <a:rPr lang="en-US" dirty="0"/>
              <a:t>(or links)</a:t>
            </a:r>
            <a:br>
              <a:rPr lang="en-US" dirty="0"/>
            </a:br>
            <a:r>
              <a:rPr lang="en-US" dirty="0"/>
              <a:t>connects pairs of nodes, </a:t>
            </a:r>
            <a:r>
              <a:rPr lang="en-US" i="1" dirty="0"/>
              <a:t>Xi → </a:t>
            </a:r>
            <a:r>
              <a:rPr lang="en-US" i="1" dirty="0" err="1"/>
              <a:t>Xj</a:t>
            </a:r>
            <a:r>
              <a:rPr lang="en-US" dirty="0"/>
              <a:t>, representing the direct dependencies between variables.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the strength of the relationship between variables</a:t>
            </a:r>
            <a:br>
              <a:rPr lang="en-US" dirty="0"/>
            </a:br>
            <a:r>
              <a:rPr lang="en-US" dirty="0"/>
              <a:t>is quantified by conditional probability distributions associated with each node. </a:t>
            </a:r>
          </a:p>
        </p:txBody>
      </p:sp>
    </p:spTree>
    <p:extLst>
      <p:ext uri="{BB962C8B-B14F-4D97-AF65-F5344CB8AC3E}">
        <p14:creationId xmlns:p14="http://schemas.microsoft.com/office/powerpoint/2010/main" val="3184646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Probability and Distributions</a:t>
            </a:r>
          </a:p>
          <a:p>
            <a:pPr lvl="1"/>
            <a:r>
              <a:rPr lang="en-GB" dirty="0"/>
              <a:t>Prior</a:t>
            </a:r>
            <a:r>
              <a:rPr lang="en-GB"/>
              <a:t>, Joint</a:t>
            </a:r>
            <a:r>
              <a:rPr lang="en-GB" dirty="0"/>
              <a:t>, Marginal, Conditional</a:t>
            </a:r>
          </a:p>
          <a:p>
            <a:r>
              <a:rPr lang="en-GB" dirty="0"/>
              <a:t>Law of total probabilities</a:t>
            </a:r>
          </a:p>
          <a:p>
            <a:r>
              <a:rPr lang="en-GB" dirty="0"/>
              <a:t>Bayes Rule</a:t>
            </a:r>
          </a:p>
          <a:p>
            <a:r>
              <a:rPr lang="en-GB" dirty="0"/>
              <a:t>The Chain Rule</a:t>
            </a:r>
          </a:p>
          <a:p>
            <a:r>
              <a:rPr lang="en-GB" dirty="0"/>
              <a:t>Notion of Independence</a:t>
            </a:r>
          </a:p>
          <a:p>
            <a:r>
              <a:rPr lang="en-GB" dirty="0"/>
              <a:t>Conditional Independence Diagrams</a:t>
            </a:r>
          </a:p>
          <a:p>
            <a:pPr lvl="1"/>
            <a:r>
              <a:rPr lang="en-GB" dirty="0"/>
              <a:t>Directed Graphical Models</a:t>
            </a:r>
          </a:p>
          <a:p>
            <a:pPr lvl="1"/>
            <a:r>
              <a:rPr lang="en-GB" dirty="0"/>
              <a:t>Probabilistic Graphical Model </a:t>
            </a:r>
          </a:p>
          <a:p>
            <a:pPr lvl="1"/>
            <a:r>
              <a:rPr lang="en-GB" dirty="0"/>
              <a:t>Bayesian Networks</a:t>
            </a:r>
          </a:p>
        </p:txBody>
      </p:sp>
    </p:spTree>
    <p:extLst>
      <p:ext uri="{BB962C8B-B14F-4D97-AF65-F5344CB8AC3E}">
        <p14:creationId xmlns:p14="http://schemas.microsoft.com/office/powerpoint/2010/main" val="524559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only constraint on the arcs allowed in a BN is that there must not be any directed cycles: </a:t>
            </a:r>
          </a:p>
          <a:p>
            <a:pPr lvl="1"/>
            <a:r>
              <a:rPr lang="en-US" dirty="0"/>
              <a:t>directed acyclic graphs (DAGs)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182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Graphical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G</a:t>
            </a:r>
            <a:r>
              <a:rPr lang="en-GB" dirty="0"/>
              <a:t>rade</a:t>
            </a:r>
          </a:p>
          <a:p>
            <a:r>
              <a:rPr lang="en-GB" dirty="0"/>
              <a:t>Course </a:t>
            </a:r>
            <a:r>
              <a:rPr lang="en-GB" b="1" dirty="0"/>
              <a:t>D</a:t>
            </a:r>
            <a:r>
              <a:rPr lang="en-GB" dirty="0"/>
              <a:t>ifficulty</a:t>
            </a:r>
          </a:p>
          <a:p>
            <a:r>
              <a:rPr lang="en-GB" b="1" dirty="0"/>
              <a:t>I</a:t>
            </a:r>
            <a:r>
              <a:rPr lang="en-GB" dirty="0"/>
              <a:t>ntelligence</a:t>
            </a:r>
          </a:p>
          <a:p>
            <a:r>
              <a:rPr lang="en-GB" b="1" dirty="0"/>
              <a:t>S</a:t>
            </a:r>
            <a:r>
              <a:rPr lang="en-GB" dirty="0"/>
              <a:t>AT</a:t>
            </a:r>
          </a:p>
          <a:p>
            <a:r>
              <a:rPr lang="en-GB" dirty="0"/>
              <a:t>Recommendation </a:t>
            </a:r>
            <a:r>
              <a:rPr lang="en-GB" b="1" dirty="0"/>
              <a:t>L</a:t>
            </a:r>
            <a:r>
              <a:rPr lang="en-GB" dirty="0"/>
              <a:t>etter</a:t>
            </a:r>
          </a:p>
        </p:txBody>
      </p:sp>
      <p:sp>
        <p:nvSpPr>
          <p:cNvPr id="4" name="Oval 3"/>
          <p:cNvSpPr/>
          <p:nvPr/>
        </p:nvSpPr>
        <p:spPr>
          <a:xfrm>
            <a:off x="5138530" y="2286000"/>
            <a:ext cx="1905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Difficulty</a:t>
            </a:r>
          </a:p>
        </p:txBody>
      </p:sp>
      <p:sp>
        <p:nvSpPr>
          <p:cNvPr id="5" name="Oval 4"/>
          <p:cNvSpPr/>
          <p:nvPr/>
        </p:nvSpPr>
        <p:spPr>
          <a:xfrm>
            <a:off x="7646653" y="2286000"/>
            <a:ext cx="1905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Intelligence</a:t>
            </a:r>
          </a:p>
        </p:txBody>
      </p:sp>
      <p:sp>
        <p:nvSpPr>
          <p:cNvPr id="6" name="Oval 5"/>
          <p:cNvSpPr/>
          <p:nvPr/>
        </p:nvSpPr>
        <p:spPr>
          <a:xfrm>
            <a:off x="6281530" y="3840480"/>
            <a:ext cx="1905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Grade</a:t>
            </a:r>
          </a:p>
        </p:txBody>
      </p:sp>
      <p:cxnSp>
        <p:nvCxnSpPr>
          <p:cNvPr id="8" name="Straight Arrow Connector 7"/>
          <p:cNvCxnSpPr>
            <a:cxnSpLocks/>
            <a:stCxn id="4" idx="4"/>
            <a:endCxn id="6" idx="1"/>
          </p:cNvCxnSpPr>
          <p:nvPr/>
        </p:nvCxnSpPr>
        <p:spPr>
          <a:xfrm>
            <a:off x="6091031" y="3200401"/>
            <a:ext cx="469481" cy="7739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  <a:stCxn id="5" idx="4"/>
            <a:endCxn id="6" idx="7"/>
          </p:cNvCxnSpPr>
          <p:nvPr/>
        </p:nvCxnSpPr>
        <p:spPr>
          <a:xfrm flipH="1">
            <a:off x="7907549" y="3200401"/>
            <a:ext cx="691604" cy="7739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9078684" y="3840480"/>
            <a:ext cx="1905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SAT</a:t>
            </a:r>
          </a:p>
        </p:txBody>
      </p:sp>
      <p:cxnSp>
        <p:nvCxnSpPr>
          <p:cNvPr id="14" name="Straight Arrow Connector 13"/>
          <p:cNvCxnSpPr>
            <a:cxnSpLocks/>
            <a:stCxn id="5" idx="4"/>
            <a:endCxn id="13" idx="1"/>
          </p:cNvCxnSpPr>
          <p:nvPr/>
        </p:nvCxnSpPr>
        <p:spPr>
          <a:xfrm>
            <a:off x="8599153" y="3200401"/>
            <a:ext cx="758512" cy="7739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281530" y="5324756"/>
            <a:ext cx="1905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Rec Letter</a:t>
            </a:r>
          </a:p>
        </p:txBody>
      </p:sp>
      <p:cxnSp>
        <p:nvCxnSpPr>
          <p:cNvPr id="18" name="Straight Arrow Connector 17"/>
          <p:cNvCxnSpPr>
            <a:cxnSpLocks/>
            <a:stCxn id="6" idx="4"/>
            <a:endCxn id="17" idx="0"/>
          </p:cNvCxnSpPr>
          <p:nvPr/>
        </p:nvCxnSpPr>
        <p:spPr>
          <a:xfrm>
            <a:off x="7234030" y="4754880"/>
            <a:ext cx="0" cy="5698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94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3" grpId="0" animBg="1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Graphical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182433" cy="4351338"/>
          </a:xfrm>
        </p:spPr>
        <p:txBody>
          <a:bodyPr/>
          <a:lstStyle/>
          <a:p>
            <a:r>
              <a:rPr lang="en-GB" dirty="0"/>
              <a:t>DAG</a:t>
            </a:r>
          </a:p>
          <a:p>
            <a:pPr lvl="1"/>
            <a:r>
              <a:rPr lang="en-GB" dirty="0"/>
              <a:t>Directed Graphical Models</a:t>
            </a:r>
          </a:p>
          <a:p>
            <a:pPr lvl="1"/>
            <a:r>
              <a:rPr lang="en-GB" dirty="0"/>
              <a:t>Probabilistic Graphical Models</a:t>
            </a:r>
          </a:p>
          <a:p>
            <a:pPr lvl="1"/>
            <a:r>
              <a:rPr lang="en-GB" dirty="0"/>
              <a:t>Bayesian Networks</a:t>
            </a:r>
          </a:p>
          <a:p>
            <a:r>
              <a:rPr lang="en-GB" dirty="0"/>
              <a:t>Formal representation of the probabilistic connections among random variables</a:t>
            </a:r>
          </a:p>
          <a:p>
            <a:r>
              <a:rPr lang="en-GB" dirty="0"/>
              <a:t>Intuitive &amp; Parsimonious (compact)</a:t>
            </a:r>
          </a:p>
          <a:p>
            <a:endParaRPr lang="en-GB" dirty="0"/>
          </a:p>
        </p:txBody>
      </p:sp>
      <p:sp>
        <p:nvSpPr>
          <p:cNvPr id="15" name="Oval 14"/>
          <p:cNvSpPr/>
          <p:nvPr/>
        </p:nvSpPr>
        <p:spPr>
          <a:xfrm>
            <a:off x="5628860" y="2286000"/>
            <a:ext cx="1905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Difficulty</a:t>
            </a:r>
          </a:p>
        </p:txBody>
      </p:sp>
      <p:sp>
        <p:nvSpPr>
          <p:cNvPr id="16" name="Oval 15"/>
          <p:cNvSpPr/>
          <p:nvPr/>
        </p:nvSpPr>
        <p:spPr>
          <a:xfrm>
            <a:off x="8136983" y="2286000"/>
            <a:ext cx="1905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Intelligence</a:t>
            </a:r>
          </a:p>
        </p:txBody>
      </p:sp>
      <p:sp>
        <p:nvSpPr>
          <p:cNvPr id="19" name="Oval 18"/>
          <p:cNvSpPr/>
          <p:nvPr/>
        </p:nvSpPr>
        <p:spPr>
          <a:xfrm>
            <a:off x="6771860" y="3840480"/>
            <a:ext cx="1905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Grade</a:t>
            </a:r>
          </a:p>
        </p:txBody>
      </p:sp>
      <p:cxnSp>
        <p:nvCxnSpPr>
          <p:cNvPr id="20" name="Straight Arrow Connector 19"/>
          <p:cNvCxnSpPr>
            <a:cxnSpLocks/>
            <a:stCxn id="15" idx="4"/>
            <a:endCxn id="19" idx="1"/>
          </p:cNvCxnSpPr>
          <p:nvPr/>
        </p:nvCxnSpPr>
        <p:spPr>
          <a:xfrm>
            <a:off x="6581361" y="3200401"/>
            <a:ext cx="469481" cy="7739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  <a:stCxn id="16" idx="4"/>
            <a:endCxn id="19" idx="7"/>
          </p:cNvCxnSpPr>
          <p:nvPr/>
        </p:nvCxnSpPr>
        <p:spPr>
          <a:xfrm flipH="1">
            <a:off x="8397879" y="3200401"/>
            <a:ext cx="691604" cy="7739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9569014" y="3840480"/>
            <a:ext cx="1905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SAT</a:t>
            </a:r>
          </a:p>
        </p:txBody>
      </p:sp>
      <p:cxnSp>
        <p:nvCxnSpPr>
          <p:cNvPr id="24" name="Straight Arrow Connector 23"/>
          <p:cNvCxnSpPr>
            <a:cxnSpLocks/>
            <a:stCxn id="16" idx="4"/>
            <a:endCxn id="23" idx="1"/>
          </p:cNvCxnSpPr>
          <p:nvPr/>
        </p:nvCxnSpPr>
        <p:spPr>
          <a:xfrm>
            <a:off x="9089483" y="3200401"/>
            <a:ext cx="758512" cy="7739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771860" y="5324756"/>
            <a:ext cx="1905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Rec Letter</a:t>
            </a:r>
          </a:p>
        </p:txBody>
      </p:sp>
      <p:cxnSp>
        <p:nvCxnSpPr>
          <p:cNvPr id="26" name="Straight Arrow Connector 25"/>
          <p:cNvCxnSpPr>
            <a:cxnSpLocks/>
            <a:stCxn id="19" idx="4"/>
            <a:endCxn id="25" idx="0"/>
          </p:cNvCxnSpPr>
          <p:nvPr/>
        </p:nvCxnSpPr>
        <p:spPr>
          <a:xfrm>
            <a:off x="7724360" y="4754880"/>
            <a:ext cx="0" cy="5698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668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Graphical Models: Bayesian Network</a:t>
            </a:r>
          </a:p>
        </p:txBody>
      </p:sp>
      <p:sp>
        <p:nvSpPr>
          <p:cNvPr id="15" name="Oval 14"/>
          <p:cNvSpPr/>
          <p:nvPr/>
        </p:nvSpPr>
        <p:spPr>
          <a:xfrm>
            <a:off x="5424280" y="2286000"/>
            <a:ext cx="1905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Difficulty</a:t>
            </a:r>
          </a:p>
        </p:txBody>
      </p:sp>
      <p:sp>
        <p:nvSpPr>
          <p:cNvPr id="16" name="Oval 15"/>
          <p:cNvSpPr/>
          <p:nvPr/>
        </p:nvSpPr>
        <p:spPr>
          <a:xfrm>
            <a:off x="7932403" y="2286000"/>
            <a:ext cx="1905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Intelligence</a:t>
            </a:r>
          </a:p>
        </p:txBody>
      </p:sp>
      <p:sp>
        <p:nvSpPr>
          <p:cNvPr id="19" name="Oval 18"/>
          <p:cNvSpPr/>
          <p:nvPr/>
        </p:nvSpPr>
        <p:spPr>
          <a:xfrm>
            <a:off x="6567280" y="3840480"/>
            <a:ext cx="1905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Grade</a:t>
            </a:r>
          </a:p>
        </p:txBody>
      </p:sp>
      <p:cxnSp>
        <p:nvCxnSpPr>
          <p:cNvPr id="20" name="Straight Arrow Connector 19"/>
          <p:cNvCxnSpPr>
            <a:cxnSpLocks/>
            <a:stCxn id="15" idx="4"/>
            <a:endCxn id="19" idx="1"/>
          </p:cNvCxnSpPr>
          <p:nvPr/>
        </p:nvCxnSpPr>
        <p:spPr>
          <a:xfrm>
            <a:off x="6376781" y="3200401"/>
            <a:ext cx="469481" cy="7739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  <a:stCxn id="16" idx="4"/>
            <a:endCxn id="19" idx="7"/>
          </p:cNvCxnSpPr>
          <p:nvPr/>
        </p:nvCxnSpPr>
        <p:spPr>
          <a:xfrm flipH="1">
            <a:off x="8193299" y="3200401"/>
            <a:ext cx="691604" cy="7739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9364434" y="3840480"/>
            <a:ext cx="1905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SAT</a:t>
            </a:r>
          </a:p>
        </p:txBody>
      </p:sp>
      <p:cxnSp>
        <p:nvCxnSpPr>
          <p:cNvPr id="24" name="Straight Arrow Connector 23"/>
          <p:cNvCxnSpPr>
            <a:cxnSpLocks/>
            <a:stCxn id="16" idx="4"/>
            <a:endCxn id="23" idx="1"/>
          </p:cNvCxnSpPr>
          <p:nvPr/>
        </p:nvCxnSpPr>
        <p:spPr>
          <a:xfrm>
            <a:off x="8884903" y="3200401"/>
            <a:ext cx="758512" cy="7739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567280" y="5324756"/>
            <a:ext cx="1905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Rec Letter</a:t>
            </a:r>
          </a:p>
        </p:txBody>
      </p:sp>
      <p:cxnSp>
        <p:nvCxnSpPr>
          <p:cNvPr id="26" name="Straight Arrow Connector 25"/>
          <p:cNvCxnSpPr>
            <a:cxnSpLocks/>
            <a:stCxn id="19" idx="4"/>
            <a:endCxn id="25" idx="0"/>
          </p:cNvCxnSpPr>
          <p:nvPr/>
        </p:nvCxnSpPr>
        <p:spPr>
          <a:xfrm>
            <a:off x="7519780" y="4754880"/>
            <a:ext cx="0" cy="5698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182433" cy="4351338"/>
          </a:xfrm>
        </p:spPr>
        <p:txBody>
          <a:bodyPr/>
          <a:lstStyle/>
          <a:p>
            <a:r>
              <a:rPr lang="en-GB" dirty="0"/>
              <a:t>How to parameterize the BN?</a:t>
            </a:r>
          </a:p>
          <a:p>
            <a:r>
              <a:rPr lang="en-GB" dirty="0"/>
              <a:t>As many nodes as many CPDs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7235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Bayesian Network: CPDs</a:t>
            </a:r>
          </a:p>
        </p:txBody>
      </p:sp>
      <p:graphicFrame>
        <p:nvGraphicFramePr>
          <p:cNvPr id="1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107846" y="3749329"/>
          <a:ext cx="2841645" cy="1929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329">
                  <a:extLst>
                    <a:ext uri="{9D8B030D-6E8A-4147-A177-3AD203B41FA5}">
                      <a16:colId xmlns:a16="http://schemas.microsoft.com/office/drawing/2014/main" val="3339638800"/>
                    </a:ext>
                  </a:extLst>
                </a:gridCol>
                <a:gridCol w="568329">
                  <a:extLst>
                    <a:ext uri="{9D8B030D-6E8A-4147-A177-3AD203B41FA5}">
                      <a16:colId xmlns:a16="http://schemas.microsoft.com/office/drawing/2014/main" val="221695539"/>
                    </a:ext>
                  </a:extLst>
                </a:gridCol>
                <a:gridCol w="568329">
                  <a:extLst>
                    <a:ext uri="{9D8B030D-6E8A-4147-A177-3AD203B41FA5}">
                      <a16:colId xmlns:a16="http://schemas.microsoft.com/office/drawing/2014/main" val="1798827508"/>
                    </a:ext>
                  </a:extLst>
                </a:gridCol>
                <a:gridCol w="568329">
                  <a:extLst>
                    <a:ext uri="{9D8B030D-6E8A-4147-A177-3AD203B41FA5}">
                      <a16:colId xmlns:a16="http://schemas.microsoft.com/office/drawing/2014/main" val="3442392100"/>
                    </a:ext>
                  </a:extLst>
                </a:gridCol>
                <a:gridCol w="568329">
                  <a:extLst>
                    <a:ext uri="{9D8B030D-6E8A-4147-A177-3AD203B41FA5}">
                      <a16:colId xmlns:a16="http://schemas.microsoft.com/office/drawing/2014/main" val="3514163754"/>
                    </a:ext>
                  </a:extLst>
                </a:gridCol>
              </a:tblGrid>
              <a:tr h="385845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ym typeface="Wingdings" panose="05000000000000000000" pitchFamily="2" charset="2"/>
                        </a:rPr>
                        <a:t>G</a:t>
                      </a:r>
                      <a:r>
                        <a:rPr lang="en-GB" sz="1600" baseline="30000" dirty="0">
                          <a:sym typeface="Wingdings" panose="05000000000000000000" pitchFamily="2" charset="2"/>
                        </a:rPr>
                        <a:t>1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ym typeface="Wingdings" panose="05000000000000000000" pitchFamily="2" charset="2"/>
                        </a:rPr>
                        <a:t>G</a:t>
                      </a:r>
                      <a:r>
                        <a:rPr lang="en-GB" sz="1600" baseline="30000" dirty="0">
                          <a:sym typeface="Wingdings" panose="05000000000000000000" pitchFamily="2" charset="2"/>
                        </a:rPr>
                        <a:t>2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ym typeface="Wingdings" panose="05000000000000000000" pitchFamily="2" charset="2"/>
                        </a:rPr>
                        <a:t>G</a:t>
                      </a:r>
                      <a:r>
                        <a:rPr lang="en-GB" sz="1600" baseline="30000" dirty="0">
                          <a:sym typeface="Wingdings" panose="05000000000000000000" pitchFamily="2" charset="2"/>
                        </a:rPr>
                        <a:t>3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394337"/>
                  </a:ext>
                </a:extLst>
              </a:tr>
              <a:tr h="385845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425484"/>
                  </a:ext>
                </a:extLst>
              </a:tr>
              <a:tr h="385845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490493"/>
                  </a:ext>
                </a:extLst>
              </a:tr>
              <a:tr h="385845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83773"/>
                  </a:ext>
                </a:extLst>
              </a:tr>
              <a:tr h="385845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66995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49287" y="3379997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P(G | I, D)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669396" y="1806085"/>
          <a:ext cx="149307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539">
                  <a:extLst>
                    <a:ext uri="{9D8B030D-6E8A-4147-A177-3AD203B41FA5}">
                      <a16:colId xmlns:a16="http://schemas.microsoft.com/office/drawing/2014/main" val="3359339129"/>
                    </a:ext>
                  </a:extLst>
                </a:gridCol>
                <a:gridCol w="746539">
                  <a:extLst>
                    <a:ext uri="{9D8B030D-6E8A-4147-A177-3AD203B41FA5}">
                      <a16:colId xmlns:a16="http://schemas.microsoft.com/office/drawing/2014/main" val="303166340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P(D)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98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738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772912"/>
                  </a:ext>
                </a:extLst>
              </a:tr>
            </a:tbl>
          </a:graphicData>
        </a:graphic>
      </p:graphicFrame>
      <p:sp>
        <p:nvSpPr>
          <p:cNvPr id="19" name="Oval 18"/>
          <p:cNvSpPr/>
          <p:nvPr/>
        </p:nvSpPr>
        <p:spPr>
          <a:xfrm>
            <a:off x="3203712" y="2286000"/>
            <a:ext cx="1905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Difficulty</a:t>
            </a:r>
          </a:p>
        </p:txBody>
      </p:sp>
      <p:sp>
        <p:nvSpPr>
          <p:cNvPr id="20" name="Oval 19"/>
          <p:cNvSpPr/>
          <p:nvPr/>
        </p:nvSpPr>
        <p:spPr>
          <a:xfrm>
            <a:off x="5711835" y="2286000"/>
            <a:ext cx="1905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Intelligence</a:t>
            </a:r>
          </a:p>
        </p:txBody>
      </p:sp>
      <p:sp>
        <p:nvSpPr>
          <p:cNvPr id="22" name="Oval 21"/>
          <p:cNvSpPr/>
          <p:nvPr/>
        </p:nvSpPr>
        <p:spPr>
          <a:xfrm>
            <a:off x="4346712" y="3840480"/>
            <a:ext cx="1905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Grade</a:t>
            </a:r>
          </a:p>
        </p:txBody>
      </p:sp>
      <p:cxnSp>
        <p:nvCxnSpPr>
          <p:cNvPr id="23" name="Straight Arrow Connector 22"/>
          <p:cNvCxnSpPr>
            <a:cxnSpLocks/>
            <a:stCxn id="19" idx="4"/>
            <a:endCxn id="22" idx="1"/>
          </p:cNvCxnSpPr>
          <p:nvPr/>
        </p:nvCxnSpPr>
        <p:spPr>
          <a:xfrm>
            <a:off x="4156213" y="3200401"/>
            <a:ext cx="469481" cy="7739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20" idx="4"/>
            <a:endCxn id="22" idx="7"/>
          </p:cNvCxnSpPr>
          <p:nvPr/>
        </p:nvCxnSpPr>
        <p:spPr>
          <a:xfrm flipH="1">
            <a:off x="5972731" y="3200401"/>
            <a:ext cx="691604" cy="7739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143866" y="3840480"/>
            <a:ext cx="1905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SAT</a:t>
            </a:r>
          </a:p>
        </p:txBody>
      </p:sp>
      <p:cxnSp>
        <p:nvCxnSpPr>
          <p:cNvPr id="26" name="Straight Arrow Connector 25"/>
          <p:cNvCxnSpPr>
            <a:cxnSpLocks/>
            <a:stCxn id="20" idx="4"/>
            <a:endCxn id="25" idx="1"/>
          </p:cNvCxnSpPr>
          <p:nvPr/>
        </p:nvCxnSpPr>
        <p:spPr>
          <a:xfrm>
            <a:off x="6664335" y="3200401"/>
            <a:ext cx="758512" cy="7739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4346712" y="5324756"/>
            <a:ext cx="1905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Rec Letter</a:t>
            </a:r>
          </a:p>
        </p:txBody>
      </p:sp>
      <p:cxnSp>
        <p:nvCxnSpPr>
          <p:cNvPr id="28" name="Straight Arrow Connector 27"/>
          <p:cNvCxnSpPr>
            <a:cxnSpLocks/>
            <a:stCxn id="22" idx="4"/>
            <a:endCxn id="27" idx="0"/>
          </p:cNvCxnSpPr>
          <p:nvPr/>
        </p:nvCxnSpPr>
        <p:spPr>
          <a:xfrm>
            <a:off x="5299212" y="4754880"/>
            <a:ext cx="0" cy="5698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/>
          </p:cNvGraphicFramePr>
          <p:nvPr>
            <p:extLst/>
          </p:nvPr>
        </p:nvGraphicFramePr>
        <p:xfrm>
          <a:off x="7642962" y="1806085"/>
          <a:ext cx="14059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952">
                  <a:extLst>
                    <a:ext uri="{9D8B030D-6E8A-4147-A177-3AD203B41FA5}">
                      <a16:colId xmlns:a16="http://schemas.microsoft.com/office/drawing/2014/main" val="3359339129"/>
                    </a:ext>
                  </a:extLst>
                </a:gridCol>
                <a:gridCol w="702952">
                  <a:extLst>
                    <a:ext uri="{9D8B030D-6E8A-4147-A177-3AD203B41FA5}">
                      <a16:colId xmlns:a16="http://schemas.microsoft.com/office/drawing/2014/main" val="303166340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P(I)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98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738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772912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/>
          <p:cNvGraphicFramePr>
            <a:graphicFrameLocks/>
          </p:cNvGraphicFramePr>
          <p:nvPr>
            <p:extLst/>
          </p:nvPr>
        </p:nvGraphicFramePr>
        <p:xfrm>
          <a:off x="9185046" y="3749328"/>
          <a:ext cx="1704987" cy="1157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329">
                  <a:extLst>
                    <a:ext uri="{9D8B030D-6E8A-4147-A177-3AD203B41FA5}">
                      <a16:colId xmlns:a16="http://schemas.microsoft.com/office/drawing/2014/main" val="3339638800"/>
                    </a:ext>
                  </a:extLst>
                </a:gridCol>
                <a:gridCol w="568329">
                  <a:extLst>
                    <a:ext uri="{9D8B030D-6E8A-4147-A177-3AD203B41FA5}">
                      <a16:colId xmlns:a16="http://schemas.microsoft.com/office/drawing/2014/main" val="1798827508"/>
                    </a:ext>
                  </a:extLst>
                </a:gridCol>
                <a:gridCol w="568329">
                  <a:extLst>
                    <a:ext uri="{9D8B030D-6E8A-4147-A177-3AD203B41FA5}">
                      <a16:colId xmlns:a16="http://schemas.microsoft.com/office/drawing/2014/main" val="3442392100"/>
                    </a:ext>
                  </a:extLst>
                </a:gridCol>
              </a:tblGrid>
              <a:tr h="385845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ym typeface="Wingdings" panose="05000000000000000000" pitchFamily="2" charset="2"/>
                        </a:rPr>
                        <a:t>S</a:t>
                      </a:r>
                      <a:r>
                        <a:rPr lang="en-GB" sz="1600" baseline="30000" dirty="0">
                          <a:sym typeface="Wingdings" panose="05000000000000000000" pitchFamily="2" charset="2"/>
                        </a:rPr>
                        <a:t>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ym typeface="Wingdings" panose="05000000000000000000" pitchFamily="2" charset="2"/>
                        </a:rPr>
                        <a:t>S</a:t>
                      </a:r>
                      <a:r>
                        <a:rPr lang="en-GB" sz="1600" baseline="30000" dirty="0">
                          <a:sym typeface="Wingdings" panose="05000000000000000000" pitchFamily="2" charset="2"/>
                        </a:rPr>
                        <a:t>1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394337"/>
                  </a:ext>
                </a:extLst>
              </a:tr>
              <a:tr h="385845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425484"/>
                  </a:ext>
                </a:extLst>
              </a:tr>
              <a:tr h="385845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490493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9663077" y="3402730"/>
            <a:ext cx="1004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P(S | I)</a:t>
            </a:r>
          </a:p>
        </p:txBody>
      </p:sp>
      <p:graphicFrame>
        <p:nvGraphicFramePr>
          <p:cNvPr id="32" name="Content Placeholder 4"/>
          <p:cNvGraphicFramePr>
            <a:graphicFrameLocks/>
          </p:cNvGraphicFramePr>
          <p:nvPr>
            <p:extLst/>
          </p:nvPr>
        </p:nvGraphicFramePr>
        <p:xfrm>
          <a:off x="6365374" y="5227364"/>
          <a:ext cx="1704987" cy="1543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329">
                  <a:extLst>
                    <a:ext uri="{9D8B030D-6E8A-4147-A177-3AD203B41FA5}">
                      <a16:colId xmlns:a16="http://schemas.microsoft.com/office/drawing/2014/main" val="3339638800"/>
                    </a:ext>
                  </a:extLst>
                </a:gridCol>
                <a:gridCol w="568329">
                  <a:extLst>
                    <a:ext uri="{9D8B030D-6E8A-4147-A177-3AD203B41FA5}">
                      <a16:colId xmlns:a16="http://schemas.microsoft.com/office/drawing/2014/main" val="1798827508"/>
                    </a:ext>
                  </a:extLst>
                </a:gridCol>
                <a:gridCol w="568329">
                  <a:extLst>
                    <a:ext uri="{9D8B030D-6E8A-4147-A177-3AD203B41FA5}">
                      <a16:colId xmlns:a16="http://schemas.microsoft.com/office/drawing/2014/main" val="3442392100"/>
                    </a:ext>
                  </a:extLst>
                </a:gridCol>
              </a:tblGrid>
              <a:tr h="385845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ym typeface="Wingdings" panose="05000000000000000000" pitchFamily="2" charset="2"/>
                        </a:rPr>
                        <a:t>L</a:t>
                      </a:r>
                      <a:r>
                        <a:rPr lang="en-GB" sz="1600" baseline="30000" dirty="0">
                          <a:sym typeface="Wingdings" panose="05000000000000000000" pitchFamily="2" charset="2"/>
                        </a:rPr>
                        <a:t>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ym typeface="Wingdings" panose="05000000000000000000" pitchFamily="2" charset="2"/>
                        </a:rPr>
                        <a:t>L</a:t>
                      </a:r>
                      <a:r>
                        <a:rPr lang="en-GB" sz="1600" baseline="30000" dirty="0">
                          <a:sym typeface="Wingdings" panose="05000000000000000000" pitchFamily="2" charset="2"/>
                        </a:rPr>
                        <a:t>1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394337"/>
                  </a:ext>
                </a:extLst>
              </a:tr>
              <a:tr h="385845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425484"/>
                  </a:ext>
                </a:extLst>
              </a:tr>
              <a:tr h="385845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490493"/>
                  </a:ext>
                </a:extLst>
              </a:tr>
              <a:tr h="385845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279431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6750641" y="4907274"/>
            <a:ext cx="1004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P(L | G)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4350" y="6496050"/>
            <a:ext cx="4409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How BN produces JPD of these  5 variables ?</a:t>
            </a:r>
          </a:p>
        </p:txBody>
      </p:sp>
    </p:spTree>
    <p:extLst>
      <p:ext uri="{BB962C8B-B14F-4D97-AF65-F5344CB8AC3E}">
        <p14:creationId xmlns:p14="http://schemas.microsoft.com/office/powerpoint/2010/main" val="236473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Chain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P</m:t>
                      </m:r>
                      <m:r>
                        <a:rPr lang="en-GB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𝑋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,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𝑋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,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𝑋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3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…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𝑋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𝑛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)</m:t>
                      </m:r>
                      <m:r>
                        <a:rPr lang="en-GB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GB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GB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𝑃𝑎𝑟𝑒𝑛𝑡𝑠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(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en-GB" dirty="0">
                  <a:sym typeface="Wingdings" panose="05000000000000000000" pitchFamily="2" charset="2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0" i="0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GB" b="0" i="0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│</m:t>
                      </m:r>
                      <m:r>
                        <m:rPr>
                          <m:nor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│</m:t>
                      </m:r>
                      <m:r>
                        <m:rPr>
                          <m:nor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0" dirty="0"/>
              </a:p>
              <a:p>
                <a:pPr marL="0" indent="0" algn="just">
                  <a:buNone/>
                </a:pPr>
                <a:endParaRPr lang="en-GB" b="0" i="0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GB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GB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GB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GB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b="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8489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Joint Probability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Possible states of the world captured by n Random Variables</a:t>
            </a:r>
          </a:p>
          <a:p>
            <a:r>
              <a:rPr lang="en-GB" dirty="0"/>
              <a:t>P(X</a:t>
            </a:r>
            <a:r>
              <a:rPr lang="en-GB" baseline="-25000" dirty="0"/>
              <a:t>1</a:t>
            </a:r>
            <a:r>
              <a:rPr lang="en-GB" dirty="0"/>
              <a:t>, X</a:t>
            </a:r>
            <a:r>
              <a:rPr lang="en-GB" baseline="-25000" dirty="0"/>
              <a:t>2</a:t>
            </a:r>
            <a:r>
              <a:rPr lang="en-GB" dirty="0"/>
              <a:t>, X</a:t>
            </a:r>
            <a:r>
              <a:rPr lang="en-GB" baseline="-25000" dirty="0"/>
              <a:t>3</a:t>
            </a:r>
            <a:r>
              <a:rPr lang="en-GB" dirty="0"/>
              <a:t>, … X</a:t>
            </a:r>
            <a:r>
              <a:rPr lang="en-GB" baseline="-25000" dirty="0"/>
              <a:t>n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If X</a:t>
            </a:r>
            <a:r>
              <a:rPr lang="en-GB" baseline="-25000" dirty="0"/>
              <a:t>1</a:t>
            </a:r>
            <a:r>
              <a:rPr lang="en-GB" dirty="0"/>
              <a:t>, X</a:t>
            </a:r>
            <a:r>
              <a:rPr lang="en-GB" baseline="-25000" dirty="0"/>
              <a:t>2</a:t>
            </a:r>
            <a:r>
              <a:rPr lang="en-GB" dirty="0"/>
              <a:t>, X</a:t>
            </a:r>
            <a:r>
              <a:rPr lang="en-GB" baseline="-25000" dirty="0"/>
              <a:t>3</a:t>
            </a:r>
            <a:r>
              <a:rPr lang="en-GB" dirty="0"/>
              <a:t>, … X</a:t>
            </a:r>
            <a:r>
              <a:rPr lang="en-GB" baseline="-25000" dirty="0"/>
              <a:t>n</a:t>
            </a:r>
            <a:r>
              <a:rPr lang="en-GB" dirty="0"/>
              <a:t> are binary variables, then 2</a:t>
            </a:r>
            <a:r>
              <a:rPr lang="en-GB" baseline="30000" dirty="0"/>
              <a:t>n</a:t>
            </a:r>
            <a:r>
              <a:rPr lang="en-GB" dirty="0"/>
              <a:t> possible states</a:t>
            </a:r>
          </a:p>
          <a:p>
            <a:endParaRPr lang="en-GB" dirty="0"/>
          </a:p>
          <a:p>
            <a:r>
              <a:rPr lang="en-GB" dirty="0"/>
              <a:t>Exploitation of the structure</a:t>
            </a:r>
          </a:p>
          <a:p>
            <a:pPr lvl="1"/>
            <a:r>
              <a:rPr lang="en-GB" dirty="0"/>
              <a:t>Space efficiency</a:t>
            </a:r>
          </a:p>
          <a:p>
            <a:pPr lvl="1"/>
            <a:r>
              <a:rPr lang="en-GB" dirty="0"/>
              <a:t>Computational savings</a:t>
            </a:r>
          </a:p>
          <a:p>
            <a:endParaRPr lang="en-GB" baseline="-25000" dirty="0"/>
          </a:p>
          <a:p>
            <a:endParaRPr lang="en-GB" baseline="-25000" dirty="0"/>
          </a:p>
        </p:txBody>
      </p:sp>
    </p:spTree>
    <p:extLst>
      <p:ext uri="{BB962C8B-B14F-4D97-AF65-F5344CB8AC3E}">
        <p14:creationId xmlns:p14="http://schemas.microsoft.com/office/powerpoint/2010/main" val="32610394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Joint Probability Distribution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234" y="2293034"/>
            <a:ext cx="34434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Possible states </a:t>
            </a:r>
            <a:r>
              <a:rPr lang="en-GB" dirty="0">
                <a:sym typeface="Wingdings" panose="05000000000000000000" pitchFamily="2" charset="2"/>
              </a:rPr>
              <a:t> 2x2x3</a:t>
            </a:r>
          </a:p>
          <a:p>
            <a:r>
              <a:rPr lang="en-GB" dirty="0">
                <a:sym typeface="Wingdings" panose="05000000000000000000" pitchFamily="2" charset="2"/>
              </a:rPr>
              <a:t>Degrees of freedom</a:t>
            </a:r>
          </a:p>
          <a:p>
            <a:r>
              <a:rPr lang="en-GB" dirty="0">
                <a:sym typeface="Wingdings" panose="05000000000000000000" pitchFamily="2" charset="2"/>
              </a:rPr>
              <a:t>	Independent parameters</a:t>
            </a:r>
            <a:endParaRPr lang="en-GB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6583680" y="1690688"/>
          <a:ext cx="5367608" cy="48209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341902">
                  <a:extLst>
                    <a:ext uri="{9D8B030D-6E8A-4147-A177-3AD203B41FA5}">
                      <a16:colId xmlns:a16="http://schemas.microsoft.com/office/drawing/2014/main" val="3505789444"/>
                    </a:ext>
                  </a:extLst>
                </a:gridCol>
                <a:gridCol w="1341902">
                  <a:extLst>
                    <a:ext uri="{9D8B030D-6E8A-4147-A177-3AD203B41FA5}">
                      <a16:colId xmlns:a16="http://schemas.microsoft.com/office/drawing/2014/main" val="1381274039"/>
                    </a:ext>
                  </a:extLst>
                </a:gridCol>
                <a:gridCol w="1341902">
                  <a:extLst>
                    <a:ext uri="{9D8B030D-6E8A-4147-A177-3AD203B41FA5}">
                      <a16:colId xmlns:a16="http://schemas.microsoft.com/office/drawing/2014/main" val="1810366542"/>
                    </a:ext>
                  </a:extLst>
                </a:gridCol>
                <a:gridCol w="1341902">
                  <a:extLst>
                    <a:ext uri="{9D8B030D-6E8A-4147-A177-3AD203B41FA5}">
                      <a16:colId xmlns:a16="http://schemas.microsoft.com/office/drawing/2014/main" val="470303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Intelligence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Difficulty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P(I, D, 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820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85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0.168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43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352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288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4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32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0.252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579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0.0224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528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269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824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70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052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77467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Joint Probability Distribution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771998"/>
              </p:ext>
            </p:extLst>
          </p:nvPr>
        </p:nvGraphicFramePr>
        <p:xfrm>
          <a:off x="6583680" y="1690688"/>
          <a:ext cx="5367608" cy="48209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341902">
                  <a:extLst>
                    <a:ext uri="{9D8B030D-6E8A-4147-A177-3AD203B41FA5}">
                      <a16:colId xmlns:a16="http://schemas.microsoft.com/office/drawing/2014/main" val="3505789444"/>
                    </a:ext>
                  </a:extLst>
                </a:gridCol>
                <a:gridCol w="1341902">
                  <a:extLst>
                    <a:ext uri="{9D8B030D-6E8A-4147-A177-3AD203B41FA5}">
                      <a16:colId xmlns:a16="http://schemas.microsoft.com/office/drawing/2014/main" val="1381274039"/>
                    </a:ext>
                  </a:extLst>
                </a:gridCol>
                <a:gridCol w="1341902">
                  <a:extLst>
                    <a:ext uri="{9D8B030D-6E8A-4147-A177-3AD203B41FA5}">
                      <a16:colId xmlns:a16="http://schemas.microsoft.com/office/drawing/2014/main" val="1810366542"/>
                    </a:ext>
                  </a:extLst>
                </a:gridCol>
                <a:gridCol w="1341902">
                  <a:extLst>
                    <a:ext uri="{9D8B030D-6E8A-4147-A177-3AD203B41FA5}">
                      <a16:colId xmlns:a16="http://schemas.microsoft.com/office/drawing/2014/main" val="470303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Intelligence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Difficulty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P(I, D, 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820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85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0.168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43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352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288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4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32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0.252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579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0.0224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528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269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824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70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05242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64234" y="1294229"/>
            <a:ext cx="2902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Conditioning and Elimination</a:t>
            </a:r>
          </a:p>
          <a:p>
            <a:r>
              <a:rPr lang="en-GB" dirty="0">
                <a:sym typeface="Wingdings" panose="05000000000000000000" pitchFamily="2" charset="2"/>
              </a:rPr>
              <a:t> Grade 1</a:t>
            </a:r>
            <a:r>
              <a:rPr lang="en-GB" dirty="0"/>
              <a:t>  </a:t>
            </a:r>
            <a:r>
              <a:rPr lang="en-GB" dirty="0">
                <a:sym typeface="Wingdings" panose="05000000000000000000" pitchFamily="2" charset="2"/>
              </a:rPr>
              <a:t> P(I, D, G</a:t>
            </a:r>
            <a:r>
              <a:rPr lang="en-GB" baseline="30000" dirty="0">
                <a:sym typeface="Wingdings" panose="05000000000000000000" pitchFamily="2" charset="2"/>
              </a:rPr>
              <a:t>1</a:t>
            </a:r>
            <a:r>
              <a:rPr lang="en-GB" dirty="0">
                <a:sym typeface="Wingdings" panose="05000000000000000000" pitchFamily="2" charset="2"/>
              </a:rPr>
              <a:t>)</a:t>
            </a:r>
            <a:endParaRPr lang="en-GB" baseline="30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672128"/>
              </p:ext>
            </p:extLst>
          </p:nvPr>
        </p:nvGraphicFramePr>
        <p:xfrm>
          <a:off x="253218" y="1983772"/>
          <a:ext cx="4332848" cy="18542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83212">
                  <a:extLst>
                    <a:ext uri="{9D8B030D-6E8A-4147-A177-3AD203B41FA5}">
                      <a16:colId xmlns:a16="http://schemas.microsoft.com/office/drawing/2014/main" val="3505789444"/>
                    </a:ext>
                  </a:extLst>
                </a:gridCol>
                <a:gridCol w="1083212">
                  <a:extLst>
                    <a:ext uri="{9D8B030D-6E8A-4147-A177-3AD203B41FA5}">
                      <a16:colId xmlns:a16="http://schemas.microsoft.com/office/drawing/2014/main" val="1381274039"/>
                    </a:ext>
                  </a:extLst>
                </a:gridCol>
                <a:gridCol w="933158">
                  <a:extLst>
                    <a:ext uri="{9D8B030D-6E8A-4147-A177-3AD203B41FA5}">
                      <a16:colId xmlns:a16="http://schemas.microsoft.com/office/drawing/2014/main" val="1810366542"/>
                    </a:ext>
                  </a:extLst>
                </a:gridCol>
                <a:gridCol w="1233266">
                  <a:extLst>
                    <a:ext uri="{9D8B030D-6E8A-4147-A177-3AD203B41FA5}">
                      <a16:colId xmlns:a16="http://schemas.microsoft.com/office/drawing/2014/main" val="470303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ym typeface="Wingdings" panose="05000000000000000000" pitchFamily="2" charset="2"/>
                        </a:rPr>
                        <a:t>G</a:t>
                      </a:r>
                      <a:r>
                        <a:rPr lang="en-GB" baseline="30000" dirty="0">
                          <a:sym typeface="Wingdings" panose="05000000000000000000" pitchFamily="2" charset="2"/>
                        </a:rPr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P(I, D, </a:t>
                      </a:r>
                      <a:r>
                        <a:rPr lang="en-GB" dirty="0">
                          <a:sym typeface="Wingdings" panose="05000000000000000000" pitchFamily="2" charset="2"/>
                        </a:rPr>
                        <a:t>G</a:t>
                      </a:r>
                      <a:r>
                        <a:rPr lang="en-GB" baseline="30000" dirty="0"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820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85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288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0.252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579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824749"/>
                  </a:ext>
                </a:extLst>
              </a:tr>
            </a:tbl>
          </a:graphicData>
        </a:graphic>
      </p:graphicFrame>
      <p:sp>
        <p:nvSpPr>
          <p:cNvPr id="2" name="Arrow: Left 1"/>
          <p:cNvSpPr/>
          <p:nvPr/>
        </p:nvSpPr>
        <p:spPr>
          <a:xfrm>
            <a:off x="4880726" y="2447100"/>
            <a:ext cx="1408294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415784"/>
              </p:ext>
            </p:extLst>
          </p:nvPr>
        </p:nvGraphicFramePr>
        <p:xfrm>
          <a:off x="253218" y="4657408"/>
          <a:ext cx="4937760" cy="18542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26942">
                  <a:extLst>
                    <a:ext uri="{9D8B030D-6E8A-4147-A177-3AD203B41FA5}">
                      <a16:colId xmlns:a16="http://schemas.microsoft.com/office/drawing/2014/main" val="3505789444"/>
                    </a:ext>
                  </a:extLst>
                </a:gridCol>
                <a:gridCol w="1069145">
                  <a:extLst>
                    <a:ext uri="{9D8B030D-6E8A-4147-A177-3AD203B41FA5}">
                      <a16:colId xmlns:a16="http://schemas.microsoft.com/office/drawing/2014/main" val="1381274039"/>
                    </a:ext>
                  </a:extLst>
                </a:gridCol>
                <a:gridCol w="1125415">
                  <a:extLst>
                    <a:ext uri="{9D8B030D-6E8A-4147-A177-3AD203B41FA5}">
                      <a16:colId xmlns:a16="http://schemas.microsoft.com/office/drawing/2014/main" val="1810366542"/>
                    </a:ext>
                  </a:extLst>
                </a:gridCol>
                <a:gridCol w="1716258">
                  <a:extLst>
                    <a:ext uri="{9D8B030D-6E8A-4147-A177-3AD203B41FA5}">
                      <a16:colId xmlns:a16="http://schemas.microsoft.com/office/drawing/2014/main" val="470303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ym typeface="Wingdings" panose="05000000000000000000" pitchFamily="2" charset="2"/>
                        </a:rPr>
                        <a:t>G</a:t>
                      </a:r>
                      <a:r>
                        <a:rPr lang="en-GB" baseline="30000" dirty="0">
                          <a:sym typeface="Wingdings" panose="05000000000000000000" pitchFamily="2" charset="2"/>
                        </a:rPr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P(I, D, </a:t>
                      </a:r>
                      <a:r>
                        <a:rPr lang="en-GB" dirty="0">
                          <a:sym typeface="Wingdings" panose="05000000000000000000" pitchFamily="2" charset="2"/>
                        </a:rPr>
                        <a:t>G</a:t>
                      </a:r>
                      <a:r>
                        <a:rPr lang="en-GB" baseline="30000" dirty="0"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820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0.126/0.447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85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0.009/0.447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288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0.252/0.447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579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0.06/0.447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824749"/>
                  </a:ext>
                </a:extLst>
              </a:tr>
            </a:tbl>
          </a:graphicData>
        </a:graphic>
      </p:graphicFrame>
      <p:sp>
        <p:nvSpPr>
          <p:cNvPr id="3" name="Arrow: Down 2"/>
          <p:cNvSpPr/>
          <p:nvPr/>
        </p:nvSpPr>
        <p:spPr>
          <a:xfrm>
            <a:off x="2180492" y="3881184"/>
            <a:ext cx="484632" cy="7762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954215" y="4093698"/>
            <a:ext cx="1505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Normalization</a:t>
            </a:r>
          </a:p>
        </p:txBody>
      </p:sp>
    </p:spTree>
    <p:extLst>
      <p:ext uri="{BB962C8B-B14F-4D97-AF65-F5344CB8AC3E}">
        <p14:creationId xmlns:p14="http://schemas.microsoft.com/office/powerpoint/2010/main" val="30717843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Marginal Probability Distribution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738352"/>
              </p:ext>
            </p:extLst>
          </p:nvPr>
        </p:nvGraphicFramePr>
        <p:xfrm>
          <a:off x="756527" y="1384110"/>
          <a:ext cx="5367608" cy="48209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341902">
                  <a:extLst>
                    <a:ext uri="{9D8B030D-6E8A-4147-A177-3AD203B41FA5}">
                      <a16:colId xmlns:a16="http://schemas.microsoft.com/office/drawing/2014/main" val="3505789444"/>
                    </a:ext>
                  </a:extLst>
                </a:gridCol>
                <a:gridCol w="1341902">
                  <a:extLst>
                    <a:ext uri="{9D8B030D-6E8A-4147-A177-3AD203B41FA5}">
                      <a16:colId xmlns:a16="http://schemas.microsoft.com/office/drawing/2014/main" val="1381274039"/>
                    </a:ext>
                  </a:extLst>
                </a:gridCol>
                <a:gridCol w="1341902">
                  <a:extLst>
                    <a:ext uri="{9D8B030D-6E8A-4147-A177-3AD203B41FA5}">
                      <a16:colId xmlns:a16="http://schemas.microsoft.com/office/drawing/2014/main" val="1810366542"/>
                    </a:ext>
                  </a:extLst>
                </a:gridCol>
                <a:gridCol w="1341902">
                  <a:extLst>
                    <a:ext uri="{9D8B030D-6E8A-4147-A177-3AD203B41FA5}">
                      <a16:colId xmlns:a16="http://schemas.microsoft.com/office/drawing/2014/main" val="470303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Intelligence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Difficulty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P(I, D, 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820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85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0.168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43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352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288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4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32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0.252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579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0.0224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528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269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824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70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05242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621059"/>
              </p:ext>
            </p:extLst>
          </p:nvPr>
        </p:nvGraphicFramePr>
        <p:xfrm>
          <a:off x="7655755" y="1824292"/>
          <a:ext cx="2166424" cy="11074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83212">
                  <a:extLst>
                    <a:ext uri="{9D8B030D-6E8A-4147-A177-3AD203B41FA5}">
                      <a16:colId xmlns:a16="http://schemas.microsoft.com/office/drawing/2014/main" val="3505789444"/>
                    </a:ext>
                  </a:extLst>
                </a:gridCol>
                <a:gridCol w="1083212">
                  <a:extLst>
                    <a:ext uri="{9D8B030D-6E8A-4147-A177-3AD203B41FA5}">
                      <a16:colId xmlns:a16="http://schemas.microsoft.com/office/drawing/2014/main" val="470303582"/>
                    </a:ext>
                  </a:extLst>
                </a:gridCol>
              </a:tblGrid>
              <a:tr h="24519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P(I, D, 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820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0.474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85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0.526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28808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>
            <a:endCxn id="5" idx="1"/>
          </p:cNvCxnSpPr>
          <p:nvPr/>
        </p:nvCxnSpPr>
        <p:spPr>
          <a:xfrm>
            <a:off x="6096000" y="1983545"/>
            <a:ext cx="1559755" cy="394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1"/>
          </p:cNvCxnSpPr>
          <p:nvPr/>
        </p:nvCxnSpPr>
        <p:spPr>
          <a:xfrm>
            <a:off x="6096000" y="2378012"/>
            <a:ext cx="1559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5" idx="1"/>
          </p:cNvCxnSpPr>
          <p:nvPr/>
        </p:nvCxnSpPr>
        <p:spPr>
          <a:xfrm flipV="1">
            <a:off x="6096000" y="2378012"/>
            <a:ext cx="1559755" cy="337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5" idx="1"/>
          </p:cNvCxnSpPr>
          <p:nvPr/>
        </p:nvCxnSpPr>
        <p:spPr>
          <a:xfrm flipV="1">
            <a:off x="6124135" y="2378012"/>
            <a:ext cx="1531620" cy="66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5" idx="1"/>
          </p:cNvCxnSpPr>
          <p:nvPr/>
        </p:nvCxnSpPr>
        <p:spPr>
          <a:xfrm flipV="1">
            <a:off x="6096000" y="2378012"/>
            <a:ext cx="1559755" cy="1018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5" idx="1"/>
          </p:cNvCxnSpPr>
          <p:nvPr/>
        </p:nvCxnSpPr>
        <p:spPr>
          <a:xfrm flipV="1">
            <a:off x="6110068" y="2378012"/>
            <a:ext cx="1545687" cy="1416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387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Probability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Noise</a:t>
            </a:r>
          </a:p>
          <a:p>
            <a:r>
              <a:rPr lang="en-GB" dirty="0"/>
              <a:t>Uncertainty in measurement and modelling</a:t>
            </a:r>
          </a:p>
          <a:p>
            <a:r>
              <a:rPr lang="en-GB" dirty="0"/>
              <a:t>Stochastic real world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59415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Function ɸ defined over a set of variables. </a:t>
            </a:r>
          </a:p>
          <a:p>
            <a:r>
              <a:rPr lang="en-GB" dirty="0"/>
              <a:t>Scope of a factor ɸ </a:t>
            </a:r>
            <a:r>
              <a:rPr lang="en-GB" dirty="0">
                <a:sym typeface="Wingdings" panose="05000000000000000000" pitchFamily="2" charset="2"/>
              </a:rPr>
              <a:t> The set of variables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352485"/>
              </p:ext>
            </p:extLst>
          </p:nvPr>
        </p:nvGraphicFramePr>
        <p:xfrm>
          <a:off x="1669775" y="2801510"/>
          <a:ext cx="3089388" cy="39624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689113">
                  <a:extLst>
                    <a:ext uri="{9D8B030D-6E8A-4147-A177-3AD203B41FA5}">
                      <a16:colId xmlns:a16="http://schemas.microsoft.com/office/drawing/2014/main" val="3505789444"/>
                    </a:ext>
                  </a:extLst>
                </a:gridCol>
                <a:gridCol w="715617">
                  <a:extLst>
                    <a:ext uri="{9D8B030D-6E8A-4147-A177-3AD203B41FA5}">
                      <a16:colId xmlns:a16="http://schemas.microsoft.com/office/drawing/2014/main" val="1381274039"/>
                    </a:ext>
                  </a:extLst>
                </a:gridCol>
                <a:gridCol w="768626">
                  <a:extLst>
                    <a:ext uri="{9D8B030D-6E8A-4147-A177-3AD203B41FA5}">
                      <a16:colId xmlns:a16="http://schemas.microsoft.com/office/drawing/2014/main" val="1810366542"/>
                    </a:ext>
                  </a:extLst>
                </a:gridCol>
                <a:gridCol w="916032">
                  <a:extLst>
                    <a:ext uri="{9D8B030D-6E8A-4147-A177-3AD203B41FA5}">
                      <a16:colId xmlns:a16="http://schemas.microsoft.com/office/drawing/2014/main" val="470303582"/>
                    </a:ext>
                  </a:extLst>
                </a:gridCol>
              </a:tblGrid>
              <a:tr h="299499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P(I, D, 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82071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0.126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85648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0.168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43754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0.126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35247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0.009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28808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0.045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42251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0.126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32078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0.252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57972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0.0224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52810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0.0056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26964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82474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0.036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704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0.024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05242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692344"/>
              </p:ext>
            </p:extLst>
          </p:nvPr>
        </p:nvGraphicFramePr>
        <p:xfrm>
          <a:off x="6309461" y="4322763"/>
          <a:ext cx="4398296" cy="18542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99574">
                  <a:extLst>
                    <a:ext uri="{9D8B030D-6E8A-4147-A177-3AD203B41FA5}">
                      <a16:colId xmlns:a16="http://schemas.microsoft.com/office/drawing/2014/main" val="3505789444"/>
                    </a:ext>
                  </a:extLst>
                </a:gridCol>
                <a:gridCol w="1099574">
                  <a:extLst>
                    <a:ext uri="{9D8B030D-6E8A-4147-A177-3AD203B41FA5}">
                      <a16:colId xmlns:a16="http://schemas.microsoft.com/office/drawing/2014/main" val="1381274039"/>
                    </a:ext>
                  </a:extLst>
                </a:gridCol>
                <a:gridCol w="1099574">
                  <a:extLst>
                    <a:ext uri="{9D8B030D-6E8A-4147-A177-3AD203B41FA5}">
                      <a16:colId xmlns:a16="http://schemas.microsoft.com/office/drawing/2014/main" val="1810366542"/>
                    </a:ext>
                  </a:extLst>
                </a:gridCol>
                <a:gridCol w="1099574">
                  <a:extLst>
                    <a:ext uri="{9D8B030D-6E8A-4147-A177-3AD203B41FA5}">
                      <a16:colId xmlns:a16="http://schemas.microsoft.com/office/drawing/2014/main" val="470303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  <a:r>
                        <a:rPr lang="en-GB" baseline="30000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P(I, D, G</a:t>
                      </a:r>
                      <a:r>
                        <a:rPr lang="en-GB" baseline="30000" dirty="0"/>
                        <a:t>1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820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85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288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0.252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579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824749"/>
                  </a:ext>
                </a:extLst>
              </a:tr>
            </a:tbl>
          </a:graphicData>
        </a:graphic>
      </p:graphicFrame>
      <p:sp>
        <p:nvSpPr>
          <p:cNvPr id="6" name="Speech Bubble: Rectangle with Corners Rounded 5"/>
          <p:cNvSpPr/>
          <p:nvPr/>
        </p:nvSpPr>
        <p:spPr>
          <a:xfrm>
            <a:off x="5590738" y="3233530"/>
            <a:ext cx="1419662" cy="612648"/>
          </a:xfrm>
          <a:prstGeom prst="wedgeRoundRectCallout">
            <a:avLst>
              <a:gd name="adj1" fmla="val -116897"/>
              <a:gd name="adj2" fmla="val -867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Scope P, I, D</a:t>
            </a:r>
          </a:p>
        </p:txBody>
      </p:sp>
      <p:sp>
        <p:nvSpPr>
          <p:cNvPr id="7" name="Speech Bubble: Rectangle with Corners Rounded 6"/>
          <p:cNvSpPr/>
          <p:nvPr/>
        </p:nvSpPr>
        <p:spPr>
          <a:xfrm>
            <a:off x="7235687" y="3233530"/>
            <a:ext cx="1277994" cy="612648"/>
          </a:xfrm>
          <a:prstGeom prst="wedgeRoundRectCallout">
            <a:avLst>
              <a:gd name="adj1" fmla="val 198008"/>
              <a:gd name="adj2" fmla="val 1468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Scope I, 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90738" y="6239805"/>
            <a:ext cx="5763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every combination of the different values of variables the factor gives a real value number (count/</a:t>
            </a:r>
            <a:r>
              <a:rPr lang="en-GB" dirty="0" err="1"/>
              <a:t>prob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3869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sz="4000" dirty="0"/>
              <a:t>A function with a scope (arguments)</a:t>
            </a:r>
          </a:p>
          <a:p>
            <a:r>
              <a:rPr lang="en-GB" sz="4000" dirty="0"/>
              <a:t>A Joint Distribution</a:t>
            </a:r>
          </a:p>
          <a:p>
            <a:r>
              <a:rPr lang="en-GB" sz="4000" dirty="0"/>
              <a:t>Characterizing the Distributions of high dimensional spaces</a:t>
            </a:r>
          </a:p>
          <a:p>
            <a:pPr lvl="1"/>
            <a:r>
              <a:rPr lang="en-GB" sz="3600" dirty="0"/>
              <a:t>Construct dependencies</a:t>
            </a:r>
          </a:p>
          <a:p>
            <a:pPr lvl="1"/>
            <a:endParaRPr lang="en-GB" sz="3600" dirty="0"/>
          </a:p>
          <a:p>
            <a:endParaRPr lang="en-GB" sz="4000" dirty="0"/>
          </a:p>
          <a:p>
            <a:r>
              <a:rPr lang="en-GB" sz="4000" dirty="0"/>
              <a:t>Factor operations (products, marginalization, reduction)</a:t>
            </a:r>
          </a:p>
          <a:p>
            <a:pPr lvl="1"/>
            <a:r>
              <a:rPr lang="en-GB" sz="3600" dirty="0"/>
              <a:t>Tools to manipulate distributions </a:t>
            </a:r>
          </a:p>
        </p:txBody>
      </p:sp>
    </p:spTree>
    <p:extLst>
      <p:ext uri="{BB962C8B-B14F-4D97-AF65-F5344CB8AC3E}">
        <p14:creationId xmlns:p14="http://schemas.microsoft.com/office/powerpoint/2010/main" val="7138943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Probability Distribution (CPD)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4197922"/>
              </p:ext>
            </p:extLst>
          </p:nvPr>
        </p:nvGraphicFramePr>
        <p:xfrm>
          <a:off x="944217" y="1929227"/>
          <a:ext cx="515178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357">
                  <a:extLst>
                    <a:ext uri="{9D8B030D-6E8A-4147-A177-3AD203B41FA5}">
                      <a16:colId xmlns:a16="http://schemas.microsoft.com/office/drawing/2014/main" val="3339638800"/>
                    </a:ext>
                  </a:extLst>
                </a:gridCol>
                <a:gridCol w="1030357">
                  <a:extLst>
                    <a:ext uri="{9D8B030D-6E8A-4147-A177-3AD203B41FA5}">
                      <a16:colId xmlns:a16="http://schemas.microsoft.com/office/drawing/2014/main" val="221695539"/>
                    </a:ext>
                  </a:extLst>
                </a:gridCol>
                <a:gridCol w="1030357">
                  <a:extLst>
                    <a:ext uri="{9D8B030D-6E8A-4147-A177-3AD203B41FA5}">
                      <a16:colId xmlns:a16="http://schemas.microsoft.com/office/drawing/2014/main" val="1798827508"/>
                    </a:ext>
                  </a:extLst>
                </a:gridCol>
                <a:gridCol w="1030357">
                  <a:extLst>
                    <a:ext uri="{9D8B030D-6E8A-4147-A177-3AD203B41FA5}">
                      <a16:colId xmlns:a16="http://schemas.microsoft.com/office/drawing/2014/main" val="3442392100"/>
                    </a:ext>
                  </a:extLst>
                </a:gridCol>
                <a:gridCol w="1030357">
                  <a:extLst>
                    <a:ext uri="{9D8B030D-6E8A-4147-A177-3AD203B41FA5}">
                      <a16:colId xmlns:a16="http://schemas.microsoft.com/office/drawing/2014/main" val="3514163754"/>
                    </a:ext>
                  </a:extLst>
                </a:gridCol>
              </a:tblGrid>
              <a:tr h="397828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ym typeface="Wingdings" panose="05000000000000000000" pitchFamily="2" charset="2"/>
                        </a:rPr>
                        <a:t>G</a:t>
                      </a:r>
                      <a:r>
                        <a:rPr lang="en-GB" sz="3600" baseline="30000" dirty="0">
                          <a:sym typeface="Wingdings" panose="05000000000000000000" pitchFamily="2" charset="2"/>
                        </a:rPr>
                        <a:t>1</a:t>
                      </a:r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ym typeface="Wingdings" panose="05000000000000000000" pitchFamily="2" charset="2"/>
                        </a:rPr>
                        <a:t>G</a:t>
                      </a:r>
                      <a:r>
                        <a:rPr lang="en-GB" sz="3600" baseline="30000" dirty="0">
                          <a:sym typeface="Wingdings" panose="05000000000000000000" pitchFamily="2" charset="2"/>
                        </a:rPr>
                        <a:t>2</a:t>
                      </a:r>
                      <a:endParaRPr lang="en-GB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ym typeface="Wingdings" panose="05000000000000000000" pitchFamily="2" charset="2"/>
                        </a:rPr>
                        <a:t>G</a:t>
                      </a:r>
                      <a:r>
                        <a:rPr lang="en-GB" sz="3600" baseline="30000" dirty="0">
                          <a:sym typeface="Wingdings" panose="05000000000000000000" pitchFamily="2" charset="2"/>
                        </a:rPr>
                        <a:t>3</a:t>
                      </a:r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394337"/>
                  </a:ext>
                </a:extLst>
              </a:tr>
              <a:tr h="397828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425484"/>
                  </a:ext>
                </a:extLst>
              </a:tr>
              <a:tr h="397828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490493"/>
                  </a:ext>
                </a:extLst>
              </a:tr>
              <a:tr h="397828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83773"/>
                  </a:ext>
                </a:extLst>
              </a:tr>
              <a:tr h="397828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66995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394713" y="1690688"/>
            <a:ext cx="30782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/>
              <a:t>P(G | D,I)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19851" y="3074504"/>
            <a:ext cx="54673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Conditional Probability of G given I and D</a:t>
            </a:r>
          </a:p>
          <a:p>
            <a:endParaRPr lang="en-GB" dirty="0"/>
          </a:p>
          <a:p>
            <a:r>
              <a:rPr lang="en-GB" dirty="0"/>
              <a:t>For every combination of the values of I and D</a:t>
            </a:r>
          </a:p>
          <a:p>
            <a:r>
              <a:rPr lang="en-GB" dirty="0"/>
              <a:t>- Sum is 1</a:t>
            </a:r>
          </a:p>
          <a:p>
            <a:r>
              <a:rPr lang="en-GB" dirty="0"/>
              <a:t>- We have a probability distribution over G</a:t>
            </a:r>
          </a:p>
          <a:p>
            <a:r>
              <a:rPr lang="en-GB" dirty="0"/>
              <a:t>   Therefore, CPD is a type of factor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096000" y="5196983"/>
                <a:ext cx="2869696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P</m:t>
                      </m:r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 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P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)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𝑃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196983"/>
                <a:ext cx="2869696" cy="6690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08821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Factor Product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164774"/>
              </p:ext>
            </p:extLst>
          </p:nvPr>
        </p:nvGraphicFramePr>
        <p:xfrm>
          <a:off x="291738" y="2372692"/>
          <a:ext cx="3287232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714">
                  <a:extLst>
                    <a:ext uri="{9D8B030D-6E8A-4147-A177-3AD203B41FA5}">
                      <a16:colId xmlns:a16="http://schemas.microsoft.com/office/drawing/2014/main" val="2421082927"/>
                    </a:ext>
                  </a:extLst>
                </a:gridCol>
                <a:gridCol w="1020418">
                  <a:extLst>
                    <a:ext uri="{9D8B030D-6E8A-4147-A177-3AD203B41FA5}">
                      <a16:colId xmlns:a16="http://schemas.microsoft.com/office/drawing/2014/main" val="3019321434"/>
                    </a:ext>
                  </a:extLst>
                </a:gridCol>
                <a:gridCol w="1326100">
                  <a:extLst>
                    <a:ext uri="{9D8B030D-6E8A-4147-A177-3AD203B41FA5}">
                      <a16:colId xmlns:a16="http://schemas.microsoft.com/office/drawing/2014/main" val="2815511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ɸ(</a:t>
                      </a:r>
                      <a:r>
                        <a:rPr lang="en-GB" sz="2800" dirty="0" err="1"/>
                        <a:t>a,b</a:t>
                      </a:r>
                      <a:r>
                        <a:rPr lang="en-GB" sz="28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643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960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060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650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184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480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70102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771891"/>
              </p:ext>
            </p:extLst>
          </p:nvPr>
        </p:nvGraphicFramePr>
        <p:xfrm>
          <a:off x="4261878" y="2994109"/>
          <a:ext cx="3092892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974">
                  <a:extLst>
                    <a:ext uri="{9D8B030D-6E8A-4147-A177-3AD203B41FA5}">
                      <a16:colId xmlns:a16="http://schemas.microsoft.com/office/drawing/2014/main" val="191822789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796316513"/>
                    </a:ext>
                  </a:extLst>
                </a:gridCol>
                <a:gridCol w="1245518">
                  <a:extLst>
                    <a:ext uri="{9D8B030D-6E8A-4147-A177-3AD203B41FA5}">
                      <a16:colId xmlns:a16="http://schemas.microsoft.com/office/drawing/2014/main" val="1415819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ɸ(</a:t>
                      </a:r>
                      <a:r>
                        <a:rPr lang="en-GB" sz="2800" dirty="0" err="1"/>
                        <a:t>b,c</a:t>
                      </a:r>
                      <a:r>
                        <a:rPr lang="en-GB" sz="28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52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405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736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264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45760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729134"/>
              </p:ext>
            </p:extLst>
          </p:nvPr>
        </p:nvGraphicFramePr>
        <p:xfrm>
          <a:off x="8297563" y="1774357"/>
          <a:ext cx="3056237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174">
                  <a:extLst>
                    <a:ext uri="{9D8B030D-6E8A-4147-A177-3AD203B41FA5}">
                      <a16:colId xmlns:a16="http://schemas.microsoft.com/office/drawing/2014/main" val="3590893060"/>
                    </a:ext>
                  </a:extLst>
                </a:gridCol>
                <a:gridCol w="525100">
                  <a:extLst>
                    <a:ext uri="{9D8B030D-6E8A-4147-A177-3AD203B41FA5}">
                      <a16:colId xmlns:a16="http://schemas.microsoft.com/office/drawing/2014/main" val="1245436225"/>
                    </a:ext>
                  </a:extLst>
                </a:gridCol>
                <a:gridCol w="496968">
                  <a:extLst>
                    <a:ext uri="{9D8B030D-6E8A-4147-A177-3AD203B41FA5}">
                      <a16:colId xmlns:a16="http://schemas.microsoft.com/office/drawing/2014/main" val="2431512664"/>
                    </a:ext>
                  </a:extLst>
                </a:gridCol>
                <a:gridCol w="1521995">
                  <a:extLst>
                    <a:ext uri="{9D8B030D-6E8A-4147-A177-3AD203B41FA5}">
                      <a16:colId xmlns:a16="http://schemas.microsoft.com/office/drawing/2014/main" val="1868253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ɸ(</a:t>
                      </a:r>
                      <a:r>
                        <a:rPr lang="en-GB" sz="1800" dirty="0" err="1"/>
                        <a:t>a,b,c</a:t>
                      </a:r>
                      <a:r>
                        <a:rPr lang="en-GB" sz="18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508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0.5x0.5=0.25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320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0.5x0.7=0.35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71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0.8x0.1=0.08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920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0.8x0.2=0.16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279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0.1x0.5=0.05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303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0.1x0.7=0.07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907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489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628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15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19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787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39495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678064" y="4184817"/>
            <a:ext cx="5838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/>
              <a:t>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88240" y="4030928"/>
            <a:ext cx="6960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0" dirty="0"/>
              <a:t>=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263232" y="2189998"/>
            <a:ext cx="11164200" cy="2784179"/>
            <a:chOff x="263232" y="2189998"/>
            <a:chExt cx="11164200" cy="2784179"/>
          </a:xfrm>
        </p:grpSpPr>
        <p:sp>
          <p:nvSpPr>
            <p:cNvPr id="11" name="Rectangle 10"/>
            <p:cNvSpPr/>
            <p:nvPr/>
          </p:nvSpPr>
          <p:spPr>
            <a:xfrm>
              <a:off x="265580" y="2994109"/>
              <a:ext cx="3339547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38550" y="3646499"/>
              <a:ext cx="3339547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138549" y="4137148"/>
              <a:ext cx="3339547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Connector 14"/>
            <p:cNvCxnSpPr>
              <a:stCxn id="11" idx="3"/>
              <a:endCxn id="12" idx="1"/>
            </p:cNvCxnSpPr>
            <p:nvPr/>
          </p:nvCxnSpPr>
          <p:spPr>
            <a:xfrm>
              <a:off x="3605127" y="3146509"/>
              <a:ext cx="533423" cy="6523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8084264" y="2189998"/>
              <a:ext cx="3339547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" name="Straight Connector 17"/>
            <p:cNvCxnSpPr>
              <a:stCxn id="12" idx="3"/>
              <a:endCxn id="16" idx="1"/>
            </p:cNvCxnSpPr>
            <p:nvPr/>
          </p:nvCxnSpPr>
          <p:spPr>
            <a:xfrm flipV="1">
              <a:off x="7478097" y="2342398"/>
              <a:ext cx="606167" cy="14565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263232" y="3526338"/>
              <a:ext cx="3339547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" name="Straight Connector 19"/>
            <p:cNvCxnSpPr>
              <a:cxnSpLocks/>
              <a:stCxn id="11" idx="3"/>
              <a:endCxn id="13" idx="1"/>
            </p:cNvCxnSpPr>
            <p:nvPr/>
          </p:nvCxnSpPr>
          <p:spPr>
            <a:xfrm>
              <a:off x="3605127" y="3146509"/>
              <a:ext cx="533422" cy="11430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8081916" y="2539344"/>
              <a:ext cx="3339547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2" name="Straight Connector 21"/>
            <p:cNvCxnSpPr>
              <a:cxnSpLocks/>
              <a:stCxn id="13" idx="3"/>
              <a:endCxn id="21" idx="1"/>
            </p:cNvCxnSpPr>
            <p:nvPr/>
          </p:nvCxnSpPr>
          <p:spPr>
            <a:xfrm flipV="1">
              <a:off x="7478096" y="2691744"/>
              <a:ext cx="603820" cy="15978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cxnSpLocks/>
              <a:stCxn id="19" idx="3"/>
              <a:endCxn id="30" idx="1"/>
            </p:cNvCxnSpPr>
            <p:nvPr/>
          </p:nvCxnSpPr>
          <p:spPr>
            <a:xfrm>
              <a:off x="3602779" y="3678738"/>
              <a:ext cx="535769" cy="11430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4138548" y="4669377"/>
              <a:ext cx="3339547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087885" y="2933480"/>
              <a:ext cx="3339547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3" name="Straight Connector 32"/>
            <p:cNvCxnSpPr>
              <a:cxnSpLocks/>
              <a:stCxn id="30" idx="3"/>
              <a:endCxn id="32" idx="1"/>
            </p:cNvCxnSpPr>
            <p:nvPr/>
          </p:nvCxnSpPr>
          <p:spPr>
            <a:xfrm flipV="1">
              <a:off x="7478095" y="3085880"/>
              <a:ext cx="609790" cy="17358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443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158011"/>
              </p:ext>
            </p:extLst>
          </p:nvPr>
        </p:nvGraphicFramePr>
        <p:xfrm>
          <a:off x="453794" y="1717192"/>
          <a:ext cx="3123095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839">
                  <a:extLst>
                    <a:ext uri="{9D8B030D-6E8A-4147-A177-3AD203B41FA5}">
                      <a16:colId xmlns:a16="http://schemas.microsoft.com/office/drawing/2014/main" val="3650106397"/>
                    </a:ext>
                  </a:extLst>
                </a:gridCol>
                <a:gridCol w="645721">
                  <a:extLst>
                    <a:ext uri="{9D8B030D-6E8A-4147-A177-3AD203B41FA5}">
                      <a16:colId xmlns:a16="http://schemas.microsoft.com/office/drawing/2014/main" val="2409761030"/>
                    </a:ext>
                  </a:extLst>
                </a:gridCol>
                <a:gridCol w="709027">
                  <a:extLst>
                    <a:ext uri="{9D8B030D-6E8A-4147-A177-3AD203B41FA5}">
                      <a16:colId xmlns:a16="http://schemas.microsoft.com/office/drawing/2014/main" val="3027076464"/>
                    </a:ext>
                  </a:extLst>
                </a:gridCol>
                <a:gridCol w="1139508">
                  <a:extLst>
                    <a:ext uri="{9D8B030D-6E8A-4147-A177-3AD203B41FA5}">
                      <a16:colId xmlns:a16="http://schemas.microsoft.com/office/drawing/2014/main" val="1590533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P(I,D,G)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54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250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0.168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056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311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558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23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509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0.252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115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0.0224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91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188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086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855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08513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Conditioning / Elimination / Reduction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856316"/>
              </p:ext>
            </p:extLst>
          </p:nvPr>
        </p:nvGraphicFramePr>
        <p:xfrm>
          <a:off x="4244055" y="2630823"/>
          <a:ext cx="321586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966">
                  <a:extLst>
                    <a:ext uri="{9D8B030D-6E8A-4147-A177-3AD203B41FA5}">
                      <a16:colId xmlns:a16="http://schemas.microsoft.com/office/drawing/2014/main" val="572849595"/>
                    </a:ext>
                  </a:extLst>
                </a:gridCol>
                <a:gridCol w="639462">
                  <a:extLst>
                    <a:ext uri="{9D8B030D-6E8A-4147-A177-3AD203B41FA5}">
                      <a16:colId xmlns:a16="http://schemas.microsoft.com/office/drawing/2014/main" val="34976045"/>
                    </a:ext>
                  </a:extLst>
                </a:gridCol>
                <a:gridCol w="543339">
                  <a:extLst>
                    <a:ext uri="{9D8B030D-6E8A-4147-A177-3AD203B41FA5}">
                      <a16:colId xmlns:a16="http://schemas.microsoft.com/office/drawing/2014/main" val="2839371077"/>
                    </a:ext>
                  </a:extLst>
                </a:gridCol>
                <a:gridCol w="1229097">
                  <a:extLst>
                    <a:ext uri="{9D8B030D-6E8A-4147-A177-3AD203B41FA5}">
                      <a16:colId xmlns:a16="http://schemas.microsoft.com/office/drawing/2014/main" val="1930872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P(D,G, I</a:t>
                      </a:r>
                      <a:r>
                        <a:rPr lang="en-GB" sz="1800" baseline="30000" dirty="0"/>
                        <a:t>1</a:t>
                      </a:r>
                      <a:r>
                        <a:rPr lang="en-GB" sz="1800" dirty="0"/>
                        <a:t>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709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0.252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233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0.0224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814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798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953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79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83465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425327" y="3788370"/>
            <a:ext cx="9380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ym typeface="Wingdings" panose="05000000000000000000" pitchFamily="2" charset="2"/>
              </a:rPr>
              <a:t></a:t>
            </a:r>
            <a:endParaRPr lang="en-GB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4698730" y="2060020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Conditioning on I = 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63649" y="3788370"/>
            <a:ext cx="9380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ym typeface="Wingdings" panose="05000000000000000000" pitchFamily="2" charset="2"/>
              </a:rPr>
              <a:t></a:t>
            </a:r>
            <a:endParaRPr lang="en-GB" sz="600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965829"/>
              </p:ext>
            </p:extLst>
          </p:nvPr>
        </p:nvGraphicFramePr>
        <p:xfrm>
          <a:off x="8176593" y="2654483"/>
          <a:ext cx="3047999" cy="2580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094">
                  <a:extLst>
                    <a:ext uri="{9D8B030D-6E8A-4147-A177-3AD203B41FA5}">
                      <a16:colId xmlns:a16="http://schemas.microsoft.com/office/drawing/2014/main" val="572849595"/>
                    </a:ext>
                  </a:extLst>
                </a:gridCol>
                <a:gridCol w="490071">
                  <a:extLst>
                    <a:ext uri="{9D8B030D-6E8A-4147-A177-3AD203B41FA5}">
                      <a16:colId xmlns:a16="http://schemas.microsoft.com/office/drawing/2014/main" val="34976045"/>
                    </a:ext>
                  </a:extLst>
                </a:gridCol>
                <a:gridCol w="2040834">
                  <a:extLst>
                    <a:ext uri="{9D8B030D-6E8A-4147-A177-3AD203B41FA5}">
                      <a16:colId xmlns:a16="http://schemas.microsoft.com/office/drawing/2014/main" val="1930872334"/>
                    </a:ext>
                  </a:extLst>
                </a:gridCol>
              </a:tblGrid>
              <a:tr h="33599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P(D,G | I = 1)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709860"/>
                  </a:ext>
                </a:extLst>
              </a:tr>
              <a:tr h="38556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0.252/0.4=0.63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233499"/>
                  </a:ext>
                </a:extLst>
              </a:tr>
              <a:tr h="33599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814061"/>
                  </a:ext>
                </a:extLst>
              </a:tr>
              <a:tr h="33599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798579"/>
                  </a:ext>
                </a:extLst>
              </a:tr>
              <a:tr h="33599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953135"/>
                  </a:ext>
                </a:extLst>
              </a:tr>
              <a:tr h="33599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791426"/>
                  </a:ext>
                </a:extLst>
              </a:tr>
              <a:tr h="33599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834651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741616" y="526445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0.4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917680" y="6207490"/>
            <a:ext cx="3830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dirty="0"/>
              <a:t>What is the scope of P(D,G, I</a:t>
            </a:r>
            <a:r>
              <a:rPr lang="en-GB" b="1" baseline="30000" dirty="0"/>
              <a:t>1</a:t>
            </a:r>
            <a:r>
              <a:rPr lang="en-GB" b="1" dirty="0"/>
              <a:t>) factor ?</a:t>
            </a:r>
          </a:p>
        </p:txBody>
      </p:sp>
    </p:spTree>
    <p:extLst>
      <p:ext uri="{BB962C8B-B14F-4D97-AF65-F5344CB8AC3E}">
        <p14:creationId xmlns:p14="http://schemas.microsoft.com/office/powerpoint/2010/main" val="120100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174258"/>
              </p:ext>
            </p:extLst>
          </p:nvPr>
        </p:nvGraphicFramePr>
        <p:xfrm>
          <a:off x="162243" y="1717192"/>
          <a:ext cx="3123095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839">
                  <a:extLst>
                    <a:ext uri="{9D8B030D-6E8A-4147-A177-3AD203B41FA5}">
                      <a16:colId xmlns:a16="http://schemas.microsoft.com/office/drawing/2014/main" val="3650106397"/>
                    </a:ext>
                  </a:extLst>
                </a:gridCol>
                <a:gridCol w="645721">
                  <a:extLst>
                    <a:ext uri="{9D8B030D-6E8A-4147-A177-3AD203B41FA5}">
                      <a16:colId xmlns:a16="http://schemas.microsoft.com/office/drawing/2014/main" val="2409761030"/>
                    </a:ext>
                  </a:extLst>
                </a:gridCol>
                <a:gridCol w="709027">
                  <a:extLst>
                    <a:ext uri="{9D8B030D-6E8A-4147-A177-3AD203B41FA5}">
                      <a16:colId xmlns:a16="http://schemas.microsoft.com/office/drawing/2014/main" val="3027076464"/>
                    </a:ext>
                  </a:extLst>
                </a:gridCol>
                <a:gridCol w="1139508">
                  <a:extLst>
                    <a:ext uri="{9D8B030D-6E8A-4147-A177-3AD203B41FA5}">
                      <a16:colId xmlns:a16="http://schemas.microsoft.com/office/drawing/2014/main" val="1590533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P(I,D,G)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54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250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0.168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056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311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558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23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509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0.252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115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0.0224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91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188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086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855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08513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Marginalization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231543"/>
              </p:ext>
            </p:extLst>
          </p:nvPr>
        </p:nvGraphicFramePr>
        <p:xfrm>
          <a:off x="3686391" y="3702268"/>
          <a:ext cx="126660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709">
                  <a:extLst>
                    <a:ext uri="{9D8B030D-6E8A-4147-A177-3AD203B41FA5}">
                      <a16:colId xmlns:a16="http://schemas.microsoft.com/office/drawing/2014/main" val="57284959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930872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P(a)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709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233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81406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199295" y="3799125"/>
            <a:ext cx="5838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/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972344" y="1027906"/>
                <a:ext cx="4486549" cy="800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P</m:t>
                      </m:r>
                      <m:r>
                        <a:rPr lang="en-GB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𝑋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,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𝑋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)</m:t>
                      </m:r>
                      <m:r>
                        <a:rPr lang="en-GB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∈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𝑑𝑜𝑚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)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P</m:t>
                          </m:r>
                          <m:r>
                            <a:rPr lang="en-GB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=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2344" y="1027906"/>
                <a:ext cx="4486549" cy="8002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228600" y="2067339"/>
            <a:ext cx="500270" cy="22396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221308" y="4333461"/>
            <a:ext cx="507562" cy="21802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941520"/>
              </p:ext>
            </p:extLst>
          </p:nvPr>
        </p:nvGraphicFramePr>
        <p:xfrm>
          <a:off x="5248593" y="1717192"/>
          <a:ext cx="3123095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839">
                  <a:extLst>
                    <a:ext uri="{9D8B030D-6E8A-4147-A177-3AD203B41FA5}">
                      <a16:colId xmlns:a16="http://schemas.microsoft.com/office/drawing/2014/main" val="3650106397"/>
                    </a:ext>
                  </a:extLst>
                </a:gridCol>
                <a:gridCol w="645721">
                  <a:extLst>
                    <a:ext uri="{9D8B030D-6E8A-4147-A177-3AD203B41FA5}">
                      <a16:colId xmlns:a16="http://schemas.microsoft.com/office/drawing/2014/main" val="2409761030"/>
                    </a:ext>
                  </a:extLst>
                </a:gridCol>
                <a:gridCol w="709027">
                  <a:extLst>
                    <a:ext uri="{9D8B030D-6E8A-4147-A177-3AD203B41FA5}">
                      <a16:colId xmlns:a16="http://schemas.microsoft.com/office/drawing/2014/main" val="3027076464"/>
                    </a:ext>
                  </a:extLst>
                </a:gridCol>
                <a:gridCol w="1139508">
                  <a:extLst>
                    <a:ext uri="{9D8B030D-6E8A-4147-A177-3AD203B41FA5}">
                      <a16:colId xmlns:a16="http://schemas.microsoft.com/office/drawing/2014/main" val="1590533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P(I,D,G)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54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250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0.168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056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311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558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23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509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0.252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115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0.0224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91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188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086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855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085131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274948"/>
              </p:ext>
            </p:extLst>
          </p:nvPr>
        </p:nvGraphicFramePr>
        <p:xfrm>
          <a:off x="8934051" y="2960588"/>
          <a:ext cx="214390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36">
                  <a:extLst>
                    <a:ext uri="{9D8B030D-6E8A-4147-A177-3AD203B41FA5}">
                      <a16:colId xmlns:a16="http://schemas.microsoft.com/office/drawing/2014/main" val="572849595"/>
                    </a:ext>
                  </a:extLst>
                </a:gridCol>
                <a:gridCol w="714636">
                  <a:extLst>
                    <a:ext uri="{9D8B030D-6E8A-4147-A177-3AD203B41FA5}">
                      <a16:colId xmlns:a16="http://schemas.microsoft.com/office/drawing/2014/main" val="3918808068"/>
                    </a:ext>
                  </a:extLst>
                </a:gridCol>
                <a:gridCol w="714636">
                  <a:extLst>
                    <a:ext uri="{9D8B030D-6E8A-4147-A177-3AD203B41FA5}">
                      <a16:colId xmlns:a16="http://schemas.microsoft.com/office/drawing/2014/main" val="1930872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P(a)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709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0.378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233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0.190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814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323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20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914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593694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8323745" y="3799125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/>
              <a:t>+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314949" y="2067340"/>
            <a:ext cx="3008795" cy="4235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5272428" y="4258528"/>
            <a:ext cx="3008795" cy="4235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8891529" y="2560240"/>
            <a:ext cx="115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Scope D,G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411789" y="1390075"/>
            <a:ext cx="1271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Scope I,D,G</a:t>
            </a:r>
          </a:p>
        </p:txBody>
      </p:sp>
    </p:spTree>
    <p:extLst>
      <p:ext uri="{BB962C8B-B14F-4D97-AF65-F5344CB8AC3E}">
        <p14:creationId xmlns:p14="http://schemas.microsoft.com/office/powerpoint/2010/main" val="32054210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Bayesian Network: The Chain Rule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05113" y="3426380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P(G | I, D)</a:t>
            </a:r>
          </a:p>
        </p:txBody>
      </p:sp>
      <p:sp>
        <p:nvSpPr>
          <p:cNvPr id="19" name="Oval 18"/>
          <p:cNvSpPr/>
          <p:nvPr/>
        </p:nvSpPr>
        <p:spPr>
          <a:xfrm>
            <a:off x="5536096" y="2286000"/>
            <a:ext cx="1905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Difficulty</a:t>
            </a:r>
          </a:p>
        </p:txBody>
      </p:sp>
      <p:sp>
        <p:nvSpPr>
          <p:cNvPr id="20" name="Oval 19"/>
          <p:cNvSpPr/>
          <p:nvPr/>
        </p:nvSpPr>
        <p:spPr>
          <a:xfrm>
            <a:off x="8044219" y="2286000"/>
            <a:ext cx="1905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Intelligence</a:t>
            </a:r>
          </a:p>
        </p:txBody>
      </p:sp>
      <p:sp>
        <p:nvSpPr>
          <p:cNvPr id="22" name="Oval 21"/>
          <p:cNvSpPr/>
          <p:nvPr/>
        </p:nvSpPr>
        <p:spPr>
          <a:xfrm>
            <a:off x="6679096" y="3840480"/>
            <a:ext cx="1905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Grade</a:t>
            </a:r>
          </a:p>
        </p:txBody>
      </p:sp>
      <p:cxnSp>
        <p:nvCxnSpPr>
          <p:cNvPr id="23" name="Straight Arrow Connector 22"/>
          <p:cNvCxnSpPr>
            <a:cxnSpLocks/>
            <a:stCxn id="19" idx="4"/>
            <a:endCxn id="22" idx="1"/>
          </p:cNvCxnSpPr>
          <p:nvPr/>
        </p:nvCxnSpPr>
        <p:spPr>
          <a:xfrm>
            <a:off x="6488597" y="3200401"/>
            <a:ext cx="469481" cy="7739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20" idx="4"/>
            <a:endCxn id="22" idx="7"/>
          </p:cNvCxnSpPr>
          <p:nvPr/>
        </p:nvCxnSpPr>
        <p:spPr>
          <a:xfrm flipH="1">
            <a:off x="8305115" y="3200401"/>
            <a:ext cx="691604" cy="7739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9476250" y="3840480"/>
            <a:ext cx="1905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SAT</a:t>
            </a:r>
          </a:p>
        </p:txBody>
      </p:sp>
      <p:cxnSp>
        <p:nvCxnSpPr>
          <p:cNvPr id="26" name="Straight Arrow Connector 25"/>
          <p:cNvCxnSpPr>
            <a:cxnSpLocks/>
            <a:stCxn id="20" idx="4"/>
            <a:endCxn id="25" idx="1"/>
          </p:cNvCxnSpPr>
          <p:nvPr/>
        </p:nvCxnSpPr>
        <p:spPr>
          <a:xfrm>
            <a:off x="8996719" y="3200401"/>
            <a:ext cx="758512" cy="7739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679096" y="5324756"/>
            <a:ext cx="1905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Rec Letter</a:t>
            </a:r>
          </a:p>
        </p:txBody>
      </p:sp>
      <p:cxnSp>
        <p:nvCxnSpPr>
          <p:cNvPr id="28" name="Straight Arrow Connector 27"/>
          <p:cNvCxnSpPr>
            <a:cxnSpLocks/>
            <a:stCxn id="22" idx="4"/>
            <a:endCxn id="27" idx="0"/>
          </p:cNvCxnSpPr>
          <p:nvPr/>
        </p:nvCxnSpPr>
        <p:spPr>
          <a:xfrm>
            <a:off x="7631596" y="4754880"/>
            <a:ext cx="0" cy="5698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087948" y="3443607"/>
            <a:ext cx="1004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P(S | I)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167025" y="6276295"/>
            <a:ext cx="1004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P(L | G)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42223" y="1916668"/>
            <a:ext cx="1004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P(D)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767783" y="1916668"/>
            <a:ext cx="1004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P(I)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43929" y="2463342"/>
            <a:ext cx="55684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P(D, I, G, S, L)=</a:t>
            </a:r>
          </a:p>
          <a:p>
            <a:r>
              <a:rPr lang="en-GB" sz="2800" b="1" dirty="0"/>
              <a:t>P(D) P(I) P(G | I, D) P(S | I) P(L | G)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58392" y="1723072"/>
            <a:ext cx="56270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2000" b="1" dirty="0"/>
              <a:t>JPD over 5 Variables ? P(D, I, G, S, L)</a:t>
            </a:r>
          </a:p>
          <a:p>
            <a:pPr marL="285750" indent="-285750">
              <a:buFontTx/>
              <a:buChar char="-"/>
            </a:pPr>
            <a:endParaRPr lang="en-GB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43929" y="4028643"/>
            <a:ext cx="68689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Factors with overlapping scope of 5 variables</a:t>
            </a:r>
          </a:p>
          <a:p>
            <a:r>
              <a:rPr lang="en-GB" sz="2800" b="1" dirty="0"/>
              <a:t>The JPD </a:t>
            </a:r>
            <a:r>
              <a:rPr lang="en-GB" sz="2800" b="1" dirty="0">
                <a:sym typeface="Wingdings" panose="05000000000000000000" pitchFamily="2" charset="2"/>
              </a:rPr>
              <a:t> </a:t>
            </a:r>
            <a:r>
              <a:rPr lang="en-GB" sz="2800" b="1" dirty="0"/>
              <a:t>Factor Product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3929" y="5903893"/>
            <a:ext cx="6125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A single row of this JPD looks like what?</a:t>
            </a:r>
          </a:p>
        </p:txBody>
      </p:sp>
    </p:spTree>
    <p:extLst>
      <p:ext uri="{BB962C8B-B14F-4D97-AF65-F5344CB8AC3E}">
        <p14:creationId xmlns:p14="http://schemas.microsoft.com/office/powerpoint/2010/main" val="403526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" grpId="0"/>
      <p:bldP spid="2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Bayesian Network: The Chain Rule</a:t>
            </a:r>
          </a:p>
        </p:txBody>
      </p:sp>
      <p:graphicFrame>
        <p:nvGraphicFramePr>
          <p:cNvPr id="1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107846" y="3749329"/>
          <a:ext cx="2841645" cy="1929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329">
                  <a:extLst>
                    <a:ext uri="{9D8B030D-6E8A-4147-A177-3AD203B41FA5}">
                      <a16:colId xmlns:a16="http://schemas.microsoft.com/office/drawing/2014/main" val="3339638800"/>
                    </a:ext>
                  </a:extLst>
                </a:gridCol>
                <a:gridCol w="568329">
                  <a:extLst>
                    <a:ext uri="{9D8B030D-6E8A-4147-A177-3AD203B41FA5}">
                      <a16:colId xmlns:a16="http://schemas.microsoft.com/office/drawing/2014/main" val="221695539"/>
                    </a:ext>
                  </a:extLst>
                </a:gridCol>
                <a:gridCol w="568329">
                  <a:extLst>
                    <a:ext uri="{9D8B030D-6E8A-4147-A177-3AD203B41FA5}">
                      <a16:colId xmlns:a16="http://schemas.microsoft.com/office/drawing/2014/main" val="1798827508"/>
                    </a:ext>
                  </a:extLst>
                </a:gridCol>
                <a:gridCol w="568329">
                  <a:extLst>
                    <a:ext uri="{9D8B030D-6E8A-4147-A177-3AD203B41FA5}">
                      <a16:colId xmlns:a16="http://schemas.microsoft.com/office/drawing/2014/main" val="3442392100"/>
                    </a:ext>
                  </a:extLst>
                </a:gridCol>
                <a:gridCol w="568329">
                  <a:extLst>
                    <a:ext uri="{9D8B030D-6E8A-4147-A177-3AD203B41FA5}">
                      <a16:colId xmlns:a16="http://schemas.microsoft.com/office/drawing/2014/main" val="3514163754"/>
                    </a:ext>
                  </a:extLst>
                </a:gridCol>
              </a:tblGrid>
              <a:tr h="385845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ym typeface="Wingdings" panose="05000000000000000000" pitchFamily="2" charset="2"/>
                        </a:rPr>
                        <a:t>G</a:t>
                      </a:r>
                      <a:r>
                        <a:rPr lang="en-GB" sz="1600" baseline="30000" dirty="0">
                          <a:sym typeface="Wingdings" panose="05000000000000000000" pitchFamily="2" charset="2"/>
                        </a:rPr>
                        <a:t>1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ym typeface="Wingdings" panose="05000000000000000000" pitchFamily="2" charset="2"/>
                        </a:rPr>
                        <a:t>G</a:t>
                      </a:r>
                      <a:r>
                        <a:rPr lang="en-GB" sz="1600" baseline="30000" dirty="0">
                          <a:sym typeface="Wingdings" panose="05000000000000000000" pitchFamily="2" charset="2"/>
                        </a:rPr>
                        <a:t>2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ym typeface="Wingdings" panose="05000000000000000000" pitchFamily="2" charset="2"/>
                        </a:rPr>
                        <a:t>G</a:t>
                      </a:r>
                      <a:r>
                        <a:rPr lang="en-GB" sz="1600" baseline="30000" dirty="0">
                          <a:sym typeface="Wingdings" panose="05000000000000000000" pitchFamily="2" charset="2"/>
                        </a:rPr>
                        <a:t>3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394337"/>
                  </a:ext>
                </a:extLst>
              </a:tr>
              <a:tr h="385845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425484"/>
                  </a:ext>
                </a:extLst>
              </a:tr>
              <a:tr h="385845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490493"/>
                  </a:ext>
                </a:extLst>
              </a:tr>
              <a:tr h="385845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83773"/>
                  </a:ext>
                </a:extLst>
              </a:tr>
              <a:tr h="385845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66995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49287" y="3379997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P(G | I, D)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669396" y="1806085"/>
          <a:ext cx="149307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539">
                  <a:extLst>
                    <a:ext uri="{9D8B030D-6E8A-4147-A177-3AD203B41FA5}">
                      <a16:colId xmlns:a16="http://schemas.microsoft.com/office/drawing/2014/main" val="3359339129"/>
                    </a:ext>
                  </a:extLst>
                </a:gridCol>
                <a:gridCol w="746539">
                  <a:extLst>
                    <a:ext uri="{9D8B030D-6E8A-4147-A177-3AD203B41FA5}">
                      <a16:colId xmlns:a16="http://schemas.microsoft.com/office/drawing/2014/main" val="303166340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P(D)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98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738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772912"/>
                  </a:ext>
                </a:extLst>
              </a:tr>
            </a:tbl>
          </a:graphicData>
        </a:graphic>
      </p:graphicFrame>
      <p:sp>
        <p:nvSpPr>
          <p:cNvPr id="19" name="Oval 18"/>
          <p:cNvSpPr/>
          <p:nvPr/>
        </p:nvSpPr>
        <p:spPr>
          <a:xfrm>
            <a:off x="3203712" y="2286000"/>
            <a:ext cx="1905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Difficulty</a:t>
            </a:r>
          </a:p>
        </p:txBody>
      </p:sp>
      <p:sp>
        <p:nvSpPr>
          <p:cNvPr id="20" name="Oval 19"/>
          <p:cNvSpPr/>
          <p:nvPr/>
        </p:nvSpPr>
        <p:spPr>
          <a:xfrm>
            <a:off x="5711835" y="2286000"/>
            <a:ext cx="1905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Intelligence</a:t>
            </a:r>
          </a:p>
        </p:txBody>
      </p:sp>
      <p:sp>
        <p:nvSpPr>
          <p:cNvPr id="22" name="Oval 21"/>
          <p:cNvSpPr/>
          <p:nvPr/>
        </p:nvSpPr>
        <p:spPr>
          <a:xfrm>
            <a:off x="4346712" y="3840480"/>
            <a:ext cx="1905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Grade</a:t>
            </a:r>
          </a:p>
        </p:txBody>
      </p:sp>
      <p:cxnSp>
        <p:nvCxnSpPr>
          <p:cNvPr id="23" name="Straight Arrow Connector 22"/>
          <p:cNvCxnSpPr>
            <a:cxnSpLocks/>
            <a:stCxn id="19" idx="4"/>
            <a:endCxn id="22" idx="1"/>
          </p:cNvCxnSpPr>
          <p:nvPr/>
        </p:nvCxnSpPr>
        <p:spPr>
          <a:xfrm>
            <a:off x="4156213" y="3200401"/>
            <a:ext cx="469481" cy="7739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20" idx="4"/>
            <a:endCxn id="22" idx="7"/>
          </p:cNvCxnSpPr>
          <p:nvPr/>
        </p:nvCxnSpPr>
        <p:spPr>
          <a:xfrm flipH="1">
            <a:off x="5972731" y="3200401"/>
            <a:ext cx="691604" cy="7739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143866" y="3840480"/>
            <a:ext cx="1905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SAT</a:t>
            </a:r>
          </a:p>
        </p:txBody>
      </p:sp>
      <p:cxnSp>
        <p:nvCxnSpPr>
          <p:cNvPr id="26" name="Straight Arrow Connector 25"/>
          <p:cNvCxnSpPr>
            <a:cxnSpLocks/>
            <a:stCxn id="20" idx="4"/>
            <a:endCxn id="25" idx="1"/>
          </p:cNvCxnSpPr>
          <p:nvPr/>
        </p:nvCxnSpPr>
        <p:spPr>
          <a:xfrm>
            <a:off x="6664335" y="3200401"/>
            <a:ext cx="758512" cy="7739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4346712" y="5324756"/>
            <a:ext cx="1905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Rec Letter</a:t>
            </a:r>
          </a:p>
        </p:txBody>
      </p:sp>
      <p:cxnSp>
        <p:nvCxnSpPr>
          <p:cNvPr id="28" name="Straight Arrow Connector 27"/>
          <p:cNvCxnSpPr>
            <a:cxnSpLocks/>
            <a:stCxn id="22" idx="4"/>
            <a:endCxn id="27" idx="0"/>
          </p:cNvCxnSpPr>
          <p:nvPr/>
        </p:nvCxnSpPr>
        <p:spPr>
          <a:xfrm>
            <a:off x="5299212" y="4754880"/>
            <a:ext cx="0" cy="5698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426561"/>
              </p:ext>
            </p:extLst>
          </p:nvPr>
        </p:nvGraphicFramePr>
        <p:xfrm>
          <a:off x="7642962" y="1806085"/>
          <a:ext cx="14059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952">
                  <a:extLst>
                    <a:ext uri="{9D8B030D-6E8A-4147-A177-3AD203B41FA5}">
                      <a16:colId xmlns:a16="http://schemas.microsoft.com/office/drawing/2014/main" val="3359339129"/>
                    </a:ext>
                  </a:extLst>
                </a:gridCol>
                <a:gridCol w="702952">
                  <a:extLst>
                    <a:ext uri="{9D8B030D-6E8A-4147-A177-3AD203B41FA5}">
                      <a16:colId xmlns:a16="http://schemas.microsoft.com/office/drawing/2014/main" val="303166340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P(I)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98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738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772912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/>
          <p:cNvGraphicFramePr>
            <a:graphicFrameLocks/>
          </p:cNvGraphicFramePr>
          <p:nvPr>
            <p:extLst/>
          </p:nvPr>
        </p:nvGraphicFramePr>
        <p:xfrm>
          <a:off x="9185046" y="3749328"/>
          <a:ext cx="1704987" cy="1157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329">
                  <a:extLst>
                    <a:ext uri="{9D8B030D-6E8A-4147-A177-3AD203B41FA5}">
                      <a16:colId xmlns:a16="http://schemas.microsoft.com/office/drawing/2014/main" val="3339638800"/>
                    </a:ext>
                  </a:extLst>
                </a:gridCol>
                <a:gridCol w="568329">
                  <a:extLst>
                    <a:ext uri="{9D8B030D-6E8A-4147-A177-3AD203B41FA5}">
                      <a16:colId xmlns:a16="http://schemas.microsoft.com/office/drawing/2014/main" val="1798827508"/>
                    </a:ext>
                  </a:extLst>
                </a:gridCol>
                <a:gridCol w="568329">
                  <a:extLst>
                    <a:ext uri="{9D8B030D-6E8A-4147-A177-3AD203B41FA5}">
                      <a16:colId xmlns:a16="http://schemas.microsoft.com/office/drawing/2014/main" val="3442392100"/>
                    </a:ext>
                  </a:extLst>
                </a:gridCol>
              </a:tblGrid>
              <a:tr h="385845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ym typeface="Wingdings" panose="05000000000000000000" pitchFamily="2" charset="2"/>
                        </a:rPr>
                        <a:t>S</a:t>
                      </a:r>
                      <a:r>
                        <a:rPr lang="en-GB" sz="1600" baseline="30000" dirty="0">
                          <a:sym typeface="Wingdings" panose="05000000000000000000" pitchFamily="2" charset="2"/>
                        </a:rPr>
                        <a:t>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ym typeface="Wingdings" panose="05000000000000000000" pitchFamily="2" charset="2"/>
                        </a:rPr>
                        <a:t>S</a:t>
                      </a:r>
                      <a:r>
                        <a:rPr lang="en-GB" sz="1600" baseline="30000" dirty="0">
                          <a:sym typeface="Wingdings" panose="05000000000000000000" pitchFamily="2" charset="2"/>
                        </a:rPr>
                        <a:t>1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394337"/>
                  </a:ext>
                </a:extLst>
              </a:tr>
              <a:tr h="385845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425484"/>
                  </a:ext>
                </a:extLst>
              </a:tr>
              <a:tr h="385845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490493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9663077" y="3402730"/>
            <a:ext cx="1004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P(S | I)</a:t>
            </a:r>
          </a:p>
        </p:txBody>
      </p:sp>
      <p:graphicFrame>
        <p:nvGraphicFramePr>
          <p:cNvPr id="32" name="Content Placeholder 4"/>
          <p:cNvGraphicFramePr>
            <a:graphicFrameLocks/>
          </p:cNvGraphicFramePr>
          <p:nvPr>
            <p:extLst/>
          </p:nvPr>
        </p:nvGraphicFramePr>
        <p:xfrm>
          <a:off x="6365374" y="5227364"/>
          <a:ext cx="1704987" cy="1543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329">
                  <a:extLst>
                    <a:ext uri="{9D8B030D-6E8A-4147-A177-3AD203B41FA5}">
                      <a16:colId xmlns:a16="http://schemas.microsoft.com/office/drawing/2014/main" val="3339638800"/>
                    </a:ext>
                  </a:extLst>
                </a:gridCol>
                <a:gridCol w="568329">
                  <a:extLst>
                    <a:ext uri="{9D8B030D-6E8A-4147-A177-3AD203B41FA5}">
                      <a16:colId xmlns:a16="http://schemas.microsoft.com/office/drawing/2014/main" val="1798827508"/>
                    </a:ext>
                  </a:extLst>
                </a:gridCol>
                <a:gridCol w="568329">
                  <a:extLst>
                    <a:ext uri="{9D8B030D-6E8A-4147-A177-3AD203B41FA5}">
                      <a16:colId xmlns:a16="http://schemas.microsoft.com/office/drawing/2014/main" val="3442392100"/>
                    </a:ext>
                  </a:extLst>
                </a:gridCol>
              </a:tblGrid>
              <a:tr h="385845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ym typeface="Wingdings" panose="05000000000000000000" pitchFamily="2" charset="2"/>
                        </a:rPr>
                        <a:t>L</a:t>
                      </a:r>
                      <a:r>
                        <a:rPr lang="en-GB" sz="1600" baseline="30000" dirty="0">
                          <a:sym typeface="Wingdings" panose="05000000000000000000" pitchFamily="2" charset="2"/>
                        </a:rPr>
                        <a:t>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ym typeface="Wingdings" panose="05000000000000000000" pitchFamily="2" charset="2"/>
                        </a:rPr>
                        <a:t>L</a:t>
                      </a:r>
                      <a:r>
                        <a:rPr lang="en-GB" sz="1600" baseline="30000" dirty="0">
                          <a:sym typeface="Wingdings" panose="05000000000000000000" pitchFamily="2" charset="2"/>
                        </a:rPr>
                        <a:t>1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394337"/>
                  </a:ext>
                </a:extLst>
              </a:tr>
              <a:tr h="385845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425484"/>
                  </a:ext>
                </a:extLst>
              </a:tr>
              <a:tr h="385845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490493"/>
                  </a:ext>
                </a:extLst>
              </a:tr>
              <a:tr h="385845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279431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6750641" y="4907274"/>
            <a:ext cx="1004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P(L | G)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0" y="5546658"/>
            <a:ext cx="5568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P(D</a:t>
            </a:r>
            <a:r>
              <a:rPr lang="en-GB" sz="2800" baseline="30000" dirty="0">
                <a:sym typeface="Wingdings" panose="05000000000000000000" pitchFamily="2" charset="2"/>
              </a:rPr>
              <a:t>0</a:t>
            </a:r>
            <a:r>
              <a:rPr lang="en-GB" sz="2800" b="1" dirty="0"/>
              <a:t>, I</a:t>
            </a:r>
            <a:r>
              <a:rPr lang="en-GB" sz="2800" baseline="30000" dirty="0">
                <a:sym typeface="Wingdings" panose="05000000000000000000" pitchFamily="2" charset="2"/>
              </a:rPr>
              <a:t>1</a:t>
            </a:r>
            <a:r>
              <a:rPr lang="en-GB" sz="2800" b="1" dirty="0"/>
              <a:t>, G</a:t>
            </a:r>
            <a:r>
              <a:rPr lang="en-GB" sz="2800" baseline="30000" dirty="0">
                <a:sym typeface="Wingdings" panose="05000000000000000000" pitchFamily="2" charset="2"/>
              </a:rPr>
              <a:t>3</a:t>
            </a:r>
            <a:r>
              <a:rPr lang="en-GB" sz="2800" b="1" dirty="0"/>
              <a:t>, S</a:t>
            </a:r>
            <a:r>
              <a:rPr lang="en-GB" sz="2800" baseline="30000" dirty="0">
                <a:sym typeface="Wingdings" panose="05000000000000000000" pitchFamily="2" charset="2"/>
              </a:rPr>
              <a:t>1</a:t>
            </a:r>
            <a:r>
              <a:rPr lang="en-GB" sz="2800" b="1" dirty="0"/>
              <a:t>, L</a:t>
            </a:r>
            <a:r>
              <a:rPr lang="en-GB" sz="2800" baseline="30000" dirty="0">
                <a:sym typeface="Wingdings" panose="05000000000000000000" pitchFamily="2" charset="2"/>
              </a:rPr>
              <a:t>1</a:t>
            </a:r>
            <a:r>
              <a:rPr lang="en-GB" sz="2800" b="1" dirty="0"/>
              <a:t>)=</a:t>
            </a:r>
          </a:p>
          <a:p>
            <a:endParaRPr lang="en-GB" sz="2800" b="1" dirty="0"/>
          </a:p>
          <a:p>
            <a:r>
              <a:rPr lang="en-GB" sz="2800" b="1" dirty="0"/>
              <a:t>0.60 x 0.30 x 0.02 x 0.80 x 0.01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510748" y="2531165"/>
            <a:ext cx="1692964" cy="387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7492082" y="2168625"/>
            <a:ext cx="1692964" cy="387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902805" y="4894182"/>
            <a:ext cx="3253408" cy="387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8949652" y="4486965"/>
            <a:ext cx="2129166" cy="387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6209398" y="6391684"/>
            <a:ext cx="2129166" cy="387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89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Bayesian Network: JPD Legality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dirty="0"/>
                  <a:t>How to prove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P</m:t>
                    </m:r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≥0</m:t>
                    </m:r>
                  </m:oMath>
                </a14:m>
                <a:endParaRPr lang="en-GB" b="0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GB" dirty="0"/>
                  <a:t>P is a product of CPD/factors, which are non-negative, Therefore…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/>
                      <m:sup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</m:e>
                    </m:nary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=1</m:t>
                    </m:r>
                  </m:oMath>
                </a14:m>
                <a:endParaRPr lang="en-GB" dirty="0"/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GB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𝐷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𝐼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𝐺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𝐿</m:t>
                        </m:r>
                      </m:sub>
                      <m:sup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𝐷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,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𝐼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,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𝐺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,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𝑆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,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𝐿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</m:e>
                    </m:nary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GB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GB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𝐷</m:t>
                        </m:r>
                        <m:r>
                          <a:rPr lang="en-GB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𝐼</m:t>
                        </m:r>
                        <m:r>
                          <a:rPr lang="en-GB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𝐺</m:t>
                        </m:r>
                        <m:r>
                          <a:rPr lang="en-GB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  <m:r>
                          <a:rPr lang="en-GB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𝐿</m:t>
                        </m:r>
                      </m:sub>
                      <m:sup/>
                      <m:e>
                        <m:r>
                          <a:rPr lang="en-GB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𝐷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)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𝐼</m:t>
                                </m:r>
                              </m:e>
                            </m:d>
                            <m:r>
                              <a:rPr lang="en-GB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𝑃</m:t>
                            </m:r>
                            <m:d>
                              <m:dPr>
                                <m:endChr m:val="|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𝐺</m:t>
                                </m:r>
                              </m:e>
                            </m:d>
                            <m:r>
                              <a:rPr lang="en-GB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𝐼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,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𝐷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)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𝑃</m:t>
                            </m:r>
                            <m:d>
                              <m:dPr>
                                <m:endChr m:val="|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𝑆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GB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𝐼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)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𝑃</m:t>
                            </m:r>
                            <m:d>
                              <m:dPr>
                                <m:endChr m:val="|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𝐿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GB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𝐺</m:t>
                            </m:r>
                          </m:e>
                        </m:d>
                      </m:e>
                    </m:nary>
                  </m:oMath>
                </a14:m>
                <a:endParaRPr lang="en-GB" dirty="0"/>
              </a:p>
              <a:p>
                <a:pPr lvl="2"/>
                <a:r>
                  <a:rPr lang="en-GB" dirty="0"/>
                  <a:t>Pushing the summations in</a:t>
                </a:r>
              </a:p>
              <a:p>
                <a:pPr lvl="3"/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GB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GB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𝐷</m:t>
                        </m:r>
                        <m:r>
                          <a:rPr lang="en-GB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𝐼</m:t>
                        </m:r>
                        <m:r>
                          <a:rPr lang="en-GB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𝐺</m:t>
                        </m:r>
                        <m:r>
                          <a:rPr lang="en-GB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  <m:r>
                          <a:rPr lang="en-GB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𝐿</m:t>
                        </m:r>
                      </m:sub>
                      <m:sup/>
                      <m:e>
                        <m:r>
                          <a:rPr lang="en-GB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𝐷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,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𝐼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,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𝐺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,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𝑆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,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𝐿</m:t>
                            </m:r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</m:e>
                    </m:nary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GB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GB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𝐷</m:t>
                        </m:r>
                        <m:r>
                          <a:rPr lang="en-GB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𝐼</m:t>
                        </m:r>
                        <m:r>
                          <a:rPr lang="en-GB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𝐺</m:t>
                        </m:r>
                        <m:r>
                          <a:rPr lang="en-GB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</m:sub>
                      <m:sup/>
                      <m:e>
                        <m:r>
                          <a:rPr lang="en-GB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𝐷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)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𝐼</m:t>
                                </m:r>
                              </m:e>
                            </m:d>
                            <m:r>
                              <a:rPr lang="en-GB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𝑃</m:t>
                            </m:r>
                            <m:d>
                              <m:dPr>
                                <m:endChr m:val="|"/>
                                <m:ctrlPr>
                                  <a:rPr lang="en-GB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𝐺</m:t>
                                </m:r>
                              </m:e>
                            </m:d>
                            <m:r>
                              <a:rPr lang="en-GB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𝐼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,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𝐷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)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𝑃</m:t>
                            </m:r>
                            <m:d>
                              <m:dPr>
                                <m:endChr m:val="|"/>
                                <m:ctrlPr>
                                  <a:rPr lang="en-GB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𝑆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GB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𝐼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)</m:t>
                            </m:r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𝐿</m:t>
                                </m:r>
                              </m:sub>
                              <m:sup/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𝑃</m:t>
                                </m:r>
                                <m:d>
                                  <m:dPr>
                                    <m:endChr m:val="|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𝐿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 </m:t>
                                    </m:r>
                                  </m:e>
                                </m:d>
                                <m:r>
                                  <a:rPr lang="en-GB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 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𝐺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)</m:t>
                                </m:r>
                              </m:e>
                            </m:nary>
                          </m:e>
                        </m:d>
                      </m:e>
                    </m:nary>
                  </m:oMath>
                </a14:m>
                <a:endParaRPr lang="en-GB" dirty="0"/>
              </a:p>
              <a:p>
                <a:pPr lvl="2"/>
                <a:r>
                  <a:rPr lang="en-GB" dirty="0"/>
                  <a:t>P(L|G) is summing up all mutually exclusive &amp; exhaustive values of L over G</a:t>
                </a:r>
              </a:p>
              <a:p>
                <a:pPr lvl="2"/>
                <a:r>
                  <a:rPr lang="en-GB" dirty="0"/>
                  <a:t>Therefore,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GB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GB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𝐿</m:t>
                        </m:r>
                      </m:sub>
                      <m:sup/>
                      <m:e>
                        <m:r>
                          <a:rPr lang="en-GB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GB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𝐿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GB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𝐺</m:t>
                        </m:r>
                        <m:r>
                          <a:rPr lang="en-GB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e>
                    </m:nary>
                  </m:oMath>
                </a14:m>
                <a:r>
                  <a:rPr lang="en-GB" dirty="0"/>
                  <a:t>=1</a:t>
                </a:r>
              </a:p>
              <a:p>
                <a:pPr lvl="1"/>
                <a:endParaRPr lang="en-GB" dirty="0"/>
              </a:p>
              <a:p>
                <a:r>
                  <a:rPr lang="en-GB" dirty="0"/>
                  <a:t>A comment</a:t>
                </a:r>
              </a:p>
              <a:p>
                <a:pPr lvl="2"/>
                <a:r>
                  <a:rPr lang="en-GB" dirty="0"/>
                  <a:t>The trick of pushing in summations and removing irrelevant variables</a:t>
                </a:r>
              </a:p>
              <a:p>
                <a:pPr lvl="2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5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2089057"/>
              </p:ext>
            </p:extLst>
          </p:nvPr>
        </p:nvGraphicFramePr>
        <p:xfrm>
          <a:off x="10080124" y="4304970"/>
          <a:ext cx="1704987" cy="1543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329">
                  <a:extLst>
                    <a:ext uri="{9D8B030D-6E8A-4147-A177-3AD203B41FA5}">
                      <a16:colId xmlns:a16="http://schemas.microsoft.com/office/drawing/2014/main" val="3339638800"/>
                    </a:ext>
                  </a:extLst>
                </a:gridCol>
                <a:gridCol w="568329">
                  <a:extLst>
                    <a:ext uri="{9D8B030D-6E8A-4147-A177-3AD203B41FA5}">
                      <a16:colId xmlns:a16="http://schemas.microsoft.com/office/drawing/2014/main" val="1798827508"/>
                    </a:ext>
                  </a:extLst>
                </a:gridCol>
                <a:gridCol w="568329">
                  <a:extLst>
                    <a:ext uri="{9D8B030D-6E8A-4147-A177-3AD203B41FA5}">
                      <a16:colId xmlns:a16="http://schemas.microsoft.com/office/drawing/2014/main" val="3442392100"/>
                    </a:ext>
                  </a:extLst>
                </a:gridCol>
              </a:tblGrid>
              <a:tr h="385845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ym typeface="Wingdings" panose="05000000000000000000" pitchFamily="2" charset="2"/>
                        </a:rPr>
                        <a:t>L</a:t>
                      </a:r>
                      <a:r>
                        <a:rPr lang="en-GB" sz="1600" baseline="30000" dirty="0">
                          <a:sym typeface="Wingdings" panose="05000000000000000000" pitchFamily="2" charset="2"/>
                        </a:rPr>
                        <a:t>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ym typeface="Wingdings" panose="05000000000000000000" pitchFamily="2" charset="2"/>
                        </a:rPr>
                        <a:t>L</a:t>
                      </a:r>
                      <a:r>
                        <a:rPr lang="en-GB" sz="1600" baseline="30000" dirty="0">
                          <a:sym typeface="Wingdings" panose="05000000000000000000" pitchFamily="2" charset="2"/>
                        </a:rPr>
                        <a:t>1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394337"/>
                  </a:ext>
                </a:extLst>
              </a:tr>
              <a:tr h="385845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425484"/>
                  </a:ext>
                </a:extLst>
              </a:tr>
              <a:tr h="385845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490493"/>
                  </a:ext>
                </a:extLst>
              </a:tr>
              <a:tr h="385845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279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18250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Bayesian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6656725" cy="4351338"/>
              </a:xfrm>
            </p:spPr>
            <p:txBody>
              <a:bodyPr/>
              <a:lstStyle/>
              <a:p>
                <a:r>
                  <a:rPr lang="en-GB" dirty="0"/>
                  <a:t>DAG</a:t>
                </a:r>
              </a:p>
              <a:p>
                <a:r>
                  <a:rPr lang="en-GB" dirty="0"/>
                  <a:t>Nodes represent RVs</a:t>
                </a:r>
              </a:p>
              <a:p>
                <a:r>
                  <a:rPr lang="en-GB" dirty="0"/>
                  <a:t>Each node </a:t>
                </a:r>
                <a:r>
                  <a:rPr lang="en-GB" dirty="0">
                    <a:sym typeface="Wingdings" panose="05000000000000000000" pitchFamily="2" charset="2"/>
                  </a:rPr>
                  <a:t> CPD</a:t>
                </a: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P(X</a:t>
                </a:r>
                <a:r>
                  <a:rPr lang="en-GB" baseline="-25000" dirty="0">
                    <a:sym typeface="Wingdings" panose="05000000000000000000" pitchFamily="2" charset="2"/>
                  </a:rPr>
                  <a:t>i</a:t>
                </a:r>
                <a:r>
                  <a:rPr lang="en-GB" dirty="0">
                    <a:sym typeface="Wingdings" panose="05000000000000000000" pitchFamily="2" charset="2"/>
                  </a:rPr>
                  <a:t> | Parents (X</a:t>
                </a:r>
                <a:r>
                  <a:rPr lang="en-GB" baseline="-25000" dirty="0">
                    <a:sym typeface="Wingdings" panose="05000000000000000000" pitchFamily="2" charset="2"/>
                  </a:rPr>
                  <a:t>i</a:t>
                </a:r>
                <a:r>
                  <a:rPr lang="en-GB" dirty="0">
                    <a:sym typeface="Wingdings" panose="05000000000000000000" pitchFamily="2" charset="2"/>
                  </a:rPr>
                  <a:t>) )</a:t>
                </a:r>
              </a:p>
              <a:p>
                <a:r>
                  <a:rPr lang="en-GB" dirty="0">
                    <a:sym typeface="Wingdings" panose="05000000000000000000" pitchFamily="2" charset="2"/>
                  </a:rPr>
                  <a:t>Altogether, a BN represents</a:t>
                </a: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A Joint Probability Distribution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P</m:t>
                    </m:r>
                    <m:r>
                      <a:rPr lang="en-GB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…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  <m:r>
                      <a:rPr lang="en-GB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GB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  <m:sup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GB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𝑃𝑎𝑟𝑒𝑛𝑡𝑠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𝑋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))</m:t>
                        </m:r>
                      </m:e>
                    </m:nary>
                  </m:oMath>
                </a14:m>
                <a:endParaRPr lang="en-GB" dirty="0">
                  <a:sym typeface="Wingdings" panose="05000000000000000000" pitchFamily="2" charset="2"/>
                </a:endParaRPr>
              </a:p>
              <a:p>
                <a:pPr lvl="1"/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6656725" cy="4351338"/>
              </a:xfrm>
              <a:blipFill>
                <a:blip r:embed="rId2"/>
                <a:stretch>
                  <a:fillRect l="-1650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5708374" y="2286000"/>
            <a:ext cx="1905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Difficulty</a:t>
            </a:r>
          </a:p>
        </p:txBody>
      </p:sp>
      <p:sp>
        <p:nvSpPr>
          <p:cNvPr id="16" name="Oval 15"/>
          <p:cNvSpPr/>
          <p:nvPr/>
        </p:nvSpPr>
        <p:spPr>
          <a:xfrm>
            <a:off x="8216497" y="2286000"/>
            <a:ext cx="1905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Intelligence</a:t>
            </a:r>
          </a:p>
        </p:txBody>
      </p:sp>
      <p:sp>
        <p:nvSpPr>
          <p:cNvPr id="19" name="Oval 18"/>
          <p:cNvSpPr/>
          <p:nvPr/>
        </p:nvSpPr>
        <p:spPr>
          <a:xfrm>
            <a:off x="6851374" y="3840480"/>
            <a:ext cx="1905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Grade</a:t>
            </a:r>
          </a:p>
        </p:txBody>
      </p:sp>
      <p:cxnSp>
        <p:nvCxnSpPr>
          <p:cNvPr id="20" name="Straight Arrow Connector 19"/>
          <p:cNvCxnSpPr>
            <a:cxnSpLocks/>
            <a:stCxn id="15" idx="4"/>
            <a:endCxn id="19" idx="1"/>
          </p:cNvCxnSpPr>
          <p:nvPr/>
        </p:nvCxnSpPr>
        <p:spPr>
          <a:xfrm>
            <a:off x="6660875" y="3200401"/>
            <a:ext cx="469481" cy="7739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  <a:stCxn id="16" idx="4"/>
            <a:endCxn id="19" idx="7"/>
          </p:cNvCxnSpPr>
          <p:nvPr/>
        </p:nvCxnSpPr>
        <p:spPr>
          <a:xfrm flipH="1">
            <a:off x="8477393" y="3200401"/>
            <a:ext cx="691604" cy="7739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9648528" y="3840480"/>
            <a:ext cx="1905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SAT</a:t>
            </a:r>
          </a:p>
        </p:txBody>
      </p:sp>
      <p:cxnSp>
        <p:nvCxnSpPr>
          <p:cNvPr id="24" name="Straight Arrow Connector 23"/>
          <p:cNvCxnSpPr>
            <a:cxnSpLocks/>
            <a:stCxn id="16" idx="4"/>
            <a:endCxn id="23" idx="1"/>
          </p:cNvCxnSpPr>
          <p:nvPr/>
        </p:nvCxnSpPr>
        <p:spPr>
          <a:xfrm>
            <a:off x="9168997" y="3200401"/>
            <a:ext cx="758512" cy="7739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851374" y="5324756"/>
            <a:ext cx="1905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Rec Letter</a:t>
            </a:r>
          </a:p>
        </p:txBody>
      </p:sp>
      <p:cxnSp>
        <p:nvCxnSpPr>
          <p:cNvPr id="26" name="Straight Arrow Connector 25"/>
          <p:cNvCxnSpPr>
            <a:cxnSpLocks/>
            <a:stCxn id="19" idx="4"/>
            <a:endCxn id="25" idx="0"/>
          </p:cNvCxnSpPr>
          <p:nvPr/>
        </p:nvCxnSpPr>
        <p:spPr>
          <a:xfrm>
            <a:off x="7803874" y="4754880"/>
            <a:ext cx="0" cy="5698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45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Joint, Marginal and Conditional Probabilities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32000" y="2875038"/>
          <a:ext cx="352904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809">
                  <a:extLst>
                    <a:ext uri="{9D8B030D-6E8A-4147-A177-3AD203B41FA5}">
                      <a16:colId xmlns:a16="http://schemas.microsoft.com/office/drawing/2014/main" val="1657956545"/>
                    </a:ext>
                  </a:extLst>
                </a:gridCol>
                <a:gridCol w="705809">
                  <a:extLst>
                    <a:ext uri="{9D8B030D-6E8A-4147-A177-3AD203B41FA5}">
                      <a16:colId xmlns:a16="http://schemas.microsoft.com/office/drawing/2014/main" val="3514578128"/>
                    </a:ext>
                  </a:extLst>
                </a:gridCol>
                <a:gridCol w="705809">
                  <a:extLst>
                    <a:ext uri="{9D8B030D-6E8A-4147-A177-3AD203B41FA5}">
                      <a16:colId xmlns:a16="http://schemas.microsoft.com/office/drawing/2014/main" val="2082176062"/>
                    </a:ext>
                  </a:extLst>
                </a:gridCol>
                <a:gridCol w="705809">
                  <a:extLst>
                    <a:ext uri="{9D8B030D-6E8A-4147-A177-3AD203B41FA5}">
                      <a16:colId xmlns:a16="http://schemas.microsoft.com/office/drawing/2014/main" val="2395199556"/>
                    </a:ext>
                  </a:extLst>
                </a:gridCol>
                <a:gridCol w="705809">
                  <a:extLst>
                    <a:ext uri="{9D8B030D-6E8A-4147-A177-3AD203B41FA5}">
                      <a16:colId xmlns:a16="http://schemas.microsoft.com/office/drawing/2014/main" val="835554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319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933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035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95532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474237" y="350831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48084" y="247821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682150" y="2205343"/>
                <a:ext cx="2399183" cy="1960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150" y="2205343"/>
                <a:ext cx="2399183" cy="19609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732035" y="4364680"/>
                <a:ext cx="2299412" cy="14305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035" y="4364680"/>
                <a:ext cx="2299412" cy="14305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92688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Bayesian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6656725" cy="4351338"/>
              </a:xfrm>
            </p:spPr>
            <p:txBody>
              <a:bodyPr/>
              <a:lstStyle/>
              <a:p>
                <a:r>
                  <a:rPr lang="en-GB" dirty="0"/>
                  <a:t>Let G be a graph over X</a:t>
                </a:r>
                <a:r>
                  <a:rPr lang="en-GB" baseline="-25000" dirty="0"/>
                  <a:t>1</a:t>
                </a:r>
                <a:r>
                  <a:rPr lang="en-GB" dirty="0"/>
                  <a:t>, … X</a:t>
                </a:r>
                <a:r>
                  <a:rPr lang="en-GB" baseline="-25000" dirty="0"/>
                  <a:t>n</a:t>
                </a:r>
              </a:p>
              <a:p>
                <a:r>
                  <a:rPr lang="en-GB" dirty="0"/>
                  <a:t>A distribution P factorizes of G</a:t>
                </a:r>
                <a:r>
                  <a:rPr lang="en-GB" dirty="0">
                    <a:sym typeface="Wingdings" panose="05000000000000000000" pitchFamily="2" charset="2"/>
                  </a:rPr>
                  <a:t> if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P</m:t>
                    </m:r>
                    <m:r>
                      <a:rPr lang="en-GB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…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  <m:r>
                      <a:rPr lang="en-GB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GB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  <m:sup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GB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𝑃𝑎𝑟𝑒𝑛𝑡𝑠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𝑋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))</m:t>
                        </m:r>
                      </m:e>
                    </m:nary>
                  </m:oMath>
                </a14:m>
                <a:endParaRPr lang="en-GB" dirty="0">
                  <a:sym typeface="Wingdings" panose="05000000000000000000" pitchFamily="2" charset="2"/>
                </a:endParaRPr>
              </a:p>
              <a:p>
                <a:pPr lvl="1"/>
                <a:endParaRPr lang="en-GB" dirty="0">
                  <a:sym typeface="Wingdings" panose="05000000000000000000" pitchFamily="2" charset="2"/>
                </a:endParaRPr>
              </a:p>
              <a:p>
                <a:r>
                  <a:rPr lang="en-GB" dirty="0">
                    <a:sym typeface="Wingdings" panose="05000000000000000000" pitchFamily="2" charset="2"/>
                  </a:rPr>
                  <a:t>2</a:t>
                </a:r>
                <a:r>
                  <a:rPr lang="en-GB" baseline="30000" dirty="0">
                    <a:sym typeface="Wingdings" panose="05000000000000000000" pitchFamily="2" charset="2"/>
                  </a:rPr>
                  <a:t>n</a:t>
                </a:r>
                <a:r>
                  <a:rPr lang="en-GB" dirty="0">
                    <a:sym typeface="Wingdings" panose="05000000000000000000" pitchFamily="2" charset="2"/>
                  </a:rPr>
                  <a:t> Vs Sum(n2</a:t>
                </a:r>
                <a:r>
                  <a:rPr lang="en-GB" baseline="30000" dirty="0">
                    <a:sym typeface="Wingdings" panose="05000000000000000000" pitchFamily="2" charset="2"/>
                  </a:rPr>
                  <a:t>k</a:t>
                </a:r>
                <a:r>
                  <a:rPr lang="en-GB" dirty="0">
                    <a:sym typeface="Wingdings" panose="05000000000000000000" pitchFamily="2" charset="2"/>
                  </a:rPr>
                  <a:t>) k {0, 1, 2, 3, … n}</a:t>
                </a:r>
              </a:p>
              <a:p>
                <a:pPr lvl="1"/>
                <a:r>
                  <a:rPr lang="en-GB" baseline="30000" dirty="0">
                    <a:sym typeface="Wingdings" panose="05000000000000000000" pitchFamily="2" charset="2"/>
                  </a:rPr>
                  <a:t>K =</a:t>
                </a:r>
                <a:r>
                  <a:rPr lang="en-GB" dirty="0">
                    <a:sym typeface="Wingdings" panose="05000000000000000000" pitchFamily="2" charset="2"/>
                  </a:rPr>
                  <a:t> fall-in edges</a:t>
                </a:r>
                <a:endParaRPr lang="en-GB" baseline="30000" dirty="0">
                  <a:sym typeface="Wingdings" panose="05000000000000000000" pitchFamily="2" charset="2"/>
                </a:endParaRPr>
              </a:p>
              <a:p>
                <a:pPr lvl="1"/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6656725" cy="4351338"/>
              </a:xfrm>
              <a:blipFill>
                <a:blip r:embed="rId2"/>
                <a:stretch>
                  <a:fillRect l="-1650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6263154" y="1809750"/>
            <a:ext cx="1905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Difficulty</a:t>
            </a:r>
          </a:p>
        </p:txBody>
      </p:sp>
      <p:sp>
        <p:nvSpPr>
          <p:cNvPr id="16" name="Oval 15"/>
          <p:cNvSpPr/>
          <p:nvPr/>
        </p:nvSpPr>
        <p:spPr>
          <a:xfrm>
            <a:off x="8771277" y="1809750"/>
            <a:ext cx="1905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Intelligence</a:t>
            </a:r>
          </a:p>
        </p:txBody>
      </p:sp>
      <p:sp>
        <p:nvSpPr>
          <p:cNvPr id="19" name="Oval 18"/>
          <p:cNvSpPr/>
          <p:nvPr/>
        </p:nvSpPr>
        <p:spPr>
          <a:xfrm>
            <a:off x="7406154" y="3364230"/>
            <a:ext cx="1905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Grade</a:t>
            </a:r>
          </a:p>
        </p:txBody>
      </p:sp>
      <p:cxnSp>
        <p:nvCxnSpPr>
          <p:cNvPr id="20" name="Straight Arrow Connector 19"/>
          <p:cNvCxnSpPr>
            <a:cxnSpLocks/>
            <a:stCxn id="15" idx="4"/>
            <a:endCxn id="19" idx="1"/>
          </p:cNvCxnSpPr>
          <p:nvPr/>
        </p:nvCxnSpPr>
        <p:spPr>
          <a:xfrm>
            <a:off x="7215655" y="2724151"/>
            <a:ext cx="469481" cy="7739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  <a:stCxn id="16" idx="4"/>
            <a:endCxn id="19" idx="7"/>
          </p:cNvCxnSpPr>
          <p:nvPr/>
        </p:nvCxnSpPr>
        <p:spPr>
          <a:xfrm flipH="1">
            <a:off x="9032173" y="2724151"/>
            <a:ext cx="691604" cy="7739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0203308" y="3364230"/>
            <a:ext cx="1905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SAT</a:t>
            </a:r>
          </a:p>
        </p:txBody>
      </p:sp>
      <p:cxnSp>
        <p:nvCxnSpPr>
          <p:cNvPr id="24" name="Straight Arrow Connector 23"/>
          <p:cNvCxnSpPr>
            <a:cxnSpLocks/>
            <a:stCxn id="16" idx="4"/>
            <a:endCxn id="23" idx="1"/>
          </p:cNvCxnSpPr>
          <p:nvPr/>
        </p:nvCxnSpPr>
        <p:spPr>
          <a:xfrm>
            <a:off x="9723777" y="2724151"/>
            <a:ext cx="758512" cy="7739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406154" y="4848506"/>
            <a:ext cx="1905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Rec Letter</a:t>
            </a:r>
          </a:p>
        </p:txBody>
      </p:sp>
      <p:cxnSp>
        <p:nvCxnSpPr>
          <p:cNvPr id="26" name="Straight Arrow Connector 25"/>
          <p:cNvCxnSpPr>
            <a:cxnSpLocks/>
            <a:stCxn id="19" idx="4"/>
            <a:endCxn id="25" idx="0"/>
          </p:cNvCxnSpPr>
          <p:nvPr/>
        </p:nvCxnSpPr>
        <p:spPr>
          <a:xfrm>
            <a:off x="8358654" y="4278630"/>
            <a:ext cx="0" cy="5698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5845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685" y="1872180"/>
            <a:ext cx="6583362" cy="43047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11050" y="580763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27478353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Bayesian Network: Genetic Inheritance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991100" y="1866900"/>
            <a:ext cx="4495800" cy="2343150"/>
            <a:chOff x="4991100" y="1866900"/>
            <a:chExt cx="4495800" cy="2343150"/>
          </a:xfrm>
        </p:grpSpPr>
        <p:sp>
          <p:nvSpPr>
            <p:cNvPr id="4" name="Oval 3"/>
            <p:cNvSpPr/>
            <p:nvPr/>
          </p:nvSpPr>
          <p:spPr>
            <a:xfrm>
              <a:off x="8115300" y="1866900"/>
              <a:ext cx="13716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Jackie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5219700" y="18669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Clancy</a:t>
              </a:r>
            </a:p>
          </p:txBody>
        </p:sp>
        <p:cxnSp>
          <p:nvCxnSpPr>
            <p:cNvPr id="7" name="Straight Connector 6"/>
            <p:cNvCxnSpPr>
              <a:stCxn id="5" idx="3"/>
              <a:endCxn id="4" idx="2"/>
            </p:cNvCxnSpPr>
            <p:nvPr/>
          </p:nvCxnSpPr>
          <p:spPr>
            <a:xfrm>
              <a:off x="6134100" y="2324100"/>
              <a:ext cx="1981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8115300" y="3295650"/>
              <a:ext cx="13716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Selma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4991100" y="3295650"/>
              <a:ext cx="13716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Marge</a:t>
              </a:r>
            </a:p>
          </p:txBody>
        </p:sp>
        <p:cxnSp>
          <p:nvCxnSpPr>
            <p:cNvPr id="12" name="Connector: Elbow 11"/>
            <p:cNvCxnSpPr>
              <a:stCxn id="5" idx="3"/>
              <a:endCxn id="10" idx="6"/>
            </p:cNvCxnSpPr>
            <p:nvPr/>
          </p:nvCxnSpPr>
          <p:spPr>
            <a:xfrm>
              <a:off x="6134100" y="2324100"/>
              <a:ext cx="228600" cy="1428750"/>
            </a:xfrm>
            <a:prstGeom prst="bentConnector3">
              <a:avLst>
                <a:gd name="adj1" fmla="val 49166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Elbow 13"/>
            <p:cNvCxnSpPr>
              <a:stCxn id="4" idx="2"/>
              <a:endCxn id="9" idx="2"/>
            </p:cNvCxnSpPr>
            <p:nvPr/>
          </p:nvCxnSpPr>
          <p:spPr>
            <a:xfrm rot="10800000" flipV="1">
              <a:off x="8115300" y="2324100"/>
              <a:ext cx="12700" cy="1428750"/>
            </a:xfrm>
            <a:prstGeom prst="bentConnector3">
              <a:avLst>
                <a:gd name="adj1" fmla="val 690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1409700" y="3295650"/>
            <a:ext cx="5981700" cy="2519362"/>
            <a:chOff x="1409700" y="3295650"/>
            <a:chExt cx="5981700" cy="2519362"/>
          </a:xfrm>
        </p:grpSpPr>
        <p:sp>
          <p:nvSpPr>
            <p:cNvPr id="20" name="Rectangle 19"/>
            <p:cNvSpPr/>
            <p:nvPr/>
          </p:nvSpPr>
          <p:spPr>
            <a:xfrm>
              <a:off x="2324100" y="329565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Homer</a:t>
              </a:r>
            </a:p>
          </p:txBody>
        </p:sp>
        <p:cxnSp>
          <p:nvCxnSpPr>
            <p:cNvPr id="22" name="Straight Connector 21"/>
            <p:cNvCxnSpPr>
              <a:stCxn id="20" idx="3"/>
            </p:cNvCxnSpPr>
            <p:nvPr/>
          </p:nvCxnSpPr>
          <p:spPr>
            <a:xfrm>
              <a:off x="3238500" y="3752850"/>
              <a:ext cx="18669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1409700" y="4900612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Homer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3486150" y="4900612"/>
              <a:ext cx="13716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Lisa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6019800" y="4900612"/>
              <a:ext cx="13716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Maggie</a:t>
              </a:r>
            </a:p>
          </p:txBody>
        </p:sp>
        <p:cxnSp>
          <p:nvCxnSpPr>
            <p:cNvPr id="27" name="Connector: Elbow 26"/>
            <p:cNvCxnSpPr>
              <a:stCxn id="20" idx="3"/>
              <a:endCxn id="23" idx="0"/>
            </p:cNvCxnSpPr>
            <p:nvPr/>
          </p:nvCxnSpPr>
          <p:spPr>
            <a:xfrm flipH="1">
              <a:off x="1866900" y="3752850"/>
              <a:ext cx="1371600" cy="1147762"/>
            </a:xfrm>
            <a:prstGeom prst="bentConnector4">
              <a:avLst>
                <a:gd name="adj1" fmla="val -68056"/>
                <a:gd name="adj2" fmla="val 6991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Elbow 28"/>
            <p:cNvCxnSpPr>
              <a:stCxn id="20" idx="3"/>
              <a:endCxn id="24" idx="0"/>
            </p:cNvCxnSpPr>
            <p:nvPr/>
          </p:nvCxnSpPr>
          <p:spPr>
            <a:xfrm>
              <a:off x="3238500" y="3752850"/>
              <a:ext cx="933450" cy="114776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Elbow 30"/>
            <p:cNvCxnSpPr>
              <a:stCxn id="10" idx="2"/>
              <a:endCxn id="25" idx="0"/>
            </p:cNvCxnSpPr>
            <p:nvPr/>
          </p:nvCxnSpPr>
          <p:spPr>
            <a:xfrm rot="10800000" flipH="1" flipV="1">
              <a:off x="4991100" y="3752850"/>
              <a:ext cx="1714500" cy="1147762"/>
            </a:xfrm>
            <a:prstGeom prst="bentConnector4">
              <a:avLst>
                <a:gd name="adj1" fmla="val -48889"/>
                <a:gd name="adj2" fmla="val 6991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7924800" y="4900612"/>
            <a:ext cx="406066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Genotype</a:t>
            </a:r>
          </a:p>
          <a:p>
            <a:r>
              <a:rPr lang="en-GB" sz="3200" dirty="0"/>
              <a:t>AA, AB, AO, BO, BB, OO</a:t>
            </a:r>
          </a:p>
          <a:p>
            <a:r>
              <a:rPr lang="en-GB" sz="3200" dirty="0"/>
              <a:t>Phenotype</a:t>
            </a:r>
          </a:p>
          <a:p>
            <a:r>
              <a:rPr lang="en-GB" sz="3200" dirty="0"/>
              <a:t>A, B, AB, O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8128000" y="5815012"/>
            <a:ext cx="0" cy="776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8128000" y="5815012"/>
            <a:ext cx="1358900" cy="719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8477250" y="5815012"/>
            <a:ext cx="1695450" cy="719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8529557" y="5815012"/>
            <a:ext cx="2252743" cy="719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313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Bayesian Network: Genetic Inheritance</a:t>
            </a:r>
          </a:p>
        </p:txBody>
      </p:sp>
      <p:sp>
        <p:nvSpPr>
          <p:cNvPr id="3" name="Oval 2"/>
          <p:cNvSpPr/>
          <p:nvPr/>
        </p:nvSpPr>
        <p:spPr>
          <a:xfrm>
            <a:off x="6076950" y="1866900"/>
            <a:ext cx="1371600" cy="914400"/>
          </a:xfrm>
          <a:prstGeom prst="ellipse">
            <a:avLst/>
          </a:prstGeom>
          <a:noFill/>
          <a:ln w="25400" cmpd="tri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Jackie</a:t>
            </a:r>
          </a:p>
        </p:txBody>
      </p:sp>
      <p:sp>
        <p:nvSpPr>
          <p:cNvPr id="4" name="Oval 3"/>
          <p:cNvSpPr/>
          <p:nvPr/>
        </p:nvSpPr>
        <p:spPr>
          <a:xfrm>
            <a:off x="3943350" y="1866900"/>
            <a:ext cx="1371600" cy="914400"/>
          </a:xfrm>
          <a:prstGeom prst="ellipse">
            <a:avLst/>
          </a:prstGeom>
          <a:noFill/>
          <a:ln w="25400" cmpd="tri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Clancy</a:t>
            </a:r>
          </a:p>
        </p:txBody>
      </p:sp>
      <p:sp>
        <p:nvSpPr>
          <p:cNvPr id="5" name="Oval 4"/>
          <p:cNvSpPr/>
          <p:nvPr/>
        </p:nvSpPr>
        <p:spPr>
          <a:xfrm>
            <a:off x="7275418" y="3023277"/>
            <a:ext cx="13716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Selma</a:t>
            </a:r>
          </a:p>
        </p:txBody>
      </p:sp>
      <p:sp>
        <p:nvSpPr>
          <p:cNvPr id="6" name="Oval 5"/>
          <p:cNvSpPr/>
          <p:nvPr/>
        </p:nvSpPr>
        <p:spPr>
          <a:xfrm>
            <a:off x="1467270" y="3265255"/>
            <a:ext cx="13716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Homer</a:t>
            </a:r>
          </a:p>
        </p:txBody>
      </p:sp>
      <p:sp>
        <p:nvSpPr>
          <p:cNvPr id="7" name="Oval 6"/>
          <p:cNvSpPr/>
          <p:nvPr/>
        </p:nvSpPr>
        <p:spPr>
          <a:xfrm>
            <a:off x="1467270" y="5094055"/>
            <a:ext cx="13716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Bart</a:t>
            </a:r>
          </a:p>
        </p:txBody>
      </p:sp>
      <p:sp>
        <p:nvSpPr>
          <p:cNvPr id="12" name="Oval 11"/>
          <p:cNvSpPr/>
          <p:nvPr/>
        </p:nvSpPr>
        <p:spPr>
          <a:xfrm>
            <a:off x="4924425" y="3131344"/>
            <a:ext cx="1371600" cy="914400"/>
          </a:xfrm>
          <a:prstGeom prst="ellipse">
            <a:avLst/>
          </a:prstGeom>
          <a:noFill/>
          <a:ln w="25400" cmpd="tri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Marge</a:t>
            </a:r>
          </a:p>
        </p:txBody>
      </p:sp>
      <p:sp>
        <p:nvSpPr>
          <p:cNvPr id="13" name="Oval 12"/>
          <p:cNvSpPr/>
          <p:nvPr/>
        </p:nvSpPr>
        <p:spPr>
          <a:xfrm>
            <a:off x="8058150" y="1866900"/>
            <a:ext cx="13716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Jackie</a:t>
            </a:r>
          </a:p>
        </p:txBody>
      </p:sp>
      <p:cxnSp>
        <p:nvCxnSpPr>
          <p:cNvPr id="15" name="Straight Arrow Connector 14"/>
          <p:cNvCxnSpPr>
            <a:cxnSpLocks/>
            <a:stCxn id="3" idx="6"/>
            <a:endCxn id="13" idx="2"/>
          </p:cNvCxnSpPr>
          <p:nvPr/>
        </p:nvCxnSpPr>
        <p:spPr>
          <a:xfrm>
            <a:off x="7448550" y="232410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809750" y="2216944"/>
            <a:ext cx="13716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Clancy</a:t>
            </a:r>
          </a:p>
        </p:txBody>
      </p:sp>
      <p:cxnSp>
        <p:nvCxnSpPr>
          <p:cNvPr id="18" name="Straight Arrow Connector 17"/>
          <p:cNvCxnSpPr>
            <a:stCxn id="16" idx="6"/>
            <a:endCxn id="4" idx="2"/>
          </p:cNvCxnSpPr>
          <p:nvPr/>
        </p:nvCxnSpPr>
        <p:spPr>
          <a:xfrm flipV="1">
            <a:off x="3181350" y="2324100"/>
            <a:ext cx="762000" cy="350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" idx="4"/>
            <a:endCxn id="12" idx="7"/>
          </p:cNvCxnSpPr>
          <p:nvPr/>
        </p:nvCxnSpPr>
        <p:spPr>
          <a:xfrm flipH="1">
            <a:off x="6095159" y="2781300"/>
            <a:ext cx="667591" cy="483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4"/>
            <a:endCxn id="12" idx="1"/>
          </p:cNvCxnSpPr>
          <p:nvPr/>
        </p:nvCxnSpPr>
        <p:spPr>
          <a:xfrm>
            <a:off x="4629150" y="2781300"/>
            <a:ext cx="496141" cy="483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428954" y="4179655"/>
            <a:ext cx="1371600" cy="914400"/>
          </a:xfrm>
          <a:prstGeom prst="ellipse">
            <a:avLst/>
          </a:prstGeom>
          <a:noFill/>
          <a:ln w="25400" cmpd="tri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Marge</a:t>
            </a:r>
          </a:p>
        </p:txBody>
      </p:sp>
      <p:cxnSp>
        <p:nvCxnSpPr>
          <p:cNvPr id="25" name="Straight Arrow Connector 24"/>
          <p:cNvCxnSpPr>
            <a:cxnSpLocks/>
            <a:stCxn id="12" idx="5"/>
            <a:endCxn id="24" idx="1"/>
          </p:cNvCxnSpPr>
          <p:nvPr/>
        </p:nvCxnSpPr>
        <p:spPr>
          <a:xfrm>
            <a:off x="6095159" y="3911833"/>
            <a:ext cx="534661" cy="40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  <a:stCxn id="4" idx="4"/>
            <a:endCxn id="5" idx="2"/>
          </p:cNvCxnSpPr>
          <p:nvPr/>
        </p:nvCxnSpPr>
        <p:spPr>
          <a:xfrm>
            <a:off x="4629150" y="2781300"/>
            <a:ext cx="2646268" cy="699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3" idx="4"/>
            <a:endCxn id="5" idx="2"/>
          </p:cNvCxnSpPr>
          <p:nvPr/>
        </p:nvCxnSpPr>
        <p:spPr>
          <a:xfrm>
            <a:off x="6762750" y="2781300"/>
            <a:ext cx="512668" cy="699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940611" y="3009900"/>
            <a:ext cx="13716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Selma</a:t>
            </a:r>
          </a:p>
        </p:txBody>
      </p:sp>
      <p:cxnSp>
        <p:nvCxnSpPr>
          <p:cNvPr id="39" name="Straight Arrow Connector 38"/>
          <p:cNvCxnSpPr>
            <a:cxnSpLocks/>
            <a:stCxn id="5" idx="6"/>
            <a:endCxn id="37" idx="2"/>
          </p:cNvCxnSpPr>
          <p:nvPr/>
        </p:nvCxnSpPr>
        <p:spPr>
          <a:xfrm flipV="1">
            <a:off x="8647018" y="3467100"/>
            <a:ext cx="293593" cy="13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362370" y="4391586"/>
            <a:ext cx="13716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Homer</a:t>
            </a:r>
          </a:p>
        </p:txBody>
      </p:sp>
      <p:cxnSp>
        <p:nvCxnSpPr>
          <p:cNvPr id="44" name="Straight Arrow Connector 43"/>
          <p:cNvCxnSpPr>
            <a:stCxn id="6" idx="3"/>
            <a:endCxn id="42" idx="0"/>
          </p:cNvCxnSpPr>
          <p:nvPr/>
        </p:nvCxnSpPr>
        <p:spPr>
          <a:xfrm flipH="1">
            <a:off x="1048170" y="4045744"/>
            <a:ext cx="619966" cy="345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3395662" y="4824064"/>
            <a:ext cx="13716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Lisa</a:t>
            </a:r>
          </a:p>
        </p:txBody>
      </p:sp>
      <p:sp>
        <p:nvSpPr>
          <p:cNvPr id="47" name="Oval 46"/>
          <p:cNvSpPr/>
          <p:nvPr/>
        </p:nvSpPr>
        <p:spPr>
          <a:xfrm>
            <a:off x="5144340" y="4956853"/>
            <a:ext cx="13716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Maggie</a:t>
            </a:r>
          </a:p>
        </p:txBody>
      </p:sp>
      <p:cxnSp>
        <p:nvCxnSpPr>
          <p:cNvPr id="48" name="Straight Arrow Connector 47"/>
          <p:cNvCxnSpPr>
            <a:cxnSpLocks/>
            <a:stCxn id="12" idx="3"/>
            <a:endCxn id="46" idx="0"/>
          </p:cNvCxnSpPr>
          <p:nvPr/>
        </p:nvCxnSpPr>
        <p:spPr>
          <a:xfrm flipH="1">
            <a:off x="4081462" y="3911833"/>
            <a:ext cx="1043829" cy="912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  <a:stCxn id="12" idx="3"/>
            <a:endCxn id="47" idx="0"/>
          </p:cNvCxnSpPr>
          <p:nvPr/>
        </p:nvCxnSpPr>
        <p:spPr>
          <a:xfrm>
            <a:off x="5125291" y="3911833"/>
            <a:ext cx="704849" cy="1045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cxnSpLocks/>
            <a:stCxn id="12" idx="3"/>
            <a:endCxn id="7" idx="0"/>
          </p:cNvCxnSpPr>
          <p:nvPr/>
        </p:nvCxnSpPr>
        <p:spPr>
          <a:xfrm flipH="1">
            <a:off x="2153070" y="3911833"/>
            <a:ext cx="2972221" cy="1182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6" idx="5"/>
            <a:endCxn id="7" idx="0"/>
          </p:cNvCxnSpPr>
          <p:nvPr/>
        </p:nvCxnSpPr>
        <p:spPr>
          <a:xfrm flipH="1">
            <a:off x="2153070" y="4045744"/>
            <a:ext cx="484934" cy="1048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cxnSpLocks/>
            <a:stCxn id="6" idx="5"/>
            <a:endCxn id="46" idx="0"/>
          </p:cNvCxnSpPr>
          <p:nvPr/>
        </p:nvCxnSpPr>
        <p:spPr>
          <a:xfrm>
            <a:off x="2638004" y="4045744"/>
            <a:ext cx="1443458" cy="778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" idx="5"/>
            <a:endCxn id="47" idx="0"/>
          </p:cNvCxnSpPr>
          <p:nvPr/>
        </p:nvCxnSpPr>
        <p:spPr>
          <a:xfrm>
            <a:off x="2638004" y="4045744"/>
            <a:ext cx="3192136" cy="91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6076950" y="5943600"/>
            <a:ext cx="13716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Maggie</a:t>
            </a:r>
          </a:p>
        </p:txBody>
      </p:sp>
      <p:cxnSp>
        <p:nvCxnSpPr>
          <p:cNvPr id="67" name="Straight Arrow Connector 66"/>
          <p:cNvCxnSpPr>
            <a:stCxn id="47" idx="5"/>
            <a:endCxn id="65" idx="0"/>
          </p:cNvCxnSpPr>
          <p:nvPr/>
        </p:nvCxnSpPr>
        <p:spPr>
          <a:xfrm>
            <a:off x="6315074" y="5737342"/>
            <a:ext cx="447676" cy="206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3990975" y="5954597"/>
            <a:ext cx="13716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Lisa</a:t>
            </a:r>
          </a:p>
        </p:txBody>
      </p:sp>
      <p:cxnSp>
        <p:nvCxnSpPr>
          <p:cNvPr id="70" name="Straight Arrow Connector 69"/>
          <p:cNvCxnSpPr>
            <a:stCxn id="46" idx="4"/>
            <a:endCxn id="68" idx="0"/>
          </p:cNvCxnSpPr>
          <p:nvPr/>
        </p:nvCxnSpPr>
        <p:spPr>
          <a:xfrm>
            <a:off x="4081462" y="5738464"/>
            <a:ext cx="595313" cy="216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2276475" y="5943600"/>
            <a:ext cx="13716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Bart</a:t>
            </a:r>
          </a:p>
        </p:txBody>
      </p:sp>
      <p:cxnSp>
        <p:nvCxnSpPr>
          <p:cNvPr id="73" name="Straight Arrow Connector 72"/>
          <p:cNvCxnSpPr>
            <a:stCxn id="7" idx="6"/>
            <a:endCxn id="71" idx="0"/>
          </p:cNvCxnSpPr>
          <p:nvPr/>
        </p:nvCxnSpPr>
        <p:spPr>
          <a:xfrm>
            <a:off x="2838870" y="5551255"/>
            <a:ext cx="123405" cy="392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420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Bayesian Network: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Causal; Top down</a:t>
            </a:r>
          </a:p>
          <a:p>
            <a:r>
              <a:rPr lang="en-GB" dirty="0"/>
              <a:t>Evidential; Diagnostic, Bottom up</a:t>
            </a:r>
          </a:p>
          <a:p>
            <a:r>
              <a:rPr lang="en-GB" dirty="0"/>
              <a:t>Inter-causal; Side to side</a:t>
            </a:r>
          </a:p>
          <a:p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5206683" y="2692400"/>
            <a:ext cx="1905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Difficulty</a:t>
            </a:r>
          </a:p>
        </p:txBody>
      </p:sp>
      <p:sp>
        <p:nvSpPr>
          <p:cNvPr id="5" name="Oval 4"/>
          <p:cNvSpPr/>
          <p:nvPr/>
        </p:nvSpPr>
        <p:spPr>
          <a:xfrm>
            <a:off x="7714806" y="2692400"/>
            <a:ext cx="1905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Intelligence</a:t>
            </a:r>
          </a:p>
        </p:txBody>
      </p:sp>
      <p:sp>
        <p:nvSpPr>
          <p:cNvPr id="6" name="Oval 5"/>
          <p:cNvSpPr/>
          <p:nvPr/>
        </p:nvSpPr>
        <p:spPr>
          <a:xfrm>
            <a:off x="6349683" y="4246880"/>
            <a:ext cx="1905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Grade</a:t>
            </a:r>
          </a:p>
        </p:txBody>
      </p:sp>
      <p:cxnSp>
        <p:nvCxnSpPr>
          <p:cNvPr id="7" name="Straight Arrow Connector 6"/>
          <p:cNvCxnSpPr>
            <a:cxnSpLocks/>
            <a:stCxn id="4" idx="4"/>
            <a:endCxn id="6" idx="1"/>
          </p:cNvCxnSpPr>
          <p:nvPr/>
        </p:nvCxnSpPr>
        <p:spPr>
          <a:xfrm>
            <a:off x="6159184" y="3606801"/>
            <a:ext cx="469481" cy="7739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  <a:stCxn id="5" idx="4"/>
            <a:endCxn id="6" idx="7"/>
          </p:cNvCxnSpPr>
          <p:nvPr/>
        </p:nvCxnSpPr>
        <p:spPr>
          <a:xfrm flipH="1">
            <a:off x="7975702" y="3606801"/>
            <a:ext cx="691604" cy="7739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9146837" y="4246880"/>
            <a:ext cx="1905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SAT</a:t>
            </a:r>
          </a:p>
        </p:txBody>
      </p:sp>
      <p:cxnSp>
        <p:nvCxnSpPr>
          <p:cNvPr id="10" name="Straight Arrow Connector 9"/>
          <p:cNvCxnSpPr>
            <a:cxnSpLocks/>
            <a:stCxn id="5" idx="4"/>
            <a:endCxn id="9" idx="1"/>
          </p:cNvCxnSpPr>
          <p:nvPr/>
        </p:nvCxnSpPr>
        <p:spPr>
          <a:xfrm>
            <a:off x="8667306" y="3606801"/>
            <a:ext cx="758512" cy="7739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349683" y="5731156"/>
            <a:ext cx="1905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Rec Letter</a:t>
            </a:r>
          </a:p>
        </p:txBody>
      </p:sp>
      <p:cxnSp>
        <p:nvCxnSpPr>
          <p:cNvPr id="12" name="Straight Arrow Connector 11"/>
          <p:cNvCxnSpPr>
            <a:cxnSpLocks/>
            <a:stCxn id="6" idx="4"/>
            <a:endCxn id="11" idx="0"/>
          </p:cNvCxnSpPr>
          <p:nvPr/>
        </p:nvCxnSpPr>
        <p:spPr>
          <a:xfrm>
            <a:off x="7302183" y="5161280"/>
            <a:ext cx="0" cy="5698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5709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row: Left 18"/>
          <p:cNvSpPr/>
          <p:nvPr/>
        </p:nvSpPr>
        <p:spPr>
          <a:xfrm>
            <a:off x="4425384" y="5289930"/>
            <a:ext cx="2545258" cy="5581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Down 13"/>
          <p:cNvSpPr/>
          <p:nvPr/>
        </p:nvSpPr>
        <p:spPr>
          <a:xfrm>
            <a:off x="9051235" y="4081670"/>
            <a:ext cx="484632" cy="5015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Bayesian Network: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19326" cy="4351338"/>
          </a:xfrm>
        </p:spPr>
        <p:txBody>
          <a:bodyPr/>
          <a:lstStyle/>
          <a:p>
            <a:r>
              <a:rPr lang="en-GB" dirty="0">
                <a:sym typeface="Wingdings" panose="05000000000000000000" pitchFamily="2" charset="2"/>
              </a:rPr>
              <a:t>Intercausal  Side to side</a:t>
            </a:r>
          </a:p>
          <a:p>
            <a:r>
              <a:rPr lang="en-GB" dirty="0">
                <a:sym typeface="Wingdings" panose="05000000000000000000" pitchFamily="2" charset="2"/>
              </a:rPr>
              <a:t>Explaining away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Y = 1 means either of the X1 or X2 is 1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Y = 1, X1 = 1</a:t>
            </a:r>
          </a:p>
        </p:txBody>
      </p:sp>
      <p:sp>
        <p:nvSpPr>
          <p:cNvPr id="4" name="Oval 3"/>
          <p:cNvSpPr/>
          <p:nvPr/>
        </p:nvSpPr>
        <p:spPr>
          <a:xfrm>
            <a:off x="3962398" y="234563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  <a:r>
              <a:rPr lang="en-GB" baseline="-25000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6036363" y="234563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  <a:r>
              <a:rPr lang="en-GB" baseline="-25000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4969563" y="396557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Y</a:t>
            </a:r>
            <a:endParaRPr lang="en-GB" baseline="-25000" dirty="0"/>
          </a:p>
        </p:txBody>
      </p:sp>
      <p:cxnSp>
        <p:nvCxnSpPr>
          <p:cNvPr id="8" name="Straight Arrow Connector 7"/>
          <p:cNvCxnSpPr>
            <a:stCxn id="5" idx="4"/>
            <a:endCxn id="6" idx="7"/>
          </p:cNvCxnSpPr>
          <p:nvPr/>
        </p:nvCxnSpPr>
        <p:spPr>
          <a:xfrm flipH="1">
            <a:off x="5750052" y="3260033"/>
            <a:ext cx="743511" cy="839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4"/>
            <a:endCxn id="6" idx="1"/>
          </p:cNvCxnSpPr>
          <p:nvPr/>
        </p:nvCxnSpPr>
        <p:spPr>
          <a:xfrm>
            <a:off x="4419598" y="3260033"/>
            <a:ext cx="683876" cy="839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702894"/>
              </p:ext>
            </p:extLst>
          </p:nvPr>
        </p:nvGraphicFramePr>
        <p:xfrm>
          <a:off x="7162800" y="2147094"/>
          <a:ext cx="4064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773808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706460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6367754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62944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X</a:t>
                      </a:r>
                      <a:r>
                        <a:rPr lang="en-GB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X</a:t>
                      </a:r>
                      <a:r>
                        <a:rPr lang="en-GB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Prob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392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437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562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90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994936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063409" y="4266924"/>
            <a:ext cx="4717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P(X1 = 1 | Y = 1) = 0.66 , P(X2 = 1 | Y = 1) = 0.66</a:t>
            </a:r>
          </a:p>
          <a:p>
            <a:endParaRPr lang="en-GB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970114"/>
              </p:ext>
            </p:extLst>
          </p:nvPr>
        </p:nvGraphicFramePr>
        <p:xfrm>
          <a:off x="7162800" y="4644232"/>
          <a:ext cx="4064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773808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706460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6367754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62944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X</a:t>
                      </a:r>
                      <a:r>
                        <a:rPr lang="en-GB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X</a:t>
                      </a:r>
                      <a:r>
                        <a:rPr lang="en-GB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Prob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392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562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90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994936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162800" y="1617028"/>
            <a:ext cx="327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P(X1 = 1) = 0.50 , P(X2 = 1) = 0.50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64763" y="5399136"/>
            <a:ext cx="230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Given Y = 1 </a:t>
            </a:r>
            <a:r>
              <a:rPr lang="en-GB" dirty="0"/>
              <a:t>and </a:t>
            </a:r>
            <a:r>
              <a:rPr lang="en-GB" b="1" dirty="0"/>
              <a:t>X1 = 1</a:t>
            </a:r>
            <a:endParaRPr lang="en-GB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664629"/>
              </p:ext>
            </p:extLst>
          </p:nvPr>
        </p:nvGraphicFramePr>
        <p:xfrm>
          <a:off x="169226" y="5064443"/>
          <a:ext cx="4064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773808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7064601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6367754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62944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X</a:t>
                      </a:r>
                      <a:r>
                        <a:rPr lang="en-GB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X</a:t>
                      </a:r>
                      <a:r>
                        <a:rPr lang="en-GB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Prob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392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90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994936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611752" y="5839320"/>
            <a:ext cx="261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P(X2 = 1 | X1 = 1) = 0.50</a:t>
            </a:r>
          </a:p>
        </p:txBody>
      </p:sp>
    </p:spTree>
    <p:extLst>
      <p:ext uri="{BB962C8B-B14F-4D97-AF65-F5344CB8AC3E}">
        <p14:creationId xmlns:p14="http://schemas.microsoft.com/office/powerpoint/2010/main" val="19339357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Bayesian Network: Reasoning</a:t>
            </a:r>
          </a:p>
        </p:txBody>
      </p:sp>
      <p:graphicFrame>
        <p:nvGraphicFramePr>
          <p:cNvPr id="1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107846" y="3749329"/>
          <a:ext cx="2841645" cy="1929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329">
                  <a:extLst>
                    <a:ext uri="{9D8B030D-6E8A-4147-A177-3AD203B41FA5}">
                      <a16:colId xmlns:a16="http://schemas.microsoft.com/office/drawing/2014/main" val="3339638800"/>
                    </a:ext>
                  </a:extLst>
                </a:gridCol>
                <a:gridCol w="568329">
                  <a:extLst>
                    <a:ext uri="{9D8B030D-6E8A-4147-A177-3AD203B41FA5}">
                      <a16:colId xmlns:a16="http://schemas.microsoft.com/office/drawing/2014/main" val="221695539"/>
                    </a:ext>
                  </a:extLst>
                </a:gridCol>
                <a:gridCol w="568329">
                  <a:extLst>
                    <a:ext uri="{9D8B030D-6E8A-4147-A177-3AD203B41FA5}">
                      <a16:colId xmlns:a16="http://schemas.microsoft.com/office/drawing/2014/main" val="1798827508"/>
                    </a:ext>
                  </a:extLst>
                </a:gridCol>
                <a:gridCol w="568329">
                  <a:extLst>
                    <a:ext uri="{9D8B030D-6E8A-4147-A177-3AD203B41FA5}">
                      <a16:colId xmlns:a16="http://schemas.microsoft.com/office/drawing/2014/main" val="3442392100"/>
                    </a:ext>
                  </a:extLst>
                </a:gridCol>
                <a:gridCol w="568329">
                  <a:extLst>
                    <a:ext uri="{9D8B030D-6E8A-4147-A177-3AD203B41FA5}">
                      <a16:colId xmlns:a16="http://schemas.microsoft.com/office/drawing/2014/main" val="3514163754"/>
                    </a:ext>
                  </a:extLst>
                </a:gridCol>
              </a:tblGrid>
              <a:tr h="385845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ym typeface="Wingdings" panose="05000000000000000000" pitchFamily="2" charset="2"/>
                        </a:rPr>
                        <a:t>G</a:t>
                      </a:r>
                      <a:r>
                        <a:rPr lang="en-GB" sz="1600" baseline="30000" dirty="0">
                          <a:sym typeface="Wingdings" panose="05000000000000000000" pitchFamily="2" charset="2"/>
                        </a:rPr>
                        <a:t>1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ym typeface="Wingdings" panose="05000000000000000000" pitchFamily="2" charset="2"/>
                        </a:rPr>
                        <a:t>G</a:t>
                      </a:r>
                      <a:r>
                        <a:rPr lang="en-GB" sz="1600" baseline="30000" dirty="0">
                          <a:sym typeface="Wingdings" panose="05000000000000000000" pitchFamily="2" charset="2"/>
                        </a:rPr>
                        <a:t>2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ym typeface="Wingdings" panose="05000000000000000000" pitchFamily="2" charset="2"/>
                        </a:rPr>
                        <a:t>G</a:t>
                      </a:r>
                      <a:r>
                        <a:rPr lang="en-GB" sz="1600" baseline="30000" dirty="0">
                          <a:sym typeface="Wingdings" panose="05000000000000000000" pitchFamily="2" charset="2"/>
                        </a:rPr>
                        <a:t>3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394337"/>
                  </a:ext>
                </a:extLst>
              </a:tr>
              <a:tr h="385845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425484"/>
                  </a:ext>
                </a:extLst>
              </a:tr>
              <a:tr h="385845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490493"/>
                  </a:ext>
                </a:extLst>
              </a:tr>
              <a:tr h="385845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83773"/>
                  </a:ext>
                </a:extLst>
              </a:tr>
              <a:tr h="385845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66995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49287" y="3379997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P(G | I, D)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669396" y="1806085"/>
          <a:ext cx="149307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539">
                  <a:extLst>
                    <a:ext uri="{9D8B030D-6E8A-4147-A177-3AD203B41FA5}">
                      <a16:colId xmlns:a16="http://schemas.microsoft.com/office/drawing/2014/main" val="3359339129"/>
                    </a:ext>
                  </a:extLst>
                </a:gridCol>
                <a:gridCol w="746539">
                  <a:extLst>
                    <a:ext uri="{9D8B030D-6E8A-4147-A177-3AD203B41FA5}">
                      <a16:colId xmlns:a16="http://schemas.microsoft.com/office/drawing/2014/main" val="303166340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P(D)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98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738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772912"/>
                  </a:ext>
                </a:extLst>
              </a:tr>
            </a:tbl>
          </a:graphicData>
        </a:graphic>
      </p:graphicFrame>
      <p:sp>
        <p:nvSpPr>
          <p:cNvPr id="19" name="Oval 18"/>
          <p:cNvSpPr/>
          <p:nvPr/>
        </p:nvSpPr>
        <p:spPr>
          <a:xfrm>
            <a:off x="3203712" y="2286000"/>
            <a:ext cx="1905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Difficulty</a:t>
            </a:r>
          </a:p>
        </p:txBody>
      </p:sp>
      <p:sp>
        <p:nvSpPr>
          <p:cNvPr id="20" name="Oval 19"/>
          <p:cNvSpPr/>
          <p:nvPr/>
        </p:nvSpPr>
        <p:spPr>
          <a:xfrm>
            <a:off x="5711835" y="2286000"/>
            <a:ext cx="1905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Intelligence</a:t>
            </a:r>
          </a:p>
        </p:txBody>
      </p:sp>
      <p:sp>
        <p:nvSpPr>
          <p:cNvPr id="22" name="Oval 21"/>
          <p:cNvSpPr/>
          <p:nvPr/>
        </p:nvSpPr>
        <p:spPr>
          <a:xfrm>
            <a:off x="4346712" y="3840480"/>
            <a:ext cx="1905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Grade</a:t>
            </a:r>
          </a:p>
        </p:txBody>
      </p:sp>
      <p:cxnSp>
        <p:nvCxnSpPr>
          <p:cNvPr id="23" name="Straight Arrow Connector 22"/>
          <p:cNvCxnSpPr>
            <a:cxnSpLocks/>
            <a:stCxn id="19" idx="4"/>
            <a:endCxn id="22" idx="1"/>
          </p:cNvCxnSpPr>
          <p:nvPr/>
        </p:nvCxnSpPr>
        <p:spPr>
          <a:xfrm>
            <a:off x="4156213" y="3200401"/>
            <a:ext cx="469481" cy="7739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20" idx="4"/>
            <a:endCxn id="22" idx="7"/>
          </p:cNvCxnSpPr>
          <p:nvPr/>
        </p:nvCxnSpPr>
        <p:spPr>
          <a:xfrm flipH="1">
            <a:off x="5972731" y="3200401"/>
            <a:ext cx="691604" cy="7739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143866" y="3840480"/>
            <a:ext cx="1905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SAT</a:t>
            </a:r>
          </a:p>
        </p:txBody>
      </p:sp>
      <p:cxnSp>
        <p:nvCxnSpPr>
          <p:cNvPr id="26" name="Straight Arrow Connector 25"/>
          <p:cNvCxnSpPr>
            <a:cxnSpLocks/>
            <a:stCxn id="20" idx="4"/>
            <a:endCxn id="25" idx="1"/>
          </p:cNvCxnSpPr>
          <p:nvPr/>
        </p:nvCxnSpPr>
        <p:spPr>
          <a:xfrm>
            <a:off x="6664335" y="3200401"/>
            <a:ext cx="758512" cy="7739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4346712" y="5324756"/>
            <a:ext cx="1905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Rec Letter</a:t>
            </a:r>
          </a:p>
        </p:txBody>
      </p:sp>
      <p:cxnSp>
        <p:nvCxnSpPr>
          <p:cNvPr id="28" name="Straight Arrow Connector 27"/>
          <p:cNvCxnSpPr>
            <a:cxnSpLocks/>
            <a:stCxn id="22" idx="4"/>
            <a:endCxn id="27" idx="0"/>
          </p:cNvCxnSpPr>
          <p:nvPr/>
        </p:nvCxnSpPr>
        <p:spPr>
          <a:xfrm>
            <a:off x="5299212" y="4754880"/>
            <a:ext cx="0" cy="5698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7642962" y="1806085"/>
          <a:ext cx="14059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952">
                  <a:extLst>
                    <a:ext uri="{9D8B030D-6E8A-4147-A177-3AD203B41FA5}">
                      <a16:colId xmlns:a16="http://schemas.microsoft.com/office/drawing/2014/main" val="3359339129"/>
                    </a:ext>
                  </a:extLst>
                </a:gridCol>
                <a:gridCol w="702952">
                  <a:extLst>
                    <a:ext uri="{9D8B030D-6E8A-4147-A177-3AD203B41FA5}">
                      <a16:colId xmlns:a16="http://schemas.microsoft.com/office/drawing/2014/main" val="303166340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P(I)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98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738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772912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/>
          <p:cNvGraphicFramePr>
            <a:graphicFrameLocks/>
          </p:cNvGraphicFramePr>
          <p:nvPr>
            <p:extLst/>
          </p:nvPr>
        </p:nvGraphicFramePr>
        <p:xfrm>
          <a:off x="9185046" y="3749328"/>
          <a:ext cx="1704987" cy="1157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329">
                  <a:extLst>
                    <a:ext uri="{9D8B030D-6E8A-4147-A177-3AD203B41FA5}">
                      <a16:colId xmlns:a16="http://schemas.microsoft.com/office/drawing/2014/main" val="3339638800"/>
                    </a:ext>
                  </a:extLst>
                </a:gridCol>
                <a:gridCol w="568329">
                  <a:extLst>
                    <a:ext uri="{9D8B030D-6E8A-4147-A177-3AD203B41FA5}">
                      <a16:colId xmlns:a16="http://schemas.microsoft.com/office/drawing/2014/main" val="1798827508"/>
                    </a:ext>
                  </a:extLst>
                </a:gridCol>
                <a:gridCol w="568329">
                  <a:extLst>
                    <a:ext uri="{9D8B030D-6E8A-4147-A177-3AD203B41FA5}">
                      <a16:colId xmlns:a16="http://schemas.microsoft.com/office/drawing/2014/main" val="3442392100"/>
                    </a:ext>
                  </a:extLst>
                </a:gridCol>
              </a:tblGrid>
              <a:tr h="385845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ym typeface="Wingdings" panose="05000000000000000000" pitchFamily="2" charset="2"/>
                        </a:rPr>
                        <a:t>S</a:t>
                      </a:r>
                      <a:r>
                        <a:rPr lang="en-GB" sz="1600" baseline="30000" dirty="0">
                          <a:sym typeface="Wingdings" panose="05000000000000000000" pitchFamily="2" charset="2"/>
                        </a:rPr>
                        <a:t>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ym typeface="Wingdings" panose="05000000000000000000" pitchFamily="2" charset="2"/>
                        </a:rPr>
                        <a:t>S</a:t>
                      </a:r>
                      <a:r>
                        <a:rPr lang="en-GB" sz="1600" baseline="30000" dirty="0">
                          <a:sym typeface="Wingdings" panose="05000000000000000000" pitchFamily="2" charset="2"/>
                        </a:rPr>
                        <a:t>1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394337"/>
                  </a:ext>
                </a:extLst>
              </a:tr>
              <a:tr h="385845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425484"/>
                  </a:ext>
                </a:extLst>
              </a:tr>
              <a:tr h="385845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490493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9663077" y="3402730"/>
            <a:ext cx="1004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P(S | I)</a:t>
            </a:r>
          </a:p>
        </p:txBody>
      </p:sp>
      <p:graphicFrame>
        <p:nvGraphicFramePr>
          <p:cNvPr id="32" name="Content Placeholder 4"/>
          <p:cNvGraphicFramePr>
            <a:graphicFrameLocks/>
          </p:cNvGraphicFramePr>
          <p:nvPr>
            <p:extLst/>
          </p:nvPr>
        </p:nvGraphicFramePr>
        <p:xfrm>
          <a:off x="6365374" y="5227364"/>
          <a:ext cx="1704987" cy="1543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329">
                  <a:extLst>
                    <a:ext uri="{9D8B030D-6E8A-4147-A177-3AD203B41FA5}">
                      <a16:colId xmlns:a16="http://schemas.microsoft.com/office/drawing/2014/main" val="3339638800"/>
                    </a:ext>
                  </a:extLst>
                </a:gridCol>
                <a:gridCol w="568329">
                  <a:extLst>
                    <a:ext uri="{9D8B030D-6E8A-4147-A177-3AD203B41FA5}">
                      <a16:colId xmlns:a16="http://schemas.microsoft.com/office/drawing/2014/main" val="1798827508"/>
                    </a:ext>
                  </a:extLst>
                </a:gridCol>
                <a:gridCol w="568329">
                  <a:extLst>
                    <a:ext uri="{9D8B030D-6E8A-4147-A177-3AD203B41FA5}">
                      <a16:colId xmlns:a16="http://schemas.microsoft.com/office/drawing/2014/main" val="3442392100"/>
                    </a:ext>
                  </a:extLst>
                </a:gridCol>
              </a:tblGrid>
              <a:tr h="385845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ym typeface="Wingdings" panose="05000000000000000000" pitchFamily="2" charset="2"/>
                        </a:rPr>
                        <a:t>L</a:t>
                      </a:r>
                      <a:r>
                        <a:rPr lang="en-GB" sz="1600" baseline="30000" dirty="0">
                          <a:sym typeface="Wingdings" panose="05000000000000000000" pitchFamily="2" charset="2"/>
                        </a:rPr>
                        <a:t>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ym typeface="Wingdings" panose="05000000000000000000" pitchFamily="2" charset="2"/>
                        </a:rPr>
                        <a:t>L</a:t>
                      </a:r>
                      <a:r>
                        <a:rPr lang="en-GB" sz="1600" baseline="30000" dirty="0">
                          <a:sym typeface="Wingdings" panose="05000000000000000000" pitchFamily="2" charset="2"/>
                        </a:rPr>
                        <a:t>1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394337"/>
                  </a:ext>
                </a:extLst>
              </a:tr>
              <a:tr h="385845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425484"/>
                  </a:ext>
                </a:extLst>
              </a:tr>
              <a:tr h="385845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490493"/>
                  </a:ext>
                </a:extLst>
              </a:tr>
              <a:tr h="385845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279431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6750641" y="4907274"/>
            <a:ext cx="1004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P(L | G)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510748" y="2531165"/>
            <a:ext cx="1692964" cy="387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7492082" y="2168625"/>
            <a:ext cx="1692964" cy="387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902805" y="4894182"/>
            <a:ext cx="3253408" cy="387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/>
        </p:nvSpPr>
        <p:spPr>
          <a:xfrm>
            <a:off x="8949652" y="4486965"/>
            <a:ext cx="2129166" cy="387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/>
        </p:nvSpPr>
        <p:spPr>
          <a:xfrm>
            <a:off x="6209398" y="6391684"/>
            <a:ext cx="2129166" cy="387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51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Bayesian Network: Influence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>
                <a:sym typeface="Wingdings" panose="05000000000000000000" pitchFamily="2" charset="2"/>
              </a:rPr>
              <a:t>Influence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Conditioning/</a:t>
            </a:r>
            <a:r>
              <a:rPr lang="en-GB" dirty="0" err="1">
                <a:sym typeface="Wingdings" panose="05000000000000000000" pitchFamily="2" charset="2"/>
              </a:rPr>
              <a:t>Obs</a:t>
            </a:r>
            <a:r>
              <a:rPr lang="en-GB" dirty="0">
                <a:sym typeface="Wingdings" panose="05000000000000000000" pitchFamily="2" charset="2"/>
              </a:rPr>
              <a:t> on X Changes the belief/CPD of Y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Generally symmetrical</a:t>
            </a:r>
            <a:endParaRPr lang="en-GB" dirty="0"/>
          </a:p>
          <a:p>
            <a:r>
              <a:rPr lang="en-GB" dirty="0"/>
              <a:t>Direct </a:t>
            </a:r>
          </a:p>
          <a:p>
            <a:pPr lvl="1"/>
            <a:r>
              <a:rPr lang="en-GB" dirty="0"/>
              <a:t>X </a:t>
            </a:r>
            <a:r>
              <a:rPr lang="en-GB" dirty="0">
                <a:sym typeface="Wingdings" panose="05000000000000000000" pitchFamily="2" charset="2"/>
              </a:rPr>
              <a:t> Y : 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X  Y : Y is child of X : Evidential Reasoning </a:t>
            </a:r>
          </a:p>
          <a:p>
            <a:r>
              <a:rPr lang="en-GB" dirty="0">
                <a:sym typeface="Wingdings" panose="05000000000000000000" pitchFamily="2" charset="2"/>
              </a:rPr>
              <a:t>Indirect Influence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X  W  Y : Difficulty  Grade  Letter</a:t>
            </a:r>
          </a:p>
          <a:p>
            <a:pPr lvl="1"/>
            <a:r>
              <a:rPr lang="en-GB" dirty="0"/>
              <a:t>Y </a:t>
            </a:r>
            <a:r>
              <a:rPr lang="en-GB" dirty="0">
                <a:sym typeface="Wingdings" panose="05000000000000000000" pitchFamily="2" charset="2"/>
              </a:rPr>
              <a:t> W  X : Difficulty  Grade  Letter</a:t>
            </a:r>
          </a:p>
          <a:p>
            <a:pPr lvl="1"/>
            <a:r>
              <a:rPr lang="en-GB" dirty="0"/>
              <a:t>Y </a:t>
            </a:r>
            <a:r>
              <a:rPr lang="en-GB" dirty="0">
                <a:sym typeface="Wingdings" panose="05000000000000000000" pitchFamily="2" charset="2"/>
              </a:rPr>
              <a:t> W  X : Grade  Intelligence  SAT</a:t>
            </a:r>
          </a:p>
          <a:p>
            <a:r>
              <a:rPr lang="en-GB" dirty="0">
                <a:sym typeface="Wingdings" panose="05000000000000000000" pitchFamily="2" charset="2"/>
              </a:rPr>
              <a:t>Trail of Influence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Influence can flow to more nodes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Active Trails (Without V structure)</a:t>
            </a:r>
          </a:p>
          <a:p>
            <a:pPr lvl="1"/>
            <a:endParaRPr lang="en-GB" dirty="0">
              <a:sym typeface="Wingdings" panose="05000000000000000000" pitchFamily="2" charset="2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53804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Bayesian Network: Influence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When X can influence Y given information bout Evidence Set </a:t>
            </a:r>
            <a:r>
              <a:rPr lang="en-GB" b="1" dirty="0"/>
              <a:t>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6466797"/>
                  </p:ext>
                </p:extLst>
              </p:nvPr>
            </p:nvGraphicFramePr>
            <p:xfrm>
              <a:off x="1044622" y="2562860"/>
              <a:ext cx="10102755" cy="3749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7440">
                      <a:extLst>
                        <a:ext uri="{9D8B030D-6E8A-4147-A177-3AD203B41FA5}">
                          <a16:colId xmlns:a16="http://schemas.microsoft.com/office/drawing/2014/main" val="1601132619"/>
                        </a:ext>
                      </a:extLst>
                    </a:gridCol>
                    <a:gridCol w="2840439">
                      <a:extLst>
                        <a:ext uri="{9D8B030D-6E8A-4147-A177-3AD203B41FA5}">
                          <a16:colId xmlns:a16="http://schemas.microsoft.com/office/drawing/2014/main" val="4204723388"/>
                        </a:ext>
                      </a:extLst>
                    </a:gridCol>
                    <a:gridCol w="3070747">
                      <a:extLst>
                        <a:ext uri="{9D8B030D-6E8A-4147-A177-3AD203B41FA5}">
                          <a16:colId xmlns:a16="http://schemas.microsoft.com/office/drawing/2014/main" val="3672664694"/>
                        </a:ext>
                      </a:extLst>
                    </a:gridCol>
                    <a:gridCol w="2904129">
                      <a:extLst>
                        <a:ext uri="{9D8B030D-6E8A-4147-A177-3AD203B41FA5}">
                          <a16:colId xmlns:a16="http://schemas.microsoft.com/office/drawing/2014/main" val="3650765897"/>
                        </a:ext>
                      </a:extLst>
                    </a:gridCol>
                  </a:tblGrid>
                  <a:tr h="36599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>
                              <a:sym typeface="Wingdings" panose="05000000000000000000" pitchFamily="2" charset="2"/>
                            </a:rPr>
                            <a:t>Case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e.g.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𝐖</m:t>
                                </m:r>
                                <m:r>
                                  <a:rPr lang="en-GB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∋</m:t>
                                </m:r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𝒁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GB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𝐖</m:t>
                              </m:r>
                              <m: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GB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𝒁</m:t>
                              </m:r>
                            </m:oMath>
                          </a14:m>
                          <a:r>
                            <a:rPr lang="en-GB" dirty="0"/>
                            <a:t> </a:t>
                          </a:r>
                          <a:r>
                            <a:rPr lang="en-GB" b="0" dirty="0"/>
                            <a:t>Influence cant flow through Z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62532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sym typeface="Wingdings" panose="05000000000000000000" pitchFamily="2" charset="2"/>
                            </a:rPr>
                            <a:t>X  W  Y </a:t>
                          </a:r>
                          <a:endParaRPr lang="en-GB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Class is really hard </a:t>
                          </a:r>
                          <a:r>
                            <a:rPr lang="en-GB" b="1" dirty="0"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en-GB" dirty="0"/>
                            <a:t>Grade 1</a:t>
                          </a:r>
                          <a:r>
                            <a:rPr lang="en-GB" dirty="0"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en-GB" dirty="0"/>
                            <a:t> </a:t>
                          </a:r>
                          <a:r>
                            <a:rPr lang="en-GB" b="1" dirty="0"/>
                            <a:t>Letter 1</a:t>
                          </a:r>
                          <a:r>
                            <a:rPr lang="en-GB" dirty="0"/>
                            <a:t> </a:t>
                          </a:r>
                          <a:endParaRPr lang="en-GB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b="0" dirty="0"/>
                            <a:t>Difficulty can influence Letter if Grade is Unknown</a:t>
                          </a:r>
                          <a:endParaRPr lang="en-GB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b="0" dirty="0"/>
                            <a:t>Difficulty cannot influence Letter if Grade is observed</a:t>
                          </a:r>
                          <a:endParaRPr lang="en-GB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15079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X </a:t>
                          </a:r>
                          <a:r>
                            <a:rPr lang="en-GB" dirty="0">
                              <a:sym typeface="Wingdings" panose="05000000000000000000" pitchFamily="2" charset="2"/>
                            </a:rPr>
                            <a:t> W  Y 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sym typeface="Wingdings" panose="05000000000000000000" pitchFamily="2" charset="2"/>
                            </a:rPr>
                            <a:t>Difficulty  Grade  Letter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/>
                            <a:t>Letter can influence Difficulty if grade is Unknown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b="0" dirty="0"/>
                            <a:t>Letter cannot influence Difficulty if grade is observed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2639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Y </a:t>
                          </a:r>
                          <a:r>
                            <a:rPr lang="en-GB" dirty="0">
                              <a:sym typeface="Wingdings" panose="05000000000000000000" pitchFamily="2" charset="2"/>
                            </a:rPr>
                            <a:t> W  X 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sym typeface="Wingdings" panose="05000000000000000000" pitchFamily="2" charset="2"/>
                            </a:rPr>
                            <a:t>Grade  Intelligence  SAT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If Intelligence is Unknown, SAT can influence Grade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If Intelligence is known, SAT cannot influence Grade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28115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Y </a:t>
                          </a:r>
                          <a:r>
                            <a:rPr lang="en-GB" dirty="0">
                              <a:sym typeface="Wingdings" panose="05000000000000000000" pitchFamily="2" charset="2"/>
                            </a:rPr>
                            <a:t> W  X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>
                              <a:sym typeface="Wingdings" panose="05000000000000000000" pitchFamily="2" charset="2"/>
                            </a:rPr>
                            <a:t>Difficulty  Grade  Intelligence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If Grade (and all its descendants) is not known,  Difficulty cant influence Intelligence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If Grade (or one of its descendants) is known, Difficulty can influence Intelligence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60872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6466797"/>
                  </p:ext>
                </p:extLst>
              </p:nvPr>
            </p:nvGraphicFramePr>
            <p:xfrm>
              <a:off x="1044622" y="2562860"/>
              <a:ext cx="10102755" cy="3749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7440">
                      <a:extLst>
                        <a:ext uri="{9D8B030D-6E8A-4147-A177-3AD203B41FA5}">
                          <a16:colId xmlns:a16="http://schemas.microsoft.com/office/drawing/2014/main" val="1601132619"/>
                        </a:ext>
                      </a:extLst>
                    </a:gridCol>
                    <a:gridCol w="2840439">
                      <a:extLst>
                        <a:ext uri="{9D8B030D-6E8A-4147-A177-3AD203B41FA5}">
                          <a16:colId xmlns:a16="http://schemas.microsoft.com/office/drawing/2014/main" val="4204723388"/>
                        </a:ext>
                      </a:extLst>
                    </a:gridCol>
                    <a:gridCol w="3070747">
                      <a:extLst>
                        <a:ext uri="{9D8B030D-6E8A-4147-A177-3AD203B41FA5}">
                          <a16:colId xmlns:a16="http://schemas.microsoft.com/office/drawing/2014/main" val="3672664694"/>
                        </a:ext>
                      </a:extLst>
                    </a:gridCol>
                    <a:gridCol w="2904129">
                      <a:extLst>
                        <a:ext uri="{9D8B030D-6E8A-4147-A177-3AD203B41FA5}">
                          <a16:colId xmlns:a16="http://schemas.microsoft.com/office/drawing/2014/main" val="3650765897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>
                              <a:sym typeface="Wingdings" panose="05000000000000000000" pitchFamily="2" charset="2"/>
                            </a:rPr>
                            <a:t>Case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e.g.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4524" t="-4762" r="-95437" b="-50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7799" t="-4762" r="-839" b="-5009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625322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sym typeface="Wingdings" panose="05000000000000000000" pitchFamily="2" charset="2"/>
                            </a:rPr>
                            <a:t>X  W  Y </a:t>
                          </a:r>
                          <a:endParaRPr lang="en-GB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Class is really hard </a:t>
                          </a:r>
                          <a:r>
                            <a:rPr lang="en-GB" b="1" dirty="0"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en-GB" dirty="0"/>
                            <a:t>Grade 1</a:t>
                          </a:r>
                          <a:r>
                            <a:rPr lang="en-GB" dirty="0">
                              <a:sym typeface="Wingdings" panose="05000000000000000000" pitchFamily="2" charset="2"/>
                            </a:rPr>
                            <a:t></a:t>
                          </a:r>
                          <a:r>
                            <a:rPr lang="en-GB" dirty="0"/>
                            <a:t> </a:t>
                          </a:r>
                          <a:r>
                            <a:rPr lang="en-GB" b="1" dirty="0"/>
                            <a:t>Letter 1</a:t>
                          </a:r>
                          <a:r>
                            <a:rPr lang="en-GB" dirty="0"/>
                            <a:t> </a:t>
                          </a:r>
                          <a:endParaRPr lang="en-GB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b="0" dirty="0"/>
                            <a:t>Difficulty can influence Letter if Grade is Unknown</a:t>
                          </a:r>
                          <a:endParaRPr lang="en-GB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b="0" dirty="0"/>
                            <a:t>Difficulty cannot influence Letter if Grade is observed</a:t>
                          </a:r>
                          <a:endParaRPr lang="en-GB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150798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X </a:t>
                          </a:r>
                          <a:r>
                            <a:rPr lang="en-GB" dirty="0">
                              <a:sym typeface="Wingdings" panose="05000000000000000000" pitchFamily="2" charset="2"/>
                            </a:rPr>
                            <a:t> W  Y 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sym typeface="Wingdings" panose="05000000000000000000" pitchFamily="2" charset="2"/>
                            </a:rPr>
                            <a:t>Difficulty  Grade  Letter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/>
                            <a:t>Letter can influence Difficulty if grade is Unknown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b="0" dirty="0"/>
                            <a:t>Letter cannot influence Difficulty if grade is observed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26398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Y </a:t>
                          </a:r>
                          <a:r>
                            <a:rPr lang="en-GB" dirty="0">
                              <a:sym typeface="Wingdings" panose="05000000000000000000" pitchFamily="2" charset="2"/>
                            </a:rPr>
                            <a:t> W  X 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sym typeface="Wingdings" panose="05000000000000000000" pitchFamily="2" charset="2"/>
                            </a:rPr>
                            <a:t>Grade  Intelligence  SAT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If Intelligence is Unknown, SAT can influence Grade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If Intelligence is known, SAT cannot influence Grade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2811599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Y </a:t>
                          </a:r>
                          <a:r>
                            <a:rPr lang="en-GB" dirty="0">
                              <a:sym typeface="Wingdings" panose="05000000000000000000" pitchFamily="2" charset="2"/>
                            </a:rPr>
                            <a:t> W  X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>
                              <a:sym typeface="Wingdings" panose="05000000000000000000" pitchFamily="2" charset="2"/>
                            </a:rPr>
                            <a:t>Difficulty  Grade  Intelligence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If Grade (and all its descendants) is not known,  Difficulty cant influence Intelligence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If Grade (or one of its descendants) is known, Difficulty can influence Intelligence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60872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889695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Independencies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Two events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and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dirty="0"/>
                  <a:t> , there probability distribution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⊧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dirty="0"/>
                  <a:t> IF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457200" lvl="1" indent="0">
                  <a:buNone/>
                </a:pPr>
                <a:r>
                  <a:rPr lang="en-GB" dirty="0"/>
                  <a:t>		</a:t>
                </a:r>
              </a:p>
              <a:p>
                <a:r>
                  <a:rPr lang="en-GB" dirty="0"/>
                  <a:t>Two RVs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/>
                  <a:t> , there probability distribution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⊧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/>
                  <a:t> IF</a:t>
                </a:r>
                <a:endParaRPr lang="en-GB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m:rPr>
                        <m:nor/>
                      </m:rPr>
                      <a:rPr lang="en-GB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r>
                  <a:rPr lang="en-GB" dirty="0"/>
                  <a:t>Independence Happens rarely ! Then 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5128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Law of Total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Relates marginal probabilities to conditional probabilities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</a:rPr>
                  <a:t>In case of a binary problem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5887616" y="4650086"/>
            <a:ext cx="223935" cy="158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103706" y="3860094"/>
            <a:ext cx="223935" cy="158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103705" y="5561376"/>
            <a:ext cx="223935" cy="158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4" idx="5"/>
            <a:endCxn id="6" idx="2"/>
          </p:cNvCxnSpPr>
          <p:nvPr/>
        </p:nvCxnSpPr>
        <p:spPr>
          <a:xfrm>
            <a:off x="6078756" y="4785477"/>
            <a:ext cx="1024949" cy="855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  <a:stCxn id="4" idx="7"/>
            <a:endCxn id="5" idx="3"/>
          </p:cNvCxnSpPr>
          <p:nvPr/>
        </p:nvCxnSpPr>
        <p:spPr>
          <a:xfrm flipV="1">
            <a:off x="6078756" y="3995485"/>
            <a:ext cx="1057745" cy="677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38123" y="424370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52778" y="5112261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B’</a:t>
            </a:r>
          </a:p>
        </p:txBody>
      </p:sp>
      <p:sp>
        <p:nvSpPr>
          <p:cNvPr id="14" name="Oval 13"/>
          <p:cNvSpPr/>
          <p:nvPr/>
        </p:nvSpPr>
        <p:spPr>
          <a:xfrm>
            <a:off x="8179837" y="3070102"/>
            <a:ext cx="223935" cy="158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79837" y="4491465"/>
            <a:ext cx="223935" cy="158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cxnSpLocks/>
            <a:stCxn id="5" idx="7"/>
            <a:endCxn id="14" idx="3"/>
          </p:cNvCxnSpPr>
          <p:nvPr/>
        </p:nvCxnSpPr>
        <p:spPr>
          <a:xfrm flipV="1">
            <a:off x="7294846" y="3205493"/>
            <a:ext cx="917786" cy="677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5" idx="5"/>
            <a:endCxn id="15" idx="1"/>
          </p:cNvCxnSpPr>
          <p:nvPr/>
        </p:nvCxnSpPr>
        <p:spPr>
          <a:xfrm>
            <a:off x="7294846" y="3995485"/>
            <a:ext cx="917786" cy="519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403772" y="294948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A|B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370712" y="438257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A’|B</a:t>
            </a:r>
          </a:p>
        </p:txBody>
      </p:sp>
      <p:sp>
        <p:nvSpPr>
          <p:cNvPr id="24" name="Oval 23"/>
          <p:cNvSpPr/>
          <p:nvPr/>
        </p:nvSpPr>
        <p:spPr>
          <a:xfrm>
            <a:off x="8180449" y="5066755"/>
            <a:ext cx="223935" cy="158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179836" y="6306730"/>
            <a:ext cx="223935" cy="158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6" idx="7"/>
            <a:endCxn id="24" idx="2"/>
          </p:cNvCxnSpPr>
          <p:nvPr/>
        </p:nvCxnSpPr>
        <p:spPr>
          <a:xfrm flipV="1">
            <a:off x="7294845" y="5146066"/>
            <a:ext cx="885604" cy="438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5"/>
            <a:endCxn id="25" idx="1"/>
          </p:cNvCxnSpPr>
          <p:nvPr/>
        </p:nvCxnSpPr>
        <p:spPr>
          <a:xfrm>
            <a:off x="7294845" y="5696767"/>
            <a:ext cx="917786" cy="633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408033" y="4927595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A|B’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403771" y="6241148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A’|B’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676791" y="423314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0.3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73906" y="511226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0.7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515532" y="317944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0.6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515532" y="510418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0.5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499441" y="587138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0.5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515532" y="408161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0.4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948057" y="3091874"/>
            <a:ext cx="301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P(A) = 0.3x0.6 + 0.7x0.5 = 0.53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948056" y="3730812"/>
            <a:ext cx="301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P(B) = 0.3x0.6 + 0.7x0.5 = 0.53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49" y="2397264"/>
            <a:ext cx="3170271" cy="69461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49" y="3102760"/>
            <a:ext cx="3752208" cy="62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68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Independence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Sets of RVs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GB" dirty="0"/>
                  <a:t> , there probability distribution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⊧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IF</a:t>
                </a:r>
                <a:endParaRPr lang="en-GB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 Given Z information about Y, doesn’t change PD of X</a:t>
                </a:r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m:rPr>
                        <m:nor/>
                      </m:rPr>
                      <a:rPr lang="en-GB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m:rPr>
                        <m:nor/>
                      </m:rPr>
                      <a:rPr lang="en-GB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m:rPr>
                        <m:nor/>
                      </m:rPr>
                      <a:rPr lang="en-GB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1"/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30840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Independence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627982" y="2307907"/>
            <a:ext cx="1800809" cy="10417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Coin</a:t>
            </a:r>
          </a:p>
          <a:p>
            <a:pPr algn="ctr"/>
            <a:r>
              <a:rPr lang="en-GB" dirty="0"/>
              <a:t>Selection</a:t>
            </a:r>
          </a:p>
        </p:txBody>
      </p:sp>
      <p:sp>
        <p:nvSpPr>
          <p:cNvPr id="5" name="Oval 4"/>
          <p:cNvSpPr/>
          <p:nvPr/>
        </p:nvSpPr>
        <p:spPr>
          <a:xfrm>
            <a:off x="3594449" y="4388394"/>
            <a:ext cx="1117509" cy="4915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Flip 1</a:t>
            </a:r>
          </a:p>
        </p:txBody>
      </p:sp>
      <p:sp>
        <p:nvSpPr>
          <p:cNvPr id="6" name="Oval 5"/>
          <p:cNvSpPr/>
          <p:nvPr/>
        </p:nvSpPr>
        <p:spPr>
          <a:xfrm>
            <a:off x="6522099" y="4388393"/>
            <a:ext cx="1157130" cy="491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Flip 2</a:t>
            </a:r>
          </a:p>
        </p:txBody>
      </p:sp>
      <p:cxnSp>
        <p:nvCxnSpPr>
          <p:cNvPr id="7" name="Straight Arrow Connector 6"/>
          <p:cNvCxnSpPr>
            <a:cxnSpLocks/>
            <a:stCxn id="4" idx="3"/>
            <a:endCxn id="5" idx="0"/>
          </p:cNvCxnSpPr>
          <p:nvPr/>
        </p:nvCxnSpPr>
        <p:spPr>
          <a:xfrm flipH="1">
            <a:off x="4153204" y="3197124"/>
            <a:ext cx="738500" cy="119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  <a:stCxn id="4" idx="5"/>
            <a:endCxn id="6" idx="0"/>
          </p:cNvCxnSpPr>
          <p:nvPr/>
        </p:nvCxnSpPr>
        <p:spPr>
          <a:xfrm>
            <a:off x="6165069" y="3197124"/>
            <a:ext cx="935595" cy="1191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352939" y="5169159"/>
            <a:ext cx="7570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Flip 1 and Flip 2 are not independent given the information about coin </a:t>
            </a:r>
            <a:r>
              <a:rPr lang="en-US" dirty="0" err="1"/>
              <a:t>seletion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6394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Independence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536482"/>
              </p:ext>
            </p:extLst>
          </p:nvPr>
        </p:nvGraphicFramePr>
        <p:xfrm>
          <a:off x="547757" y="1690688"/>
          <a:ext cx="3123095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839">
                  <a:extLst>
                    <a:ext uri="{9D8B030D-6E8A-4147-A177-3AD203B41FA5}">
                      <a16:colId xmlns:a16="http://schemas.microsoft.com/office/drawing/2014/main" val="3650106397"/>
                    </a:ext>
                  </a:extLst>
                </a:gridCol>
                <a:gridCol w="645721">
                  <a:extLst>
                    <a:ext uri="{9D8B030D-6E8A-4147-A177-3AD203B41FA5}">
                      <a16:colId xmlns:a16="http://schemas.microsoft.com/office/drawing/2014/main" val="2409761030"/>
                    </a:ext>
                  </a:extLst>
                </a:gridCol>
                <a:gridCol w="709027">
                  <a:extLst>
                    <a:ext uri="{9D8B030D-6E8A-4147-A177-3AD203B41FA5}">
                      <a16:colId xmlns:a16="http://schemas.microsoft.com/office/drawing/2014/main" val="3027076464"/>
                    </a:ext>
                  </a:extLst>
                </a:gridCol>
                <a:gridCol w="1139508">
                  <a:extLst>
                    <a:ext uri="{9D8B030D-6E8A-4147-A177-3AD203B41FA5}">
                      <a16:colId xmlns:a16="http://schemas.microsoft.com/office/drawing/2014/main" val="1590533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P(I,S,G)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54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0.114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250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0.1938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056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0.2622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311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558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23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0.0138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509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0.252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115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0.0224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91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188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0.108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086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0.0096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855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08513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92908"/>
              </p:ext>
            </p:extLst>
          </p:nvPr>
        </p:nvGraphicFramePr>
        <p:xfrm>
          <a:off x="4713357" y="2803208"/>
          <a:ext cx="2482573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095">
                  <a:extLst>
                    <a:ext uri="{9D8B030D-6E8A-4147-A177-3AD203B41FA5}">
                      <a16:colId xmlns:a16="http://schemas.microsoft.com/office/drawing/2014/main" val="3284195870"/>
                    </a:ext>
                  </a:extLst>
                </a:gridCol>
                <a:gridCol w="719269">
                  <a:extLst>
                    <a:ext uri="{9D8B030D-6E8A-4147-A177-3AD203B41FA5}">
                      <a16:colId xmlns:a16="http://schemas.microsoft.com/office/drawing/2014/main" val="1891104568"/>
                    </a:ext>
                  </a:extLst>
                </a:gridCol>
                <a:gridCol w="1272209">
                  <a:extLst>
                    <a:ext uri="{9D8B030D-6E8A-4147-A177-3AD203B41FA5}">
                      <a16:colId xmlns:a16="http://schemas.microsoft.com/office/drawing/2014/main" val="2003288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P(S,G | I</a:t>
                      </a:r>
                      <a:r>
                        <a:rPr lang="en-GB" baseline="30000" dirty="0"/>
                        <a:t>0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244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0.114/0.6=0.19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880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0.323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01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0.437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723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93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297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56341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864501"/>
              </p:ext>
            </p:extLst>
          </p:nvPr>
        </p:nvGraphicFramePr>
        <p:xfrm>
          <a:off x="8441634" y="2803208"/>
          <a:ext cx="19348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409">
                  <a:extLst>
                    <a:ext uri="{9D8B030D-6E8A-4147-A177-3AD203B41FA5}">
                      <a16:colId xmlns:a16="http://schemas.microsoft.com/office/drawing/2014/main" val="3052759716"/>
                    </a:ext>
                  </a:extLst>
                </a:gridCol>
                <a:gridCol w="967409">
                  <a:extLst>
                    <a:ext uri="{9D8B030D-6E8A-4147-A177-3AD203B41FA5}">
                      <a16:colId xmlns:a16="http://schemas.microsoft.com/office/drawing/2014/main" val="2438483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P(S| I</a:t>
                      </a:r>
                      <a:r>
                        <a:rPr lang="en-GB" baseline="30000" dirty="0"/>
                        <a:t>0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111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217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49616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64056"/>
              </p:ext>
            </p:extLst>
          </p:nvPr>
        </p:nvGraphicFramePr>
        <p:xfrm>
          <a:off x="8441634" y="4286568"/>
          <a:ext cx="193481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409">
                  <a:extLst>
                    <a:ext uri="{9D8B030D-6E8A-4147-A177-3AD203B41FA5}">
                      <a16:colId xmlns:a16="http://schemas.microsoft.com/office/drawing/2014/main" val="3052759716"/>
                    </a:ext>
                  </a:extLst>
                </a:gridCol>
                <a:gridCol w="967409">
                  <a:extLst>
                    <a:ext uri="{9D8B030D-6E8A-4147-A177-3AD203B41FA5}">
                      <a16:colId xmlns:a16="http://schemas.microsoft.com/office/drawing/2014/main" val="2438483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P(G| I</a:t>
                      </a:r>
                      <a:r>
                        <a:rPr lang="en-GB" baseline="30000" dirty="0"/>
                        <a:t>0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111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217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496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613021"/>
                  </a:ext>
                </a:extLst>
              </a:tr>
            </a:tbl>
          </a:graphicData>
        </a:graphic>
      </p:graphicFrame>
      <p:sp>
        <p:nvSpPr>
          <p:cNvPr id="8" name="Right Brace 7"/>
          <p:cNvSpPr/>
          <p:nvPr/>
        </p:nvSpPr>
        <p:spPr>
          <a:xfrm>
            <a:off x="3670852" y="2080591"/>
            <a:ext cx="225287" cy="22059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ight Brace 8"/>
          <p:cNvSpPr/>
          <p:nvPr/>
        </p:nvSpPr>
        <p:spPr>
          <a:xfrm flipH="1">
            <a:off x="231914" y="2080590"/>
            <a:ext cx="355599" cy="22059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3896139" y="299891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0.6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175992" y="5956102"/>
                <a:ext cx="35208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|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992" y="5956102"/>
                <a:ext cx="3520836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7593496" y="1272209"/>
            <a:ext cx="649356" cy="418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</a:t>
            </a:r>
          </a:p>
        </p:txBody>
      </p:sp>
      <p:sp>
        <p:nvSpPr>
          <p:cNvPr id="13" name="Oval 12"/>
          <p:cNvSpPr/>
          <p:nvPr/>
        </p:nvSpPr>
        <p:spPr>
          <a:xfrm>
            <a:off x="6944140" y="1962435"/>
            <a:ext cx="649356" cy="418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</a:t>
            </a:r>
          </a:p>
        </p:txBody>
      </p:sp>
      <p:sp>
        <p:nvSpPr>
          <p:cNvPr id="14" name="Oval 13"/>
          <p:cNvSpPr/>
          <p:nvPr/>
        </p:nvSpPr>
        <p:spPr>
          <a:xfrm>
            <a:off x="8242852" y="1962435"/>
            <a:ext cx="649356" cy="418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</a:t>
            </a:r>
          </a:p>
        </p:txBody>
      </p:sp>
      <p:cxnSp>
        <p:nvCxnSpPr>
          <p:cNvPr id="16" name="Straight Arrow Connector 15"/>
          <p:cNvCxnSpPr>
            <a:cxnSpLocks/>
            <a:stCxn id="12" idx="3"/>
            <a:endCxn id="13" idx="0"/>
          </p:cNvCxnSpPr>
          <p:nvPr/>
        </p:nvCxnSpPr>
        <p:spPr>
          <a:xfrm flipH="1">
            <a:off x="7268818" y="1629403"/>
            <a:ext cx="419774" cy="333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12" idx="5"/>
            <a:endCxn id="14" idx="0"/>
          </p:cNvCxnSpPr>
          <p:nvPr/>
        </p:nvCxnSpPr>
        <p:spPr>
          <a:xfrm>
            <a:off x="8147756" y="1629403"/>
            <a:ext cx="419774" cy="333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147755" y="3161550"/>
            <a:ext cx="279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ym typeface="Wingdings" panose="05000000000000000000" pitchFamily="2" charset="2"/>
              </a:rPr>
              <a:t></a:t>
            </a:r>
            <a:endParaRPr lang="en-GB" dirty="0"/>
          </a:p>
        </p:txBody>
      </p:sp>
      <p:sp>
        <p:nvSpPr>
          <p:cNvPr id="26" name="Right Brace 25"/>
          <p:cNvSpPr/>
          <p:nvPr/>
        </p:nvSpPr>
        <p:spPr>
          <a:xfrm>
            <a:off x="7183510" y="3229882"/>
            <a:ext cx="224455" cy="12758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8" name="Connector: Elbow 27"/>
          <p:cNvCxnSpPr>
            <a:stCxn id="26" idx="1"/>
            <a:endCxn id="24" idx="1"/>
          </p:cNvCxnSpPr>
          <p:nvPr/>
        </p:nvCxnSpPr>
        <p:spPr>
          <a:xfrm rot="10800000" flipH="1">
            <a:off x="7407965" y="3346217"/>
            <a:ext cx="739790" cy="521595"/>
          </a:xfrm>
          <a:prstGeom prst="bentConnector5">
            <a:avLst>
              <a:gd name="adj1" fmla="val 40753"/>
              <a:gd name="adj2" fmla="val 100073"/>
              <a:gd name="adj3" fmla="val 803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9631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Independence: Counter Intuition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23580"/>
              </p:ext>
            </p:extLst>
          </p:nvPr>
        </p:nvGraphicFramePr>
        <p:xfrm>
          <a:off x="547757" y="1690688"/>
          <a:ext cx="3123095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839">
                  <a:extLst>
                    <a:ext uri="{9D8B030D-6E8A-4147-A177-3AD203B41FA5}">
                      <a16:colId xmlns:a16="http://schemas.microsoft.com/office/drawing/2014/main" val="3650106397"/>
                    </a:ext>
                  </a:extLst>
                </a:gridCol>
                <a:gridCol w="645721">
                  <a:extLst>
                    <a:ext uri="{9D8B030D-6E8A-4147-A177-3AD203B41FA5}">
                      <a16:colId xmlns:a16="http://schemas.microsoft.com/office/drawing/2014/main" val="2409761030"/>
                    </a:ext>
                  </a:extLst>
                </a:gridCol>
                <a:gridCol w="709027">
                  <a:extLst>
                    <a:ext uri="{9D8B030D-6E8A-4147-A177-3AD203B41FA5}">
                      <a16:colId xmlns:a16="http://schemas.microsoft.com/office/drawing/2014/main" val="3027076464"/>
                    </a:ext>
                  </a:extLst>
                </a:gridCol>
                <a:gridCol w="1139508">
                  <a:extLst>
                    <a:ext uri="{9D8B030D-6E8A-4147-A177-3AD203B41FA5}">
                      <a16:colId xmlns:a16="http://schemas.microsoft.com/office/drawing/2014/main" val="1590533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P(I,D,G)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54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250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0.168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056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311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558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23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509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0.252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115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0.0224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91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188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086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855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08513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935724"/>
              </p:ext>
            </p:extLst>
          </p:nvPr>
        </p:nvGraphicFramePr>
        <p:xfrm>
          <a:off x="4713357" y="2803208"/>
          <a:ext cx="2575339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446">
                  <a:extLst>
                    <a:ext uri="{9D8B030D-6E8A-4147-A177-3AD203B41FA5}">
                      <a16:colId xmlns:a16="http://schemas.microsoft.com/office/drawing/2014/main" val="3284195870"/>
                    </a:ext>
                  </a:extLst>
                </a:gridCol>
                <a:gridCol w="746146">
                  <a:extLst>
                    <a:ext uri="{9D8B030D-6E8A-4147-A177-3AD203B41FA5}">
                      <a16:colId xmlns:a16="http://schemas.microsoft.com/office/drawing/2014/main" val="1891104568"/>
                    </a:ext>
                  </a:extLst>
                </a:gridCol>
                <a:gridCol w="1319747">
                  <a:extLst>
                    <a:ext uri="{9D8B030D-6E8A-4147-A177-3AD203B41FA5}">
                      <a16:colId xmlns:a16="http://schemas.microsoft.com/office/drawing/2014/main" val="2003288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P(I,D | G</a:t>
                      </a:r>
                      <a:r>
                        <a:rPr lang="en-GB" baseline="30000" dirty="0"/>
                        <a:t>1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244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0.126/0.447=0.282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880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018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0.564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297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56341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363203"/>
              </p:ext>
            </p:extLst>
          </p:nvPr>
        </p:nvGraphicFramePr>
        <p:xfrm>
          <a:off x="8441634" y="2803208"/>
          <a:ext cx="210709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548">
                  <a:extLst>
                    <a:ext uri="{9D8B030D-6E8A-4147-A177-3AD203B41FA5}">
                      <a16:colId xmlns:a16="http://schemas.microsoft.com/office/drawing/2014/main" val="3052759716"/>
                    </a:ext>
                  </a:extLst>
                </a:gridCol>
                <a:gridCol w="1053548">
                  <a:extLst>
                    <a:ext uri="{9D8B030D-6E8A-4147-A177-3AD203B41FA5}">
                      <a16:colId xmlns:a16="http://schemas.microsoft.com/office/drawing/2014/main" val="2438483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P(I| G</a:t>
                      </a:r>
                      <a:r>
                        <a:rPr lang="en-GB" baseline="30000" dirty="0"/>
                        <a:t>1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111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0.302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217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0.698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49616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44350"/>
              </p:ext>
            </p:extLst>
          </p:nvPr>
        </p:nvGraphicFramePr>
        <p:xfrm>
          <a:off x="8441634" y="4286568"/>
          <a:ext cx="210709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548">
                  <a:extLst>
                    <a:ext uri="{9D8B030D-6E8A-4147-A177-3AD203B41FA5}">
                      <a16:colId xmlns:a16="http://schemas.microsoft.com/office/drawing/2014/main" val="3052759716"/>
                    </a:ext>
                  </a:extLst>
                </a:gridCol>
                <a:gridCol w="1053548">
                  <a:extLst>
                    <a:ext uri="{9D8B030D-6E8A-4147-A177-3AD203B41FA5}">
                      <a16:colId xmlns:a16="http://schemas.microsoft.com/office/drawing/2014/main" val="2438483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P(D| G</a:t>
                      </a:r>
                      <a:r>
                        <a:rPr lang="en-GB" baseline="30000" dirty="0"/>
                        <a:t>1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111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0.846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217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0.154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496168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064668" y="373106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0.447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154791" y="5669836"/>
                <a:ext cx="36645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|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791" y="5669836"/>
                <a:ext cx="3664529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8169964" y="1603324"/>
            <a:ext cx="649356" cy="418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</a:t>
            </a:r>
          </a:p>
        </p:txBody>
      </p:sp>
      <p:sp>
        <p:nvSpPr>
          <p:cNvPr id="13" name="Oval 12"/>
          <p:cNvSpPr/>
          <p:nvPr/>
        </p:nvSpPr>
        <p:spPr>
          <a:xfrm>
            <a:off x="7520608" y="2293550"/>
            <a:ext cx="649356" cy="418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</a:t>
            </a:r>
          </a:p>
        </p:txBody>
      </p:sp>
      <p:sp>
        <p:nvSpPr>
          <p:cNvPr id="14" name="Oval 13"/>
          <p:cNvSpPr/>
          <p:nvPr/>
        </p:nvSpPr>
        <p:spPr>
          <a:xfrm>
            <a:off x="6871252" y="1603324"/>
            <a:ext cx="649356" cy="418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</a:p>
        </p:txBody>
      </p:sp>
      <p:cxnSp>
        <p:nvCxnSpPr>
          <p:cNvPr id="16" name="Straight Arrow Connector 15"/>
          <p:cNvCxnSpPr>
            <a:cxnSpLocks/>
            <a:stCxn id="12" idx="3"/>
            <a:endCxn id="13" idx="0"/>
          </p:cNvCxnSpPr>
          <p:nvPr/>
        </p:nvCxnSpPr>
        <p:spPr>
          <a:xfrm flipH="1">
            <a:off x="7845286" y="1960518"/>
            <a:ext cx="419774" cy="333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14" idx="5"/>
            <a:endCxn id="13" idx="0"/>
          </p:cNvCxnSpPr>
          <p:nvPr/>
        </p:nvCxnSpPr>
        <p:spPr>
          <a:xfrm>
            <a:off x="7425512" y="1960518"/>
            <a:ext cx="419774" cy="333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881809" y="2080590"/>
            <a:ext cx="1921565" cy="3180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1881808" y="3209217"/>
            <a:ext cx="1921565" cy="3180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881808" y="4307941"/>
            <a:ext cx="1921565" cy="3180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1928191" y="5408720"/>
            <a:ext cx="1921565" cy="3180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Connector: Elbow 23"/>
          <p:cNvCxnSpPr>
            <a:stCxn id="19" idx="3"/>
            <a:endCxn id="10" idx="1"/>
          </p:cNvCxnSpPr>
          <p:nvPr/>
        </p:nvCxnSpPr>
        <p:spPr>
          <a:xfrm>
            <a:off x="3803374" y="2239617"/>
            <a:ext cx="261294" cy="167611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/>
          <p:cNvCxnSpPr>
            <a:stCxn id="20" idx="3"/>
            <a:endCxn id="10" idx="1"/>
          </p:cNvCxnSpPr>
          <p:nvPr/>
        </p:nvCxnSpPr>
        <p:spPr>
          <a:xfrm>
            <a:off x="3803373" y="3368244"/>
            <a:ext cx="261295" cy="5474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/>
          <p:cNvCxnSpPr>
            <a:stCxn id="21" idx="3"/>
            <a:endCxn id="10" idx="1"/>
          </p:cNvCxnSpPr>
          <p:nvPr/>
        </p:nvCxnSpPr>
        <p:spPr>
          <a:xfrm flipV="1">
            <a:off x="3803373" y="3915728"/>
            <a:ext cx="261295" cy="5512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/>
          <p:cNvCxnSpPr>
            <a:stCxn id="22" idx="3"/>
            <a:endCxn id="10" idx="1"/>
          </p:cNvCxnSpPr>
          <p:nvPr/>
        </p:nvCxnSpPr>
        <p:spPr>
          <a:xfrm flipV="1">
            <a:off x="3849756" y="3915728"/>
            <a:ext cx="214912" cy="1652019"/>
          </a:xfrm>
          <a:prstGeom prst="bentConnector3">
            <a:avLst>
              <a:gd name="adj1" fmla="val 438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147755" y="3174802"/>
            <a:ext cx="279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ym typeface="Wingdings" panose="05000000000000000000" pitchFamily="2" charset="2"/>
              </a:rPr>
              <a:t></a:t>
            </a:r>
            <a:endParaRPr lang="en-GB" dirty="0"/>
          </a:p>
        </p:txBody>
      </p:sp>
      <p:sp>
        <p:nvSpPr>
          <p:cNvPr id="32" name="Right Brace 31"/>
          <p:cNvSpPr/>
          <p:nvPr/>
        </p:nvSpPr>
        <p:spPr>
          <a:xfrm>
            <a:off x="7183510" y="3243134"/>
            <a:ext cx="436490" cy="8572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3" name="Connector: Elbow 32"/>
          <p:cNvCxnSpPr>
            <a:cxnSpLocks/>
            <a:stCxn id="32" idx="1"/>
            <a:endCxn id="31" idx="1"/>
          </p:cNvCxnSpPr>
          <p:nvPr/>
        </p:nvCxnSpPr>
        <p:spPr>
          <a:xfrm rot="10800000" flipH="1">
            <a:off x="7619999" y="3359468"/>
            <a:ext cx="527755" cy="312296"/>
          </a:xfrm>
          <a:prstGeom prst="bentConnector5">
            <a:avLst>
              <a:gd name="adj1" fmla="val 57126"/>
              <a:gd name="adj2" fmla="val 100121"/>
              <a:gd name="adj3" fmla="val 13270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713357" y="5956102"/>
            <a:ext cx="5220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Conditioning doesn’t always guarantee independence</a:t>
            </a:r>
          </a:p>
        </p:txBody>
      </p:sp>
    </p:spTree>
    <p:extLst>
      <p:ext uri="{BB962C8B-B14F-4D97-AF65-F5344CB8AC3E}">
        <p14:creationId xmlns:p14="http://schemas.microsoft.com/office/powerpoint/2010/main" val="93144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Independence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1585198"/>
            <a:ext cx="7686967" cy="48571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234057" y="606697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33524192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Independence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node is Conditionally Independent of All other nodes given its Markov Blanket.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043" y="2643081"/>
            <a:ext cx="6727598" cy="3164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99657" y="5952900"/>
            <a:ext cx="7346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Markov Blanket: Parents, Children and Spouses (parent of common children)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056915" y="441234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40992426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Representing a domain and its uncertainty in a Bayesian network</a:t>
            </a:r>
          </a:p>
          <a:p>
            <a:pPr lvl="1"/>
            <a:r>
              <a:rPr lang="en-US" dirty="0"/>
              <a:t>Problem</a:t>
            </a:r>
          </a:p>
          <a:p>
            <a:pPr lvl="1"/>
            <a:r>
              <a:rPr lang="en-US" dirty="0"/>
              <a:t>Nodes &amp; Values</a:t>
            </a:r>
          </a:p>
          <a:p>
            <a:pPr lvl="1"/>
            <a:r>
              <a:rPr lang="en-US" dirty="0"/>
              <a:t>Network Structure</a:t>
            </a:r>
          </a:p>
          <a:p>
            <a:pPr lvl="1"/>
            <a:r>
              <a:rPr lang="en-US" dirty="0"/>
              <a:t>Conditional Probabilities</a:t>
            </a:r>
          </a:p>
          <a:p>
            <a:pPr lvl="1"/>
            <a:r>
              <a:rPr lang="en-US" dirty="0"/>
              <a:t>Instantiation of Nodes</a:t>
            </a:r>
          </a:p>
          <a:p>
            <a:pPr lvl="1"/>
            <a:r>
              <a:rPr lang="en-US" dirty="0"/>
              <a:t>Markov Properties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6077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A patient has been suffering from shortness of</a:t>
            </a:r>
            <a:br>
              <a:rPr lang="en-US" dirty="0"/>
            </a:br>
            <a:r>
              <a:rPr lang="en-US" i="1" dirty="0"/>
              <a:t>breath (called </a:t>
            </a:r>
            <a:r>
              <a:rPr lang="en-US" dirty="0"/>
              <a:t>dyspnea</a:t>
            </a:r>
            <a:r>
              <a:rPr lang="en-US" i="1" dirty="0"/>
              <a:t>) and visits the doctor, worried that he has lung cancer. </a:t>
            </a:r>
          </a:p>
          <a:p>
            <a:r>
              <a:rPr lang="en-US" i="1" dirty="0"/>
              <a:t>The doctor knows that other diseases, such as tuberculosis and bronchitis, are possible causes, as well as lung cancer. </a:t>
            </a:r>
          </a:p>
          <a:p>
            <a:r>
              <a:rPr lang="en-US" i="1" dirty="0"/>
              <a:t>She also knows that other relevant information includes whether or not the patient is a smoker (increasing the chances of cancer and bronchitis) and what sort of air pollution he has been exposed to. </a:t>
            </a:r>
          </a:p>
          <a:p>
            <a:r>
              <a:rPr lang="en-US" i="1" dirty="0"/>
              <a:t>A positive X-ray would indicate either TB or lung cancer.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34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Structure</a:t>
            </a:r>
          </a:p>
        </p:txBody>
      </p:sp>
      <p:sp>
        <p:nvSpPr>
          <p:cNvPr id="4" name="Oval 3"/>
          <p:cNvSpPr/>
          <p:nvPr/>
        </p:nvSpPr>
        <p:spPr>
          <a:xfrm>
            <a:off x="4724400" y="20574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P</a:t>
            </a:r>
          </a:p>
        </p:txBody>
      </p:sp>
      <p:sp>
        <p:nvSpPr>
          <p:cNvPr id="5" name="Oval 4"/>
          <p:cNvSpPr/>
          <p:nvPr/>
        </p:nvSpPr>
        <p:spPr>
          <a:xfrm>
            <a:off x="6705600" y="20574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S</a:t>
            </a:r>
          </a:p>
        </p:txBody>
      </p:sp>
      <p:sp>
        <p:nvSpPr>
          <p:cNvPr id="6" name="Oval 5"/>
          <p:cNvSpPr/>
          <p:nvPr/>
        </p:nvSpPr>
        <p:spPr>
          <a:xfrm>
            <a:off x="5718517" y="35814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4804117" y="51816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X</a:t>
            </a:r>
          </a:p>
        </p:txBody>
      </p:sp>
      <p:sp>
        <p:nvSpPr>
          <p:cNvPr id="8" name="Oval 7"/>
          <p:cNvSpPr/>
          <p:nvPr/>
        </p:nvSpPr>
        <p:spPr>
          <a:xfrm>
            <a:off x="6705600" y="51816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67001" y="2450813"/>
            <a:ext cx="1675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Pollution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39222" y="2387026"/>
            <a:ext cx="1609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Smoking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34354" y="3746213"/>
            <a:ext cx="1337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Cancer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75477" y="5346413"/>
            <a:ext cx="16139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Dyspnea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39177" y="5511226"/>
            <a:ext cx="1214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X- Ray</a:t>
            </a:r>
          </a:p>
        </p:txBody>
      </p:sp>
    </p:spTree>
    <p:extLst>
      <p:ext uri="{BB962C8B-B14F-4D97-AF65-F5344CB8AC3E}">
        <p14:creationId xmlns:p14="http://schemas.microsoft.com/office/powerpoint/2010/main" val="38373003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Structure</a:t>
            </a:r>
          </a:p>
        </p:txBody>
      </p:sp>
      <p:sp>
        <p:nvSpPr>
          <p:cNvPr id="4" name="Oval 3"/>
          <p:cNvSpPr/>
          <p:nvPr/>
        </p:nvSpPr>
        <p:spPr>
          <a:xfrm>
            <a:off x="4724400" y="20574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P</a:t>
            </a:r>
          </a:p>
        </p:txBody>
      </p:sp>
      <p:sp>
        <p:nvSpPr>
          <p:cNvPr id="5" name="Oval 4"/>
          <p:cNvSpPr/>
          <p:nvPr/>
        </p:nvSpPr>
        <p:spPr>
          <a:xfrm>
            <a:off x="6705600" y="20574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S</a:t>
            </a:r>
          </a:p>
        </p:txBody>
      </p:sp>
      <p:sp>
        <p:nvSpPr>
          <p:cNvPr id="6" name="Oval 5"/>
          <p:cNvSpPr/>
          <p:nvPr/>
        </p:nvSpPr>
        <p:spPr>
          <a:xfrm>
            <a:off x="5718517" y="35814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4804117" y="51816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X</a:t>
            </a:r>
          </a:p>
        </p:txBody>
      </p:sp>
      <p:sp>
        <p:nvSpPr>
          <p:cNvPr id="8" name="Oval 7"/>
          <p:cNvSpPr/>
          <p:nvPr/>
        </p:nvSpPr>
        <p:spPr>
          <a:xfrm>
            <a:off x="6705600" y="51816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67001" y="2450813"/>
            <a:ext cx="1675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Pollution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39222" y="2387026"/>
            <a:ext cx="1609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Smoking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34354" y="3746213"/>
            <a:ext cx="1337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Cancer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75477" y="5346413"/>
            <a:ext cx="16139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Dyspnea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39177" y="5511226"/>
            <a:ext cx="1214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X- Ray</a:t>
            </a:r>
          </a:p>
        </p:txBody>
      </p:sp>
      <p:cxnSp>
        <p:nvCxnSpPr>
          <p:cNvPr id="9" name="Straight Arrow Connector 8"/>
          <p:cNvCxnSpPr>
            <a:stCxn id="4" idx="5"/>
            <a:endCxn id="6" idx="1"/>
          </p:cNvCxnSpPr>
          <p:nvPr/>
        </p:nvCxnSpPr>
        <p:spPr>
          <a:xfrm>
            <a:off x="5504890" y="2837889"/>
            <a:ext cx="347539" cy="87742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6" idx="7"/>
          </p:cNvCxnSpPr>
          <p:nvPr/>
        </p:nvCxnSpPr>
        <p:spPr>
          <a:xfrm flipH="1">
            <a:off x="6499007" y="2837889"/>
            <a:ext cx="340505" cy="87742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3"/>
            <a:endCxn id="7" idx="7"/>
          </p:cNvCxnSpPr>
          <p:nvPr/>
        </p:nvCxnSpPr>
        <p:spPr>
          <a:xfrm flipH="1">
            <a:off x="5584606" y="4361889"/>
            <a:ext cx="267822" cy="95362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5"/>
            <a:endCxn id="8" idx="1"/>
          </p:cNvCxnSpPr>
          <p:nvPr/>
        </p:nvCxnSpPr>
        <p:spPr>
          <a:xfrm>
            <a:off x="6499007" y="4361889"/>
            <a:ext cx="340505" cy="95362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841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Law of Total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07001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Suppose that two factories supply light bulbs to the market. </a:t>
            </a:r>
          </a:p>
          <a:p>
            <a:r>
              <a:rPr lang="en-US" dirty="0"/>
              <a:t>Factory </a:t>
            </a:r>
            <a:r>
              <a:rPr lang="en-US" i="1" dirty="0"/>
              <a:t>X</a:t>
            </a:r>
            <a:r>
              <a:rPr lang="en-US" dirty="0"/>
              <a:t>'s bulbs work for over 5000 hours in 99% of cases, whereas factory </a:t>
            </a:r>
            <a:r>
              <a:rPr lang="en-US" i="1" dirty="0"/>
              <a:t>Y</a:t>
            </a:r>
            <a:r>
              <a:rPr lang="en-US" dirty="0"/>
              <a:t>'s bulbs work for over 5000 hours in 95% of cases. </a:t>
            </a:r>
          </a:p>
          <a:p>
            <a:r>
              <a:rPr lang="en-US" dirty="0"/>
              <a:t>It is known that factory </a:t>
            </a:r>
            <a:r>
              <a:rPr lang="en-US" i="1" dirty="0"/>
              <a:t>X</a:t>
            </a:r>
            <a:r>
              <a:rPr lang="en-US" dirty="0"/>
              <a:t> supplies 60% of the total bulbs available. What is the chance that a purchased bulb will work for longer than 5000 hours?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232848" y="3704253"/>
            <a:ext cx="223935" cy="158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448938" y="2914261"/>
            <a:ext cx="223935" cy="158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448937" y="4615543"/>
            <a:ext cx="223935" cy="158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5"/>
            <a:endCxn id="6" idx="2"/>
          </p:cNvCxnSpPr>
          <p:nvPr/>
        </p:nvCxnSpPr>
        <p:spPr>
          <a:xfrm>
            <a:off x="6423988" y="3839644"/>
            <a:ext cx="1024949" cy="855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  <a:stCxn id="4" idx="7"/>
            <a:endCxn id="5" idx="3"/>
          </p:cNvCxnSpPr>
          <p:nvPr/>
        </p:nvCxnSpPr>
        <p:spPr>
          <a:xfrm flipV="1">
            <a:off x="6423988" y="3049652"/>
            <a:ext cx="1057745" cy="677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83355" y="3297869"/>
            <a:ext cx="375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</a:t>
            </a:r>
            <a:r>
              <a:rPr lang="en-US" baseline="-25000" dirty="0" err="1"/>
              <a:t>x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79072" y="415723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Y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8525069" y="2124269"/>
            <a:ext cx="223935" cy="158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525069" y="3545632"/>
            <a:ext cx="223935" cy="158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cxnSpLocks/>
            <a:stCxn id="5" idx="7"/>
            <a:endCxn id="11" idx="3"/>
          </p:cNvCxnSpPr>
          <p:nvPr/>
        </p:nvCxnSpPr>
        <p:spPr>
          <a:xfrm flipV="1">
            <a:off x="7640078" y="2259660"/>
            <a:ext cx="917786" cy="677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5" idx="5"/>
            <a:endCxn id="12" idx="1"/>
          </p:cNvCxnSpPr>
          <p:nvPr/>
        </p:nvCxnSpPr>
        <p:spPr>
          <a:xfrm>
            <a:off x="7640078" y="3049652"/>
            <a:ext cx="917786" cy="519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749004" y="2003654"/>
            <a:ext cx="667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A| </a:t>
            </a:r>
            <a:r>
              <a:rPr lang="en-US" dirty="0" err="1"/>
              <a:t>B</a:t>
            </a:r>
            <a:r>
              <a:rPr lang="en-US" baseline="-25000" dirty="0" err="1"/>
              <a:t>x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715944" y="3436740"/>
            <a:ext cx="71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A’| </a:t>
            </a:r>
            <a:r>
              <a:rPr lang="en-US" dirty="0" err="1"/>
              <a:t>B</a:t>
            </a:r>
            <a:r>
              <a:rPr lang="en-US" baseline="-25000" dirty="0" err="1"/>
              <a:t>x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8525681" y="4120922"/>
            <a:ext cx="223935" cy="158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525068" y="5360897"/>
            <a:ext cx="223935" cy="1586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6" idx="7"/>
            <a:endCxn id="17" idx="2"/>
          </p:cNvCxnSpPr>
          <p:nvPr/>
        </p:nvCxnSpPr>
        <p:spPr>
          <a:xfrm flipV="1">
            <a:off x="7640077" y="4200233"/>
            <a:ext cx="885604" cy="438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5"/>
            <a:endCxn id="18" idx="1"/>
          </p:cNvCxnSpPr>
          <p:nvPr/>
        </p:nvCxnSpPr>
        <p:spPr>
          <a:xfrm>
            <a:off x="7640077" y="4750934"/>
            <a:ext cx="917786" cy="633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753265" y="3981762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A| B</a:t>
            </a:r>
            <a:r>
              <a:rPr lang="en-US" baseline="-25000" dirty="0"/>
              <a:t>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749003" y="5295315"/>
            <a:ext cx="71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A’| B</a:t>
            </a:r>
            <a:r>
              <a:rPr lang="en-US" baseline="-25000" dirty="0"/>
              <a:t>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998203" y="3287316"/>
            <a:ext cx="52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0.6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19138" y="416642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0.4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860764" y="223361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0.99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860764" y="415835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0.95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844673" y="492555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0.05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860764" y="313577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0.01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584" y="6118742"/>
            <a:ext cx="6645216" cy="371888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9441175" y="517623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69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Structure terminology and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 family metaphor: </a:t>
            </a:r>
          </a:p>
          <a:p>
            <a:pPr lvl="1"/>
            <a:r>
              <a:rPr lang="en-US" dirty="0"/>
              <a:t>a node is a </a:t>
            </a:r>
            <a:r>
              <a:rPr lang="en-US" b="1" dirty="0"/>
              <a:t>parent </a:t>
            </a:r>
            <a:r>
              <a:rPr lang="en-US" dirty="0"/>
              <a:t>of a </a:t>
            </a:r>
            <a:r>
              <a:rPr lang="en-US" b="1" dirty="0"/>
              <a:t>child</a:t>
            </a:r>
            <a:r>
              <a:rPr lang="en-US" dirty="0"/>
              <a:t>, if there is an arc from the former to the latter. </a:t>
            </a:r>
          </a:p>
          <a:p>
            <a:pPr lvl="1"/>
            <a:r>
              <a:rPr lang="en-US" dirty="0"/>
              <a:t>one node is an </a:t>
            </a:r>
            <a:r>
              <a:rPr lang="en-US" b="1" dirty="0"/>
              <a:t>ancestor </a:t>
            </a:r>
            <a:r>
              <a:rPr lang="en-US" dirty="0"/>
              <a:t>of another if  </a:t>
            </a:r>
            <a:br>
              <a:rPr lang="en-US" dirty="0"/>
            </a:br>
            <a:r>
              <a:rPr lang="en-US" dirty="0"/>
              <a:t>it appears earlier in the chain</a:t>
            </a:r>
          </a:p>
          <a:p>
            <a:pPr lvl="1"/>
            <a:r>
              <a:rPr lang="en-US" dirty="0"/>
              <a:t>a node is a </a:t>
            </a:r>
            <a:r>
              <a:rPr lang="en-US" b="1" dirty="0"/>
              <a:t>descendant </a:t>
            </a:r>
            <a:r>
              <a:rPr lang="en-US" dirty="0"/>
              <a:t>of another node if it</a:t>
            </a:r>
            <a:br>
              <a:rPr lang="en-US" dirty="0"/>
            </a:br>
            <a:r>
              <a:rPr lang="en-US" dirty="0"/>
              <a:t>comes later in the chain. </a:t>
            </a:r>
          </a:p>
          <a:p>
            <a:r>
              <a:rPr lang="en-US" b="1" dirty="0"/>
              <a:t>Markov blanket </a:t>
            </a:r>
          </a:p>
          <a:p>
            <a:pPr lvl="1"/>
            <a:r>
              <a:rPr lang="en-US" dirty="0"/>
              <a:t>the node’s parents, its children, and its children’s parents.</a:t>
            </a:r>
          </a:p>
        </p:txBody>
      </p:sp>
    </p:spTree>
    <p:extLst>
      <p:ext uri="{BB962C8B-B14F-4D97-AF65-F5344CB8AC3E}">
        <p14:creationId xmlns:p14="http://schemas.microsoft.com/office/powerpoint/2010/main" val="387140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Conditional probabilities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quantify the relationships between connected nodes </a:t>
            </a:r>
          </a:p>
          <a:p>
            <a:endParaRPr lang="en-US" dirty="0"/>
          </a:p>
          <a:p>
            <a:r>
              <a:rPr lang="en-US" dirty="0"/>
              <a:t>Done by specifying a conditional probability distribution for each node.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considering discrete variables, this takes the form of a conditional probability </a:t>
            </a:r>
            <a:r>
              <a:rPr lang="en-US" i="1" dirty="0"/>
              <a:t>table </a:t>
            </a:r>
            <a:r>
              <a:rPr lang="en-US" dirty="0"/>
              <a:t>(CPT)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6847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each node </a:t>
            </a:r>
          </a:p>
          <a:p>
            <a:pPr lvl="1"/>
            <a:r>
              <a:rPr lang="en-US" dirty="0"/>
              <a:t>look at all the possible combinations of values of</a:t>
            </a:r>
            <a:br>
              <a:rPr lang="en-US" dirty="0"/>
            </a:br>
            <a:r>
              <a:rPr lang="en-US" dirty="0"/>
              <a:t>parent nodes. </a:t>
            </a:r>
          </a:p>
          <a:p>
            <a:pPr lvl="1"/>
            <a:r>
              <a:rPr lang="en-US" dirty="0"/>
              <a:t>Each such combination is called an </a:t>
            </a:r>
            <a:r>
              <a:rPr lang="en-US" b="1" dirty="0"/>
              <a:t>instantiation </a:t>
            </a:r>
            <a:r>
              <a:rPr lang="en-US" dirty="0"/>
              <a:t>of the parent set. </a:t>
            </a:r>
          </a:p>
          <a:p>
            <a:pPr lvl="1"/>
            <a:r>
              <a:rPr lang="en-US" dirty="0"/>
              <a:t>For each distinct instantiation of parent node values, specify the probability that the child will take each of its values.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Root nodes also have an associated CPT (Prior Probabilities)</a:t>
            </a:r>
          </a:p>
        </p:txBody>
      </p:sp>
    </p:spTree>
    <p:extLst>
      <p:ext uri="{BB962C8B-B14F-4D97-AF65-F5344CB8AC3E}">
        <p14:creationId xmlns:p14="http://schemas.microsoft.com/office/powerpoint/2010/main" val="3795306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Instantiation</a:t>
            </a:r>
          </a:p>
        </p:txBody>
      </p:sp>
      <p:sp>
        <p:nvSpPr>
          <p:cNvPr id="4" name="Oval 3"/>
          <p:cNvSpPr/>
          <p:nvPr/>
        </p:nvSpPr>
        <p:spPr>
          <a:xfrm>
            <a:off x="4724400" y="20574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P</a:t>
            </a:r>
          </a:p>
        </p:txBody>
      </p:sp>
      <p:sp>
        <p:nvSpPr>
          <p:cNvPr id="5" name="Oval 4"/>
          <p:cNvSpPr/>
          <p:nvPr/>
        </p:nvSpPr>
        <p:spPr>
          <a:xfrm>
            <a:off x="6705600" y="20574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S</a:t>
            </a:r>
          </a:p>
        </p:txBody>
      </p:sp>
      <p:sp>
        <p:nvSpPr>
          <p:cNvPr id="6" name="Oval 5"/>
          <p:cNvSpPr/>
          <p:nvPr/>
        </p:nvSpPr>
        <p:spPr>
          <a:xfrm>
            <a:off x="5718517" y="35814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4804117" y="51816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X</a:t>
            </a:r>
          </a:p>
        </p:txBody>
      </p:sp>
      <p:sp>
        <p:nvSpPr>
          <p:cNvPr id="8" name="Oval 7"/>
          <p:cNvSpPr/>
          <p:nvPr/>
        </p:nvSpPr>
        <p:spPr>
          <a:xfrm>
            <a:off x="6705600" y="51816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67001" y="2450813"/>
            <a:ext cx="1675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Pollution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39222" y="2387026"/>
            <a:ext cx="1609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Smoking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45285" y="3746213"/>
            <a:ext cx="1337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Cancer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99006" y="6096001"/>
            <a:ext cx="16139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Dyspnea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4511" y="6100690"/>
            <a:ext cx="1214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X- Ray</a:t>
            </a:r>
          </a:p>
        </p:txBody>
      </p:sp>
      <p:cxnSp>
        <p:nvCxnSpPr>
          <p:cNvPr id="9" name="Straight Arrow Connector 8"/>
          <p:cNvCxnSpPr>
            <a:stCxn id="4" idx="5"/>
            <a:endCxn id="6" idx="1"/>
          </p:cNvCxnSpPr>
          <p:nvPr/>
        </p:nvCxnSpPr>
        <p:spPr>
          <a:xfrm>
            <a:off x="5504890" y="2837889"/>
            <a:ext cx="347539" cy="87742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6" idx="7"/>
          </p:cNvCxnSpPr>
          <p:nvPr/>
        </p:nvCxnSpPr>
        <p:spPr>
          <a:xfrm flipH="1">
            <a:off x="6499007" y="2837889"/>
            <a:ext cx="340505" cy="87742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3"/>
            <a:endCxn id="7" idx="7"/>
          </p:cNvCxnSpPr>
          <p:nvPr/>
        </p:nvCxnSpPr>
        <p:spPr>
          <a:xfrm flipH="1">
            <a:off x="5584606" y="4361889"/>
            <a:ext cx="267822" cy="95362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5"/>
            <a:endCxn id="8" idx="1"/>
          </p:cNvCxnSpPr>
          <p:nvPr/>
        </p:nvCxnSpPr>
        <p:spPr>
          <a:xfrm>
            <a:off x="6499007" y="4361889"/>
            <a:ext cx="340505" cy="95362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857" y="1665952"/>
            <a:ext cx="118110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7513" y="1596450"/>
            <a:ext cx="98107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7513" y="3090863"/>
            <a:ext cx="208597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858" y="5181600"/>
            <a:ext cx="187642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7512" y="5181600"/>
            <a:ext cx="1504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36023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Markov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no direct dependencies in the system being modeled which are not already explicitly shown via arcs.</a:t>
            </a:r>
          </a:p>
          <a:p>
            <a:r>
              <a:rPr lang="en-US" dirty="0"/>
              <a:t>In </a:t>
            </a:r>
            <a:r>
              <a:rPr lang="en-US" i="1" dirty="0"/>
              <a:t>Cancer </a:t>
            </a:r>
            <a:r>
              <a:rPr lang="en-US" dirty="0"/>
              <a:t>case, for example, there is no way for smoking to influence dyspnea except by way of causing cancer</a:t>
            </a:r>
          </a:p>
          <a:p>
            <a:pPr lvl="1"/>
            <a:r>
              <a:rPr lang="en-US" dirty="0"/>
              <a:t>there is no hidden “backdoor” from smoking to dyspnea. </a:t>
            </a:r>
          </a:p>
          <a:p>
            <a:r>
              <a:rPr lang="en-US" dirty="0"/>
              <a:t>Bayesian networks which have this Markov property are also called </a:t>
            </a:r>
            <a:r>
              <a:rPr lang="en-US" b="1" dirty="0"/>
              <a:t>Independence-maps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86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 arc in a BN happens to correspond to a direct dependence in the system, then the BN is said to be a </a:t>
            </a:r>
            <a:r>
              <a:rPr lang="en-US" b="1" dirty="0"/>
              <a:t>Dependence-map </a:t>
            </a:r>
            <a:r>
              <a:rPr lang="en-US" dirty="0"/>
              <a:t>(or, </a:t>
            </a:r>
            <a:r>
              <a:rPr lang="en-US" b="1" dirty="0"/>
              <a:t>D-map </a:t>
            </a:r>
            <a:r>
              <a:rPr lang="en-US" dirty="0"/>
              <a:t>for short)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A BN which is both an I-map and a D-map is said to be a </a:t>
            </a:r>
            <a:r>
              <a:rPr lang="en-US" b="1" dirty="0"/>
              <a:t>perfect map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59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 &amp;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[1] Daphne </a:t>
            </a:r>
            <a:r>
              <a:rPr lang="en-GB" sz="1800" dirty="0" err="1"/>
              <a:t>Koller</a:t>
            </a:r>
            <a:r>
              <a:rPr lang="en-GB" sz="1800" dirty="0"/>
              <a:t> Oxford </a:t>
            </a:r>
            <a:r>
              <a:rPr lang="en-GB" sz="1800" dirty="0" err="1"/>
              <a:t>Univ</a:t>
            </a:r>
            <a:endParaRPr lang="en-GB" sz="1800" dirty="0"/>
          </a:p>
          <a:p>
            <a:pPr marL="0" indent="0">
              <a:buNone/>
            </a:pPr>
            <a:r>
              <a:rPr lang="en-US" sz="1800" dirty="0"/>
              <a:t>[2] Vittorio Castelli        </a:t>
            </a:r>
          </a:p>
          <a:p>
            <a:pPr marL="0" indent="0">
              <a:buNone/>
            </a:pPr>
            <a:r>
              <a:rPr lang="en-US" sz="1800" dirty="0"/>
              <a:t>[3] "</a:t>
            </a:r>
            <a:r>
              <a:rPr lang="en-US" sz="1800" dirty="0" err="1"/>
              <a:t>bnlearn</a:t>
            </a:r>
            <a:r>
              <a:rPr lang="en-US" sz="1800" dirty="0"/>
              <a:t>“ R Package. Max Min Hill Climbing Algorithms</a:t>
            </a:r>
          </a:p>
          <a:p>
            <a:pPr marL="0" indent="0">
              <a:buNone/>
            </a:pPr>
            <a:r>
              <a:rPr lang="en-US" sz="1800" dirty="0"/>
              <a:t>[4] BN learning using </a:t>
            </a:r>
            <a:r>
              <a:rPr lang="en-US" sz="1800" dirty="0" err="1"/>
              <a:t>Coronory</a:t>
            </a:r>
            <a:r>
              <a:rPr lang="en-US" sz="1800" dirty="0"/>
              <a:t> Data Set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http://hameddaily.blogspot.ca/2015/02/bayesian-network-in-r-introduction.html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[5] Bayesian Networks in R, </a:t>
            </a:r>
            <a:r>
              <a:rPr lang="en-US" sz="1800" dirty="0">
                <a:hlinkClick r:id="rId3"/>
              </a:rPr>
              <a:t>http://www.bnlearn.com/book-useR/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[6] </a:t>
            </a:r>
            <a:r>
              <a:rPr lang="en-US" sz="1800" dirty="0" err="1"/>
              <a:t>gRain</a:t>
            </a:r>
            <a:r>
              <a:rPr lang="en-US" sz="1800" dirty="0"/>
              <a:t> Package, Graphical Models and Bayesian Networks with R. </a:t>
            </a:r>
            <a:r>
              <a:rPr lang="en-US" sz="1800" dirty="0">
                <a:hlinkClick r:id="rId4"/>
              </a:rPr>
              <a:t>http://people.math.aau.dk/~sorenh/misc/2014-useR-GMBN/</a:t>
            </a:r>
            <a:r>
              <a:rPr lang="en-US" sz="1800" dirty="0"/>
              <a:t> 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034015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Bayes</a:t>
            </a:r>
            <a:r>
              <a:rPr lang="en-US" dirty="0"/>
              <a:t> Formula</a:t>
            </a:r>
          </a:p>
        </p:txBody>
      </p:sp>
      <p:pic>
        <p:nvPicPr>
          <p:cNvPr id="10956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2895600"/>
            <a:ext cx="289560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848600" y="6172201"/>
            <a:ext cx="1516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Thomas </a:t>
            </a:r>
            <a:r>
              <a:rPr lang="en-US" dirty="0" err="1"/>
              <a:t>Bayes</a:t>
            </a:r>
            <a:endParaRPr lang="en-US" dirty="0"/>
          </a:p>
          <a:p>
            <a:r>
              <a:rPr lang="en-US" dirty="0"/>
              <a:t>1702-1761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133600" y="2286000"/>
          <a:ext cx="4663736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4" imgW="2501640" imgH="1307880" progId="Equation.3">
                  <p:embed/>
                </p:oleObj>
              </mc:Choice>
              <mc:Fallback>
                <p:oleObj name="Equation" r:id="rId4" imgW="2501640" imgH="130788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286000"/>
                        <a:ext cx="4663736" cy="243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0737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600201"/>
            <a:ext cx="4572000" cy="3352800"/>
          </a:xfrm>
          <a:ln>
            <a:solidFill>
              <a:schemeClr val="accent5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2400" dirty="0"/>
              <a:t>P(C</a:t>
            </a:r>
            <a:r>
              <a:rPr lang="en-US" sz="2400" baseline="-25000" dirty="0"/>
              <a:t>i</a:t>
            </a:r>
            <a:r>
              <a:rPr lang="en-US" sz="2400" dirty="0"/>
              <a:t>) = relative freq of class C samples (Prior Probability)</a:t>
            </a:r>
          </a:p>
          <a:p>
            <a:r>
              <a:rPr lang="en-US" sz="2400" dirty="0"/>
              <a:t>P(</a:t>
            </a:r>
            <a:r>
              <a:rPr lang="en-US" sz="2400" dirty="0" err="1"/>
              <a:t>D|C</a:t>
            </a:r>
            <a:r>
              <a:rPr lang="en-US" sz="2400" baseline="-25000" dirty="0" err="1"/>
              <a:t>i</a:t>
            </a:r>
            <a:r>
              <a:rPr lang="en-US" sz="2400" dirty="0"/>
              <a:t>) = Conditional Probability</a:t>
            </a:r>
          </a:p>
          <a:p>
            <a:r>
              <a:rPr lang="en-US" sz="2400" dirty="0"/>
              <a:t>Total Evidence P(D) is constant for all classes</a:t>
            </a:r>
          </a:p>
          <a:p>
            <a:r>
              <a:rPr lang="en-US" sz="2400" dirty="0"/>
              <a:t>C such that P(C|X) is maximum = C such that P(X|C)·P(C) is maximum</a:t>
            </a:r>
          </a:p>
        </p:txBody>
      </p:sp>
      <p:graphicFrame>
        <p:nvGraphicFramePr>
          <p:cNvPr id="117762" name="Object 2"/>
          <p:cNvGraphicFramePr>
            <a:graphicFrameLocks noChangeAspect="1"/>
          </p:cNvGraphicFramePr>
          <p:nvPr/>
        </p:nvGraphicFramePr>
        <p:xfrm>
          <a:off x="6553200" y="1600200"/>
          <a:ext cx="3935314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6" name="Equation" r:id="rId3" imgW="2501640" imgH="1307880" progId="Equation.3">
                  <p:embed/>
                </p:oleObj>
              </mc:Choice>
              <mc:Fallback>
                <p:oleObj name="Equation" r:id="rId3" imgW="2501640" imgH="1307880" progId="Equation.3">
                  <p:embed/>
                  <p:pic>
                    <p:nvPicPr>
                      <p:cNvPr id="11776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1600200"/>
                        <a:ext cx="3935314" cy="205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4" name="Object 4"/>
          <p:cNvGraphicFramePr>
            <a:graphicFrameLocks noChangeAspect="1"/>
          </p:cNvGraphicFramePr>
          <p:nvPr/>
        </p:nvGraphicFramePr>
        <p:xfrm>
          <a:off x="2362201" y="5105400"/>
          <a:ext cx="438730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" name="Equation" r:id="rId5" imgW="1879560" imgH="457200" progId="Equation.3">
                  <p:embed/>
                </p:oleObj>
              </mc:Choice>
              <mc:Fallback>
                <p:oleObj name="Equation" r:id="rId5" imgW="1879560" imgH="457200" progId="Equation.3">
                  <p:embed/>
                  <p:pic>
                    <p:nvPicPr>
                      <p:cNvPr id="1177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1" y="5105400"/>
                        <a:ext cx="4387307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493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if Data has more features than just two ?</a:t>
            </a:r>
          </a:p>
        </p:txBody>
      </p:sp>
    </p:spTree>
    <p:extLst>
      <p:ext uri="{BB962C8B-B14F-4D97-AF65-F5344CB8AC3E}">
        <p14:creationId xmlns:p14="http://schemas.microsoft.com/office/powerpoint/2010/main" val="4204238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2252</TotalTime>
  <Words>3815</Words>
  <Application>Microsoft Office PowerPoint</Application>
  <PresentationFormat>Widescreen</PresentationFormat>
  <Paragraphs>1715</Paragraphs>
  <Slides>66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3" baseType="lpstr">
      <vt:lpstr>Arial</vt:lpstr>
      <vt:lpstr>Calibri</vt:lpstr>
      <vt:lpstr>Calibri Light</vt:lpstr>
      <vt:lpstr>Cambria Math</vt:lpstr>
      <vt:lpstr>Wingdings</vt:lpstr>
      <vt:lpstr>Office Theme</vt:lpstr>
      <vt:lpstr>Equation</vt:lpstr>
      <vt:lpstr>Graphical Models I</vt:lpstr>
      <vt:lpstr>Contents</vt:lpstr>
      <vt:lpstr>Why Probability ?</vt:lpstr>
      <vt:lpstr>Joint, Marginal and Conditional Probabilities</vt:lpstr>
      <vt:lpstr>Law of Total Probability</vt:lpstr>
      <vt:lpstr>Law of Total Probability</vt:lpstr>
      <vt:lpstr>Bayes Formula</vt:lpstr>
      <vt:lpstr>Bayesian Classification</vt:lpstr>
      <vt:lpstr>PowerPoint Presentation</vt:lpstr>
      <vt:lpstr>PowerPoint Presentation</vt:lpstr>
      <vt:lpstr>PowerPoint Presentation</vt:lpstr>
      <vt:lpstr>PowerPoint Presentation</vt:lpstr>
      <vt:lpstr>Classify Unseen Data</vt:lpstr>
      <vt:lpstr>Bayesian Classification</vt:lpstr>
      <vt:lpstr>The Independence Assumption</vt:lpstr>
      <vt:lpstr>Bayesian networks</vt:lpstr>
      <vt:lpstr>PowerPoint Presentation</vt:lpstr>
      <vt:lpstr>PowerPoint Presentation</vt:lpstr>
      <vt:lpstr>Bayesian networks</vt:lpstr>
      <vt:lpstr>PowerPoint Presentation</vt:lpstr>
      <vt:lpstr>Graphical Models</vt:lpstr>
      <vt:lpstr>Graphical Models</vt:lpstr>
      <vt:lpstr>Graphical Models: Bayesian Network</vt:lpstr>
      <vt:lpstr>Bayesian Network: CPDs</vt:lpstr>
      <vt:lpstr>The Chain Rule</vt:lpstr>
      <vt:lpstr>Joint Probability Distribution</vt:lpstr>
      <vt:lpstr>Joint Probability Distribution</vt:lpstr>
      <vt:lpstr>Joint Probability Distribution</vt:lpstr>
      <vt:lpstr>Marginal Probability Distribution</vt:lpstr>
      <vt:lpstr>A Factor</vt:lpstr>
      <vt:lpstr>Factors</vt:lpstr>
      <vt:lpstr>Conditional Probability Distribution (CPD)</vt:lpstr>
      <vt:lpstr>Factor Product</vt:lpstr>
      <vt:lpstr>Conditioning / Elimination / Reduction</vt:lpstr>
      <vt:lpstr>Marginalization</vt:lpstr>
      <vt:lpstr>Bayesian Network: The Chain Rule</vt:lpstr>
      <vt:lpstr>Bayesian Network: The Chain Rule</vt:lpstr>
      <vt:lpstr>Bayesian Network: JPD Legality</vt:lpstr>
      <vt:lpstr>Bayesian Network</vt:lpstr>
      <vt:lpstr>Bayesian Network</vt:lpstr>
      <vt:lpstr>PowerPoint Presentation</vt:lpstr>
      <vt:lpstr>Bayesian Network: Genetic Inheritance</vt:lpstr>
      <vt:lpstr>Bayesian Network: Genetic Inheritance</vt:lpstr>
      <vt:lpstr>Bayesian Network: Reasoning</vt:lpstr>
      <vt:lpstr>Bayesian Network: Reasoning</vt:lpstr>
      <vt:lpstr>Bayesian Network: Reasoning</vt:lpstr>
      <vt:lpstr>Bayesian Network: Influence Flow</vt:lpstr>
      <vt:lpstr>Bayesian Network: Influence Flow</vt:lpstr>
      <vt:lpstr>Independencies</vt:lpstr>
      <vt:lpstr>Conditional Independence</vt:lpstr>
      <vt:lpstr>Conditional Independence</vt:lpstr>
      <vt:lpstr>Conditional Independence</vt:lpstr>
      <vt:lpstr>Conditional Independence: Counter Intuition</vt:lpstr>
      <vt:lpstr>Conditional Independence</vt:lpstr>
      <vt:lpstr>Conditional Independence</vt:lpstr>
      <vt:lpstr>Summary</vt:lpstr>
      <vt:lpstr>Problem</vt:lpstr>
      <vt:lpstr>Network Structure</vt:lpstr>
      <vt:lpstr>Network Structure</vt:lpstr>
      <vt:lpstr>Structure terminology and layout</vt:lpstr>
      <vt:lpstr>Conditional probabilities</vt:lpstr>
      <vt:lpstr>Instantiation</vt:lpstr>
      <vt:lpstr>Instantiation</vt:lpstr>
      <vt:lpstr>The Markov Property</vt:lpstr>
      <vt:lpstr>Perfect Map</vt:lpstr>
      <vt:lpstr>References &amp;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Ahmad</dc:creator>
  <cp:lastModifiedBy>db2admin</cp:lastModifiedBy>
  <cp:revision>275</cp:revision>
  <dcterms:created xsi:type="dcterms:W3CDTF">2017-01-28T15:57:18Z</dcterms:created>
  <dcterms:modified xsi:type="dcterms:W3CDTF">2017-01-30T22:58:59Z</dcterms:modified>
</cp:coreProperties>
</file>