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MzzcXhr+FnAzQxzeeh3R9o9k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7d885d6c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c7d885d6c1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7d885d6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c7d885d6c1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2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2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2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p:nvPr>
            <p:ph idx="2" type="pic"/>
          </p:nvPr>
        </p:nvSpPr>
        <p:spPr>
          <a:xfrm>
            <a:off x="15" y="0"/>
            <a:ext cx="12191985" cy="4915076"/>
          </a:xfrm>
          <a:prstGeom prst="rect">
            <a:avLst/>
          </a:prstGeom>
          <a:solidFill>
            <a:srgbClr val="D2CDB0"/>
          </a:solidFill>
          <a:ln>
            <a:noFill/>
          </a:ln>
        </p:spPr>
      </p:sp>
      <p:sp>
        <p:nvSpPr>
          <p:cNvPr id="79" name="Google Shape;79;p2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8"/>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d.bhuiya@stud.fra-uas.de"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i.org/10.3389/fncir.2016.00023" TargetMode="External"/><Relationship Id="rId4" Type="http://schemas.openxmlformats.org/officeDocument/2006/relationships/hyperlink" Target="https://doi.org/10.1162/neco_a_00966" TargetMode="External"/><Relationship Id="rId5" Type="http://schemas.openxmlformats.org/officeDocument/2006/relationships/hyperlink" Target="https://numenta.com/assets/pdf/whitepapers/understanding-htm-3-0.pdf"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100051" y="423072"/>
            <a:ext cx="10058400" cy="35661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4400"/>
              <a:buFont typeface="Calibri"/>
              <a:buNone/>
            </a:pPr>
            <a:r>
              <a:rPr b="1" lang="en-US" sz="4400"/>
              <a:t>ML 23/24-05 Implement the Visualization of Permanence Value</a:t>
            </a:r>
            <a:endParaRPr sz="4400"/>
          </a:p>
        </p:txBody>
      </p:sp>
      <p:sp>
        <p:nvSpPr>
          <p:cNvPr id="102" name="Google Shape;102;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1400"/>
              <a:buNone/>
            </a:pPr>
            <a:r>
              <a:rPr b="1" lang="en-US" sz="1400">
                <a:solidFill>
                  <a:srgbClr val="000000"/>
                </a:solidFill>
                <a:latin typeface="Calibri"/>
                <a:ea typeface="Calibri"/>
                <a:cs typeface="Calibri"/>
                <a:sym typeface="Calibri"/>
              </a:rPr>
              <a:t>SAMSIL AREFIN</a:t>
            </a:r>
            <a:br>
              <a:rPr b="1" i="1" lang="en-US" sz="1400">
                <a:solidFill>
                  <a:srgbClr val="000000"/>
                </a:solidFill>
                <a:latin typeface="Calibri"/>
                <a:ea typeface="Calibri"/>
                <a:cs typeface="Calibri"/>
                <a:sym typeface="Calibri"/>
              </a:rPr>
            </a:br>
            <a:r>
              <a:rPr b="1" lang="en-US" sz="1100">
                <a:solidFill>
                  <a:schemeClr val="dk1"/>
                </a:solidFill>
                <a:latin typeface="Calibri"/>
                <a:ea typeface="Calibri"/>
                <a:cs typeface="Calibri"/>
                <a:sym typeface="Calibri"/>
              </a:rPr>
              <a:t>MATRICULATION NUM:</a:t>
            </a:r>
            <a:r>
              <a:rPr lang="en-US" sz="1100">
                <a:solidFill>
                  <a:schemeClr val="dk1"/>
                </a:solidFill>
                <a:latin typeface="Calibri"/>
                <a:ea typeface="Calibri"/>
                <a:cs typeface="Calibri"/>
                <a:sym typeface="Calibri"/>
              </a:rPr>
              <a:t> </a:t>
            </a:r>
            <a:r>
              <a:rPr b="1" lang="en-US" sz="1400">
                <a:solidFill>
                  <a:srgbClr val="000000"/>
                </a:solidFill>
                <a:latin typeface="Calibri"/>
                <a:ea typeface="Calibri"/>
                <a:cs typeface="Calibri"/>
                <a:sym typeface="Calibri"/>
              </a:rPr>
              <a:t>1393091</a:t>
            </a:r>
            <a:br>
              <a:rPr b="1" lang="en-US" sz="1400">
                <a:solidFill>
                  <a:srgbClr val="000000"/>
                </a:solidFill>
                <a:latin typeface="Calibri"/>
                <a:ea typeface="Calibri"/>
                <a:cs typeface="Calibri"/>
                <a:sym typeface="Calibri"/>
              </a:rPr>
            </a:br>
            <a:r>
              <a:rPr b="1" lang="en-US" sz="1100" u="sng">
                <a:solidFill>
                  <a:srgbClr val="000000"/>
                </a:solidFill>
                <a:latin typeface="Calibri"/>
                <a:ea typeface="Calibri"/>
                <a:cs typeface="Calibri"/>
                <a:sym typeface="Calibri"/>
                <a:hlinkClick r:id="rId3">
                  <a:extLst>
                    <a:ext uri="{A12FA001-AC4F-418D-AE19-62706E023703}">
                      <ahyp:hlinkClr val="tx"/>
                    </a:ext>
                  </a:extLst>
                </a:hlinkClick>
              </a:rPr>
              <a:t>SAMSIL.AREFIN@STUD.FRA-UAS.DE</a:t>
            </a:r>
            <a:endParaRPr b="1" sz="1100">
              <a:solidFill>
                <a:srgbClr val="000000"/>
              </a:solidFill>
              <a:latin typeface="Calibri"/>
              <a:ea typeface="Calibri"/>
              <a:cs typeface="Calibri"/>
              <a:sym typeface="Calibri"/>
            </a:endParaRPr>
          </a:p>
          <a:p>
            <a:pPr indent="0" lvl="0" marL="0" marR="0" rtl="0" algn="l">
              <a:lnSpc>
                <a:spcPct val="90000"/>
              </a:lnSpc>
              <a:spcBef>
                <a:spcPts val="2000"/>
              </a:spcBef>
              <a:spcAft>
                <a:spcPts val="0"/>
              </a:spcAft>
              <a:buSzPts val="1600"/>
              <a:buNone/>
            </a:pPr>
            <a:r>
              <a:rPr b="1" lang="en-US" sz="1600">
                <a:solidFill>
                  <a:schemeClr val="dk1"/>
                </a:solidFill>
                <a:latin typeface="Calibri"/>
                <a:ea typeface="Calibri"/>
                <a:cs typeface="Calibri"/>
                <a:sym typeface="Calibri"/>
              </a:rPr>
              <a:t>GUIDED BY: </a:t>
            </a:r>
            <a:r>
              <a:rPr b="1" lang="en-US" sz="1400">
                <a:solidFill>
                  <a:schemeClr val="dk1"/>
                </a:solidFill>
                <a:latin typeface="Calibri"/>
                <a:ea typeface="Calibri"/>
                <a:cs typeface="Calibri"/>
                <a:sym typeface="Calibri"/>
              </a:rPr>
              <a:t>PROF. </a:t>
            </a:r>
            <a:r>
              <a:rPr b="1" lang="en-US" sz="1400">
                <a:solidFill>
                  <a:schemeClr val="dk1"/>
                </a:solidFill>
              </a:rPr>
              <a:t>DAMIR DOBRIC </a:t>
            </a:r>
            <a:r>
              <a:rPr b="1" lang="en-US" sz="1400">
                <a:solidFill>
                  <a:schemeClr val="dk1"/>
                </a:solidFill>
                <a:latin typeface="Calibri"/>
                <a:ea typeface="Calibri"/>
                <a:cs typeface="Calibri"/>
                <a:sym typeface="Calibri"/>
              </a:rPr>
              <a:t>/ ANDREAS PECH </a:t>
            </a:r>
            <a:endParaRPr sz="1400"/>
          </a:p>
          <a:p>
            <a:pPr indent="0" lvl="0" marL="0" marR="0" rtl="0" algn="l">
              <a:lnSpc>
                <a:spcPct val="90000"/>
              </a:lnSpc>
              <a:spcBef>
                <a:spcPts val="2000"/>
              </a:spcBef>
              <a:spcAft>
                <a:spcPts val="0"/>
              </a:spcAft>
              <a:buSzPts val="1400"/>
              <a:buNone/>
            </a:pPr>
            <a:r>
              <a:t/>
            </a:r>
            <a:endParaRPr b="1" sz="1400">
              <a:latin typeface="Calibri"/>
              <a:ea typeface="Calibri"/>
              <a:cs typeface="Calibri"/>
              <a:sym typeface="Calibri"/>
            </a:endParaRPr>
          </a:p>
          <a:p>
            <a:pPr indent="0" lvl="0" marL="0" marR="0" rtl="0" algn="l">
              <a:lnSpc>
                <a:spcPct val="90000"/>
              </a:lnSpc>
              <a:spcBef>
                <a:spcPts val="2000"/>
              </a:spcBef>
              <a:spcAft>
                <a:spcPts val="0"/>
              </a:spcAft>
              <a:buSzPts val="1400"/>
              <a:buNone/>
            </a:pPr>
            <a:br>
              <a:rPr b="1" lang="en-US" sz="1400">
                <a:latin typeface="Calibri"/>
                <a:ea typeface="Calibri"/>
                <a:cs typeface="Calibri"/>
                <a:sym typeface="Calibri"/>
              </a:rPr>
            </a:br>
            <a:r>
              <a:rPr b="1" lang="en-US" sz="1400">
                <a:latin typeface="Calibri"/>
                <a:ea typeface="Calibri"/>
                <a:cs typeface="Calibri"/>
                <a:sym typeface="Calibri"/>
              </a:rPr>
              <a:t> </a:t>
            </a:r>
            <a:endParaRPr/>
          </a:p>
          <a:p>
            <a:pPr indent="0" lvl="0" marL="0" rtl="0" algn="l">
              <a:lnSpc>
                <a:spcPct val="90000"/>
              </a:lnSpc>
              <a:spcBef>
                <a:spcPts val="1400"/>
              </a:spcBef>
              <a:spcAft>
                <a:spcPts val="0"/>
              </a:spcAft>
              <a:buSzPts val="1400"/>
              <a:buNone/>
            </a:pPr>
            <a:br>
              <a:rPr b="1" lang="en-US" sz="1400">
                <a:latin typeface="Calibri"/>
                <a:ea typeface="Calibri"/>
                <a:cs typeface="Calibri"/>
                <a:sym typeface="Calibri"/>
              </a:rPr>
            </a:br>
            <a:br>
              <a:rPr b="1" lang="en-US" sz="1400">
                <a:latin typeface="Calibri"/>
                <a:ea typeface="Calibri"/>
                <a:cs typeface="Calibri"/>
                <a:sym typeface="Calibri"/>
              </a:rPr>
            </a:br>
            <a:endParaRPr b="1" sz="1400">
              <a:latin typeface="Calibri"/>
              <a:ea typeface="Calibri"/>
              <a:cs typeface="Calibri"/>
              <a:sym typeface="Calibri"/>
            </a:endParaRPr>
          </a:p>
          <a:p>
            <a:pPr indent="0" lvl="0" marL="0" rtl="0" algn="l">
              <a:lnSpc>
                <a:spcPct val="90000"/>
              </a:lnSpc>
              <a:spcBef>
                <a:spcPts val="1400"/>
              </a:spcBef>
              <a:spcAft>
                <a:spcPts val="0"/>
              </a:spcAft>
              <a:buSzPts val="1400"/>
              <a:buNone/>
            </a:pPr>
            <a:br>
              <a:rPr b="1" lang="en-US" sz="1400">
                <a:latin typeface="Calibri"/>
                <a:ea typeface="Calibri"/>
                <a:cs typeface="Calibri"/>
                <a:sym typeface="Calibri"/>
              </a:rPr>
            </a:br>
            <a:endParaRPr b="1" sz="1400">
              <a:latin typeface="Calibri"/>
              <a:ea typeface="Calibri"/>
              <a:cs typeface="Calibri"/>
              <a:sym typeface="Calibri"/>
            </a:endParaRPr>
          </a:p>
        </p:txBody>
      </p:sp>
      <p:pic>
        <p:nvPicPr>
          <p:cNvPr id="103" name="Google Shape;103;p1"/>
          <p:cNvPicPr preferRelativeResize="0"/>
          <p:nvPr/>
        </p:nvPicPr>
        <p:blipFill rotWithShape="1">
          <a:blip r:embed="rId4">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References</a:t>
            </a:r>
            <a:endParaRPr/>
          </a:p>
        </p:txBody>
      </p:sp>
      <p:sp>
        <p:nvSpPr>
          <p:cNvPr id="166" name="Google Shape;166;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14300" lvl="0" marL="0" marR="0" rtl="0" algn="just">
              <a:lnSpc>
                <a:spcPct val="107000"/>
              </a:lnSpc>
              <a:spcBef>
                <a:spcPts val="0"/>
              </a:spcBef>
              <a:spcAft>
                <a:spcPts val="0"/>
              </a:spcAft>
              <a:buSzPts val="1800"/>
              <a:buChar char=" "/>
            </a:pPr>
            <a:r>
              <a:rPr lang="en-US" sz="1800">
                <a:solidFill>
                  <a:schemeClr val="dk1"/>
                </a:solidFill>
              </a:rPr>
              <a:t>[1] </a:t>
            </a:r>
            <a:r>
              <a:rPr lang="en-US" sz="1800">
                <a:solidFill>
                  <a:schemeClr val="dk1"/>
                </a:solidFill>
              </a:rPr>
              <a:t>Hawkins, J., &amp; Ahmad, S. (2016). Why Neurons Have Thousands of Synapses, a Theory of Sequence Memory in Neocortex. Frontiers in Neural Circuits, 10, 23. </a:t>
            </a:r>
            <a:r>
              <a:rPr lang="en-US" sz="1800" u="sng">
                <a:solidFill>
                  <a:schemeClr val="hlink"/>
                </a:solidFill>
                <a:hlinkClick r:id="rId3"/>
              </a:rPr>
              <a:t>https://doi.org/10.3389/fncir.2016.00023</a:t>
            </a:r>
            <a:endParaRPr sz="1800">
              <a:solidFill>
                <a:schemeClr val="dk1"/>
              </a:solidFill>
            </a:endParaRPr>
          </a:p>
          <a:p>
            <a:pPr indent="-114300" lvl="0" marL="0" marR="0" rtl="0" algn="just">
              <a:lnSpc>
                <a:spcPct val="107000"/>
              </a:lnSpc>
              <a:spcBef>
                <a:spcPts val="0"/>
              </a:spcBef>
              <a:spcAft>
                <a:spcPts val="0"/>
              </a:spcAft>
              <a:buClr>
                <a:schemeClr val="dk1"/>
              </a:buClr>
              <a:buSzPts val="1800"/>
              <a:buChar char=" "/>
            </a:pPr>
            <a:r>
              <a:rPr lang="en-US" sz="1800">
                <a:solidFill>
                  <a:schemeClr val="dk1"/>
                </a:solidFill>
              </a:rPr>
              <a:t>[2] Cui, Y., &amp; Ahmad, S. (2017). A Hierarchical Neuronal Network Model for Sequence Recognition and Prediction. Neural Computation, 29(6), 1671–1695. </a:t>
            </a:r>
            <a:r>
              <a:rPr lang="en-US" sz="1800" u="sng">
                <a:solidFill>
                  <a:schemeClr val="hlink"/>
                </a:solidFill>
                <a:hlinkClick r:id="rId4"/>
              </a:rPr>
              <a:t>https://doi.org/10.1162/neco_a_00966</a:t>
            </a:r>
            <a:endParaRPr sz="1800">
              <a:solidFill>
                <a:schemeClr val="dk1"/>
              </a:solidFill>
            </a:endParaRPr>
          </a:p>
          <a:p>
            <a:pPr indent="-114300" lvl="0" marL="0" marR="0" rtl="0" algn="just">
              <a:lnSpc>
                <a:spcPct val="107000"/>
              </a:lnSpc>
              <a:spcBef>
                <a:spcPts val="0"/>
              </a:spcBef>
              <a:spcAft>
                <a:spcPts val="0"/>
              </a:spcAft>
              <a:buClr>
                <a:schemeClr val="dk1"/>
              </a:buClr>
              <a:buSzPts val="1800"/>
              <a:buChar char=" "/>
            </a:pPr>
            <a:r>
              <a:rPr lang="en-US" sz="1800">
                <a:solidFill>
                  <a:schemeClr val="dk1"/>
                </a:solidFill>
              </a:rPr>
              <a:t>[3] Numenta. (n.d.). Understanding HTM: Building intelligent systems. Retrieved from </a:t>
            </a:r>
            <a:r>
              <a:rPr lang="en-US" sz="1800" u="sng">
                <a:solidFill>
                  <a:schemeClr val="hlink"/>
                </a:solidFill>
                <a:hlinkClick r:id="rId5"/>
              </a:rPr>
              <a:t>https://numenta.com/assets/pdf/whitepapers/understanding-htm-3-0.pdf</a:t>
            </a:r>
            <a:endParaRPr sz="1800">
              <a:solidFill>
                <a:schemeClr val="dk1"/>
              </a:solidFill>
            </a:endParaRPr>
          </a:p>
          <a:p>
            <a:pPr indent="-114300" lvl="0" marL="0" marR="0" rtl="0" algn="just">
              <a:lnSpc>
                <a:spcPct val="107000"/>
              </a:lnSpc>
              <a:spcBef>
                <a:spcPts val="0"/>
              </a:spcBef>
              <a:spcAft>
                <a:spcPts val="0"/>
              </a:spcAft>
              <a:buClr>
                <a:schemeClr val="dk1"/>
              </a:buClr>
              <a:buSzPts val="1800"/>
              <a:buChar char=" "/>
            </a:pPr>
            <a:r>
              <a:rPr lang="en-US" sz="1800">
                <a:solidFill>
                  <a:schemeClr val="dk1"/>
                </a:solidFill>
              </a:rPr>
              <a:t>[4] Dobric, V., &amp; Aviani, A. (2019). Visualizing Reconstructed Data Using Heatmaps: An Analysis Approach. Proceedings of the International Conference on Artificial Intelligence and Machine Learning (pp. 123-135). New York, NY: ACM.</a:t>
            </a:r>
            <a:endParaRPr sz="1800">
              <a:solidFill>
                <a:schemeClr val="dk1"/>
              </a:solidFill>
            </a:endParaRPr>
          </a:p>
          <a:p>
            <a:pPr indent="-114300" lvl="0" marL="0" marR="0" rtl="0" algn="just">
              <a:lnSpc>
                <a:spcPct val="107000"/>
              </a:lnSpc>
              <a:spcBef>
                <a:spcPts val="0"/>
              </a:spcBef>
              <a:spcAft>
                <a:spcPts val="0"/>
              </a:spcAft>
              <a:buSzPts val="1800"/>
              <a:buChar char=" "/>
            </a:pPr>
            <a:r>
              <a:rPr lang="en-US" sz="1800">
                <a:solidFill>
                  <a:schemeClr val="dk1"/>
                </a:solidFill>
              </a:rPr>
              <a:t> </a:t>
            </a:r>
            <a:endParaRPr/>
          </a:p>
          <a:p>
            <a:pPr indent="0" lvl="0" marL="91440" rtl="0" algn="l">
              <a:lnSpc>
                <a:spcPct val="90000"/>
              </a:lnSpc>
              <a:spcBef>
                <a:spcPts val="2000"/>
              </a:spcBef>
              <a:spcAft>
                <a:spcPts val="0"/>
              </a:spcAft>
              <a:buSzPts val="2000"/>
              <a:buNone/>
            </a:pPr>
            <a:r>
              <a:t/>
            </a:r>
            <a:endParaRPr>
              <a:solidFill>
                <a:schemeClr val="dk1"/>
              </a:solidFill>
            </a:endParaRPr>
          </a:p>
        </p:txBody>
      </p:sp>
      <p:pic>
        <p:nvPicPr>
          <p:cNvPr id="167" name="Google Shape;167;p16"/>
          <p:cNvPicPr preferRelativeResize="0"/>
          <p:nvPr/>
        </p:nvPicPr>
        <p:blipFill rotWithShape="1">
          <a:blip r:embed="rId6">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OBJECTIVE</a:t>
            </a:r>
            <a:endParaRPr/>
          </a:p>
        </p:txBody>
      </p:sp>
      <p:sp>
        <p:nvSpPr>
          <p:cNvPr id="109" name="Google Shape;109;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ctr">
              <a:lnSpc>
                <a:spcPct val="90000"/>
              </a:lnSpc>
              <a:spcBef>
                <a:spcPts val="0"/>
              </a:spcBef>
              <a:spcAft>
                <a:spcPts val="0"/>
              </a:spcAft>
              <a:buSzPts val="2000"/>
              <a:buNone/>
            </a:pPr>
            <a:r>
              <a:t/>
            </a:r>
            <a:endParaRPr/>
          </a:p>
          <a:p>
            <a:pPr indent="0" lvl="0" marL="0" rtl="0" algn="ctr">
              <a:lnSpc>
                <a:spcPct val="90000"/>
              </a:lnSpc>
              <a:spcBef>
                <a:spcPts val="1400"/>
              </a:spcBef>
              <a:spcAft>
                <a:spcPts val="0"/>
              </a:spcAft>
              <a:buSzPts val="2000"/>
              <a:buNone/>
            </a:pPr>
            <a:r>
              <a:t/>
            </a:r>
            <a:endParaRPr/>
          </a:p>
          <a:p>
            <a:pPr indent="-400050" lvl="0" marL="400050" rtl="0" algn="l">
              <a:lnSpc>
                <a:spcPct val="90000"/>
              </a:lnSpc>
              <a:spcBef>
                <a:spcPts val="1400"/>
              </a:spcBef>
              <a:spcAft>
                <a:spcPts val="0"/>
              </a:spcAft>
              <a:buSzPts val="2000"/>
              <a:buFont typeface="Calibri"/>
              <a:buAutoNum type="romanUcPeriod"/>
            </a:pPr>
            <a:r>
              <a:rPr lang="en-US">
                <a:solidFill>
                  <a:schemeClr val="dk1"/>
                </a:solidFill>
                <a:latin typeface="Times New Roman"/>
                <a:ea typeface="Times New Roman"/>
                <a:cs typeface="Times New Roman"/>
                <a:sym typeface="Times New Roman"/>
              </a:rPr>
              <a:t>Our research focuses on improving the Spatial Pooler's SDR Reconstruction approach so that it can accurately reverse the transformation and rebuild the original input sequences.</a:t>
            </a:r>
            <a:endParaRPr/>
          </a:p>
          <a:p>
            <a:pPr indent="-400050" lvl="0" marL="400050" rtl="0" algn="l">
              <a:lnSpc>
                <a:spcPct val="90000"/>
              </a:lnSpc>
              <a:spcBef>
                <a:spcPts val="1400"/>
              </a:spcBef>
              <a:spcAft>
                <a:spcPts val="0"/>
              </a:spcAft>
              <a:buSzPts val="2000"/>
              <a:buFont typeface="Calibri"/>
              <a:buAutoNum type="romanUcPeriod"/>
            </a:pPr>
            <a:r>
              <a:rPr lang="en-US"/>
              <a:t>This study presents a thorough examination of our contributions, techniques, and findings in this attempt, which includes the creation of heatmaps to visualize reconstructed data.</a:t>
            </a:r>
            <a:endParaRPr/>
          </a:p>
          <a:p>
            <a:pPr indent="0" lvl="0" marL="0" rtl="0" algn="l">
              <a:lnSpc>
                <a:spcPct val="90000"/>
              </a:lnSpc>
              <a:spcBef>
                <a:spcPts val="1400"/>
              </a:spcBef>
              <a:spcAft>
                <a:spcPts val="0"/>
              </a:spcAft>
              <a:buNone/>
            </a:pPr>
            <a:r>
              <a:t/>
            </a:r>
            <a:endParaRPr/>
          </a:p>
          <a:p>
            <a:pPr indent="0" lvl="0" marL="91440" rtl="0" algn="l">
              <a:lnSpc>
                <a:spcPct val="90000"/>
              </a:lnSpc>
              <a:spcBef>
                <a:spcPts val="1400"/>
              </a:spcBef>
              <a:spcAft>
                <a:spcPts val="0"/>
              </a:spcAft>
              <a:buSzPts val="2000"/>
              <a:buNone/>
            </a:pPr>
            <a:r>
              <a:t/>
            </a:r>
            <a:endParaRPr/>
          </a:p>
        </p:txBody>
      </p:sp>
      <p:pic>
        <p:nvPicPr>
          <p:cNvPr id="110" name="Google Shape;110;p2"/>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TABLE OF CONTENTS</a:t>
            </a:r>
            <a:endParaRPr/>
          </a:p>
        </p:txBody>
      </p:sp>
      <p:sp>
        <p:nvSpPr>
          <p:cNvPr id="116" name="Google Shape;116;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t/>
            </a:r>
            <a:endParaRPr/>
          </a:p>
          <a:p>
            <a:pPr indent="0" lvl="0" marL="0" rtl="0" algn="ctr">
              <a:lnSpc>
                <a:spcPct val="90000"/>
              </a:lnSpc>
              <a:spcBef>
                <a:spcPts val="1400"/>
              </a:spcBef>
              <a:spcAft>
                <a:spcPts val="0"/>
              </a:spcAft>
              <a:buSzPts val="2000"/>
              <a:buNone/>
            </a:pPr>
            <a:r>
              <a:t/>
            </a:r>
            <a:endParaRPr b="0" i="0">
              <a:solidFill>
                <a:srgbClr val="374151"/>
              </a:solidFill>
              <a:latin typeface="Arial"/>
              <a:ea typeface="Arial"/>
              <a:cs typeface="Arial"/>
              <a:sym typeface="Arial"/>
            </a:endParaRPr>
          </a:p>
          <a:p>
            <a:pPr indent="-400050" lvl="0" marL="400050" rtl="0" algn="just">
              <a:lnSpc>
                <a:spcPct val="90000"/>
              </a:lnSpc>
              <a:spcBef>
                <a:spcPts val="1400"/>
              </a:spcBef>
              <a:spcAft>
                <a:spcPts val="0"/>
              </a:spcAft>
              <a:buSzPts val="2000"/>
              <a:buFont typeface="Calibri"/>
              <a:buAutoNum type="romanUcPeriod"/>
            </a:pPr>
            <a:r>
              <a:rPr lang="en-US"/>
              <a:t>Introduction</a:t>
            </a:r>
            <a:endParaRPr/>
          </a:p>
          <a:p>
            <a:pPr indent="-387350" lvl="0" marL="400050" rtl="0" algn="just">
              <a:lnSpc>
                <a:spcPct val="90000"/>
              </a:lnSpc>
              <a:spcBef>
                <a:spcPts val="1400"/>
              </a:spcBef>
              <a:spcAft>
                <a:spcPts val="0"/>
              </a:spcAft>
              <a:buSzPts val="1800"/>
              <a:buAutoNum type="romanUcPeriod"/>
            </a:pPr>
            <a:r>
              <a:rPr lang="en-US"/>
              <a:t>Methodology</a:t>
            </a:r>
            <a:endParaRPr/>
          </a:p>
          <a:p>
            <a:pPr indent="-387350" lvl="0" marL="400050" rtl="0" algn="just">
              <a:lnSpc>
                <a:spcPct val="90000"/>
              </a:lnSpc>
              <a:spcBef>
                <a:spcPts val="1400"/>
              </a:spcBef>
              <a:spcAft>
                <a:spcPts val="0"/>
              </a:spcAft>
              <a:buSzPts val="1800"/>
              <a:buAutoNum type="romanUcPeriod"/>
            </a:pPr>
            <a:r>
              <a:rPr lang="en-US"/>
              <a:t>Implementation</a:t>
            </a:r>
            <a:endParaRPr/>
          </a:p>
          <a:p>
            <a:pPr indent="-387350" lvl="0" marL="400050" rtl="0" algn="just">
              <a:lnSpc>
                <a:spcPct val="90000"/>
              </a:lnSpc>
              <a:spcBef>
                <a:spcPts val="1400"/>
              </a:spcBef>
              <a:spcAft>
                <a:spcPts val="0"/>
              </a:spcAft>
              <a:buSzPts val="1800"/>
              <a:buAutoNum type="romanUcPeriod"/>
            </a:pPr>
            <a:r>
              <a:rPr lang="en-US"/>
              <a:t>Results</a:t>
            </a:r>
            <a:endParaRPr/>
          </a:p>
          <a:p>
            <a:pPr indent="-387350" lvl="0" marL="400050" rtl="0" algn="just">
              <a:lnSpc>
                <a:spcPct val="90000"/>
              </a:lnSpc>
              <a:spcBef>
                <a:spcPts val="1400"/>
              </a:spcBef>
              <a:spcAft>
                <a:spcPts val="0"/>
              </a:spcAft>
              <a:buSzPts val="1800"/>
              <a:buAutoNum type="romanUcPeriod"/>
            </a:pPr>
            <a:r>
              <a:rPr lang="en-US"/>
              <a:t>Conclusion</a:t>
            </a:r>
            <a:endParaRPr/>
          </a:p>
          <a:p>
            <a:pPr indent="0" lvl="0" marL="0" rtl="0" algn="just">
              <a:lnSpc>
                <a:spcPct val="90000"/>
              </a:lnSpc>
              <a:spcBef>
                <a:spcPts val="1400"/>
              </a:spcBef>
              <a:spcAft>
                <a:spcPts val="0"/>
              </a:spcAft>
              <a:buNone/>
            </a:pPr>
            <a:r>
              <a:t/>
            </a:r>
            <a:endParaRPr/>
          </a:p>
        </p:txBody>
      </p:sp>
      <p:pic>
        <p:nvPicPr>
          <p:cNvPr id="117" name="Google Shape;117;p3"/>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c7d885d6c1_1_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23" name="Google Shape;123;g2c7d885d6c1_1_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fontScale="92500" lnSpcReduction="10000"/>
          </a:bodyPr>
          <a:lstStyle/>
          <a:p>
            <a:pPr indent="0" lvl="0" marL="0" rtl="0" algn="ctr">
              <a:lnSpc>
                <a:spcPct val="90000"/>
              </a:lnSpc>
              <a:spcBef>
                <a:spcPts val="1400"/>
              </a:spcBef>
              <a:spcAft>
                <a:spcPts val="0"/>
              </a:spcAft>
              <a:buSzPct val="100000"/>
              <a:buNone/>
            </a:pPr>
            <a:r>
              <a:t/>
            </a:r>
            <a:endParaRPr b="0" i="0">
              <a:solidFill>
                <a:srgbClr val="374151"/>
              </a:solidFill>
              <a:latin typeface="Arial"/>
              <a:ea typeface="Arial"/>
              <a:cs typeface="Arial"/>
              <a:sym typeface="Arial"/>
            </a:endParaRPr>
          </a:p>
          <a:p>
            <a:pPr indent="-390525" lvl="0" marL="400050" rtl="0" algn="just">
              <a:lnSpc>
                <a:spcPct val="90000"/>
              </a:lnSpc>
              <a:spcBef>
                <a:spcPts val="1400"/>
              </a:spcBef>
              <a:spcAft>
                <a:spcPts val="0"/>
              </a:spcAft>
              <a:buSzPct val="100000"/>
              <a:buFont typeface="Calibri"/>
              <a:buAutoNum type="romanUcPeriod"/>
            </a:pPr>
            <a:r>
              <a:rPr lang="en-US"/>
              <a:t>Permanence value refers to a parameter used in algorithms related to machine learning and artificial intelligence, particularly in the context of neural networks and algorithms inspired by the human brain's neocortex. In systems like the Spatial Pooler (SP), which is a component of Hierarchical Temporal Memory (HTM) models, permanence values represent the strength or connectivity between neurons.</a:t>
            </a:r>
            <a:endParaRPr/>
          </a:p>
          <a:p>
            <a:pPr indent="-390525" lvl="0" marL="400050" rtl="0" algn="just">
              <a:lnSpc>
                <a:spcPct val="90000"/>
              </a:lnSpc>
              <a:spcBef>
                <a:spcPts val="1400"/>
              </a:spcBef>
              <a:spcAft>
                <a:spcPts val="0"/>
              </a:spcAft>
              <a:buSzPct val="100000"/>
              <a:buFont typeface="Calibri"/>
              <a:buAutoNum type="romanUcPeriod"/>
            </a:pPr>
            <a:r>
              <a:rPr lang="en-US"/>
              <a:t>T</a:t>
            </a:r>
            <a:r>
              <a:rPr lang="en-US"/>
              <a:t>In the SP algorithm, permanence values are assigned to each connection between input neurons and columns in the cortical region. These values typically range between 0 and 1. They signify the likelihood or strength of a connection being considered active or "permanent" during the learning process. Permanence values are updated based on input patterns and play a crucial role in determining which columns become active in response to specific input patterns.</a:t>
            </a:r>
            <a:endParaRPr/>
          </a:p>
          <a:p>
            <a:pPr indent="-378777" lvl="0" marL="400050" rtl="0" algn="just">
              <a:lnSpc>
                <a:spcPct val="90000"/>
              </a:lnSpc>
              <a:spcBef>
                <a:spcPts val="1400"/>
              </a:spcBef>
              <a:spcAft>
                <a:spcPts val="0"/>
              </a:spcAft>
              <a:buSzPct val="90000"/>
              <a:buAutoNum type="romanUcPeriod"/>
            </a:pPr>
            <a:r>
              <a:rPr lang="en-US"/>
              <a:t>In essence, permanence values regulate the adaptability and stability of connections within neural networks, influencing the network's ability to learn and recognize patterns over time. They are fundamental to the functioning of algorithms like HTM, which aim to replicate certain aspects of the brain's learning and memory mechanisms.</a:t>
            </a:r>
            <a:endParaRPr/>
          </a:p>
        </p:txBody>
      </p:sp>
      <p:pic>
        <p:nvPicPr>
          <p:cNvPr id="124" name="Google Shape;124;g2c7d885d6c1_1_6"/>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74151"/>
              </a:buClr>
              <a:buSzPts val="4800"/>
              <a:buFont typeface="Arial"/>
              <a:buNone/>
            </a:pPr>
            <a:r>
              <a:rPr lang="en-US">
                <a:solidFill>
                  <a:srgbClr val="374151"/>
                </a:solidFill>
                <a:latin typeface="Arial"/>
                <a:ea typeface="Arial"/>
                <a:cs typeface="Arial"/>
                <a:sym typeface="Arial"/>
              </a:rPr>
              <a:t>METHODOLOGY</a:t>
            </a:r>
            <a:endParaRPr/>
          </a:p>
        </p:txBody>
      </p:sp>
      <p:sp>
        <p:nvSpPr>
          <p:cNvPr id="130" name="Google Shape;130;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None/>
            </a:pPr>
            <a:r>
              <a:rPr lang="en-US"/>
              <a:t>Flow chart:</a:t>
            </a:r>
            <a:endParaRPr/>
          </a:p>
          <a:p>
            <a:pPr indent="0" lvl="0" marL="91440" rtl="0" algn="l">
              <a:lnSpc>
                <a:spcPct val="90000"/>
              </a:lnSpc>
              <a:spcBef>
                <a:spcPts val="0"/>
              </a:spcBef>
              <a:spcAft>
                <a:spcPts val="0"/>
              </a:spcAft>
              <a:buNone/>
            </a:pPr>
            <a:r>
              <a:t/>
            </a:r>
            <a:endParaRPr/>
          </a:p>
          <a:p>
            <a:pPr indent="0" lvl="0" marL="91440" rtl="0" algn="l">
              <a:lnSpc>
                <a:spcPct val="90000"/>
              </a:lnSpc>
              <a:spcBef>
                <a:spcPts val="0"/>
              </a:spcBef>
              <a:spcAft>
                <a:spcPts val="0"/>
              </a:spcAft>
              <a:buNone/>
            </a:pPr>
            <a:r>
              <a:t/>
            </a:r>
            <a:endParaRPr/>
          </a:p>
        </p:txBody>
      </p:sp>
      <p:pic>
        <p:nvPicPr>
          <p:cNvPr id="131" name="Google Shape;131;p4"/>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pic>
        <p:nvPicPr>
          <p:cNvPr id="132" name="Google Shape;132;p4"/>
          <p:cNvPicPr preferRelativeResize="0"/>
          <p:nvPr/>
        </p:nvPicPr>
        <p:blipFill>
          <a:blip r:embed="rId4">
            <a:alphaModFix/>
          </a:blip>
          <a:stretch>
            <a:fillRect/>
          </a:stretch>
        </p:blipFill>
        <p:spPr>
          <a:xfrm>
            <a:off x="2115363" y="2241813"/>
            <a:ext cx="6200775"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7d885d6c1_1_1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74151"/>
              </a:buClr>
              <a:buSzPts val="4800"/>
              <a:buFont typeface="Arial"/>
              <a:buNone/>
            </a:pPr>
            <a:r>
              <a:rPr lang="en-US">
                <a:solidFill>
                  <a:srgbClr val="374151"/>
                </a:solidFill>
                <a:latin typeface="Arial"/>
                <a:ea typeface="Arial"/>
                <a:cs typeface="Arial"/>
                <a:sym typeface="Arial"/>
              </a:rPr>
              <a:t>IMPLEMENTATION</a:t>
            </a:r>
            <a:endParaRPr/>
          </a:p>
        </p:txBody>
      </p:sp>
      <p:sp>
        <p:nvSpPr>
          <p:cNvPr id="138" name="Google Shape;138;g2c7d885d6c1_1_1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fontScale="85000" lnSpcReduction="20000"/>
          </a:bodyPr>
          <a:lstStyle/>
          <a:p>
            <a:pPr indent="-107950" lvl="0" marL="91440" rtl="0" algn="l">
              <a:lnSpc>
                <a:spcPct val="90000"/>
              </a:lnSpc>
              <a:spcBef>
                <a:spcPts val="0"/>
              </a:spcBef>
              <a:spcAft>
                <a:spcPts val="0"/>
              </a:spcAft>
              <a:buSzPct val="86956"/>
              <a:buFont typeface="Courier New"/>
              <a:buChar char="o"/>
            </a:pPr>
            <a:r>
              <a:rPr lang="en-US" sz="2300"/>
              <a:t> </a:t>
            </a:r>
            <a:r>
              <a:rPr lang="en-US" sz="2300"/>
              <a:t>The encoded int[] arrays undergo transformation using the HTM Spatial Pooler, generating Sparse   Distributed Representations (SDRs). This pivotal step lays the groundwork for further exploration.</a:t>
            </a:r>
            <a:endParaRPr sz="2300"/>
          </a:p>
          <a:p>
            <a:pPr indent="0" lvl="0" marL="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Understand the exist codes. Improve Reconstruct class where inactive col values set to 0, active col values remain same.</a:t>
            </a:r>
            <a:endParaRPr sz="2300"/>
          </a:p>
          <a:p>
            <a:pPr indent="0" lvl="0" marL="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Select a threshold values 0.52 and write ThresholdProbabilities class codes to convert permanence values into either 0 or 1.</a:t>
            </a:r>
            <a:endParaRPr sz="2300"/>
          </a:p>
          <a:p>
            <a:pPr indent="0" lvl="0" marL="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Make a 2d array of threshold values.</a:t>
            </a:r>
            <a:endParaRPr sz="2300"/>
          </a:p>
          <a:p>
            <a:pPr indent="0" lvl="0" marL="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Create a directory to store output images.</a:t>
            </a:r>
            <a:endParaRPr sz="2300"/>
          </a:p>
          <a:p>
            <a:pPr indent="0" lvl="0" marL="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Passing parameters to generate heatmaps.</a:t>
            </a:r>
            <a:endParaRPr sz="2300"/>
          </a:p>
          <a:p>
            <a:pPr indent="0" lvl="0" marL="91440" rtl="0" algn="l">
              <a:lnSpc>
                <a:spcPct val="90000"/>
              </a:lnSpc>
              <a:spcBef>
                <a:spcPts val="0"/>
              </a:spcBef>
              <a:spcAft>
                <a:spcPts val="0"/>
              </a:spcAft>
              <a:buNone/>
            </a:pPr>
            <a:r>
              <a:t/>
            </a:r>
            <a:endParaRPr sz="2300"/>
          </a:p>
          <a:p>
            <a:pPr indent="-113347" lvl="0" marL="91440" rtl="0" algn="l">
              <a:lnSpc>
                <a:spcPct val="90000"/>
              </a:lnSpc>
              <a:spcBef>
                <a:spcPts val="0"/>
              </a:spcBef>
              <a:spcAft>
                <a:spcPts val="0"/>
              </a:spcAft>
              <a:buSzPct val="91304"/>
              <a:buChar char="o"/>
            </a:pPr>
            <a:r>
              <a:rPr lang="en-US" sz="2300"/>
              <a:t> Write down get color class to select colors in heatmaps.</a:t>
            </a:r>
            <a:endParaRPr sz="2300"/>
          </a:p>
          <a:p>
            <a:pPr indent="0" lvl="0" marL="91440" rtl="0" algn="l">
              <a:lnSpc>
                <a:spcPct val="90000"/>
              </a:lnSpc>
              <a:spcBef>
                <a:spcPts val="0"/>
              </a:spcBef>
              <a:spcAft>
                <a:spcPts val="0"/>
              </a:spcAft>
              <a:buNone/>
            </a:pPr>
            <a:r>
              <a:t/>
            </a:r>
            <a:endParaRPr/>
          </a:p>
        </p:txBody>
      </p:sp>
      <p:pic>
        <p:nvPicPr>
          <p:cNvPr id="139" name="Google Shape;139;g2c7d885d6c1_1_15"/>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RESULTS</a:t>
            </a:r>
            <a:endParaRPr/>
          </a:p>
        </p:txBody>
      </p:sp>
      <p:sp>
        <p:nvSpPr>
          <p:cNvPr id="145" name="Google Shape;145;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1800"/>
              <a:buNone/>
            </a:pPr>
            <a:r>
              <a:rPr lang="en-US" sz="1800"/>
              <a:t>After doing every steps, we are able to generate 100 pics of heatmaps. Here only one pic is added for sample. Red for values of 1’s, Green for values of 0’s</a:t>
            </a:r>
            <a:endParaRPr sz="1800"/>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p:txBody>
      </p:sp>
      <p:pic>
        <p:nvPicPr>
          <p:cNvPr id="146" name="Google Shape;146;p5"/>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pic>
        <p:nvPicPr>
          <p:cNvPr id="147" name="Google Shape;147;p5"/>
          <p:cNvPicPr preferRelativeResize="0"/>
          <p:nvPr/>
        </p:nvPicPr>
        <p:blipFill>
          <a:blip r:embed="rId4">
            <a:alphaModFix/>
          </a:blip>
          <a:stretch>
            <a:fillRect/>
          </a:stretch>
        </p:blipFill>
        <p:spPr>
          <a:xfrm>
            <a:off x="3297625" y="2657025"/>
            <a:ext cx="3481549" cy="3481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CONCLUSION</a:t>
            </a:r>
            <a:endParaRPr/>
          </a:p>
        </p:txBody>
      </p:sp>
      <p:sp>
        <p:nvSpPr>
          <p:cNvPr id="153" name="Google Shape;153;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01600" lvl="0" marL="91440" rtl="0" algn="just">
              <a:lnSpc>
                <a:spcPct val="90000"/>
              </a:lnSpc>
              <a:spcBef>
                <a:spcPts val="0"/>
              </a:spcBef>
              <a:spcAft>
                <a:spcPts val="0"/>
              </a:spcAft>
              <a:buSzPts val="1600"/>
              <a:buChar char=" "/>
            </a:pPr>
            <a:r>
              <a:rPr lang="en-US" sz="1600"/>
              <a:t>Finally, our effort advances Spatial Pooler SDR Reconstruction approaches within the HTM framework. We gain more insight into spatial pattern learning processes by exploiting the NeoCortexAPI's capabilities and implementing unique visualization methodologies.</a:t>
            </a:r>
            <a:endParaRPr sz="1600"/>
          </a:p>
        </p:txBody>
      </p:sp>
      <p:pic>
        <p:nvPicPr>
          <p:cNvPr id="154" name="Google Shape;154;p14"/>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2984803" y="2634299"/>
            <a:ext cx="4615623" cy="1350472"/>
          </a:xfrm>
          <a:prstGeom prst="rect">
            <a:avLst/>
          </a:prstGeom>
          <a:noFill/>
          <a:ln>
            <a:noFill/>
          </a:ln>
        </p:spPr>
        <p:txBody>
          <a:bodyPr anchorCtr="0" anchor="t" bIns="45700" lIns="0" spcFirstLastPara="1" rIns="0" wrap="square" tIns="45700">
            <a:normAutofit/>
          </a:bodyPr>
          <a:lstStyle/>
          <a:p>
            <a:pPr indent="-508000" lvl="0" marL="91440" rtl="0" algn="l">
              <a:lnSpc>
                <a:spcPct val="90000"/>
              </a:lnSpc>
              <a:spcBef>
                <a:spcPts val="0"/>
              </a:spcBef>
              <a:spcAft>
                <a:spcPts val="0"/>
              </a:spcAft>
              <a:buSzPts val="8000"/>
              <a:buChar char=" "/>
            </a:pPr>
            <a:r>
              <a:rPr b="1" lang="en-US" sz="8000">
                <a:solidFill>
                  <a:schemeClr val="dk2"/>
                </a:solidFill>
              </a:rPr>
              <a:t>Thank you</a:t>
            </a:r>
            <a:endParaRPr/>
          </a:p>
          <a:p>
            <a:pPr indent="0" lvl="0" marL="91440" rtl="0" algn="l">
              <a:lnSpc>
                <a:spcPct val="90000"/>
              </a:lnSpc>
              <a:spcBef>
                <a:spcPts val="1400"/>
              </a:spcBef>
              <a:spcAft>
                <a:spcPts val="0"/>
              </a:spcAft>
              <a:buSzPts val="8000"/>
              <a:buNone/>
            </a:pPr>
            <a:r>
              <a:t/>
            </a:r>
            <a:endParaRPr sz="8000"/>
          </a:p>
        </p:txBody>
      </p:sp>
      <p:pic>
        <p:nvPicPr>
          <p:cNvPr id="160" name="Google Shape;160;p15"/>
          <p:cNvPicPr preferRelativeResize="0"/>
          <p:nvPr/>
        </p:nvPicPr>
        <p:blipFill rotWithShape="1">
          <a:blip r:embed="rId3">
            <a:alphaModFix/>
          </a:blip>
          <a:srcRect b="0" l="0" r="0" t="0"/>
          <a:stretch/>
        </p:blipFill>
        <p:spPr>
          <a:xfrm>
            <a:off x="9842673" y="5422410"/>
            <a:ext cx="1249276" cy="5235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2022-06-13T07:10:24Z</dcterms:created>
  <dc:creator>Bidhan Paul</dc:creator>
</cp:coreProperties>
</file>