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cc42503a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cc42503a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cc42503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cc42503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cc42503a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cc42503a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cc42503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cc42503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cc42503a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cc42503a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c42503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c42503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c42503a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c42503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c42503a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c42503a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c42503a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c42503a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c42503a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c42503a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c42503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c42503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c42503a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c42503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c42503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c42503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cc42503a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c42503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c42503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c42503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9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 Analysis and Forecast with Machine Learning</a:t>
            </a:r>
            <a:endParaRPr/>
          </a:p>
        </p:txBody>
      </p:sp>
      <p:sp>
        <p:nvSpPr>
          <p:cNvPr id="87" name="Google Shape;87;p13"/>
          <p:cNvSpPr txBox="1"/>
          <p:nvPr>
            <p:ph idx="1" type="subTitle"/>
          </p:nvPr>
        </p:nvSpPr>
        <p:spPr>
          <a:xfrm>
            <a:off x="729450" y="3800400"/>
            <a:ext cx="8179200" cy="1343100"/>
          </a:xfrm>
          <a:prstGeom prst="rect">
            <a:avLst/>
          </a:prstGeom>
        </p:spPr>
        <p:txBody>
          <a:bodyPr anchorCtr="0" anchor="t" bIns="91425" lIns="91425" spcFirstLastPara="1" rIns="91425" wrap="square" tIns="91425">
            <a:noAutofit/>
          </a:bodyPr>
          <a:lstStyle/>
          <a:p>
            <a:pPr indent="0" lvl="0" marL="5943600" rtl="0" algn="l">
              <a:spcBef>
                <a:spcPts val="0"/>
              </a:spcBef>
              <a:spcAft>
                <a:spcPts val="0"/>
              </a:spcAft>
              <a:buNone/>
            </a:pPr>
            <a:r>
              <a:rPr lang="en"/>
              <a:t>Simarpreet Singh</a:t>
            </a:r>
            <a:endParaRPr/>
          </a:p>
          <a:p>
            <a:pPr indent="0" lvl="0" marL="5943600" rtl="0" algn="l">
              <a:spcBef>
                <a:spcPts val="0"/>
              </a:spcBef>
              <a:spcAft>
                <a:spcPts val="0"/>
              </a:spcAft>
              <a:buNone/>
            </a:pPr>
            <a:r>
              <a:rPr lang="en"/>
              <a:t>02/12/2019</a:t>
            </a:r>
            <a:endParaRPr/>
          </a:p>
          <a:p>
            <a:pPr indent="0" lvl="0" marL="5943600" rtl="0" algn="l">
              <a:spcBef>
                <a:spcPts val="0"/>
              </a:spcBef>
              <a:spcAft>
                <a:spcPts val="0"/>
              </a:spcAft>
              <a:buNone/>
            </a:pPr>
            <a:r>
              <a:rPr lang="en"/>
              <a:t>General Assembly </a:t>
            </a:r>
            <a:endParaRPr/>
          </a:p>
          <a:p>
            <a:pPr indent="0" lvl="0" marL="5943600" rtl="0" algn="l">
              <a:spcBef>
                <a:spcPts val="0"/>
              </a:spcBef>
              <a:spcAft>
                <a:spcPts val="0"/>
              </a:spcAft>
              <a:buNone/>
            </a:pPr>
            <a:r>
              <a:rPr lang="en"/>
              <a:t>DSI-US-6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a:t>
            </a:r>
            <a:endParaRPr/>
          </a:p>
        </p:txBody>
      </p:sp>
      <p:sp>
        <p:nvSpPr>
          <p:cNvPr id="143" name="Google Shape;143;p22"/>
          <p:cNvSpPr txBox="1"/>
          <p:nvPr>
            <p:ph idx="1" type="body"/>
          </p:nvPr>
        </p:nvSpPr>
        <p:spPr>
          <a:xfrm>
            <a:off x="729450" y="2078875"/>
            <a:ext cx="7688700" cy="272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ARIMA  is a very useful modelling </a:t>
            </a:r>
            <a:r>
              <a:rPr lang="en" sz="1600"/>
              <a:t>technique</a:t>
            </a:r>
            <a:r>
              <a:rPr lang="en" sz="1600"/>
              <a:t> for time series forecasting.</a:t>
            </a:r>
            <a:endParaRPr sz="1600"/>
          </a:p>
          <a:p>
            <a:pPr indent="-330200" lvl="0" marL="457200" rtl="0" algn="l">
              <a:lnSpc>
                <a:spcPct val="150000"/>
              </a:lnSpc>
              <a:spcBef>
                <a:spcPts val="0"/>
              </a:spcBef>
              <a:spcAft>
                <a:spcPts val="0"/>
              </a:spcAft>
              <a:buSzPts val="1600"/>
              <a:buChar char="●"/>
            </a:pPr>
            <a:r>
              <a:rPr lang="en" sz="1600"/>
              <a:t>ARIMA is an abbreviation for Auto Regressive Integrated Moving </a:t>
            </a:r>
            <a:r>
              <a:rPr lang="en" sz="1600"/>
              <a:t>Average</a:t>
            </a:r>
            <a:r>
              <a:rPr lang="en" sz="1600"/>
              <a:t>.</a:t>
            </a:r>
            <a:endParaRPr sz="1600"/>
          </a:p>
          <a:p>
            <a:pPr indent="-330200" lvl="0" marL="457200" rtl="0" algn="l">
              <a:lnSpc>
                <a:spcPct val="150000"/>
              </a:lnSpc>
              <a:spcBef>
                <a:spcPts val="0"/>
              </a:spcBef>
              <a:spcAft>
                <a:spcPts val="0"/>
              </a:spcAft>
              <a:buSzPts val="1600"/>
              <a:buChar char="●"/>
            </a:pPr>
            <a:r>
              <a:rPr lang="en" sz="1600"/>
              <a:t>ARIMA takes into account past values to predict future values.</a:t>
            </a:r>
            <a:endParaRPr sz="1600"/>
          </a:p>
          <a:p>
            <a:pPr indent="-330200" lvl="0" marL="457200" rtl="0" algn="l">
              <a:lnSpc>
                <a:spcPct val="150000"/>
              </a:lnSpc>
              <a:spcBef>
                <a:spcPts val="0"/>
              </a:spcBef>
              <a:spcAft>
                <a:spcPts val="0"/>
              </a:spcAft>
              <a:buSzPts val="1600"/>
              <a:buChar char="●"/>
            </a:pPr>
            <a:r>
              <a:rPr lang="en" sz="1600"/>
              <a:t>This modelling technique has three important parameters:</a:t>
            </a:r>
            <a:endParaRPr sz="1600"/>
          </a:p>
          <a:p>
            <a:pPr indent="-330200" lvl="1" marL="914400" rtl="0" algn="l">
              <a:lnSpc>
                <a:spcPct val="150000"/>
              </a:lnSpc>
              <a:spcBef>
                <a:spcPts val="0"/>
              </a:spcBef>
              <a:spcAft>
                <a:spcPts val="0"/>
              </a:spcAft>
              <a:buSzPts val="1600"/>
              <a:buChar char="○"/>
            </a:pPr>
            <a:r>
              <a:rPr lang="en" sz="1600"/>
              <a:t>p -  past values that will be utilized for forecasting</a:t>
            </a:r>
            <a:endParaRPr sz="1600"/>
          </a:p>
          <a:p>
            <a:pPr indent="-330200" lvl="1" marL="914400" rtl="0" algn="l">
              <a:lnSpc>
                <a:spcPct val="150000"/>
              </a:lnSpc>
              <a:spcBef>
                <a:spcPts val="0"/>
              </a:spcBef>
              <a:spcAft>
                <a:spcPts val="0"/>
              </a:spcAft>
              <a:buSzPts val="1600"/>
              <a:buChar char="○"/>
            </a:pPr>
            <a:r>
              <a:rPr lang="en" sz="1600"/>
              <a:t>q - past forecast errors used to predict future values</a:t>
            </a:r>
            <a:endParaRPr sz="1600"/>
          </a:p>
          <a:p>
            <a:pPr indent="-330200" lvl="1" marL="914400" rtl="0" algn="l">
              <a:lnSpc>
                <a:spcPct val="150000"/>
              </a:lnSpc>
              <a:spcBef>
                <a:spcPts val="0"/>
              </a:spcBef>
              <a:spcAft>
                <a:spcPts val="0"/>
              </a:spcAft>
              <a:buSzPts val="1600"/>
              <a:buChar char="○"/>
            </a:pPr>
            <a:r>
              <a:rPr lang="en" sz="1600"/>
              <a:t>d - differencing order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4376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ARIMA Predictions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3"/>
          <p:cNvPicPr preferRelativeResize="0"/>
          <p:nvPr/>
        </p:nvPicPr>
        <p:blipFill>
          <a:blip r:embed="rId3">
            <a:alphaModFix/>
          </a:blip>
          <a:stretch>
            <a:fillRect/>
          </a:stretch>
        </p:blipFill>
        <p:spPr>
          <a:xfrm>
            <a:off x="0" y="972800"/>
            <a:ext cx="9144001" cy="386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Inference</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RMSE - 44.95458499</a:t>
            </a:r>
            <a:endParaRPr sz="1600"/>
          </a:p>
          <a:p>
            <a:pPr indent="-330200" lvl="0" marL="457200" rtl="0" algn="l">
              <a:lnSpc>
                <a:spcPct val="150000"/>
              </a:lnSpc>
              <a:spcBef>
                <a:spcPts val="0"/>
              </a:spcBef>
              <a:spcAft>
                <a:spcPts val="0"/>
              </a:spcAft>
              <a:buSzPts val="1600"/>
              <a:buChar char="●"/>
            </a:pPr>
            <a:r>
              <a:rPr lang="en" sz="1600"/>
              <a:t>The model used past data to capture trend in the time series.</a:t>
            </a:r>
            <a:endParaRPr sz="1600"/>
          </a:p>
          <a:p>
            <a:pPr indent="-330200" lvl="0" marL="457200" rtl="0" algn="l">
              <a:lnSpc>
                <a:spcPct val="150000"/>
              </a:lnSpc>
              <a:spcBef>
                <a:spcPts val="0"/>
              </a:spcBef>
              <a:spcAft>
                <a:spcPts val="0"/>
              </a:spcAft>
              <a:buSzPts val="1600"/>
              <a:buChar char="●"/>
            </a:pPr>
            <a:r>
              <a:rPr lang="en" sz="1600"/>
              <a:t>Predictions are much more closer to the real value than Linear Regression.</a:t>
            </a:r>
            <a:endParaRPr sz="1600"/>
          </a:p>
          <a:p>
            <a:pPr indent="-330200" lvl="0" marL="457200" rtl="0" algn="l">
              <a:lnSpc>
                <a:spcPct val="150000"/>
              </a:lnSpc>
              <a:spcBef>
                <a:spcPts val="0"/>
              </a:spcBef>
              <a:spcAft>
                <a:spcPts val="0"/>
              </a:spcAft>
              <a:buSzPts val="1600"/>
              <a:buChar char="●"/>
            </a:pPr>
            <a:r>
              <a:rPr lang="en" sz="1600"/>
              <a:t>ARIMA does not account for seasonality.</a:t>
            </a:r>
            <a:endParaRPr sz="1600"/>
          </a:p>
          <a:p>
            <a:pPr indent="-330200" lvl="0" marL="457200" rtl="0" algn="l">
              <a:lnSpc>
                <a:spcPct val="150000"/>
              </a:lnSpc>
              <a:spcBef>
                <a:spcPts val="0"/>
              </a:spcBef>
              <a:spcAft>
                <a:spcPts val="0"/>
              </a:spcAft>
              <a:buSzPts val="1600"/>
              <a:buChar char="●"/>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62" name="Google Shape;162;p25"/>
          <p:cNvSpPr txBox="1"/>
          <p:nvPr>
            <p:ph idx="1" type="body"/>
          </p:nvPr>
        </p:nvSpPr>
        <p:spPr>
          <a:xfrm>
            <a:off x="729450" y="2078875"/>
            <a:ext cx="7688700" cy="2671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LSTM is an abbreviation for Long Short Term Memory.</a:t>
            </a:r>
            <a:endParaRPr sz="1600"/>
          </a:p>
          <a:p>
            <a:pPr indent="-330200" lvl="0" marL="457200" rtl="0" algn="l">
              <a:lnSpc>
                <a:spcPct val="150000"/>
              </a:lnSpc>
              <a:spcBef>
                <a:spcPts val="0"/>
              </a:spcBef>
              <a:spcAft>
                <a:spcPts val="0"/>
              </a:spcAft>
              <a:buSzPts val="1600"/>
              <a:buChar char="●"/>
            </a:pPr>
            <a:r>
              <a:rPr lang="en" sz="1600"/>
              <a:t>LSTM’s are widely implemented for effective sequence prediction.</a:t>
            </a:r>
            <a:endParaRPr sz="1600"/>
          </a:p>
          <a:p>
            <a:pPr indent="-330200" lvl="0" marL="457200" rtl="0" algn="l">
              <a:lnSpc>
                <a:spcPct val="150000"/>
              </a:lnSpc>
              <a:spcBef>
                <a:spcPts val="0"/>
              </a:spcBef>
              <a:spcAft>
                <a:spcPts val="0"/>
              </a:spcAft>
              <a:buSzPts val="1600"/>
              <a:buChar char="●"/>
            </a:pPr>
            <a:r>
              <a:rPr lang="en" sz="1600"/>
              <a:t>LSTM’s claim to fame is its ability to store important past information.</a:t>
            </a:r>
            <a:endParaRPr sz="1600"/>
          </a:p>
          <a:p>
            <a:pPr indent="-330200" lvl="0" marL="457200" rtl="0" algn="l">
              <a:lnSpc>
                <a:spcPct val="150000"/>
              </a:lnSpc>
              <a:spcBef>
                <a:spcPts val="0"/>
              </a:spcBef>
              <a:spcAft>
                <a:spcPts val="0"/>
              </a:spcAft>
              <a:buSzPts val="1600"/>
              <a:buChar char="●"/>
            </a:pPr>
            <a:r>
              <a:rPr lang="en" sz="1600"/>
              <a:t>This model has three gates:</a:t>
            </a:r>
            <a:endParaRPr sz="1600"/>
          </a:p>
          <a:p>
            <a:pPr indent="-330200" lvl="1" marL="914400" rtl="0" algn="l">
              <a:lnSpc>
                <a:spcPct val="150000"/>
              </a:lnSpc>
              <a:spcBef>
                <a:spcPts val="0"/>
              </a:spcBef>
              <a:spcAft>
                <a:spcPts val="0"/>
              </a:spcAft>
              <a:buSzPts val="1600"/>
              <a:buChar char="○"/>
            </a:pPr>
            <a:r>
              <a:rPr lang="en" sz="1600"/>
              <a:t>Input gate - adds information to the cell</a:t>
            </a:r>
            <a:endParaRPr sz="1600"/>
          </a:p>
          <a:p>
            <a:pPr indent="-330200" lvl="1" marL="914400" rtl="0" algn="l">
              <a:lnSpc>
                <a:spcPct val="150000"/>
              </a:lnSpc>
              <a:spcBef>
                <a:spcPts val="0"/>
              </a:spcBef>
              <a:spcAft>
                <a:spcPts val="0"/>
              </a:spcAft>
              <a:buSzPts val="1600"/>
              <a:buChar char="○"/>
            </a:pPr>
            <a:r>
              <a:rPr lang="en" sz="1600"/>
              <a:t>Forget gate - forgets information that is not </a:t>
            </a:r>
            <a:r>
              <a:rPr lang="en" sz="1600"/>
              <a:t>important</a:t>
            </a:r>
            <a:r>
              <a:rPr lang="en" sz="1600"/>
              <a:t> to the model</a:t>
            </a:r>
            <a:endParaRPr sz="1600"/>
          </a:p>
          <a:p>
            <a:pPr indent="-330200" lvl="1" marL="914400" rtl="0" algn="l">
              <a:lnSpc>
                <a:spcPct val="150000"/>
              </a:lnSpc>
              <a:spcBef>
                <a:spcPts val="0"/>
              </a:spcBef>
              <a:spcAft>
                <a:spcPts val="0"/>
              </a:spcAft>
              <a:buSzPts val="1600"/>
              <a:buChar char="○"/>
            </a:pPr>
            <a:r>
              <a:rPr lang="en" sz="1600"/>
              <a:t>Output gate - returns </a:t>
            </a:r>
            <a:r>
              <a:rPr lang="en" sz="1600"/>
              <a:t>important</a:t>
            </a:r>
            <a:r>
              <a:rPr lang="en" sz="1600"/>
              <a:t> information  as output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1020800" y="4334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 Predictions</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6"/>
          <p:cNvPicPr preferRelativeResize="0"/>
          <p:nvPr/>
        </p:nvPicPr>
        <p:blipFill>
          <a:blip r:embed="rId3">
            <a:alphaModFix/>
          </a:blip>
          <a:stretch>
            <a:fillRect/>
          </a:stretch>
        </p:blipFill>
        <p:spPr>
          <a:xfrm>
            <a:off x="0" y="968600"/>
            <a:ext cx="9144001" cy="417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Inferences</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RMSE - 11.772259</a:t>
            </a:r>
            <a:endParaRPr sz="1600"/>
          </a:p>
          <a:p>
            <a:pPr indent="-330200" lvl="0" marL="457200" rtl="0" algn="l">
              <a:lnSpc>
                <a:spcPct val="150000"/>
              </a:lnSpc>
              <a:spcBef>
                <a:spcPts val="0"/>
              </a:spcBef>
              <a:spcAft>
                <a:spcPts val="0"/>
              </a:spcAft>
              <a:buSzPts val="1600"/>
              <a:buChar char="●"/>
            </a:pPr>
            <a:r>
              <a:rPr lang="en" sz="1600"/>
              <a:t>LSTM in our case has been the best algorithm in </a:t>
            </a:r>
            <a:r>
              <a:rPr lang="en" sz="1600"/>
              <a:t>terms</a:t>
            </a:r>
            <a:r>
              <a:rPr lang="en" sz="1600"/>
              <a:t> of predictions.</a:t>
            </a:r>
            <a:endParaRPr sz="1600"/>
          </a:p>
          <a:p>
            <a:pPr indent="-330200" lvl="0" marL="457200" rtl="0" algn="l">
              <a:lnSpc>
                <a:spcPct val="150000"/>
              </a:lnSpc>
              <a:spcBef>
                <a:spcPts val="0"/>
              </a:spcBef>
              <a:spcAft>
                <a:spcPts val="0"/>
              </a:spcAft>
              <a:buSzPts val="1600"/>
              <a:buChar char="●"/>
            </a:pPr>
            <a:r>
              <a:rPr lang="en" sz="1600"/>
              <a:t>LSTM captures the </a:t>
            </a:r>
            <a:r>
              <a:rPr lang="en" sz="1600"/>
              <a:t>stock</a:t>
            </a:r>
            <a:r>
              <a:rPr lang="en" sz="1600"/>
              <a:t> price movement with high precision</a:t>
            </a:r>
            <a:endParaRPr sz="1600"/>
          </a:p>
          <a:p>
            <a:pPr indent="-330200" lvl="0" marL="457200" rtl="0" algn="l">
              <a:lnSpc>
                <a:spcPct val="150000"/>
              </a:lnSpc>
              <a:spcBef>
                <a:spcPts val="0"/>
              </a:spcBef>
              <a:spcAft>
                <a:spcPts val="0"/>
              </a:spcAft>
              <a:buSzPts val="1600"/>
              <a:buChar char="●"/>
            </a:pPr>
            <a:r>
              <a:rPr lang="en" sz="1600"/>
              <a:t>The model is capable of more tuning by manipulating number of  layers or </a:t>
            </a:r>
            <a:r>
              <a:rPr lang="en" sz="1600"/>
              <a:t>increasing</a:t>
            </a:r>
            <a:r>
              <a:rPr lang="en" sz="1600"/>
              <a:t> the number of epochs.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1" name="Google Shape;18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Linear Regression due to its simplicity and lack of historical context is not a option for stock predictions.</a:t>
            </a:r>
            <a:endParaRPr sz="1600"/>
          </a:p>
          <a:p>
            <a:pPr indent="-330200" lvl="0" marL="457200" rtl="0" algn="l">
              <a:lnSpc>
                <a:spcPct val="150000"/>
              </a:lnSpc>
              <a:spcBef>
                <a:spcPts val="0"/>
              </a:spcBef>
              <a:spcAft>
                <a:spcPts val="0"/>
              </a:spcAft>
              <a:buSzPts val="1600"/>
              <a:buChar char="●"/>
            </a:pPr>
            <a:r>
              <a:rPr lang="en" sz="1600"/>
              <a:t>ARIMA  takes past information but does not account for </a:t>
            </a:r>
            <a:r>
              <a:rPr lang="en" sz="1600"/>
              <a:t>seasonality</a:t>
            </a:r>
            <a:r>
              <a:rPr lang="en" sz="1600"/>
              <a:t> hence, might develop long run trends that are far from real values.</a:t>
            </a:r>
            <a:endParaRPr sz="1600"/>
          </a:p>
          <a:p>
            <a:pPr indent="-330200" lvl="0" marL="457200" rtl="0" algn="l">
              <a:lnSpc>
                <a:spcPct val="150000"/>
              </a:lnSpc>
              <a:spcBef>
                <a:spcPts val="0"/>
              </a:spcBef>
              <a:spcAft>
                <a:spcPts val="0"/>
              </a:spcAft>
              <a:buSzPts val="1600"/>
              <a:buChar char="●"/>
            </a:pPr>
            <a:r>
              <a:rPr lang="en" sz="1600"/>
              <a:t>LSTM’s are the best option as the they remember important information which allows for near precise weights that help us to make more accurate predictions.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Stock Analysis</a:t>
            </a:r>
            <a:endParaRPr/>
          </a:p>
        </p:txBody>
      </p:sp>
      <p:sp>
        <p:nvSpPr>
          <p:cNvPr id="93" name="Google Shape;93;p14"/>
          <p:cNvSpPr txBox="1"/>
          <p:nvPr>
            <p:ph idx="1" type="body"/>
          </p:nvPr>
        </p:nvSpPr>
        <p:spPr>
          <a:xfrm>
            <a:off x="729450" y="2078875"/>
            <a:ext cx="7688700" cy="276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95858"/>
              </a:buClr>
              <a:buSzPts val="1800"/>
              <a:buFont typeface="Roboto"/>
              <a:buChar char="●"/>
            </a:pPr>
            <a:r>
              <a:rPr b="1" lang="en" sz="1800">
                <a:solidFill>
                  <a:srgbClr val="595858"/>
                </a:solidFill>
                <a:latin typeface="Roboto"/>
                <a:ea typeface="Roboto"/>
                <a:cs typeface="Roboto"/>
                <a:sym typeface="Roboto"/>
              </a:rPr>
              <a:t>Fundamental Analysis</a:t>
            </a:r>
            <a:r>
              <a:rPr lang="en" sz="1800">
                <a:solidFill>
                  <a:srgbClr val="595858"/>
                </a:solidFill>
                <a:latin typeface="Roboto"/>
                <a:ea typeface="Roboto"/>
                <a:cs typeface="Roboto"/>
                <a:sym typeface="Roboto"/>
              </a:rPr>
              <a:t> involves analyzing the company’s future profitability on the basis of its current business environment and financial performance.</a:t>
            </a:r>
            <a:endParaRPr sz="1800">
              <a:solidFill>
                <a:srgbClr val="595858"/>
              </a:solidFill>
              <a:latin typeface="Roboto"/>
              <a:ea typeface="Roboto"/>
              <a:cs typeface="Roboto"/>
              <a:sym typeface="Roboto"/>
            </a:endParaRPr>
          </a:p>
          <a:p>
            <a:pPr indent="-342900" lvl="0" marL="457200" rtl="0" algn="l">
              <a:lnSpc>
                <a:spcPct val="150000"/>
              </a:lnSpc>
              <a:spcBef>
                <a:spcPts val="0"/>
              </a:spcBef>
              <a:spcAft>
                <a:spcPts val="0"/>
              </a:spcAft>
              <a:buClr>
                <a:srgbClr val="595858"/>
              </a:buClr>
              <a:buSzPts val="1800"/>
              <a:buFont typeface="Roboto"/>
              <a:buChar char="●"/>
            </a:pPr>
            <a:r>
              <a:rPr b="1" lang="en" sz="1800">
                <a:solidFill>
                  <a:srgbClr val="595858"/>
                </a:solidFill>
                <a:latin typeface="Roboto"/>
                <a:ea typeface="Roboto"/>
                <a:cs typeface="Roboto"/>
                <a:sym typeface="Roboto"/>
              </a:rPr>
              <a:t>Technical Analysis</a:t>
            </a:r>
            <a:r>
              <a:rPr lang="en" sz="1800">
                <a:solidFill>
                  <a:srgbClr val="595858"/>
                </a:solidFill>
                <a:latin typeface="Roboto"/>
                <a:ea typeface="Roboto"/>
                <a:cs typeface="Roboto"/>
                <a:sym typeface="Roboto"/>
              </a:rPr>
              <a:t>, on the other hand, includes reading the charts and using statistical figures to identify the trends in the stock market.</a:t>
            </a:r>
            <a:endParaRPr sz="1800">
              <a:solidFill>
                <a:srgbClr val="59585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b="1" lang="en"/>
              <a:t>In this project we will analyze data in terms of stock prices from Home Depot historical data. We will analyze and model the data to provide us with predictions. These predictions will help us in forecasting and </a:t>
            </a:r>
            <a:r>
              <a:rPr b="1" lang="en"/>
              <a:t>technical</a:t>
            </a:r>
            <a:r>
              <a:rPr b="1" lang="en"/>
              <a:t> analysis.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 data set contains daily price of the home depot stock from </a:t>
            </a:r>
            <a:r>
              <a:rPr lang="en" sz="1600"/>
              <a:t>September</a:t>
            </a:r>
            <a:r>
              <a:rPr lang="en" sz="1600"/>
              <a:t> 22, 2014 till January 28, 2019</a:t>
            </a:r>
            <a:endParaRPr sz="1600"/>
          </a:p>
          <a:p>
            <a:pPr indent="-330200" lvl="0" marL="457200" rtl="0" algn="l">
              <a:lnSpc>
                <a:spcPct val="150000"/>
              </a:lnSpc>
              <a:spcBef>
                <a:spcPts val="0"/>
              </a:spcBef>
              <a:spcAft>
                <a:spcPts val="0"/>
              </a:spcAft>
              <a:buSzPts val="1600"/>
              <a:buChar char="●"/>
            </a:pPr>
            <a:r>
              <a:rPr lang="en" sz="1600"/>
              <a:t>The data set contains opening price, closing price, daily high, daily low and the volume of shares.</a:t>
            </a:r>
            <a:endParaRPr sz="1600"/>
          </a:p>
          <a:p>
            <a:pPr indent="-330200" lvl="0" marL="457200" rtl="0" algn="l">
              <a:lnSpc>
                <a:spcPct val="150000"/>
              </a:lnSpc>
              <a:spcBef>
                <a:spcPts val="0"/>
              </a:spcBef>
              <a:spcAft>
                <a:spcPts val="0"/>
              </a:spcAft>
              <a:buSzPts val="1600"/>
              <a:buChar char="●"/>
            </a:pPr>
            <a:r>
              <a:rPr lang="en" sz="1600"/>
              <a:t>We will consider the close price as the target variable as the profit and loss are calculated through the closing price.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1" name="Google Shape;111;p17"/>
          <p:cNvSpPr txBox="1"/>
          <p:nvPr>
            <p:ph idx="1" type="body"/>
          </p:nvPr>
        </p:nvSpPr>
        <p:spPr>
          <a:xfrm>
            <a:off x="729450" y="2078875"/>
            <a:ext cx="7688700" cy="2694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In this project we will deploy the following models:</a:t>
            </a:r>
            <a:endParaRPr sz="1600"/>
          </a:p>
          <a:p>
            <a:pPr indent="-330200" lvl="1" marL="914400" rtl="0" algn="l">
              <a:lnSpc>
                <a:spcPct val="150000"/>
              </a:lnSpc>
              <a:spcBef>
                <a:spcPts val="0"/>
              </a:spcBef>
              <a:spcAft>
                <a:spcPts val="0"/>
              </a:spcAft>
              <a:buSzPts val="1600"/>
              <a:buChar char="○"/>
            </a:pPr>
            <a:r>
              <a:rPr b="1" lang="en" sz="1600"/>
              <a:t>Linear Regression</a:t>
            </a:r>
            <a:endParaRPr b="1" sz="1600"/>
          </a:p>
          <a:p>
            <a:pPr indent="-330200" lvl="1" marL="914400" rtl="0" algn="l">
              <a:lnSpc>
                <a:spcPct val="150000"/>
              </a:lnSpc>
              <a:spcBef>
                <a:spcPts val="0"/>
              </a:spcBef>
              <a:spcAft>
                <a:spcPts val="0"/>
              </a:spcAft>
              <a:buSzPts val="1600"/>
              <a:buChar char="○"/>
            </a:pPr>
            <a:r>
              <a:rPr b="1" lang="en" sz="1600"/>
              <a:t>ARIMA </a:t>
            </a:r>
            <a:r>
              <a:rPr lang="en" sz="1600"/>
              <a:t>- Auto Regressive Integrated Moving Average</a:t>
            </a:r>
            <a:endParaRPr sz="1600"/>
          </a:p>
          <a:p>
            <a:pPr indent="-330200" lvl="1" marL="914400" rtl="0" algn="l">
              <a:lnSpc>
                <a:spcPct val="150000"/>
              </a:lnSpc>
              <a:spcBef>
                <a:spcPts val="0"/>
              </a:spcBef>
              <a:spcAft>
                <a:spcPts val="0"/>
              </a:spcAft>
              <a:buSzPts val="1600"/>
              <a:buChar char="○"/>
            </a:pPr>
            <a:r>
              <a:rPr b="1" lang="en" sz="1600"/>
              <a:t>LSTM</a:t>
            </a:r>
            <a:r>
              <a:rPr lang="en" sz="1600"/>
              <a:t> - Long Short Term Memory</a:t>
            </a:r>
            <a:endParaRPr sz="1600"/>
          </a:p>
          <a:p>
            <a:pPr indent="-330200" lvl="0" marL="457200" rtl="0" algn="l">
              <a:lnSpc>
                <a:spcPct val="150000"/>
              </a:lnSpc>
              <a:spcBef>
                <a:spcPts val="0"/>
              </a:spcBef>
              <a:spcAft>
                <a:spcPts val="0"/>
              </a:spcAft>
              <a:buSzPts val="1600"/>
              <a:buChar char="●"/>
            </a:pPr>
            <a:r>
              <a:rPr lang="en" sz="1600"/>
              <a:t>We will examine the predictions of the model through graphing the predictions</a:t>
            </a:r>
            <a:endParaRPr sz="1600"/>
          </a:p>
          <a:p>
            <a:pPr indent="-330200" lvl="0" marL="457200" rtl="0" algn="l">
              <a:lnSpc>
                <a:spcPct val="150000"/>
              </a:lnSpc>
              <a:spcBef>
                <a:spcPts val="0"/>
              </a:spcBef>
              <a:spcAft>
                <a:spcPts val="0"/>
              </a:spcAft>
              <a:buSzPts val="1600"/>
              <a:buChar char="●"/>
            </a:pPr>
            <a:r>
              <a:rPr lang="en" sz="1600"/>
              <a:t>We will also utilize metrics such as MSE and RMSE to evaluate our model.</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2300" y="5090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Initial Close Price Shape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0" y="964400"/>
            <a:ext cx="9144001" cy="417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24" name="Google Shape;124;p19"/>
          <p:cNvSpPr txBox="1"/>
          <p:nvPr>
            <p:ph idx="1" type="body"/>
          </p:nvPr>
        </p:nvSpPr>
        <p:spPr>
          <a:xfrm>
            <a:off x="729450" y="2078875"/>
            <a:ext cx="7688700" cy="273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Linear regression modelling provides us with a relationship between a dependent variable  and </a:t>
            </a:r>
            <a:r>
              <a:rPr lang="en" sz="1600"/>
              <a:t>independent</a:t>
            </a:r>
            <a:r>
              <a:rPr lang="en" sz="1600"/>
              <a:t> variable(s).</a:t>
            </a:r>
            <a:endParaRPr sz="1600"/>
          </a:p>
          <a:p>
            <a:pPr indent="-330200" lvl="0" marL="457200" rtl="0" algn="l">
              <a:lnSpc>
                <a:spcPct val="150000"/>
              </a:lnSpc>
              <a:spcBef>
                <a:spcPts val="0"/>
              </a:spcBef>
              <a:spcAft>
                <a:spcPts val="0"/>
              </a:spcAft>
              <a:buSzPts val="1600"/>
              <a:buChar char="●"/>
            </a:pPr>
            <a:r>
              <a:rPr lang="en" sz="1600"/>
              <a:t>This relationship can be expressed in mathematical terms  Y = a+ bX  where:</a:t>
            </a:r>
            <a:endParaRPr sz="1600"/>
          </a:p>
          <a:p>
            <a:pPr indent="-330200" lvl="1" marL="1371600" rtl="0" algn="l">
              <a:lnSpc>
                <a:spcPct val="150000"/>
              </a:lnSpc>
              <a:spcBef>
                <a:spcPts val="0"/>
              </a:spcBef>
              <a:spcAft>
                <a:spcPts val="0"/>
              </a:spcAft>
              <a:buSzPts val="1600"/>
              <a:buChar char="○"/>
            </a:pPr>
            <a:r>
              <a:rPr lang="en" sz="1600"/>
              <a:t>Y =  dependent variable</a:t>
            </a:r>
            <a:endParaRPr sz="1600"/>
          </a:p>
          <a:p>
            <a:pPr indent="-330200" lvl="1" marL="1371600" rtl="0" algn="l">
              <a:lnSpc>
                <a:spcPct val="150000"/>
              </a:lnSpc>
              <a:spcBef>
                <a:spcPts val="0"/>
              </a:spcBef>
              <a:spcAft>
                <a:spcPts val="0"/>
              </a:spcAft>
              <a:buSzPts val="1600"/>
              <a:buChar char="○"/>
            </a:pPr>
            <a:r>
              <a:rPr lang="en" sz="1600"/>
              <a:t>X = Independent variable</a:t>
            </a:r>
            <a:endParaRPr sz="1600"/>
          </a:p>
          <a:p>
            <a:pPr indent="-330200" lvl="1" marL="1371600" rtl="0" algn="l">
              <a:lnSpc>
                <a:spcPct val="150000"/>
              </a:lnSpc>
              <a:spcBef>
                <a:spcPts val="0"/>
              </a:spcBef>
              <a:spcAft>
                <a:spcPts val="0"/>
              </a:spcAft>
              <a:buSzPts val="1600"/>
              <a:buChar char="○"/>
            </a:pPr>
            <a:r>
              <a:rPr lang="en" sz="1600"/>
              <a:t>a  = intercept</a:t>
            </a:r>
            <a:endParaRPr sz="1600"/>
          </a:p>
          <a:p>
            <a:pPr indent="-330200" lvl="1" marL="1371600" rtl="0" algn="l">
              <a:lnSpc>
                <a:spcPct val="150000"/>
              </a:lnSpc>
              <a:spcBef>
                <a:spcPts val="0"/>
              </a:spcBef>
              <a:spcAft>
                <a:spcPts val="0"/>
              </a:spcAft>
              <a:buSzPts val="1600"/>
              <a:buChar char="○"/>
            </a:pPr>
            <a:r>
              <a:rPr lang="en" sz="1600"/>
              <a:t>b  = slope</a:t>
            </a:r>
            <a:endParaRPr sz="1600"/>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3780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Predictions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0"/>
          <p:cNvPicPr preferRelativeResize="0"/>
          <p:nvPr/>
        </p:nvPicPr>
        <p:blipFill>
          <a:blip r:embed="rId3">
            <a:alphaModFix/>
          </a:blip>
          <a:stretch>
            <a:fillRect/>
          </a:stretch>
        </p:blipFill>
        <p:spPr>
          <a:xfrm>
            <a:off x="0" y="913275"/>
            <a:ext cx="9144001" cy="392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Inference</a:t>
            </a:r>
            <a:endParaRPr/>
          </a:p>
        </p:txBody>
      </p:sp>
      <p:sp>
        <p:nvSpPr>
          <p:cNvPr id="137" name="Google Shape;137;p21"/>
          <p:cNvSpPr txBox="1"/>
          <p:nvPr>
            <p:ph idx="1" type="body"/>
          </p:nvPr>
        </p:nvSpPr>
        <p:spPr>
          <a:xfrm>
            <a:off x="727650" y="197802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RMSE - 121.162915</a:t>
            </a:r>
            <a:endParaRPr sz="1600"/>
          </a:p>
          <a:p>
            <a:pPr indent="-330200" lvl="0" marL="457200" rtl="0" algn="l">
              <a:lnSpc>
                <a:spcPct val="150000"/>
              </a:lnSpc>
              <a:spcBef>
                <a:spcPts val="0"/>
              </a:spcBef>
              <a:spcAft>
                <a:spcPts val="0"/>
              </a:spcAft>
              <a:buSzPts val="1600"/>
              <a:buChar char="●"/>
            </a:pPr>
            <a:r>
              <a:rPr lang="en" sz="1600"/>
              <a:t>The simplicity of Linear Regression makes it easy to interpret.</a:t>
            </a:r>
            <a:endParaRPr sz="1600"/>
          </a:p>
          <a:p>
            <a:pPr indent="-330200" lvl="0" marL="457200" rtl="0" algn="l">
              <a:lnSpc>
                <a:spcPct val="150000"/>
              </a:lnSpc>
              <a:spcBef>
                <a:spcPts val="0"/>
              </a:spcBef>
              <a:spcAft>
                <a:spcPts val="0"/>
              </a:spcAft>
              <a:buSzPts val="1600"/>
              <a:buChar char="●"/>
            </a:pPr>
            <a:r>
              <a:rPr lang="en" sz="1600"/>
              <a:t>The model overfits date and month as it takes into </a:t>
            </a:r>
            <a:r>
              <a:rPr lang="en" sz="1600"/>
              <a:t>account</a:t>
            </a:r>
            <a:r>
              <a:rPr lang="en" sz="1600"/>
              <a:t> exact dates a month ago or an year ago.</a:t>
            </a:r>
            <a:endParaRPr sz="1600"/>
          </a:p>
          <a:p>
            <a:pPr indent="-330200" lvl="0" marL="457200" rtl="0" algn="l">
              <a:lnSpc>
                <a:spcPct val="150000"/>
              </a:lnSpc>
              <a:spcBef>
                <a:spcPts val="0"/>
              </a:spcBef>
              <a:spcAft>
                <a:spcPts val="0"/>
              </a:spcAft>
              <a:buSzPts val="1600"/>
              <a:buChar char="●"/>
            </a:pPr>
            <a:r>
              <a:rPr lang="en" sz="1600"/>
              <a:t>Linear regression is useful where independent features are much more useful such as sales prediction.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