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b65ff9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b65ff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54aa7eb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54aa7eb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54aa7eb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54aa7eb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54aa7eb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54aa7e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54aa7eb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54aa7eb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b65ff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b65ff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db65ff9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db65ff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b65ff9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b65ff9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53aebab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53aebab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54aa7e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54aa7e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54aa7eb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54aa7eb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54aa7eb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54aa7eb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amskruthamShikshanthu/sanskritProjects/blob/main/Lessons/sapthaKakaaraaha/gachchati/saptaKakaaraha.m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5100" y="861950"/>
            <a:ext cx="8278915" cy="1473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సంస్కృతం నేర్చుకుందాం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1596450" y="2762575"/>
            <a:ext cx="5087791" cy="8262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सप्तककारा: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कुत: </a:t>
            </a:r>
            <a:r>
              <a:rPr lang="en" sz="2100">
                <a:solidFill>
                  <a:srgbClr val="990000"/>
                </a:solidFill>
              </a:rPr>
              <a:t>गच्छामि</a:t>
            </a:r>
            <a:r>
              <a:rPr lang="en" sz="2100">
                <a:solidFill>
                  <a:srgbClr val="990000"/>
                </a:solidFill>
              </a:rPr>
              <a:t>? - ఎక్కడినుండి వెళ్తున్నది?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देवालयत:</a:t>
            </a:r>
            <a:r>
              <a:rPr lang="en" sz="2100">
                <a:solidFill>
                  <a:srgbClr val="BF9000"/>
                </a:solidFill>
              </a:rPr>
              <a:t> </a:t>
            </a:r>
            <a:r>
              <a:rPr lang="en" sz="2100">
                <a:solidFill>
                  <a:srgbClr val="BF9000"/>
                </a:solidFill>
              </a:rPr>
              <a:t>गच्छमि </a:t>
            </a:r>
            <a:r>
              <a:rPr lang="en" sz="2100">
                <a:solidFill>
                  <a:srgbClr val="BF9000"/>
                </a:solidFill>
              </a:rPr>
              <a:t>- పాఠశాలనుండి వెళ్తున్నది (</a:t>
            </a:r>
            <a:r>
              <a:rPr lang="en" sz="2100">
                <a:solidFill>
                  <a:srgbClr val="BF9000"/>
                </a:solidFill>
              </a:rPr>
              <a:t>देवालय: - देवालयत:)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कथम् </a:t>
            </a:r>
            <a:r>
              <a:rPr lang="en" sz="2100">
                <a:solidFill>
                  <a:srgbClr val="990000"/>
                </a:solidFill>
              </a:rPr>
              <a:t>गच्छामि</a:t>
            </a:r>
            <a:r>
              <a:rPr lang="en" sz="2100">
                <a:solidFill>
                  <a:srgbClr val="990000"/>
                </a:solidFill>
              </a:rPr>
              <a:t>? - ఎలా వెళ్తున్నది?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लोकयानेन </a:t>
            </a:r>
            <a:r>
              <a:rPr lang="en" sz="2100">
                <a:solidFill>
                  <a:srgbClr val="BF9000"/>
                </a:solidFill>
              </a:rPr>
              <a:t>गच्छमि </a:t>
            </a:r>
            <a:r>
              <a:rPr lang="en" sz="2100">
                <a:solidFill>
                  <a:srgbClr val="BF9000"/>
                </a:solidFill>
              </a:rPr>
              <a:t> - రైలు యందు వెళ్తున్నది </a:t>
            </a:r>
            <a:r>
              <a:rPr lang="en" sz="2100">
                <a:solidFill>
                  <a:srgbClr val="BF9000"/>
                </a:solidFill>
              </a:rPr>
              <a:t>(लोकयानम् - लोकयानेन)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</a:t>
            </a:r>
            <a:r>
              <a:rPr lang="en" sz="2100">
                <a:solidFill>
                  <a:srgbClr val="990000"/>
                </a:solidFill>
              </a:rPr>
              <a:t>गच्छामि</a:t>
            </a:r>
            <a:r>
              <a:rPr lang="en" sz="2100">
                <a:solidFill>
                  <a:srgbClr val="990000"/>
                </a:solidFill>
              </a:rPr>
              <a:t>? - ఎందుకని వెళ్తున్నది?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पठनार्थम् </a:t>
            </a:r>
            <a:r>
              <a:rPr lang="en" sz="2100">
                <a:solidFill>
                  <a:srgbClr val="BF9000"/>
                </a:solidFill>
              </a:rPr>
              <a:t>गच्छमि</a:t>
            </a:r>
            <a:r>
              <a:rPr lang="en" sz="2100">
                <a:solidFill>
                  <a:srgbClr val="BF9000"/>
                </a:solidFill>
              </a:rPr>
              <a:t> -  ఆహారం కోసం  వెళ్తున్నది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अहं प्रतिदिनं प्रात:काले अष्टवादने पठनार्थम् लोकयानेन देवालयत: विद्यालयं गच्छामि |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నేను ప్రతిరోజు ఉదయం ఎనిమిది గంటలకి చదవటానికి బస్సు ద్వారా దేవాలయం నుండి  విద్యాలయానికి  వెళ్తున్నాను </a:t>
            </a:r>
            <a:r>
              <a:rPr lang="en" sz="2100">
                <a:solidFill>
                  <a:srgbClr val="BF9000"/>
                </a:solidFill>
              </a:rPr>
              <a:t> 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0" y="0"/>
            <a:ext cx="9077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BF9000"/>
                </a:solidFill>
              </a:rPr>
              <a:t>गच्छाम:</a:t>
            </a:r>
            <a:endParaRPr sz="58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BF9000"/>
                </a:solidFill>
              </a:rPr>
              <a:t>गच्छन्ति</a:t>
            </a:r>
            <a:endParaRPr sz="58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ఈ</a:t>
            </a:r>
            <a:r>
              <a:rPr lang="en" sz="2100"/>
              <a:t>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క్రియాపదల</a:t>
            </a:r>
            <a:r>
              <a:rPr lang="en" sz="2100"/>
              <a:t> </a:t>
            </a:r>
            <a:r>
              <a:rPr lang="en" sz="2100">
                <a:solidFill>
                  <a:srgbClr val="BF9000"/>
                </a:solidFill>
              </a:rPr>
              <a:t>మీద సప్తకకారాలు ఉపయోగించండి</a:t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284175" y="345249"/>
            <a:ext cx="8537262" cy="4591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सर्वे भवन्तु सुखिनः</a:t>
            </a:r>
            <a:b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सर्वे सन्तु निरामयाः</a:t>
            </a:r>
            <a:b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सर्वे भद्राणि पश्यन्तु </a:t>
            </a:r>
            <a:b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मा कश्चिद् दु:खभाग्भवते ||</a:t>
            </a:r>
            <a:b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ॐ शान्ति: शान्ति: शान्ति:|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894850" y="1509011"/>
            <a:ext cx="7879646" cy="2125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धन्यवाद:</a:t>
            </a:r>
          </a:p>
        </p:txBody>
      </p:sp>
      <p:sp>
        <p:nvSpPr>
          <p:cNvPr id="120" name="Google Shape;120;p25"/>
          <p:cNvSpPr txBox="1"/>
          <p:nvPr/>
        </p:nvSpPr>
        <p:spPr>
          <a:xfrm>
            <a:off x="35250" y="4541275"/>
            <a:ext cx="90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Picture source: PixaBay, pexels, Dreamina</a:t>
            </a:r>
            <a:endParaRPr sz="11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Content Source: Abhyasapustakam, </a:t>
            </a:r>
            <a:r>
              <a:rPr b="1" lang="en" sz="11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SamskritaBharati</a:t>
            </a:r>
            <a:endParaRPr b="1" sz="1600">
              <a:solidFill>
                <a:srgbClr val="BF9000"/>
              </a:solidFill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19050" y="263050"/>
            <a:ext cx="785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చిట్కా: బొమ్మల ద్వారా, అభినయం ద్వారా, వ్యక్తీకరణ ద్వారా,  ప్రశ్నించడం ద్వారా  సంస్కృత భాషను నేర్చుకోండి  </a:t>
            </a:r>
            <a:endParaRPr sz="18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2400" y="241925"/>
            <a:ext cx="659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BF9000"/>
                </a:solidFill>
              </a:rPr>
              <a:t>वक्रतुण्ड महाकाय सूर्यकोटि समप्रभ |</a:t>
            </a:r>
            <a:endParaRPr b="1" sz="33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BF9000"/>
                </a:solidFill>
              </a:rPr>
              <a:t>निर्विघ्नं कुरु मे देव सर्वकार्येषु सर्वदा ||</a:t>
            </a:r>
            <a:endParaRPr b="1" sz="3300">
              <a:solidFill>
                <a:srgbClr val="BF9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39825" y="2082450"/>
            <a:ext cx="747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BF9000"/>
                </a:solidFill>
              </a:rPr>
              <a:t>सरस्वती नमस्तुभ्यं वरदे कामरूपिणि |  </a:t>
            </a:r>
            <a:endParaRPr b="1" sz="33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BF9000"/>
                </a:solidFill>
              </a:rPr>
              <a:t>विद्यारम्भं करिष्यामि सिध्दिर्भवतु मे सदा ||</a:t>
            </a:r>
            <a:endParaRPr b="1" sz="3300">
              <a:solidFill>
                <a:srgbClr val="BF9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100" y="3767450"/>
            <a:ext cx="734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BF9000"/>
                </a:solidFill>
              </a:rPr>
              <a:t>गुरुर्ब्रह्मा गुरुर्विष्णुः गुरुर्देवो महेश्वरः ।</a:t>
            </a:r>
            <a:endParaRPr b="1" sz="33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BF9000"/>
                </a:solidFill>
              </a:rPr>
              <a:t>गुरुः साक्षात् परब्रह्म तस्मै श्री गुरवे नम: ॥</a:t>
            </a:r>
            <a:endParaRPr b="1" sz="33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14" cy="50894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पठामि संस्कृतं नित्यं वदामि संस्कृतं सदा |</a:t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ध्यायामि संस्कृतं सम्यक् वन्दे संस्कृतमातरम् || </a:t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प्रसाराय नैजं सर्वं ददाम्यहम् |</a:t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सदा भक्तो वन्दे संस्कृतमातरम् ||</a:t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कृते जीवन् संस्कृतस्य कृते यजन् |</a:t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आत्मानमाहुतं मन्ये वन्दे संस्कृतमातरम् ||</a:t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हिन्दु-धर्मं समाजं च पवित्रां संस्कृतिं तथा |</a:t>
            </a:r>
            <a:b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संरक्ष्य ननु कुर्याम विश्वं शान्तिसमन्वितम् ||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0"/>
            <a:ext cx="9094800" cy="5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BF9000"/>
                </a:solidFill>
              </a:rPr>
              <a:t>किम्? - ఏది?</a:t>
            </a:r>
            <a:endParaRPr b="1" sz="46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BF9000"/>
                </a:solidFill>
              </a:rPr>
              <a:t>कुत्र? - ఎక్కడ?</a:t>
            </a:r>
            <a:endParaRPr b="1" sz="46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BF9000"/>
                </a:solidFill>
              </a:rPr>
              <a:t>कति? - ఎన్ని?</a:t>
            </a:r>
            <a:endParaRPr b="1" sz="46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BF9000"/>
                </a:solidFill>
              </a:rPr>
              <a:t>कदा? - ఎప్పుడు?</a:t>
            </a:r>
            <a:endParaRPr b="1" sz="46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BF9000"/>
                </a:solidFill>
              </a:rPr>
              <a:t>कुत:? - ఎక్కడి నుండి?</a:t>
            </a:r>
            <a:endParaRPr b="1" sz="46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BF9000"/>
                </a:solidFill>
              </a:rPr>
              <a:t>कथम्? - ఎలా?</a:t>
            </a:r>
            <a:endParaRPr b="1" sz="46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BF9000"/>
                </a:solidFill>
              </a:rPr>
              <a:t>किमर्थम्? - ఎందుకని?</a:t>
            </a:r>
            <a:endParaRPr b="1" sz="46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2436749" y="596325"/>
            <a:ext cx="4453753" cy="15579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गच्छति</a:t>
            </a:r>
          </a:p>
        </p:txBody>
      </p:sp>
      <p:sp>
        <p:nvSpPr>
          <p:cNvPr id="78" name="Google Shape;78;p17"/>
          <p:cNvSpPr/>
          <p:nvPr/>
        </p:nvSpPr>
        <p:spPr>
          <a:xfrm>
            <a:off x="476113" y="2674109"/>
            <a:ext cx="8191783" cy="11778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వెళ్తున్నది/వెళ్తున్నాడు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गच्छति  - వెళ్తున్</a:t>
            </a:r>
            <a:r>
              <a:rPr lang="en" sz="2100">
                <a:solidFill>
                  <a:srgbClr val="BF9000"/>
                </a:solidFill>
              </a:rPr>
              <a:t>నది/వెళ్తున్నాడు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क: गच्छति? - ఎవ్వరు వెళ్తున్నది?</a:t>
            </a:r>
            <a:r>
              <a:rPr b="1" lang="en" sz="1100">
                <a:solidFill>
                  <a:srgbClr val="990000"/>
                </a:solidFill>
              </a:rPr>
              <a:t>(పై ప్రశ్న లో మీరు का/किम् కూడా ఉపయోగించవచ్చు)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शुनक: गच्छति - కుక్క వెళ్తున్నది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कुत्र गच्छति? - ఎక్కడికి వెళ్తున్నది?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मन्दिरं गच्छति - మందిరమునకు వెళ్తున్నది (मन्दिरम् - मन्दिरम्)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कति गच्छन्ति? - ఎన్ని వెళ్తున్నాయి?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एक: शुनक: गच्छति - ఒక కుక్క వెళ్తున్నది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कदा गच्छति? - ఎప్పుడు వెళ్తున్నది?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प्रतिदिनं मध्याह्नकाले एकवादने गच्छति - ప్రతిరోజు మద్యాహ్నకాలం ఒక గంటకి వెళ్తున్నది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एक: शुनक: प्रतिदिनं मध्याह्नकाले एकवादने मन्दिरं गच्छति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ఒక కుక్క ప్రతిరోజు మద్యాహ్నకాలం ఒంటి గంటకి మందిరమునకు వెళ్తున్నది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कुत: गच्छति? - ఎక్కడినుండి వెళ్తున్నది?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विद्यालयत: गच्छति - పాఠశాలనుండి వెళ్తున్నది (विद्यालय: - विद्यालयत)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कथम् गच्छति? - ఎలా వెళ్తున్నది?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रेल्यानेन गच्छति  - రైలు యందు వెళ్తున్నది (रेल्यानम्  - रेल्यानेन )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गच्छति? - ఎందుకని వెళ్తున్నది?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आहारार्थं गच्छति  -  ఆహారం కోసం  వెళ్తున్నది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एक: शुनक: प्रतिदिनं मध्याह्नकाले एकवादने विद्यालयत: रेल्यानेन आहारार्थं मन्दिरं गच्छति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ఒక కుక్క ప్రతిరోజు మద్యాహ్నకాలం ఒంటి గంటకి పాఠశాలనుండి రైలు యందు మందిరమునకు ఆహారం కోసం వెళ్తున్నది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2436749" y="596325"/>
            <a:ext cx="4931517" cy="1477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गच्छामि</a:t>
            </a:r>
          </a:p>
        </p:txBody>
      </p:sp>
      <p:sp>
        <p:nvSpPr>
          <p:cNvPr id="94" name="Google Shape;94;p20"/>
          <p:cNvSpPr/>
          <p:nvPr/>
        </p:nvSpPr>
        <p:spPr>
          <a:xfrm>
            <a:off x="2763213" y="2711659"/>
            <a:ext cx="4278582" cy="11001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వెళ్తున్నాను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गच्छमि</a:t>
            </a:r>
            <a:r>
              <a:rPr lang="en" sz="2100">
                <a:solidFill>
                  <a:srgbClr val="BF9000"/>
                </a:solidFill>
              </a:rPr>
              <a:t> - </a:t>
            </a:r>
            <a:r>
              <a:rPr lang="en" sz="2100">
                <a:solidFill>
                  <a:srgbClr val="BF9000"/>
                </a:solidFill>
              </a:rPr>
              <a:t>వెళ్తున్నాను </a:t>
            </a:r>
            <a:r>
              <a:rPr lang="en" sz="2100">
                <a:solidFill>
                  <a:srgbClr val="BF9000"/>
                </a:solidFill>
              </a:rPr>
              <a:t>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क: गच्छति? - ఎవ్వరు వెళ్తున్నది/వెళ్తున్నాడు?</a:t>
            </a:r>
            <a:r>
              <a:rPr b="1" lang="en" sz="1100">
                <a:solidFill>
                  <a:srgbClr val="990000"/>
                </a:solidFill>
              </a:rPr>
              <a:t>(</a:t>
            </a:r>
            <a:r>
              <a:rPr b="1" lang="en" sz="1100">
                <a:solidFill>
                  <a:srgbClr val="990000"/>
                </a:solidFill>
              </a:rPr>
              <a:t>(పై ప్రశ్న లో మీరు का/किम् కూడా ఉపయోగించవచ్చు)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अहं गच्छमि |</a:t>
            </a:r>
            <a:r>
              <a:rPr lang="en" sz="2100">
                <a:solidFill>
                  <a:srgbClr val="BF9000"/>
                </a:solidFill>
              </a:rPr>
              <a:t> - </a:t>
            </a:r>
            <a:r>
              <a:rPr lang="en" sz="2100">
                <a:solidFill>
                  <a:srgbClr val="BF9000"/>
                </a:solidFill>
              </a:rPr>
              <a:t>నేను వెళ్తున్నాను</a:t>
            </a:r>
            <a:r>
              <a:rPr lang="en" sz="2100">
                <a:solidFill>
                  <a:srgbClr val="BF9000"/>
                </a:solidFill>
              </a:rPr>
              <a:t>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कुत्र </a:t>
            </a:r>
            <a:r>
              <a:rPr lang="en" sz="2100">
                <a:solidFill>
                  <a:srgbClr val="990000"/>
                </a:solidFill>
              </a:rPr>
              <a:t>गच्छामि</a:t>
            </a:r>
            <a:r>
              <a:rPr lang="en" sz="2100">
                <a:solidFill>
                  <a:srgbClr val="990000"/>
                </a:solidFill>
              </a:rPr>
              <a:t>? - ఎక్కడికి </a:t>
            </a:r>
            <a:r>
              <a:rPr lang="en" sz="2100">
                <a:solidFill>
                  <a:srgbClr val="990000"/>
                </a:solidFill>
              </a:rPr>
              <a:t>వెళ్తున్నాను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विद्यालयं </a:t>
            </a:r>
            <a:r>
              <a:rPr lang="en" sz="2100">
                <a:solidFill>
                  <a:srgbClr val="BF9000"/>
                </a:solidFill>
              </a:rPr>
              <a:t>गच्छमि </a:t>
            </a:r>
            <a:r>
              <a:rPr lang="en" sz="2100">
                <a:solidFill>
                  <a:srgbClr val="BF9000"/>
                </a:solidFill>
              </a:rPr>
              <a:t>|</a:t>
            </a:r>
            <a:r>
              <a:rPr lang="en" sz="2100">
                <a:solidFill>
                  <a:srgbClr val="BF9000"/>
                </a:solidFill>
              </a:rPr>
              <a:t> - </a:t>
            </a:r>
            <a:r>
              <a:rPr lang="en" sz="2100">
                <a:solidFill>
                  <a:srgbClr val="BF9000"/>
                </a:solidFill>
              </a:rPr>
              <a:t>విద్యాలయానికి </a:t>
            </a:r>
            <a:r>
              <a:rPr lang="en" sz="2100">
                <a:solidFill>
                  <a:srgbClr val="BF9000"/>
                </a:solidFill>
              </a:rPr>
              <a:t>వెళ్తున్నాను</a:t>
            </a:r>
            <a:r>
              <a:rPr lang="en" sz="2100">
                <a:solidFill>
                  <a:srgbClr val="BF9000"/>
                </a:solidFill>
              </a:rPr>
              <a:t> (</a:t>
            </a:r>
            <a:r>
              <a:rPr lang="en" sz="2100">
                <a:solidFill>
                  <a:srgbClr val="BF9000"/>
                </a:solidFill>
              </a:rPr>
              <a:t>विद्यालय: - विद्यालयं)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कति </a:t>
            </a:r>
            <a:r>
              <a:rPr lang="en" sz="2100">
                <a:solidFill>
                  <a:srgbClr val="990000"/>
                </a:solidFill>
              </a:rPr>
              <a:t>जना: गच्छाम:</a:t>
            </a:r>
            <a:r>
              <a:rPr lang="en" sz="2100">
                <a:solidFill>
                  <a:srgbClr val="990000"/>
                </a:solidFill>
              </a:rPr>
              <a:t>? - </a:t>
            </a:r>
            <a:r>
              <a:rPr lang="en" sz="2100">
                <a:solidFill>
                  <a:srgbClr val="990000"/>
                </a:solidFill>
              </a:rPr>
              <a:t>ఎంత మంది వెళ్తున్నాము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अहम् एव गच्छामि</a:t>
            </a:r>
            <a:r>
              <a:rPr lang="en" sz="2100">
                <a:solidFill>
                  <a:srgbClr val="BF9000"/>
                </a:solidFill>
              </a:rPr>
              <a:t> | - </a:t>
            </a:r>
            <a:r>
              <a:rPr lang="en" sz="2100">
                <a:solidFill>
                  <a:srgbClr val="BF9000"/>
                </a:solidFill>
              </a:rPr>
              <a:t>నేను మాత్రమే వెళ్తున్నాను</a:t>
            </a:r>
            <a:r>
              <a:rPr lang="en" sz="2100">
                <a:solidFill>
                  <a:srgbClr val="BF9000"/>
                </a:solidFill>
              </a:rPr>
              <a:t>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कदा </a:t>
            </a:r>
            <a:r>
              <a:rPr lang="en" sz="2100">
                <a:solidFill>
                  <a:srgbClr val="990000"/>
                </a:solidFill>
              </a:rPr>
              <a:t>गच्छामि</a:t>
            </a:r>
            <a:r>
              <a:rPr lang="en" sz="2100">
                <a:solidFill>
                  <a:srgbClr val="990000"/>
                </a:solidFill>
              </a:rPr>
              <a:t>? - ఎప్పుడు </a:t>
            </a:r>
            <a:r>
              <a:rPr lang="en" sz="2100">
                <a:solidFill>
                  <a:srgbClr val="990000"/>
                </a:solidFill>
              </a:rPr>
              <a:t>వెళ్తున్నాను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प्रतिदिनं </a:t>
            </a:r>
            <a:r>
              <a:rPr lang="en" sz="2100">
                <a:solidFill>
                  <a:srgbClr val="BF9000"/>
                </a:solidFill>
              </a:rPr>
              <a:t>प्रातःकाले अष्ट वादने </a:t>
            </a:r>
            <a:r>
              <a:rPr lang="en" sz="2100">
                <a:solidFill>
                  <a:srgbClr val="BF9000"/>
                </a:solidFill>
              </a:rPr>
              <a:t>गच्छामि | </a:t>
            </a:r>
            <a:r>
              <a:rPr lang="en" sz="2100">
                <a:solidFill>
                  <a:srgbClr val="BF9000"/>
                </a:solidFill>
              </a:rPr>
              <a:t>- ప్రతిరోజు </a:t>
            </a:r>
            <a:r>
              <a:rPr lang="en" sz="2100">
                <a:solidFill>
                  <a:srgbClr val="BF9000"/>
                </a:solidFill>
              </a:rPr>
              <a:t>ఉదయం</a:t>
            </a:r>
            <a:r>
              <a:rPr lang="en" sz="2100">
                <a:solidFill>
                  <a:srgbClr val="BF9000"/>
                </a:solidFill>
              </a:rPr>
              <a:t> </a:t>
            </a:r>
            <a:r>
              <a:rPr lang="en" sz="2100">
                <a:solidFill>
                  <a:srgbClr val="BF9000"/>
                </a:solidFill>
              </a:rPr>
              <a:t>ఎనిమిది గంటలకి</a:t>
            </a:r>
            <a:r>
              <a:rPr lang="en" sz="2100">
                <a:solidFill>
                  <a:srgbClr val="BF9000"/>
                </a:solidFill>
              </a:rPr>
              <a:t> </a:t>
            </a:r>
            <a:r>
              <a:rPr lang="en" sz="2100">
                <a:solidFill>
                  <a:srgbClr val="BF9000"/>
                </a:solidFill>
              </a:rPr>
              <a:t>వెళ్తున్నాను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अहं प्रतिदिनं प्रात:काले द्वादशवादने विद्यालयं गच्छामि |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నేను ప్రతిరోజు ఉదయం ఎనిమిది గంటలకి విద్యాలయానికి  </a:t>
            </a:r>
            <a:r>
              <a:rPr lang="en" sz="2100">
                <a:solidFill>
                  <a:srgbClr val="BF9000"/>
                </a:solidFill>
              </a:rPr>
              <a:t>వెళ్తున్నాను 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