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db65ff9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db65ff9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54aa7eb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54aa7eb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54aa7eb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54aa7eb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54aa7eb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54aa7eb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54aa7ebd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54aa7ebd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b65ff9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b65ff9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db65ff9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db65ff9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db65ff9b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db65ff9b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53aebab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53aebab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54aa7eb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54aa7eb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54aa7ebd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54aa7ebd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54aa7ebd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54aa7ebd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amskruthamShikshanthu/sanskritProjects/blob/main/Lessons/sapthaKakaaraaha/aagachchati/7kakaaraha.md" TargetMode="External"/><Relationship Id="rId4" Type="http://schemas.openxmlformats.org/officeDocument/2006/relationships/hyperlink" Target="https://github.com/samskruthamShikshanthu/sanskritProjects/tree/main/Lessons/kriyapadaani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25100" y="861950"/>
            <a:ext cx="8278915" cy="14734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సంస్కృతం నేర్చుకుందాం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1596450" y="2762575"/>
            <a:ext cx="5087791" cy="82629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सप्तककारा: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कुत: </a:t>
            </a:r>
            <a:r>
              <a:rPr lang="en" sz="2100">
                <a:solidFill>
                  <a:srgbClr val="990000"/>
                </a:solidFill>
              </a:rPr>
              <a:t>आगच्छामि</a:t>
            </a:r>
            <a:r>
              <a:rPr lang="en" sz="2100">
                <a:solidFill>
                  <a:srgbClr val="990000"/>
                </a:solidFill>
              </a:rPr>
              <a:t>? - ఎక్కడినుండి </a:t>
            </a:r>
            <a:r>
              <a:rPr lang="en" sz="2100">
                <a:solidFill>
                  <a:srgbClr val="990000"/>
                </a:solidFill>
              </a:rPr>
              <a:t>వస్తున్నాను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देवालयत:</a:t>
            </a:r>
            <a:r>
              <a:rPr lang="en" sz="2100">
                <a:solidFill>
                  <a:srgbClr val="38761D"/>
                </a:solidFill>
              </a:rPr>
              <a:t> </a:t>
            </a:r>
            <a:r>
              <a:rPr lang="en" sz="2100">
                <a:solidFill>
                  <a:srgbClr val="38761D"/>
                </a:solidFill>
              </a:rPr>
              <a:t>आगच्छामि </a:t>
            </a:r>
            <a:r>
              <a:rPr lang="en" sz="2100">
                <a:solidFill>
                  <a:srgbClr val="38761D"/>
                </a:solidFill>
              </a:rPr>
              <a:t>- </a:t>
            </a:r>
            <a:r>
              <a:rPr lang="en" sz="2100">
                <a:solidFill>
                  <a:srgbClr val="38761D"/>
                </a:solidFill>
              </a:rPr>
              <a:t>దేవాలయం </a:t>
            </a:r>
            <a:r>
              <a:rPr lang="en" sz="2100">
                <a:solidFill>
                  <a:srgbClr val="38761D"/>
                </a:solidFill>
              </a:rPr>
              <a:t>నుండి </a:t>
            </a:r>
            <a:r>
              <a:rPr lang="en" sz="2100">
                <a:solidFill>
                  <a:srgbClr val="38761D"/>
                </a:solidFill>
              </a:rPr>
              <a:t>వస్తున్నాను</a:t>
            </a:r>
            <a:r>
              <a:rPr lang="en" sz="2100">
                <a:solidFill>
                  <a:srgbClr val="38761D"/>
                </a:solidFill>
              </a:rPr>
              <a:t>(</a:t>
            </a:r>
            <a:r>
              <a:rPr lang="en" sz="2100">
                <a:solidFill>
                  <a:srgbClr val="38761D"/>
                </a:solidFill>
              </a:rPr>
              <a:t>देवालय: - देवालयत:)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कथम् </a:t>
            </a:r>
            <a:r>
              <a:rPr lang="en" sz="2100">
                <a:solidFill>
                  <a:srgbClr val="990000"/>
                </a:solidFill>
              </a:rPr>
              <a:t>आगच्छामि</a:t>
            </a:r>
            <a:r>
              <a:rPr lang="en" sz="2100">
                <a:solidFill>
                  <a:srgbClr val="990000"/>
                </a:solidFill>
              </a:rPr>
              <a:t>? - ఎలా </a:t>
            </a:r>
            <a:r>
              <a:rPr lang="en" sz="2100">
                <a:solidFill>
                  <a:srgbClr val="990000"/>
                </a:solidFill>
              </a:rPr>
              <a:t>వస్తున్నాను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लोकयानेन </a:t>
            </a:r>
            <a:r>
              <a:rPr lang="en" sz="2100">
                <a:solidFill>
                  <a:srgbClr val="38761D"/>
                </a:solidFill>
              </a:rPr>
              <a:t>आगच्छामि </a:t>
            </a:r>
            <a:r>
              <a:rPr lang="en" sz="2100">
                <a:solidFill>
                  <a:srgbClr val="38761D"/>
                </a:solidFill>
              </a:rPr>
              <a:t>- </a:t>
            </a:r>
            <a:r>
              <a:rPr lang="en" sz="2100">
                <a:solidFill>
                  <a:srgbClr val="38761D"/>
                </a:solidFill>
              </a:rPr>
              <a:t>బస్సుద్వారా</a:t>
            </a:r>
            <a:r>
              <a:rPr lang="en" sz="2100">
                <a:solidFill>
                  <a:srgbClr val="38761D"/>
                </a:solidFill>
              </a:rPr>
              <a:t> </a:t>
            </a:r>
            <a:r>
              <a:rPr lang="en" sz="2100">
                <a:solidFill>
                  <a:srgbClr val="38761D"/>
                </a:solidFill>
              </a:rPr>
              <a:t>వస్తున్నాను</a:t>
            </a:r>
            <a:r>
              <a:rPr lang="en" sz="2100">
                <a:solidFill>
                  <a:srgbClr val="38761D"/>
                </a:solidFill>
              </a:rPr>
              <a:t>(लोकयानम् - लोकयानेन)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त्रिचक्रिकया आगच्छमि  - రీక్షాద్వారా వస్తున్నాను(त्रिचक्रिका  - त्रिचक्रिकया)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67">
                <a:solidFill>
                  <a:srgbClr val="38761D"/>
                </a:solidFill>
              </a:rPr>
              <a:t>(సాధనం - తృతీయా విభక్తి)</a:t>
            </a:r>
            <a:endParaRPr sz="1167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किमर्थम् </a:t>
            </a:r>
            <a:r>
              <a:rPr lang="en" sz="2100">
                <a:solidFill>
                  <a:srgbClr val="990000"/>
                </a:solidFill>
              </a:rPr>
              <a:t>आगच्छामि</a:t>
            </a:r>
            <a:r>
              <a:rPr lang="en" sz="2100">
                <a:solidFill>
                  <a:srgbClr val="990000"/>
                </a:solidFill>
              </a:rPr>
              <a:t>? - ఎందుకని </a:t>
            </a:r>
            <a:r>
              <a:rPr lang="en" sz="2100">
                <a:solidFill>
                  <a:srgbClr val="990000"/>
                </a:solidFill>
              </a:rPr>
              <a:t>వస్తున్నాను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पठनार्थम् </a:t>
            </a:r>
            <a:r>
              <a:rPr lang="en" sz="2100">
                <a:solidFill>
                  <a:srgbClr val="38761D"/>
                </a:solidFill>
              </a:rPr>
              <a:t>आगच्छामि </a:t>
            </a:r>
            <a:r>
              <a:rPr lang="en" sz="2100">
                <a:solidFill>
                  <a:srgbClr val="38761D"/>
                </a:solidFill>
              </a:rPr>
              <a:t>-  </a:t>
            </a:r>
            <a:r>
              <a:rPr lang="en" sz="2100">
                <a:solidFill>
                  <a:srgbClr val="38761D"/>
                </a:solidFill>
              </a:rPr>
              <a:t>చదవటానికి</a:t>
            </a:r>
            <a:r>
              <a:rPr lang="en" sz="2100">
                <a:solidFill>
                  <a:srgbClr val="38761D"/>
                </a:solidFill>
              </a:rPr>
              <a:t>  </a:t>
            </a:r>
            <a:r>
              <a:rPr lang="en" sz="2100">
                <a:solidFill>
                  <a:srgbClr val="38761D"/>
                </a:solidFill>
              </a:rPr>
              <a:t>వస్తున్నాను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BF9000"/>
                </a:solidFill>
              </a:rPr>
              <a:t>अहं मध्याह्णकाले सार्धैकवादने  विद्यालयं देवालयत: लोकयानेन पठनार्थम् आगच्छामि |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నేను మధ్యాహ్నం ఒకటిన్నరకి విద్యాలయానికి దేవాలయం నుండి బస్సుద్వారా చదవటానికి వస్తున్నాను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0" y="0"/>
            <a:ext cx="90771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38761D"/>
                </a:solidFill>
              </a:rPr>
              <a:t>आगतवान्</a:t>
            </a:r>
            <a:endParaRPr sz="5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38761D"/>
                </a:solidFill>
              </a:rPr>
              <a:t>आगतवती</a:t>
            </a:r>
            <a:endParaRPr sz="5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ఈ</a:t>
            </a:r>
            <a:r>
              <a:rPr lang="en" sz="2100"/>
              <a:t>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క్రియాపదల</a:t>
            </a:r>
            <a:r>
              <a:rPr lang="en" sz="2100"/>
              <a:t> </a:t>
            </a:r>
            <a:r>
              <a:rPr lang="en" sz="2100">
                <a:solidFill>
                  <a:srgbClr val="38761D"/>
                </a:solidFill>
              </a:rPr>
              <a:t>మీద సప్తకకారాలు ఉపయోగించండి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क्रियापदानि</a:t>
            </a:r>
            <a:endParaRPr sz="21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/>
          <p:nvPr/>
        </p:nvSpPr>
        <p:spPr>
          <a:xfrm>
            <a:off x="284175" y="345249"/>
            <a:ext cx="8537262" cy="45915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सर्वे भवन्तु सुखिनः</a:t>
            </a:r>
            <a:b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 सर्वे सन्तु निरामयाः</a:t>
            </a:r>
            <a:b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 सर्वे भद्राणि पश्यन्तु </a:t>
            </a:r>
            <a:b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मा कश्चिद् दु:खभाग्भवते ||</a:t>
            </a:r>
            <a:b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 ॐ शान्ति: शान्ति: शान्ति:|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/>
          <p:nvPr/>
        </p:nvSpPr>
        <p:spPr>
          <a:xfrm>
            <a:off x="894850" y="1509011"/>
            <a:ext cx="7879646" cy="21254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धन्यवाद:</a:t>
            </a:r>
          </a:p>
        </p:txBody>
      </p:sp>
      <p:sp>
        <p:nvSpPr>
          <p:cNvPr id="120" name="Google Shape;120;p25"/>
          <p:cNvSpPr txBox="1"/>
          <p:nvPr/>
        </p:nvSpPr>
        <p:spPr>
          <a:xfrm>
            <a:off x="35250" y="4541275"/>
            <a:ext cx="90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Picture source: PixaBay, pexels, Dreamina</a:t>
            </a:r>
            <a:endParaRPr sz="11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Content Source: Abhyasapustakam, </a:t>
            </a:r>
            <a:r>
              <a:rPr b="1" lang="en" sz="11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SamskritaBharati</a:t>
            </a:r>
            <a:endParaRPr b="1" sz="1600">
              <a:solidFill>
                <a:srgbClr val="38761D"/>
              </a:solidFill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519050" y="263050"/>
            <a:ext cx="7856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చిట్కా: బొమ్మల ద్వారా, అభినయం ద్వారా, వ్యక్తీకరణ ద్వారా,  ప్రశ్నించడం ద్వారా  సంస్కృత భాషను నేర్చుకోండి  </a:t>
            </a:r>
            <a:endParaRPr sz="1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552400" y="241925"/>
            <a:ext cx="6591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274E13"/>
                </a:solidFill>
              </a:rPr>
              <a:t>वक्रतुण्ड महाकाय सूर्यकोटि समप्रभ |</a:t>
            </a:r>
            <a:endParaRPr b="1" sz="33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74E13"/>
                </a:solidFill>
              </a:rPr>
              <a:t>निर्विघ्नं कुरु मे देव सर्वकार्येषु सर्वदा ||</a:t>
            </a:r>
            <a:endParaRPr b="1" sz="3300">
              <a:solidFill>
                <a:srgbClr val="274E13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039825" y="2082450"/>
            <a:ext cx="7470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274E13"/>
                </a:solidFill>
              </a:rPr>
              <a:t>सरस्वती नमस्तुभ्यं वरदे कामरूपिणि |  </a:t>
            </a:r>
            <a:endParaRPr b="1" sz="33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74E13"/>
                </a:solidFill>
              </a:rPr>
              <a:t>विद्यारम्भं करिष्यामि सिध्दिर्भवतु मे सदा ||</a:t>
            </a:r>
            <a:endParaRPr b="1" sz="3300">
              <a:solidFill>
                <a:srgbClr val="274E13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6100" y="3767450"/>
            <a:ext cx="7340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274E13"/>
                </a:solidFill>
              </a:rPr>
              <a:t>गुरुर्ब्रह्मा गुरुर्विष्णुः गुरुर्देवो महेश्वरः ।</a:t>
            </a:r>
            <a:endParaRPr b="1" sz="33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74E13"/>
                </a:solidFill>
              </a:rPr>
              <a:t>गुरुः साक्षात् परब्रह्म तस्मै श्री गुरवे नम: ॥</a:t>
            </a:r>
            <a:endParaRPr b="1" sz="33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9144014" cy="50894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पठामि संस्कृतं नित्यं वदामि संस्कृतं सदा 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ध्यायामि संस्कृतं सम्यक् वन्दे संस्कृतमातरम् || 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/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संस्कृतस्य प्रसाराय नैजं सर्वं ददाम्यहम् 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संस्कृतस्य सदा भक्तो वन्दे संस्कृतमातरम् ||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/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संस्कृतस्य कृते जीवन् संस्कृतस्य कृते यजन् 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आत्मानमाहुतं मन्ये वन्दे संस्कृतमातरम् ||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/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हिन्दु-धर्मं समाजं च पवित्रां संस्कृतिं तथा 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संरक्ष्य ननु कुर्याम विश्वं शान्तिसमन्वितम् ||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0" y="0"/>
            <a:ext cx="9094800" cy="50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74E13"/>
                </a:solidFill>
              </a:rPr>
              <a:t>किम्? - ఏది?</a:t>
            </a:r>
            <a:endParaRPr b="1" sz="46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74E13"/>
                </a:solidFill>
              </a:rPr>
              <a:t>कुत्र? - ఎక్కడ?</a:t>
            </a:r>
            <a:endParaRPr b="1" sz="46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74E13"/>
                </a:solidFill>
              </a:rPr>
              <a:t>कति? - ఎన్ని?</a:t>
            </a:r>
            <a:endParaRPr b="1" sz="46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74E13"/>
                </a:solidFill>
              </a:rPr>
              <a:t>कदा? - ఎప్పుడు?</a:t>
            </a:r>
            <a:endParaRPr b="1" sz="46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74E13"/>
                </a:solidFill>
              </a:rPr>
              <a:t>कुत:? - ఎక్కడి నుండి?</a:t>
            </a:r>
            <a:endParaRPr b="1" sz="46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74E13"/>
                </a:solidFill>
              </a:rPr>
              <a:t>कथम्? - ఎలా?</a:t>
            </a:r>
            <a:endParaRPr b="1" sz="46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74E13"/>
                </a:solidFill>
              </a:rPr>
              <a:t>किमर्थम्? - ఎందుకని?</a:t>
            </a:r>
            <a:endParaRPr b="1" sz="46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1618799" y="587675"/>
            <a:ext cx="5988166" cy="15579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आगच्छति</a:t>
            </a:r>
          </a:p>
        </p:txBody>
      </p:sp>
      <p:sp>
        <p:nvSpPr>
          <p:cNvPr id="78" name="Google Shape;78;p17"/>
          <p:cNvSpPr/>
          <p:nvPr/>
        </p:nvSpPr>
        <p:spPr>
          <a:xfrm>
            <a:off x="476113" y="2639534"/>
            <a:ext cx="8273539" cy="117789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వస్తున్నది/వస్తున్నాడు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38761D"/>
                </a:solidFill>
              </a:rPr>
              <a:t>आगच्छति  -  వస్తున్నది/వస్తున్నాడు</a:t>
            </a:r>
            <a:r>
              <a:rPr lang="en" sz="2464">
                <a:solidFill>
                  <a:srgbClr val="BF9000"/>
                </a:solidFill>
              </a:rPr>
              <a:t> </a:t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990000"/>
                </a:solidFill>
              </a:rPr>
              <a:t>का आगच्छति? - ఎవ్వరు వస్తున్నది?</a:t>
            </a:r>
            <a:endParaRPr sz="2464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38761D"/>
                </a:solidFill>
              </a:rPr>
              <a:t>कुक्कुटी</a:t>
            </a:r>
            <a:r>
              <a:rPr lang="en" sz="2464">
                <a:solidFill>
                  <a:srgbClr val="38761D"/>
                </a:solidFill>
              </a:rPr>
              <a:t> आगच्छति - ఆడ కోడి వస్తున్నది</a:t>
            </a:r>
            <a:r>
              <a:rPr lang="en" sz="2464">
                <a:solidFill>
                  <a:srgbClr val="BF9000"/>
                </a:solidFill>
              </a:rPr>
              <a:t> </a:t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636"/>
              <a:buFont typeface="Arial"/>
              <a:buNone/>
            </a:pPr>
            <a:r>
              <a:rPr lang="en" sz="2464">
                <a:solidFill>
                  <a:srgbClr val="990000"/>
                </a:solidFill>
              </a:rPr>
              <a:t>कति कुक्कुट्य: आगच्छन्ति? - ఎన్ని కోళ్ళు వస్తున్నాయి?</a:t>
            </a:r>
            <a:endParaRPr sz="2464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636"/>
              <a:buFont typeface="Arial"/>
              <a:buNone/>
            </a:pPr>
            <a:r>
              <a:rPr lang="en" sz="2464">
                <a:solidFill>
                  <a:srgbClr val="38761D"/>
                </a:solidFill>
              </a:rPr>
              <a:t>कुक्कुटीचतुष्टयम् आगच्छति - నాలుగు కోళ్ళు వస్తున్నాయి</a:t>
            </a:r>
            <a:endParaRPr sz="2464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636"/>
              <a:buFont typeface="Arial"/>
              <a:buNone/>
            </a:pPr>
            <a:r>
              <a:rPr lang="en" sz="2464">
                <a:solidFill>
                  <a:srgbClr val="38761D"/>
                </a:solidFill>
              </a:rPr>
              <a:t> </a:t>
            </a:r>
            <a:r>
              <a:rPr lang="en" sz="1735">
                <a:solidFill>
                  <a:srgbClr val="38761D"/>
                </a:solidFill>
              </a:rPr>
              <a:t>( for beginner learning: 1 to 4 is a group)</a:t>
            </a:r>
            <a:endParaRPr sz="1735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990000"/>
                </a:solidFill>
              </a:rPr>
              <a:t>कुत्र आगच्छति? - ఎక్కడికి వస్తున్నది?</a:t>
            </a:r>
            <a:endParaRPr sz="2464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38761D"/>
                </a:solidFill>
              </a:rPr>
              <a:t>गृहम् आगच्छति - ఇంటికి వస్తున్నది</a:t>
            </a:r>
            <a:endParaRPr sz="2464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990000"/>
                </a:solidFill>
              </a:rPr>
              <a:t>कदा आगच्छति? - ఎప్పుడు వస్తున్నది?</a:t>
            </a:r>
            <a:endParaRPr sz="2464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38761D"/>
                </a:solidFill>
              </a:rPr>
              <a:t>अद्य प्रातःकाले सपाददशवादने आगच्छति - ఈ రోజు ఉదయం 10:15 కు వస్తున్నది</a:t>
            </a:r>
            <a:r>
              <a:rPr lang="en" sz="2464">
                <a:solidFill>
                  <a:srgbClr val="BF9000"/>
                </a:solidFill>
              </a:rPr>
              <a:t> </a:t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BF9000"/>
                </a:solidFill>
              </a:rPr>
              <a:t>कुक्कुटचतुष्टयम् अद्य प्रात:काले सपाददशवादने गृहम् आगच्छति</a:t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636"/>
              <a:buFont typeface="Arial"/>
              <a:buNone/>
            </a:pPr>
            <a:r>
              <a:rPr lang="en" sz="2464">
                <a:solidFill>
                  <a:srgbClr val="38761D"/>
                </a:solidFill>
              </a:rPr>
              <a:t>నాలుగు కోళ్ళు ఈరోజు ఉదయం 10:15 కు ఇంటికి వస్తున్నాయి(వస్తున్నది)</a:t>
            </a:r>
            <a:endParaRPr sz="2464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990000"/>
                </a:solidFill>
              </a:rPr>
              <a:t>कुत: आगच्छति? - ఎక్కడినుండి వస్తున్నది?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8761D"/>
                </a:solidFill>
              </a:rPr>
              <a:t>वाटिकात: आगच्छति - తోటనుండి వస్తున్నది(वाटिका - वाटिकात:)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990000"/>
                </a:solidFill>
              </a:rPr>
              <a:t>कथम् आगच्छति? - ఎలా వస్తున్నది?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8761D"/>
                </a:solidFill>
              </a:rPr>
              <a:t>त्रिचक्रिकया आगच्छति  - రీక్షాద్వారా వస్తున్నది(त्रिचक्रिका  - त्रिचक्रिकया 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8761D"/>
                </a:solidFill>
              </a:rPr>
              <a:t>लोकयानेन आगच्छाति - బస్సుద్వారా వస్తున్నది(लोकयानम् - लोकयानेन)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212"/>
              <a:buFont typeface="Arial"/>
              <a:buNone/>
            </a:pPr>
            <a:r>
              <a:rPr lang="en" sz="1167">
                <a:solidFill>
                  <a:srgbClr val="38761D"/>
                </a:solidFill>
              </a:rPr>
              <a:t>(సాధనం - తృతీయా విభక్తి)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990000"/>
                </a:solidFill>
              </a:rPr>
              <a:t>किमर्थम् आगच्छति? - ఎందుకని వస్తున్నది?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8761D"/>
                </a:solidFill>
              </a:rPr>
              <a:t>अण्डानि स्थापयितुं आगच्छति  -  గుడ్లు పెట్టడానికి  వస్తున్నది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BF9000"/>
                </a:solidFill>
              </a:rPr>
              <a:t>कुक्कुटचतुष्टयम् अद्य प्रात:काले सपाददशवादने त्रिचक्रिकया अण्डानि स्थापयितुं वाटिकात: गृहम् आगच्छति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8761D"/>
                </a:solidFill>
              </a:rPr>
              <a:t>నాలుగు కోళ్ళు ఈరోజు ఉదయం 10:15 కు రిక్షాయందు గుడ్లు పెట్టడానికి తోటనుండి ఇంటికి వస్తున్నాయి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>
            <a:off x="1338312" y="795150"/>
            <a:ext cx="6467395" cy="14998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आगच्छामि</a:t>
            </a:r>
          </a:p>
        </p:txBody>
      </p:sp>
      <p:sp>
        <p:nvSpPr>
          <p:cNvPr id="94" name="Google Shape;94;p20"/>
          <p:cNvSpPr/>
          <p:nvPr/>
        </p:nvSpPr>
        <p:spPr>
          <a:xfrm>
            <a:off x="2414025" y="2607934"/>
            <a:ext cx="4315927" cy="110017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వస్తున్నాను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आगच्छामि </a:t>
            </a:r>
            <a:r>
              <a:rPr lang="en" sz="2100">
                <a:solidFill>
                  <a:srgbClr val="38761D"/>
                </a:solidFill>
              </a:rPr>
              <a:t>- </a:t>
            </a:r>
            <a:r>
              <a:rPr lang="en" sz="2100">
                <a:solidFill>
                  <a:srgbClr val="38761D"/>
                </a:solidFill>
              </a:rPr>
              <a:t>వస్తున్నాను</a:t>
            </a:r>
            <a:r>
              <a:rPr lang="en" sz="2100">
                <a:solidFill>
                  <a:srgbClr val="38761D"/>
                </a:solidFill>
              </a:rPr>
              <a:t> 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क: आगच्छति? - ఎవ్వరు వస్తున్నది/వస్తున్నాడు?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अहं आगच्छामि |</a:t>
            </a:r>
            <a:r>
              <a:rPr lang="en" sz="2100">
                <a:solidFill>
                  <a:srgbClr val="38761D"/>
                </a:solidFill>
              </a:rPr>
              <a:t> - </a:t>
            </a:r>
            <a:r>
              <a:rPr lang="en" sz="2100">
                <a:solidFill>
                  <a:srgbClr val="38761D"/>
                </a:solidFill>
              </a:rPr>
              <a:t>నేను వస్తున్నాను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कुत्र </a:t>
            </a:r>
            <a:r>
              <a:rPr lang="en" sz="2100">
                <a:solidFill>
                  <a:srgbClr val="990000"/>
                </a:solidFill>
              </a:rPr>
              <a:t>आगच्छामि</a:t>
            </a:r>
            <a:r>
              <a:rPr lang="en" sz="2100">
                <a:solidFill>
                  <a:srgbClr val="990000"/>
                </a:solidFill>
              </a:rPr>
              <a:t>? - ఎక్కడికి </a:t>
            </a:r>
            <a:r>
              <a:rPr lang="en" sz="2100">
                <a:solidFill>
                  <a:srgbClr val="990000"/>
                </a:solidFill>
              </a:rPr>
              <a:t>వస్తున్నాను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विद्यालयं आगच्छामि |</a:t>
            </a:r>
            <a:r>
              <a:rPr lang="en" sz="2100">
                <a:solidFill>
                  <a:srgbClr val="38761D"/>
                </a:solidFill>
              </a:rPr>
              <a:t> - </a:t>
            </a:r>
            <a:r>
              <a:rPr lang="en" sz="2100">
                <a:solidFill>
                  <a:srgbClr val="38761D"/>
                </a:solidFill>
              </a:rPr>
              <a:t>విద్యాలయానికి </a:t>
            </a:r>
            <a:r>
              <a:rPr lang="en" sz="2100">
                <a:solidFill>
                  <a:srgbClr val="38761D"/>
                </a:solidFill>
              </a:rPr>
              <a:t>వస్తున్నాను</a:t>
            </a:r>
            <a:r>
              <a:rPr lang="en" sz="2100">
                <a:solidFill>
                  <a:srgbClr val="38761D"/>
                </a:solidFill>
              </a:rPr>
              <a:t>(</a:t>
            </a:r>
            <a:r>
              <a:rPr lang="en" sz="2100">
                <a:solidFill>
                  <a:srgbClr val="38761D"/>
                </a:solidFill>
              </a:rPr>
              <a:t>विद्यालय: - विद्यालयं)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कति </a:t>
            </a:r>
            <a:r>
              <a:rPr lang="en" sz="2100">
                <a:solidFill>
                  <a:srgbClr val="990000"/>
                </a:solidFill>
              </a:rPr>
              <a:t>जना: आगच्छाम</a:t>
            </a:r>
            <a:r>
              <a:rPr lang="en" sz="2100">
                <a:solidFill>
                  <a:srgbClr val="990000"/>
                </a:solidFill>
              </a:rPr>
              <a:t>:</a:t>
            </a:r>
            <a:r>
              <a:rPr lang="en" sz="2100">
                <a:solidFill>
                  <a:srgbClr val="990000"/>
                </a:solidFill>
              </a:rPr>
              <a:t>? - </a:t>
            </a:r>
            <a:r>
              <a:rPr lang="en" sz="2100">
                <a:solidFill>
                  <a:srgbClr val="990000"/>
                </a:solidFill>
              </a:rPr>
              <a:t>ఎంత మంది </a:t>
            </a:r>
            <a:r>
              <a:rPr lang="en" sz="2100">
                <a:solidFill>
                  <a:srgbClr val="990000"/>
                </a:solidFill>
              </a:rPr>
              <a:t>వస్తున్నాము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अहम् एव आगच्छामि</a:t>
            </a:r>
            <a:r>
              <a:rPr lang="en" sz="2100">
                <a:solidFill>
                  <a:srgbClr val="38761D"/>
                </a:solidFill>
              </a:rPr>
              <a:t>| - </a:t>
            </a:r>
            <a:r>
              <a:rPr lang="en" sz="2100">
                <a:solidFill>
                  <a:srgbClr val="38761D"/>
                </a:solidFill>
              </a:rPr>
              <a:t>నేను మాత్రమే </a:t>
            </a:r>
            <a:r>
              <a:rPr lang="en" sz="2100">
                <a:solidFill>
                  <a:srgbClr val="38761D"/>
                </a:solidFill>
              </a:rPr>
              <a:t>వస్తున్నాను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कदा </a:t>
            </a:r>
            <a:r>
              <a:rPr lang="en" sz="2100">
                <a:solidFill>
                  <a:srgbClr val="990000"/>
                </a:solidFill>
              </a:rPr>
              <a:t>आगच्छामि</a:t>
            </a:r>
            <a:r>
              <a:rPr lang="en" sz="2100">
                <a:solidFill>
                  <a:srgbClr val="990000"/>
                </a:solidFill>
              </a:rPr>
              <a:t>? - ఎప్పుడు </a:t>
            </a:r>
            <a:r>
              <a:rPr lang="en" sz="2100">
                <a:solidFill>
                  <a:srgbClr val="990000"/>
                </a:solidFill>
              </a:rPr>
              <a:t>వస్తున్నాను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मध्याह्णकाले सार्धैकवादने आगच्छामि </a:t>
            </a:r>
            <a:r>
              <a:rPr lang="en" sz="2100">
                <a:solidFill>
                  <a:srgbClr val="38761D"/>
                </a:solidFill>
              </a:rPr>
              <a:t>| </a:t>
            </a:r>
            <a:r>
              <a:rPr lang="en" sz="2100">
                <a:solidFill>
                  <a:srgbClr val="38761D"/>
                </a:solidFill>
              </a:rPr>
              <a:t>- </a:t>
            </a:r>
            <a:r>
              <a:rPr lang="en" sz="2100">
                <a:solidFill>
                  <a:srgbClr val="38761D"/>
                </a:solidFill>
              </a:rPr>
              <a:t>మద్యాహ్నం ఒకటిన్నరకి వస్తున్నాను 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(सार्धैक - सार्ध + एक)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9000"/>
                </a:solidFill>
              </a:rPr>
              <a:t>अहं </a:t>
            </a:r>
            <a:r>
              <a:rPr lang="en" sz="2100">
                <a:solidFill>
                  <a:srgbClr val="BF9000"/>
                </a:solidFill>
              </a:rPr>
              <a:t>मध्याह्णकाले सार्धैकवादने</a:t>
            </a:r>
            <a:r>
              <a:rPr lang="en" sz="2100">
                <a:solidFill>
                  <a:srgbClr val="BF9000"/>
                </a:solidFill>
              </a:rPr>
              <a:t> विद्यालयं आगच्छामि |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8761D"/>
                </a:solidFill>
              </a:rPr>
              <a:t>నేను మధ్యాహ్నం ఒకటిన్నరకి విద్యాలయానికి  వస్తున్నాను 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