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448C7B-E591-450A-AAFF-229B612107AB}">
  <a:tblStyle styleId="{B9448C7B-E591-450A-AAFF-229B612107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db65ff9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db65ff9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54aa7eb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54aa7eb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54aa7eb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54aa7eb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54aa7ebd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54aa7ebd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b65ff9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b65ff9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db65ff9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db65ff9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db65ff9b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db65ff9b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53aebab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53aebab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54aa7eb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54aa7eb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eaa9e00c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eaa9e00c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ec58072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ec58072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samskruthamShikshanthu/sanskritProjects/blob/main/Lessons/sapthaKakaaraaha/kriidati/7k-kriidathi.md" TargetMode="External"/><Relationship Id="rId4" Type="http://schemas.openxmlformats.org/officeDocument/2006/relationships/hyperlink" Target="https://github.com/samskruthamShikshanthu/sanskritProjects/tree/main/Lessons/kriyapadaani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25100" y="861950"/>
            <a:ext cx="8278915" cy="14734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సంస్కృతం నేర్చుకుందాం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1596450" y="2762575"/>
            <a:ext cx="5087791" cy="82629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सप्तककारा: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subTitle"/>
          </p:nvPr>
        </p:nvSpPr>
        <p:spPr>
          <a:xfrm>
            <a:off x="0" y="0"/>
            <a:ext cx="90771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0C343D"/>
                </a:solidFill>
              </a:rPr>
              <a:t>क्रीडितवती</a:t>
            </a:r>
            <a:endParaRPr sz="58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800">
                <a:solidFill>
                  <a:srgbClr val="0C343D"/>
                </a:solidFill>
              </a:rPr>
              <a:t>क्रीडितवान्</a:t>
            </a:r>
            <a:endParaRPr sz="58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C343D"/>
                </a:solidFill>
              </a:rPr>
              <a:t>ఈ</a:t>
            </a:r>
            <a:r>
              <a:rPr lang="en" sz="2100"/>
              <a:t>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క్రియాపదల</a:t>
            </a:r>
            <a:r>
              <a:rPr lang="en" sz="2100"/>
              <a:t> </a:t>
            </a:r>
            <a:r>
              <a:rPr lang="en" sz="2100">
                <a:solidFill>
                  <a:srgbClr val="0C343D"/>
                </a:solidFill>
              </a:rPr>
              <a:t>మీద సప్తకకారాలు ఉపయోగించండి</a:t>
            </a:r>
            <a:endParaRPr sz="21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क्रियापदानि</a:t>
            </a:r>
            <a:endParaRPr sz="21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/>
        </p:nvSpPr>
        <p:spPr>
          <a:xfrm>
            <a:off x="284175" y="345249"/>
            <a:ext cx="8537262" cy="45915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सर्वे भवन्तु सुखिनः</a:t>
            </a:r>
            <a:b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 सर्वे सन्तु निरामयाः</a:t>
            </a:r>
            <a:b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 सर्वे भद्राणि पश्यन्तु </a:t>
            </a:r>
            <a:b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मा कश्चिद् दु:खभाग्भवते ||</a:t>
            </a:r>
            <a:b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 ॐ शान्ति: शान्ति: शान्ति:|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/>
          <p:nvPr/>
        </p:nvSpPr>
        <p:spPr>
          <a:xfrm>
            <a:off x="894850" y="1509011"/>
            <a:ext cx="7879646" cy="21254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धन्यवाद:</a:t>
            </a:r>
          </a:p>
        </p:txBody>
      </p:sp>
      <p:sp>
        <p:nvSpPr>
          <p:cNvPr id="117" name="Google Shape;117;p24"/>
          <p:cNvSpPr txBox="1"/>
          <p:nvPr/>
        </p:nvSpPr>
        <p:spPr>
          <a:xfrm>
            <a:off x="35250" y="4541275"/>
            <a:ext cx="90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Picture source: PixaBay, pexels, Dreamina</a:t>
            </a:r>
            <a:endParaRPr sz="11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Content Source: Abhyasapustakam, </a:t>
            </a:r>
            <a:r>
              <a:rPr b="1" lang="en" sz="11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SamskritaBharati</a:t>
            </a:r>
            <a:endParaRPr b="1" sz="1600">
              <a:solidFill>
                <a:srgbClr val="1C4587"/>
              </a:solidFill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519050" y="263050"/>
            <a:ext cx="7856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C343D"/>
                </a:solidFill>
                <a:latin typeface="Nunito"/>
                <a:ea typeface="Nunito"/>
                <a:cs typeface="Nunito"/>
                <a:sym typeface="Nunito"/>
              </a:rPr>
              <a:t>చిట్కా: బొమ్మల ద్వారా, అభినయం ద్వారా, వ్యక్తీకరణ ద్వారా,  ప్రశ్నించడం ద్వారా  సంస్కృత భాషను నేర్చుకోండి  </a:t>
            </a:r>
            <a:endParaRPr sz="1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552400" y="241925"/>
            <a:ext cx="6591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134F5C"/>
                </a:solidFill>
              </a:rPr>
              <a:t>वक्रतुण्ड महाकाय सूर्यकोटि समप्रभ |</a:t>
            </a:r>
            <a:endParaRPr b="1" sz="3300">
              <a:solidFill>
                <a:srgbClr val="134F5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34F5C"/>
                </a:solidFill>
              </a:rPr>
              <a:t>निर्विघ्नं कुरु मे देव सर्वकार्येषु सर्वदा ||</a:t>
            </a:r>
            <a:endParaRPr b="1" sz="3300">
              <a:solidFill>
                <a:srgbClr val="134F5C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039825" y="2082450"/>
            <a:ext cx="747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134F5C"/>
                </a:solidFill>
              </a:rPr>
              <a:t>सरस्वती नमस्तुभ्यं वरदे कामरूपिणि |  </a:t>
            </a:r>
            <a:endParaRPr b="1" sz="3300">
              <a:solidFill>
                <a:srgbClr val="134F5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34F5C"/>
                </a:solidFill>
              </a:rPr>
              <a:t>विद्यारम्भं करिष्यामि सिध्दिर्भवतु मे सदा ||</a:t>
            </a:r>
            <a:endParaRPr b="1" sz="3300">
              <a:solidFill>
                <a:srgbClr val="134F5C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6100" y="3767450"/>
            <a:ext cx="7340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134F5C"/>
                </a:solidFill>
              </a:rPr>
              <a:t>गुरुर्ब्रह्मा गुरुर्विष्णुः गुरुर्देवो महेश्वरः ।</a:t>
            </a:r>
            <a:endParaRPr b="1" sz="3300">
              <a:solidFill>
                <a:srgbClr val="134F5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34F5C"/>
                </a:solidFill>
              </a:rPr>
              <a:t>गुरुः साक्षात् परब्रह्म तस्मै श्री गुरवे नम: ॥</a:t>
            </a:r>
            <a:endParaRPr b="1" sz="3300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4014" cy="50894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पठामि संस्कृतं नित्यं वदामि संस्कृतं सदा |</a:t>
            </a:r>
            <a:b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ध्यायामि संस्कृतं सम्यक् वन्दे संस्कृतमातरम् || </a:t>
            </a:r>
            <a:b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/>
            </a:r>
            <a:b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संस्कृतस्य प्रसाराय नैजं सर्वं ददाम्यहम् |</a:t>
            </a:r>
            <a:b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संस्कृतस्य सदा भक्तो वन्दे संस्कृतमातरम् ||</a:t>
            </a:r>
            <a:b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/>
            </a:r>
            <a:b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संस्कृतस्य कृते जीवन् संस्कृतस्य कृते यजन् |</a:t>
            </a:r>
            <a:b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आत्मानमाहुतं मन्ये वन्दे संस्कृतमातरम् ||</a:t>
            </a:r>
            <a:b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/>
            </a:r>
            <a:b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हिन्दु-धर्मं समाजं च पवित्रां संस्कृतिं तथा |</a:t>
            </a:r>
            <a:b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संरक्ष्य ननु कुर्याम विश्वं शान्तिसमन्वितम् ||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0" y="0"/>
            <a:ext cx="9094800" cy="50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0C343D"/>
                </a:solidFill>
              </a:rPr>
              <a:t>किम्? - ఏది?</a:t>
            </a:r>
            <a:endParaRPr b="1" sz="46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0C343D"/>
                </a:solidFill>
              </a:rPr>
              <a:t>कुत्र? - ఎక్కడ?</a:t>
            </a:r>
            <a:endParaRPr b="1" sz="46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0C343D"/>
                </a:solidFill>
              </a:rPr>
              <a:t>कति? - ఎన్ని?</a:t>
            </a:r>
            <a:endParaRPr b="1" sz="46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0C343D"/>
                </a:solidFill>
              </a:rPr>
              <a:t>कदा? - ఎప్పుడు?</a:t>
            </a:r>
            <a:endParaRPr b="1" sz="46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0C343D"/>
                </a:solidFill>
              </a:rPr>
              <a:t>कुत:? - ఎక్కడి నుండి?</a:t>
            </a:r>
            <a:endParaRPr b="1" sz="46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0C343D"/>
                </a:solidFill>
              </a:rPr>
              <a:t>कथम्? - ఎలా?</a:t>
            </a:r>
            <a:endParaRPr b="1" sz="46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0C343D"/>
                </a:solidFill>
              </a:rPr>
              <a:t>किमर्थम्? - ఎందుకని?</a:t>
            </a:r>
            <a:endParaRPr b="1" sz="46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234975" y="224600"/>
            <a:ext cx="2272726" cy="11343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क्रीडति</a:t>
            </a:r>
          </a:p>
        </p:txBody>
      </p:sp>
      <p:sp>
        <p:nvSpPr>
          <p:cNvPr id="78" name="Google Shape;78;p17"/>
          <p:cNvSpPr/>
          <p:nvPr/>
        </p:nvSpPr>
        <p:spPr>
          <a:xfrm>
            <a:off x="67401" y="1825750"/>
            <a:ext cx="2578670" cy="164249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ఆడుతున్నది/</a:t>
            </a:r>
            <a:b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ఆడుతున్నాడు</a:t>
            </a:r>
          </a:p>
        </p:txBody>
      </p:sp>
      <p:sp>
        <p:nvSpPr>
          <p:cNvPr id="79" name="Google Shape;79;p17"/>
          <p:cNvSpPr/>
          <p:nvPr/>
        </p:nvSpPr>
        <p:spPr>
          <a:xfrm>
            <a:off x="6300250" y="281900"/>
            <a:ext cx="2557253" cy="112497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क्रीडामि</a:t>
            </a:r>
          </a:p>
        </p:txBody>
      </p:sp>
      <p:sp>
        <p:nvSpPr>
          <p:cNvPr id="80" name="Google Shape;80;p17"/>
          <p:cNvSpPr/>
          <p:nvPr/>
        </p:nvSpPr>
        <p:spPr>
          <a:xfrm>
            <a:off x="5804151" y="1623725"/>
            <a:ext cx="2598446" cy="75700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ఆడుతున్నాను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0C343D"/>
                </a:solidFill>
              </a:rPr>
              <a:t>क्रीडति -  ఆడున్నది/ఆడుతున్నాడు</a:t>
            </a:r>
            <a:r>
              <a:rPr lang="en" sz="2767">
                <a:solidFill>
                  <a:srgbClr val="BF9000"/>
                </a:solidFill>
              </a:rPr>
              <a:t> </a:t>
            </a:r>
            <a:endParaRPr sz="1967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67">
                <a:solidFill>
                  <a:srgbClr val="BF9000"/>
                </a:solidFill>
              </a:rPr>
              <a:t>(ప్రథమపురుష కి ఉపడయోగించే క్రియా పదాలే भवान्/भवती కి ఉపయోగించవచ్చు)</a:t>
            </a:r>
            <a:endParaRPr sz="1967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67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990000"/>
                </a:solidFill>
              </a:rPr>
              <a:t>क: क्रीडति? - ఎవ్వడు ఆడుతున్నాడు?</a:t>
            </a:r>
            <a:r>
              <a:rPr lang="en" sz="2447">
                <a:solidFill>
                  <a:srgbClr val="990000"/>
                </a:solidFill>
              </a:rPr>
              <a:t> </a:t>
            </a:r>
            <a:endParaRPr sz="2447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0C343D"/>
                </a:solidFill>
              </a:rPr>
              <a:t>भवान्(पुम्)  क्रीडति</a:t>
            </a:r>
            <a:r>
              <a:rPr lang="en" sz="2767">
                <a:solidFill>
                  <a:srgbClr val="0C343D"/>
                </a:solidFill>
              </a:rPr>
              <a:t>- మీరు ఆడుతున్నారు </a:t>
            </a:r>
            <a:endParaRPr sz="2767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67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751"/>
              <a:buFont typeface="Arial"/>
              <a:buNone/>
            </a:pPr>
            <a:r>
              <a:rPr lang="en" sz="2767">
                <a:solidFill>
                  <a:srgbClr val="990000"/>
                </a:solidFill>
              </a:rPr>
              <a:t>कुत्र क्रीडामि? - ఎక్కడ ఆడుతున్నాను?</a:t>
            </a:r>
            <a:endParaRPr sz="2767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0C343D"/>
                </a:solidFill>
              </a:rPr>
              <a:t>क्रिडाङ्गने क्रीडति  - మైదానముయందు ఆడుతున్నారు (क्रिडाङ्गनम् - क्रिडाङ्गने)</a:t>
            </a:r>
            <a:endParaRPr sz="2767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95">
                <a:solidFill>
                  <a:srgbClr val="0C343D"/>
                </a:solidFill>
              </a:rPr>
              <a:t>(ఆధారం - సప్తమీ విభక్తి)</a:t>
            </a:r>
            <a:endParaRPr sz="2195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96"/>
              <a:buFont typeface="Arial"/>
              <a:buNone/>
            </a:pPr>
            <a:r>
              <a:t/>
            </a:r>
            <a:endParaRPr sz="2195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751"/>
              <a:buFont typeface="Arial"/>
              <a:buNone/>
            </a:pPr>
            <a:r>
              <a:rPr lang="en" sz="2767">
                <a:solidFill>
                  <a:srgbClr val="990000"/>
                </a:solidFill>
              </a:rPr>
              <a:t>कति छात्रा: क्रीडन्ति? - ఎంతమంది విద్యార్థలు ఆడుతున్నారు?</a:t>
            </a:r>
            <a:endParaRPr sz="2767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751"/>
              <a:buFont typeface="Arial"/>
              <a:buNone/>
            </a:pPr>
            <a:r>
              <a:rPr lang="en" sz="2767">
                <a:solidFill>
                  <a:srgbClr val="0C343D"/>
                </a:solidFill>
              </a:rPr>
              <a:t>भवान् एव  क्रीडति - మీరు మాత్రమే ఆడుతున్నారు </a:t>
            </a:r>
            <a:endParaRPr sz="2195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67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990000"/>
                </a:solidFill>
              </a:rPr>
              <a:t>कदा क्रीडामि? - ఎప్పుడు ఆడుతున్నాను?</a:t>
            </a:r>
            <a:endParaRPr sz="2767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0C343D"/>
                </a:solidFill>
              </a:rPr>
              <a:t>पूर्वाह्णे एकादशवादनत: (एकादशवादनात्) मध्याह्णे द्वादशवादनपर्यन्तं क्रीडति। - ఉదయం పదకొండునుండి మధ్యాహ్నం పన్నెండు వరకు ఆడుతున్నారు </a:t>
            </a:r>
            <a:endParaRPr sz="2767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67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BF9000"/>
                </a:solidFill>
              </a:rPr>
              <a:t>भवान् पूर्वाह्णे एकादशवादनत: (एकादशवादनात्) मध्याह्णे द्वादशवादनपर्यन्तं क्रीडाङ्गने क्रीडति |</a:t>
            </a:r>
            <a:endParaRPr sz="2767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751"/>
              <a:buFont typeface="Arial"/>
              <a:buNone/>
            </a:pPr>
            <a:r>
              <a:rPr lang="en" sz="2767">
                <a:solidFill>
                  <a:srgbClr val="0C343D"/>
                </a:solidFill>
              </a:rPr>
              <a:t>మీరు ఉదయం 11:00 నుండి మధ్యాహ్నం 12:00 వరకు మైదానముయందు ఆడుతున్నారు</a:t>
            </a:r>
            <a:endParaRPr sz="2767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874"/>
              <a:buFont typeface="Arial"/>
              <a:buNone/>
            </a:pPr>
            <a:r>
              <a:rPr lang="en" sz="2346">
                <a:solidFill>
                  <a:srgbClr val="990000"/>
                </a:solidFill>
              </a:rPr>
              <a:t>कुत: क्रीडामि? - ఎక్కడినుండి ఆడుతున్నాను? X</a:t>
            </a:r>
            <a:endParaRPr sz="2346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874"/>
              <a:buFont typeface="Arial"/>
              <a:buNone/>
            </a:pPr>
            <a:r>
              <a:rPr lang="en" sz="2346">
                <a:solidFill>
                  <a:srgbClr val="0C343D"/>
                </a:solidFill>
              </a:rPr>
              <a:t> </a:t>
            </a:r>
            <a:endParaRPr sz="2346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874"/>
              <a:buFont typeface="Arial"/>
              <a:buNone/>
            </a:pPr>
            <a:r>
              <a:rPr lang="en" sz="2346">
                <a:solidFill>
                  <a:srgbClr val="990000"/>
                </a:solidFill>
              </a:rPr>
              <a:t>कथम् क्रीडामि? - ఎలా ఆడుతున్నాను?</a:t>
            </a:r>
            <a:endParaRPr sz="2346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874"/>
              <a:buFont typeface="Arial"/>
              <a:buNone/>
            </a:pPr>
            <a:r>
              <a:rPr lang="en" sz="2346">
                <a:solidFill>
                  <a:srgbClr val="0C343D"/>
                </a:solidFill>
              </a:rPr>
              <a:t>शीघ्रं क्रीडति - త్వరగా ఆడుతున్నారు</a:t>
            </a:r>
            <a:endParaRPr sz="2346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874"/>
              <a:buFont typeface="Arial"/>
              <a:buNone/>
            </a:pPr>
            <a:r>
              <a:rPr lang="en" sz="2346">
                <a:solidFill>
                  <a:srgbClr val="0C343D"/>
                </a:solidFill>
              </a:rPr>
              <a:t>आनन्देन क्रीडति - ఆనందంతో ఆడుతున్నారు</a:t>
            </a:r>
            <a:endParaRPr sz="2346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874"/>
              <a:buFont typeface="Arial"/>
              <a:buNone/>
            </a:pPr>
            <a:r>
              <a:t/>
            </a:r>
            <a:endParaRPr sz="2346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874"/>
              <a:buFont typeface="Arial"/>
              <a:buNone/>
            </a:pPr>
            <a:r>
              <a:rPr lang="en" sz="2346">
                <a:solidFill>
                  <a:srgbClr val="990000"/>
                </a:solidFill>
              </a:rPr>
              <a:t>किमर्थम् क्रीडामि? - ఎందుకని ఆడుతున్నాను?</a:t>
            </a:r>
            <a:endParaRPr sz="2346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874"/>
              <a:buFont typeface="Arial"/>
              <a:buNone/>
            </a:pPr>
            <a:r>
              <a:rPr lang="en" sz="2346">
                <a:solidFill>
                  <a:srgbClr val="0C343D"/>
                </a:solidFill>
              </a:rPr>
              <a:t>मनोरञ्जनार्थं क्रीडति -  వినోదంకోసం ఆడుతున్నారు </a:t>
            </a:r>
            <a:endParaRPr sz="2346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751"/>
              <a:buFont typeface="Arial"/>
              <a:buNone/>
            </a:pPr>
            <a:r>
              <a:rPr lang="en" sz="2767">
                <a:solidFill>
                  <a:srgbClr val="BF9000"/>
                </a:solidFill>
              </a:rPr>
              <a:t>भवान् पूर्वाह्णे एकादशवादनत: (एकादशवादनात्) मध्याह्णे द्वादशवादनपर्यन्तं क्रीडाङ्गने </a:t>
            </a:r>
            <a:r>
              <a:rPr lang="en" sz="2805">
                <a:solidFill>
                  <a:srgbClr val="BF9000"/>
                </a:solidFill>
              </a:rPr>
              <a:t>मनोरञ्जनार्थं आनन्देन</a:t>
            </a:r>
            <a:r>
              <a:rPr lang="en" sz="2100">
                <a:solidFill>
                  <a:srgbClr val="0C343D"/>
                </a:solidFill>
              </a:rPr>
              <a:t> </a:t>
            </a:r>
            <a:r>
              <a:rPr lang="en" sz="2767">
                <a:solidFill>
                  <a:srgbClr val="BF9000"/>
                </a:solidFill>
              </a:rPr>
              <a:t>क्रीडति |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751"/>
              <a:buFont typeface="Arial"/>
              <a:buNone/>
            </a:pPr>
            <a:r>
              <a:rPr lang="en" sz="2767">
                <a:solidFill>
                  <a:srgbClr val="0C343D"/>
                </a:solidFill>
              </a:rPr>
              <a:t>మీరు ఉదయం 11:00 నుండి మధ్యాహ్నం 12:00 వరకు మైదానముయందు వినోదం కోసం ఆనందంతో ఆడుతున్నారు</a:t>
            </a:r>
            <a:endParaRPr sz="21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990000"/>
                </a:solidFill>
              </a:rPr>
              <a:t>क: क्रीडति? </a:t>
            </a:r>
            <a:endParaRPr sz="2447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0C343D"/>
                </a:solidFill>
              </a:rPr>
              <a:t>भवान्(</a:t>
            </a:r>
            <a:r>
              <a:rPr lang="en" sz="2767">
                <a:solidFill>
                  <a:srgbClr val="0C343D"/>
                </a:solidFill>
              </a:rPr>
              <a:t>पुम्)</a:t>
            </a:r>
            <a:r>
              <a:rPr lang="en" sz="2767">
                <a:solidFill>
                  <a:srgbClr val="0C343D"/>
                </a:solidFill>
              </a:rPr>
              <a:t>  क्रीडति</a:t>
            </a:r>
            <a:endParaRPr sz="2767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67">
              <a:solidFill>
                <a:srgbClr val="BF9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751"/>
              <a:buFont typeface="Arial"/>
              <a:buNone/>
            </a:pPr>
            <a:r>
              <a:rPr lang="en" sz="2767">
                <a:solidFill>
                  <a:srgbClr val="990000"/>
                </a:solidFill>
              </a:rPr>
              <a:t>कुत्र क्रीडामि?</a:t>
            </a:r>
            <a:endParaRPr sz="2767">
              <a:solidFill>
                <a:srgbClr val="99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0C343D"/>
                </a:solidFill>
              </a:rPr>
              <a:t>क्रिडाङ्गने क्रीडति </a:t>
            </a:r>
            <a:endParaRPr sz="2195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96"/>
              <a:buFont typeface="Arial"/>
              <a:buNone/>
            </a:pPr>
            <a:r>
              <a:t/>
            </a:r>
            <a:endParaRPr sz="2195">
              <a:solidFill>
                <a:srgbClr val="0C343D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751"/>
              <a:buFont typeface="Arial"/>
              <a:buNone/>
            </a:pPr>
            <a:r>
              <a:rPr lang="en" sz="2767">
                <a:solidFill>
                  <a:srgbClr val="990000"/>
                </a:solidFill>
              </a:rPr>
              <a:t>कति छात्रा: क्रीडन्ति?</a:t>
            </a:r>
            <a:endParaRPr sz="2767">
              <a:solidFill>
                <a:srgbClr val="99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751"/>
              <a:buFont typeface="Arial"/>
              <a:buNone/>
            </a:pPr>
            <a:r>
              <a:rPr lang="en" sz="2767">
                <a:solidFill>
                  <a:srgbClr val="0C343D"/>
                </a:solidFill>
              </a:rPr>
              <a:t>भवान् एव  क्रीडति</a:t>
            </a:r>
            <a:endParaRPr sz="2195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67">
              <a:solidFill>
                <a:srgbClr val="BF9000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990000"/>
                </a:solidFill>
              </a:rPr>
              <a:t>कदा क्रीडामि?</a:t>
            </a:r>
            <a:endParaRPr sz="2767">
              <a:solidFill>
                <a:srgbClr val="990000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0C343D"/>
                </a:solidFill>
              </a:rPr>
              <a:t>पूर्वाह्णे एकादशवादनत: (एकादशवादनात्) मध्याह्णे द्वादशवादनपर्यन्तं क्रीडति। </a:t>
            </a:r>
            <a:endParaRPr sz="2767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67">
              <a:solidFill>
                <a:srgbClr val="0C343D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>
                <a:solidFill>
                  <a:srgbClr val="990000"/>
                </a:solidFill>
              </a:rPr>
              <a:t>कथम् क्रीडामि? </a:t>
            </a:r>
            <a:endParaRPr sz="2700">
              <a:solidFill>
                <a:srgbClr val="38761D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>
                <a:solidFill>
                  <a:srgbClr val="0C343D"/>
                </a:solidFill>
              </a:rPr>
              <a:t>शीघ्रं क्रीडति</a:t>
            </a:r>
            <a:endParaRPr sz="2700">
              <a:solidFill>
                <a:srgbClr val="0C343D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>
                <a:solidFill>
                  <a:srgbClr val="0C343D"/>
                </a:solidFill>
              </a:rPr>
              <a:t>आनन्देन क्रीडति </a:t>
            </a:r>
            <a:endParaRPr sz="27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 sz="2700">
              <a:solidFill>
                <a:srgbClr val="BF9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>
                <a:solidFill>
                  <a:srgbClr val="990000"/>
                </a:solidFill>
              </a:rPr>
              <a:t>किमर्थम् क्रीडामि? </a:t>
            </a:r>
            <a:endParaRPr sz="2700">
              <a:solidFill>
                <a:srgbClr val="99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>
                <a:solidFill>
                  <a:srgbClr val="0C343D"/>
                </a:solidFill>
              </a:rPr>
              <a:t>मनोरञ्जनार्थं क्रीडति</a:t>
            </a:r>
            <a:endParaRPr sz="27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67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BF9000"/>
                </a:solidFill>
              </a:rPr>
              <a:t>भवान् पूर्वाह्णे एकादशवादनत: (एकादशवादनात्) मध्याह्णे द्वादशवादनपर्यन्तं क्रीडाङ्गने </a:t>
            </a:r>
            <a:r>
              <a:rPr lang="en" sz="2805">
                <a:solidFill>
                  <a:srgbClr val="BF9000"/>
                </a:solidFill>
              </a:rPr>
              <a:t>मनोरञ्जनार्थं आनन्देन</a:t>
            </a:r>
            <a:r>
              <a:rPr lang="en" sz="2100">
                <a:solidFill>
                  <a:srgbClr val="0C343D"/>
                </a:solidFill>
              </a:rPr>
              <a:t> </a:t>
            </a:r>
            <a:r>
              <a:rPr lang="en" sz="2767">
                <a:solidFill>
                  <a:srgbClr val="BF9000"/>
                </a:solidFill>
              </a:rPr>
              <a:t>क्रीडति |</a:t>
            </a:r>
            <a:endParaRPr sz="21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2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{B9448C7B-E591-450A-AAFF-229B612107AB}</a:tableStyleId>
              </a:tblPr>
              <a:tblGrid>
                <a:gridCol w="3048000"/>
                <a:gridCol w="3048000"/>
                <a:gridCol w="3048000"/>
              </a:tblGrid>
              <a:tr h="45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7F6000"/>
                          </a:solidFill>
                        </a:rPr>
                        <a:t>वर्तमानकालम्</a:t>
                      </a:r>
                      <a:endParaRPr b="1">
                        <a:solidFill>
                          <a:srgbClr val="7F6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7F6000"/>
                          </a:solidFill>
                        </a:rPr>
                        <a:t>भूतकालम् </a:t>
                      </a:r>
                      <a:endParaRPr b="1">
                        <a:solidFill>
                          <a:srgbClr val="7F6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7F6000"/>
                          </a:solidFill>
                        </a:rPr>
                        <a:t>भविष्यत्कालम् </a:t>
                      </a:r>
                      <a:endParaRPr b="1">
                        <a:solidFill>
                          <a:srgbClr val="7F6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C343D"/>
                          </a:solidFill>
                        </a:rPr>
                        <a:t>सा क्रीडति |</a:t>
                      </a:r>
                      <a:endParaRPr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C343D"/>
                          </a:solidFill>
                        </a:rPr>
                        <a:t>सा </a:t>
                      </a:r>
                      <a:r>
                        <a:rPr lang="en">
                          <a:solidFill>
                            <a:srgbClr val="0C343D"/>
                          </a:solidFill>
                        </a:rPr>
                        <a:t>क्रीडित</a:t>
                      </a:r>
                      <a:r>
                        <a:rPr lang="en">
                          <a:solidFill>
                            <a:srgbClr val="0C343D"/>
                          </a:solidFill>
                        </a:rPr>
                        <a:t>वती |</a:t>
                      </a:r>
                      <a:endParaRPr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C343D"/>
                          </a:solidFill>
                        </a:rPr>
                        <a:t>सा </a:t>
                      </a:r>
                      <a:r>
                        <a:rPr lang="en">
                          <a:solidFill>
                            <a:srgbClr val="0C343D"/>
                          </a:solidFill>
                        </a:rPr>
                        <a:t>क्री</a:t>
                      </a:r>
                      <a:r>
                        <a:rPr lang="en">
                          <a:solidFill>
                            <a:srgbClr val="0C343D"/>
                          </a:solidFill>
                        </a:rPr>
                        <a:t>डिष्यति |</a:t>
                      </a:r>
                      <a:endParaRPr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C343D"/>
                          </a:solidFill>
                        </a:rPr>
                        <a:t>स: क्रीडति |</a:t>
                      </a:r>
                      <a:endParaRPr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C343D"/>
                          </a:solidFill>
                        </a:rPr>
                        <a:t>स: </a:t>
                      </a:r>
                      <a:r>
                        <a:rPr lang="en">
                          <a:solidFill>
                            <a:srgbClr val="0C343D"/>
                          </a:solidFill>
                        </a:rPr>
                        <a:t>क्रीडि</a:t>
                      </a:r>
                      <a:r>
                        <a:rPr lang="en">
                          <a:solidFill>
                            <a:srgbClr val="0C343D"/>
                          </a:solidFill>
                        </a:rPr>
                        <a:t>तवान् |</a:t>
                      </a:r>
                      <a:endParaRPr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C343D"/>
                          </a:solidFill>
                        </a:rPr>
                        <a:t>स: क्रीडिष्यति |</a:t>
                      </a:r>
                      <a:endParaRPr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C343D"/>
                          </a:solidFill>
                        </a:rPr>
                        <a:t>तत् </a:t>
                      </a:r>
                      <a:r>
                        <a:rPr lang="en">
                          <a:solidFill>
                            <a:srgbClr val="0C343D"/>
                          </a:solidFill>
                        </a:rPr>
                        <a:t>क्रीड</a:t>
                      </a:r>
                      <a:r>
                        <a:rPr lang="en">
                          <a:solidFill>
                            <a:srgbClr val="0C343D"/>
                          </a:solidFill>
                        </a:rPr>
                        <a:t>ति |</a:t>
                      </a:r>
                      <a:endParaRPr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C343D"/>
                          </a:solidFill>
                        </a:rPr>
                        <a:t>***</a:t>
                      </a:r>
                      <a:r>
                        <a:rPr lang="en">
                          <a:solidFill>
                            <a:srgbClr val="0C343D"/>
                          </a:solidFill>
                        </a:rPr>
                        <a:t>మున్ముందు నేర్చుకుంటారు</a:t>
                      </a:r>
                      <a:r>
                        <a:rPr lang="en">
                          <a:solidFill>
                            <a:srgbClr val="0C343D"/>
                          </a:solidFill>
                        </a:rPr>
                        <a:t>***</a:t>
                      </a:r>
                      <a:endParaRPr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C343D"/>
                          </a:solidFill>
                        </a:rPr>
                        <a:t>तत् क्रीडिष्यति |</a:t>
                      </a:r>
                      <a:endParaRPr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C343D"/>
                          </a:solidFill>
                        </a:rPr>
                        <a:t>भवती </a:t>
                      </a:r>
                      <a:r>
                        <a:rPr lang="en">
                          <a:solidFill>
                            <a:srgbClr val="0C343D"/>
                          </a:solidFill>
                        </a:rPr>
                        <a:t>क्रीडति |</a:t>
                      </a:r>
                      <a:endParaRPr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C343D"/>
                          </a:solidFill>
                        </a:rPr>
                        <a:t>भवती </a:t>
                      </a:r>
                      <a:r>
                        <a:rPr lang="en">
                          <a:solidFill>
                            <a:srgbClr val="0C343D"/>
                          </a:solidFill>
                        </a:rPr>
                        <a:t>क्री</a:t>
                      </a:r>
                      <a:r>
                        <a:rPr lang="en">
                          <a:solidFill>
                            <a:srgbClr val="0C343D"/>
                          </a:solidFill>
                        </a:rPr>
                        <a:t>डितवती |</a:t>
                      </a:r>
                      <a:endParaRPr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C343D"/>
                          </a:solidFill>
                        </a:rPr>
                        <a:t>भवती क्रीडिष्यति |</a:t>
                      </a:r>
                      <a:endParaRPr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C343D"/>
                          </a:solidFill>
                        </a:rPr>
                        <a:t>भवान् </a:t>
                      </a:r>
                      <a:r>
                        <a:rPr lang="en">
                          <a:solidFill>
                            <a:srgbClr val="0C343D"/>
                          </a:solidFill>
                        </a:rPr>
                        <a:t>क्रीडति |</a:t>
                      </a:r>
                      <a:endParaRPr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C343D"/>
                          </a:solidFill>
                        </a:rPr>
                        <a:t>भवान् क्रीडितवान् |</a:t>
                      </a:r>
                      <a:endParaRPr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C343D"/>
                          </a:solidFill>
                        </a:rPr>
                        <a:t>भवान् क्रीडिष्यति |</a:t>
                      </a:r>
                      <a:endParaRPr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C343D"/>
                          </a:solidFill>
                        </a:rPr>
                        <a:t>अहं </a:t>
                      </a:r>
                      <a:r>
                        <a:rPr lang="en">
                          <a:solidFill>
                            <a:srgbClr val="0C343D"/>
                          </a:solidFill>
                        </a:rPr>
                        <a:t>क्री</a:t>
                      </a:r>
                      <a:r>
                        <a:rPr lang="en">
                          <a:solidFill>
                            <a:srgbClr val="0C343D"/>
                          </a:solidFill>
                        </a:rPr>
                        <a:t>डामि </a:t>
                      </a:r>
                      <a:endParaRPr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C343D"/>
                          </a:solidFill>
                        </a:rPr>
                        <a:t>अहं क्रीडितवती(स्त्री)/अहं क्रीडितवान्(पुम्)</a:t>
                      </a:r>
                      <a:endParaRPr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C343D"/>
                          </a:solidFill>
                        </a:rPr>
                        <a:t>अहं क्रीडिष्यामि |</a:t>
                      </a:r>
                      <a:endParaRPr>
                        <a:solidFill>
                          <a:srgbClr val="0C343D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1" name="Google Shape;101;p21"/>
          <p:cNvSpPr txBox="1"/>
          <p:nvPr/>
        </p:nvSpPr>
        <p:spPr>
          <a:xfrm>
            <a:off x="623200" y="3502825"/>
            <a:ext cx="8419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F6000"/>
                </a:solidFill>
              </a:rPr>
              <a:t>गृहकार्यम् :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rgbClr val="0C343D"/>
                </a:solidFill>
              </a:rPr>
              <a:t>ఇదే పట్టికను బహువచన క్రియాపదాలను ఉపయోగించి వ్రాయండి. </a:t>
            </a:r>
            <a:endParaRPr sz="18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C343D"/>
                </a:solidFill>
              </a:rPr>
              <a:t>(సర్వనామాలు కూడా మారుతాయి)  </a:t>
            </a:r>
            <a:endParaRPr sz="11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