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embeddedFontLst>
    <p:embeddedFont>
      <p:font typeface="Nuni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A7CDC14-D775-46E6-9DC1-730D83F33E1F}">
  <a:tblStyle styleId="{EA7CDC14-D775-46E6-9DC1-730D83F33E1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font" Target="fonts/Nunito-bold.fntdata"/><Relationship Id="rId10" Type="http://schemas.openxmlformats.org/officeDocument/2006/relationships/slide" Target="slides/slide4.xml"/><Relationship Id="rId21" Type="http://schemas.openxmlformats.org/officeDocument/2006/relationships/font" Target="fonts/Nunito-regular.fntdata"/><Relationship Id="rId13" Type="http://schemas.openxmlformats.org/officeDocument/2006/relationships/slide" Target="slides/slide7.xml"/><Relationship Id="rId24" Type="http://schemas.openxmlformats.org/officeDocument/2006/relationships/font" Target="fonts/Nunito-boldItalic.fntdata"/><Relationship Id="rId12" Type="http://schemas.openxmlformats.org/officeDocument/2006/relationships/slide" Target="slides/slide6.xml"/><Relationship Id="rId23" Type="http://schemas.openxmlformats.org/officeDocument/2006/relationships/font" Target="fonts/Nuni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db65ff9b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db65ff9b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54aa7ebd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54aa7ebd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54aa7ebd1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54aa7ebd1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54aa7ebd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54aa7ebd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54aa7ebd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54aa7eb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54aa7ebd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54aa7ebd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b65ff9b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b65ff9b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db65ff9b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db65ff9b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db65ff9b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db65ff9b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53aebab6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53aebab6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54aa7eb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54aa7eb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631afd5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631afd5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54aa7ebd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54aa7ebd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github.com/samskruthamShikshanthu/sanskritProjects/blob/main/Lessons/sapthaKakaaraaha/patathi/7k-patathi.md" TargetMode="External"/><Relationship Id="rId4" Type="http://schemas.openxmlformats.org/officeDocument/2006/relationships/hyperlink" Target="https://github.com/samskruthamShikshanthu/sanskritProjects/tree/main/Lessons/kriyapadaani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425100" y="861950"/>
            <a:ext cx="8278915" cy="14734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సంస్కృతం నేర్చుకుందాం</a:t>
            </a:r>
          </a:p>
        </p:txBody>
      </p:sp>
      <p:sp>
        <p:nvSpPr>
          <p:cNvPr id="55" name="Google Shape;55;p13"/>
          <p:cNvSpPr/>
          <p:nvPr/>
        </p:nvSpPr>
        <p:spPr>
          <a:xfrm>
            <a:off x="1596450" y="2762575"/>
            <a:ext cx="5087791" cy="82629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सप्तककारा: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C343D"/>
                </a:solidFill>
              </a:rPr>
              <a:t>पठामि </a:t>
            </a:r>
            <a:r>
              <a:rPr lang="en" sz="2100">
                <a:solidFill>
                  <a:srgbClr val="0C343D"/>
                </a:solidFill>
              </a:rPr>
              <a:t>- </a:t>
            </a:r>
            <a:r>
              <a:rPr lang="en" sz="2100">
                <a:solidFill>
                  <a:srgbClr val="0C343D"/>
                </a:solidFill>
              </a:rPr>
              <a:t>చదువుతున్న</a:t>
            </a:r>
            <a:r>
              <a:rPr lang="en" sz="2100">
                <a:solidFill>
                  <a:srgbClr val="0C343D"/>
                </a:solidFill>
              </a:rPr>
              <a:t>ాను</a:t>
            </a:r>
            <a:endParaRPr sz="21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क: पठति? - ఎవ్వరు చదువుతున్నారు?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C343D"/>
                </a:solidFill>
              </a:rPr>
              <a:t>अहं पठामि |</a:t>
            </a:r>
            <a:r>
              <a:rPr lang="en" sz="2100">
                <a:solidFill>
                  <a:srgbClr val="0C343D"/>
                </a:solidFill>
              </a:rPr>
              <a:t> - </a:t>
            </a:r>
            <a:r>
              <a:rPr lang="en" sz="2100">
                <a:solidFill>
                  <a:srgbClr val="0C343D"/>
                </a:solidFill>
              </a:rPr>
              <a:t>నేను చదువుతున్నాను</a:t>
            </a:r>
            <a:endParaRPr sz="21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कुत्र </a:t>
            </a:r>
            <a:r>
              <a:rPr lang="en" sz="2100">
                <a:solidFill>
                  <a:srgbClr val="990000"/>
                </a:solidFill>
              </a:rPr>
              <a:t>पठामि</a:t>
            </a:r>
            <a:r>
              <a:rPr lang="en" sz="2100">
                <a:solidFill>
                  <a:srgbClr val="990000"/>
                </a:solidFill>
              </a:rPr>
              <a:t>? - </a:t>
            </a:r>
            <a:r>
              <a:rPr lang="en" sz="2100">
                <a:solidFill>
                  <a:srgbClr val="990000"/>
                </a:solidFill>
              </a:rPr>
              <a:t>ఎక్కడ చదువుతున్నాను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C343D"/>
                </a:solidFill>
              </a:rPr>
              <a:t>गृहे </a:t>
            </a:r>
            <a:r>
              <a:rPr lang="en" sz="2100">
                <a:solidFill>
                  <a:srgbClr val="0C343D"/>
                </a:solidFill>
              </a:rPr>
              <a:t>पठामि </a:t>
            </a:r>
            <a:r>
              <a:rPr lang="en" sz="2100">
                <a:solidFill>
                  <a:srgbClr val="0C343D"/>
                </a:solidFill>
              </a:rPr>
              <a:t>|</a:t>
            </a:r>
            <a:r>
              <a:rPr lang="en" sz="2100">
                <a:solidFill>
                  <a:srgbClr val="0C343D"/>
                </a:solidFill>
              </a:rPr>
              <a:t> - </a:t>
            </a:r>
            <a:r>
              <a:rPr lang="en" sz="2100">
                <a:solidFill>
                  <a:srgbClr val="0C343D"/>
                </a:solidFill>
              </a:rPr>
              <a:t>ఇంటి యందు</a:t>
            </a:r>
            <a:r>
              <a:rPr lang="en" sz="2100">
                <a:solidFill>
                  <a:srgbClr val="0C343D"/>
                </a:solidFill>
              </a:rPr>
              <a:t>(</a:t>
            </a:r>
            <a:r>
              <a:rPr lang="en" sz="2100">
                <a:solidFill>
                  <a:srgbClr val="0C343D"/>
                </a:solidFill>
              </a:rPr>
              <a:t>गृहम् - गृहे) </a:t>
            </a:r>
            <a:r>
              <a:rPr lang="en" sz="2100">
                <a:solidFill>
                  <a:srgbClr val="0C343D"/>
                </a:solidFill>
              </a:rPr>
              <a:t>చదువుతున్నాను</a:t>
            </a:r>
            <a:endParaRPr sz="21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कति </a:t>
            </a:r>
            <a:r>
              <a:rPr lang="en" sz="2100">
                <a:solidFill>
                  <a:srgbClr val="990000"/>
                </a:solidFill>
              </a:rPr>
              <a:t>छात्रा: पठन्ति</a:t>
            </a:r>
            <a:r>
              <a:rPr lang="en" sz="2100">
                <a:solidFill>
                  <a:srgbClr val="990000"/>
                </a:solidFill>
              </a:rPr>
              <a:t>? - </a:t>
            </a:r>
            <a:r>
              <a:rPr lang="en" sz="2100">
                <a:solidFill>
                  <a:srgbClr val="990000"/>
                </a:solidFill>
              </a:rPr>
              <a:t>ఎంతమంది విద్యార్థులు చదువుతున్నారు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C343D"/>
                </a:solidFill>
              </a:rPr>
              <a:t>वयं पञ्च छात्रा: पठाम:</a:t>
            </a:r>
            <a:r>
              <a:rPr lang="en" sz="2100">
                <a:solidFill>
                  <a:srgbClr val="0C343D"/>
                </a:solidFill>
              </a:rPr>
              <a:t> </a:t>
            </a:r>
            <a:r>
              <a:rPr lang="en" sz="2100">
                <a:solidFill>
                  <a:srgbClr val="0C343D"/>
                </a:solidFill>
              </a:rPr>
              <a:t>| - </a:t>
            </a:r>
            <a:r>
              <a:rPr lang="en" sz="2100">
                <a:solidFill>
                  <a:srgbClr val="0C343D"/>
                </a:solidFill>
              </a:rPr>
              <a:t>మేము ఐదుగురు విద్యార్థులము చదువుతున్నాము</a:t>
            </a:r>
            <a:endParaRPr sz="2100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C343D"/>
                </a:solidFill>
              </a:rPr>
              <a:t>(अहम् - वयं బహు)</a:t>
            </a:r>
            <a:endParaRPr sz="21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कदा </a:t>
            </a:r>
            <a:r>
              <a:rPr lang="en" sz="2100">
                <a:solidFill>
                  <a:srgbClr val="990000"/>
                </a:solidFill>
              </a:rPr>
              <a:t>पठाम:</a:t>
            </a:r>
            <a:r>
              <a:rPr lang="en" sz="2100">
                <a:solidFill>
                  <a:srgbClr val="990000"/>
                </a:solidFill>
              </a:rPr>
              <a:t>? - ఎప్పుడు </a:t>
            </a:r>
            <a:r>
              <a:rPr lang="en" sz="2100">
                <a:solidFill>
                  <a:srgbClr val="990000"/>
                </a:solidFill>
              </a:rPr>
              <a:t>చదువుతున్నాము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C343D"/>
                </a:solidFill>
              </a:rPr>
              <a:t>इदानीं पठाम: </a:t>
            </a:r>
            <a:r>
              <a:rPr lang="en" sz="2100">
                <a:solidFill>
                  <a:srgbClr val="0C343D"/>
                </a:solidFill>
              </a:rPr>
              <a:t> </a:t>
            </a:r>
            <a:r>
              <a:rPr lang="en" sz="2100">
                <a:solidFill>
                  <a:srgbClr val="0C343D"/>
                </a:solidFill>
              </a:rPr>
              <a:t>- </a:t>
            </a:r>
            <a:r>
              <a:rPr lang="en" sz="2100">
                <a:solidFill>
                  <a:srgbClr val="0C343D"/>
                </a:solidFill>
              </a:rPr>
              <a:t>ఇప్పుడు చదువుతున్నాము </a:t>
            </a:r>
            <a:endParaRPr sz="21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BF9000"/>
                </a:solidFill>
              </a:rPr>
              <a:t>वयं </a:t>
            </a:r>
            <a:r>
              <a:rPr lang="en" sz="2100">
                <a:solidFill>
                  <a:srgbClr val="BF9000"/>
                </a:solidFill>
              </a:rPr>
              <a:t>पञ्च छात्रा:</a:t>
            </a:r>
            <a:r>
              <a:rPr lang="en" sz="2100">
                <a:solidFill>
                  <a:srgbClr val="BF9000"/>
                </a:solidFill>
              </a:rPr>
              <a:t> गृहे इदानीं पठाम: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C343D"/>
                </a:solidFill>
              </a:rPr>
              <a:t>మేము </a:t>
            </a:r>
            <a:r>
              <a:rPr lang="en" sz="2100">
                <a:solidFill>
                  <a:srgbClr val="0C343D"/>
                </a:solidFill>
              </a:rPr>
              <a:t>ఐదుగురు విద్యార్థులము</a:t>
            </a:r>
            <a:r>
              <a:rPr lang="en" sz="2100">
                <a:solidFill>
                  <a:srgbClr val="0C343D"/>
                </a:solidFill>
              </a:rPr>
              <a:t> గృహము యందు ఇప్పుడు చదువుతున్నాము</a:t>
            </a:r>
            <a:endParaRPr sz="21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कुत: </a:t>
            </a:r>
            <a:r>
              <a:rPr lang="en" sz="2100">
                <a:solidFill>
                  <a:srgbClr val="990000"/>
                </a:solidFill>
              </a:rPr>
              <a:t>पठाम:</a:t>
            </a:r>
            <a:r>
              <a:rPr lang="en" sz="2100">
                <a:solidFill>
                  <a:srgbClr val="990000"/>
                </a:solidFill>
              </a:rPr>
              <a:t>? - ఎక్కడినుండి </a:t>
            </a:r>
            <a:r>
              <a:rPr lang="en" sz="2100">
                <a:solidFill>
                  <a:srgbClr val="990000"/>
                </a:solidFill>
              </a:rPr>
              <a:t>చదువుతున్నాము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C343D"/>
                </a:solidFill>
              </a:rPr>
              <a:t>सङ्गणकत: पठाम: </a:t>
            </a:r>
            <a:r>
              <a:rPr lang="en" sz="2100">
                <a:solidFill>
                  <a:srgbClr val="0C343D"/>
                </a:solidFill>
              </a:rPr>
              <a:t>- computer</a:t>
            </a:r>
            <a:r>
              <a:rPr lang="en" sz="2100">
                <a:solidFill>
                  <a:srgbClr val="0C343D"/>
                </a:solidFill>
              </a:rPr>
              <a:t>నుండి చదువుతున్నాము</a:t>
            </a:r>
            <a:r>
              <a:rPr lang="en" sz="2100">
                <a:solidFill>
                  <a:srgbClr val="0C343D"/>
                </a:solidFill>
              </a:rPr>
              <a:t>(</a:t>
            </a:r>
            <a:r>
              <a:rPr lang="en" sz="2100">
                <a:solidFill>
                  <a:srgbClr val="0C343D"/>
                </a:solidFill>
              </a:rPr>
              <a:t>सङ्गणक</a:t>
            </a:r>
            <a:r>
              <a:rPr lang="en" sz="2100">
                <a:solidFill>
                  <a:srgbClr val="0C343D"/>
                </a:solidFill>
              </a:rPr>
              <a:t>म् - </a:t>
            </a:r>
            <a:r>
              <a:rPr lang="en" sz="2100">
                <a:solidFill>
                  <a:srgbClr val="0C343D"/>
                </a:solidFill>
              </a:rPr>
              <a:t>सङ्गणकत:</a:t>
            </a:r>
            <a:r>
              <a:rPr lang="en" sz="2100">
                <a:solidFill>
                  <a:srgbClr val="0C343D"/>
                </a:solidFill>
              </a:rPr>
              <a:t>)</a:t>
            </a:r>
            <a:endParaRPr sz="21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कथम् </a:t>
            </a:r>
            <a:r>
              <a:rPr lang="en" sz="2100">
                <a:solidFill>
                  <a:srgbClr val="990000"/>
                </a:solidFill>
              </a:rPr>
              <a:t>पठाम:</a:t>
            </a:r>
            <a:r>
              <a:rPr lang="en" sz="2100">
                <a:solidFill>
                  <a:srgbClr val="990000"/>
                </a:solidFill>
              </a:rPr>
              <a:t>? - ఎలా </a:t>
            </a:r>
            <a:r>
              <a:rPr lang="en" sz="2100">
                <a:solidFill>
                  <a:srgbClr val="990000"/>
                </a:solidFill>
              </a:rPr>
              <a:t>చదువుతున్నాము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C343D"/>
                </a:solidFill>
              </a:rPr>
              <a:t>ध्यानेन </a:t>
            </a:r>
            <a:r>
              <a:rPr lang="en" sz="2100">
                <a:solidFill>
                  <a:srgbClr val="0C343D"/>
                </a:solidFill>
              </a:rPr>
              <a:t>पठाम: </a:t>
            </a:r>
            <a:r>
              <a:rPr lang="en" sz="2100">
                <a:solidFill>
                  <a:srgbClr val="0C343D"/>
                </a:solidFill>
              </a:rPr>
              <a:t>- </a:t>
            </a:r>
            <a:r>
              <a:rPr lang="en" sz="2100">
                <a:solidFill>
                  <a:srgbClr val="0C343D"/>
                </a:solidFill>
              </a:rPr>
              <a:t>ఏకాగ్రతతో </a:t>
            </a:r>
            <a:r>
              <a:rPr lang="en" sz="2100">
                <a:solidFill>
                  <a:srgbClr val="0C343D"/>
                </a:solidFill>
              </a:rPr>
              <a:t>చదువుతున్నాము(ध्यानम् - ध्यानेन తృతీయ)</a:t>
            </a:r>
            <a:endParaRPr sz="21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990000"/>
                </a:solidFill>
              </a:rPr>
              <a:t>किमर्थम् </a:t>
            </a:r>
            <a:r>
              <a:rPr lang="en" sz="2100">
                <a:solidFill>
                  <a:srgbClr val="990000"/>
                </a:solidFill>
              </a:rPr>
              <a:t>पठाम:</a:t>
            </a:r>
            <a:r>
              <a:rPr lang="en" sz="2100">
                <a:solidFill>
                  <a:srgbClr val="990000"/>
                </a:solidFill>
              </a:rPr>
              <a:t>? - ఎందుకని </a:t>
            </a:r>
            <a:r>
              <a:rPr lang="en" sz="2100">
                <a:solidFill>
                  <a:srgbClr val="990000"/>
                </a:solidFill>
              </a:rPr>
              <a:t>చదువుతున్నాము</a:t>
            </a:r>
            <a:r>
              <a:rPr lang="en" sz="2100">
                <a:solidFill>
                  <a:srgbClr val="990000"/>
                </a:solidFill>
              </a:rPr>
              <a:t>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C343D"/>
                </a:solidFill>
              </a:rPr>
              <a:t>परीक्षार्थं </a:t>
            </a:r>
            <a:r>
              <a:rPr lang="en" sz="2100">
                <a:solidFill>
                  <a:srgbClr val="0C343D"/>
                </a:solidFill>
              </a:rPr>
              <a:t>पठाम: </a:t>
            </a:r>
            <a:r>
              <a:rPr lang="en" sz="2100">
                <a:solidFill>
                  <a:srgbClr val="0C343D"/>
                </a:solidFill>
              </a:rPr>
              <a:t>-  </a:t>
            </a:r>
            <a:r>
              <a:rPr lang="en" sz="2100">
                <a:solidFill>
                  <a:srgbClr val="0C343D"/>
                </a:solidFill>
              </a:rPr>
              <a:t>పరీక్షకోసం</a:t>
            </a:r>
            <a:r>
              <a:rPr lang="en" sz="2100">
                <a:solidFill>
                  <a:srgbClr val="0C343D"/>
                </a:solidFill>
              </a:rPr>
              <a:t> </a:t>
            </a:r>
            <a:r>
              <a:rPr lang="en" sz="2100">
                <a:solidFill>
                  <a:srgbClr val="0C343D"/>
                </a:solidFill>
              </a:rPr>
              <a:t>చదువుతున్నాము</a:t>
            </a:r>
            <a:endParaRPr sz="21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BF9000"/>
                </a:solidFill>
              </a:rPr>
              <a:t>वयं पञ्च छात्रा: गृहे सङ्गणकत: ध्यानेन परीक्षार्थं इदानीं पठाम: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0C343D"/>
                </a:solidFill>
              </a:rPr>
              <a:t>మేము ఐదుగురు విద్యార్థులము గృహము యందు computerనుండి ఏకాగ్రతతో పరీక్షకోసం  ఇప్పుడు చదువుతున్నాము</a:t>
            </a:r>
            <a:endParaRPr sz="21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4"/>
          <p:cNvSpPr txBox="1"/>
          <p:nvPr>
            <p:ph idx="1" type="subTitle"/>
          </p:nvPr>
        </p:nvSpPr>
        <p:spPr>
          <a:xfrm>
            <a:off x="0" y="0"/>
            <a:ext cx="90771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00">
              <a:solidFill>
                <a:srgbClr val="38761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>
                <a:solidFill>
                  <a:srgbClr val="0C343D"/>
                </a:solidFill>
              </a:rPr>
              <a:t>पठिष्यति</a:t>
            </a:r>
            <a:endParaRPr sz="58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5800">
                <a:solidFill>
                  <a:srgbClr val="0C343D"/>
                </a:solidFill>
              </a:rPr>
              <a:t>पठिष्यन्ति</a:t>
            </a:r>
            <a:endParaRPr sz="58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0C343D"/>
                </a:solidFill>
              </a:rPr>
              <a:t>ఈ</a:t>
            </a:r>
            <a:r>
              <a:rPr lang="en" sz="2100"/>
              <a:t>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క్రియాపదల</a:t>
            </a:r>
            <a:r>
              <a:rPr lang="en" sz="2100"/>
              <a:t> </a:t>
            </a:r>
            <a:r>
              <a:rPr lang="en" sz="2100">
                <a:solidFill>
                  <a:srgbClr val="0C343D"/>
                </a:solidFill>
              </a:rPr>
              <a:t>మీద సప్తకకారాలు ఉపయోగించండి</a:t>
            </a:r>
            <a:endParaRPr sz="21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क्रियापदानि</a:t>
            </a:r>
            <a:endParaRPr sz="21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/>
          <p:nvPr/>
        </p:nvSpPr>
        <p:spPr>
          <a:xfrm>
            <a:off x="284175" y="345249"/>
            <a:ext cx="8537262" cy="45915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सर्वे भवन्तु सुखिनः</a:t>
            </a:r>
            <a:b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 सर्वे सन्तु निरामयाः</a:t>
            </a:r>
            <a:b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 सर्वे भद्राणि पश्यन्तु </a:t>
            </a:r>
            <a:b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मा कश्चिद् दु:खभाग्भवते ||</a:t>
            </a:r>
            <a:b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 ॐ शान्ति: शान्ति: शान्ति:|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6"/>
          <p:cNvSpPr/>
          <p:nvPr/>
        </p:nvSpPr>
        <p:spPr>
          <a:xfrm>
            <a:off x="894850" y="1509011"/>
            <a:ext cx="7879646" cy="21254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धन्यवाद:</a:t>
            </a:r>
          </a:p>
        </p:txBody>
      </p:sp>
      <p:sp>
        <p:nvSpPr>
          <p:cNvPr id="125" name="Google Shape;125;p26"/>
          <p:cNvSpPr txBox="1"/>
          <p:nvPr/>
        </p:nvSpPr>
        <p:spPr>
          <a:xfrm>
            <a:off x="35250" y="4541275"/>
            <a:ext cx="9073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Picture source: PixaBay, pexels, Dreamina</a:t>
            </a:r>
            <a:endParaRPr sz="1100">
              <a:solidFill>
                <a:srgbClr val="1C458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Content Source: Abhyasapustakam, </a:t>
            </a:r>
            <a:r>
              <a:rPr b="1" lang="en" sz="1100">
                <a:solidFill>
                  <a:srgbClr val="1C4587"/>
                </a:solidFill>
                <a:latin typeface="Calibri"/>
                <a:ea typeface="Calibri"/>
                <a:cs typeface="Calibri"/>
                <a:sym typeface="Calibri"/>
              </a:rPr>
              <a:t>SamskritaBharati</a:t>
            </a:r>
            <a:endParaRPr b="1" sz="1600">
              <a:solidFill>
                <a:srgbClr val="1C4587"/>
              </a:solidFill>
            </a:endParaRPr>
          </a:p>
        </p:txBody>
      </p:sp>
      <p:sp>
        <p:nvSpPr>
          <p:cNvPr id="126" name="Google Shape;126;p26"/>
          <p:cNvSpPr txBox="1"/>
          <p:nvPr/>
        </p:nvSpPr>
        <p:spPr>
          <a:xfrm>
            <a:off x="519050" y="263050"/>
            <a:ext cx="78561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0C343D"/>
                </a:solidFill>
                <a:latin typeface="Nunito"/>
                <a:ea typeface="Nunito"/>
                <a:cs typeface="Nunito"/>
                <a:sym typeface="Nunito"/>
              </a:rPr>
              <a:t>చిట్కా: బొమ్మల ద్వారా, అభినయం ద్వారా, వ్యక్తీకరణ ద్వారా,  ప్రశ్నించడం ద్వారా  సంస్కృత భాషను నేర్చుకోండి  </a:t>
            </a:r>
            <a:endParaRPr sz="18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552400" y="241925"/>
            <a:ext cx="6591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134F5C"/>
                </a:solidFill>
              </a:rPr>
              <a:t>वक्रतुण्ड महाकाय सूर्यकोटि समप्रभ |</a:t>
            </a:r>
            <a:endParaRPr b="1" sz="3300">
              <a:solidFill>
                <a:srgbClr val="134F5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34F5C"/>
                </a:solidFill>
              </a:rPr>
              <a:t>निर्विघ्नं कुरु मे देव सर्वकार्येषु सर्वदा ||</a:t>
            </a:r>
            <a:endParaRPr b="1" sz="3300">
              <a:solidFill>
                <a:srgbClr val="134F5C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1039825" y="2082450"/>
            <a:ext cx="74706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134F5C"/>
                </a:solidFill>
              </a:rPr>
              <a:t>सरस्वती नमस्तुभ्यं वरदे कामरूपिणि |  </a:t>
            </a:r>
            <a:endParaRPr b="1" sz="3300">
              <a:solidFill>
                <a:srgbClr val="134F5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34F5C"/>
                </a:solidFill>
              </a:rPr>
              <a:t>विद्यारम्भं करिष्यामि सिध्दिर्भवतु मे सदा ||</a:t>
            </a:r>
            <a:endParaRPr b="1" sz="3300">
              <a:solidFill>
                <a:srgbClr val="134F5C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6100" y="3767450"/>
            <a:ext cx="7340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300">
                <a:solidFill>
                  <a:srgbClr val="134F5C"/>
                </a:solidFill>
              </a:rPr>
              <a:t>गुरुर्ब्रह्मा गुरुर्विष्णुः गुरुर्देवो महेश्वरः ।</a:t>
            </a:r>
            <a:endParaRPr b="1" sz="3300">
              <a:solidFill>
                <a:srgbClr val="134F5C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300">
                <a:solidFill>
                  <a:srgbClr val="134F5C"/>
                </a:solidFill>
              </a:rPr>
              <a:t>गुरुः साक्षात् परब्रह्म तस्मै श्री गुरवे नम: ॥</a:t>
            </a:r>
            <a:endParaRPr b="1" sz="3300">
              <a:solidFill>
                <a:srgbClr val="134F5C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0" y="0"/>
            <a:ext cx="9144014" cy="508948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पठामि संस्कृतं नित्यं वदामि संस्कृतं सदा |</a:t>
            </a:r>
            <a:b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ध्यायामि संस्कृतं सम्यक् वन्दे संस्कृतमातरम् || </a:t>
            </a:r>
            <a:b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/>
            </a:r>
            <a:b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संस्कृतस्य प्रसाराय नैजं सर्वं ददाम्यहम् |</a:t>
            </a:r>
            <a:b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संस्कृतस्य सदा भक्तो वन्दे संस्कृतमातरम् ||</a:t>
            </a:r>
            <a:b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/>
            </a:r>
            <a:b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संस्कृतस्य कृते जीवन् संस्कृतस्य कृते यजन् |</a:t>
            </a:r>
            <a:b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आत्मानमाहुतं मन्ये वन्दे संस्कृतमातरम् ||</a:t>
            </a:r>
            <a:b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/>
            </a:r>
            <a:b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हिन्दु-धर्मं समाजं च पवित्रां संस्कृतिं तथा |</a:t>
            </a:r>
            <a:b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संरक्ष्य ननु कुर्याम विश्वं शान्तिसमन्वितम् ||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" type="subTitle"/>
          </p:nvPr>
        </p:nvSpPr>
        <p:spPr>
          <a:xfrm>
            <a:off x="0" y="0"/>
            <a:ext cx="9094800" cy="50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0C343D"/>
                </a:solidFill>
              </a:rPr>
              <a:t>किम्? - ఏది?</a:t>
            </a:r>
            <a:endParaRPr b="1" sz="46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0C343D"/>
                </a:solidFill>
              </a:rPr>
              <a:t>कुत्र? - ఎక్కడ?</a:t>
            </a:r>
            <a:endParaRPr b="1" sz="46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0C343D"/>
                </a:solidFill>
              </a:rPr>
              <a:t>कति? - ఎన్ని?</a:t>
            </a:r>
            <a:endParaRPr b="1" sz="46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0C343D"/>
                </a:solidFill>
              </a:rPr>
              <a:t>कदा? - ఎప్పుడు?</a:t>
            </a:r>
            <a:endParaRPr b="1" sz="46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0C343D"/>
                </a:solidFill>
              </a:rPr>
              <a:t>कुत:? - ఎక్కడి నుండి?</a:t>
            </a:r>
            <a:endParaRPr b="1" sz="46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0C343D"/>
                </a:solidFill>
              </a:rPr>
              <a:t>कथम्? - ఎలా?</a:t>
            </a:r>
            <a:endParaRPr b="1" sz="4600">
              <a:solidFill>
                <a:srgbClr val="0C343D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rgbClr val="0C343D"/>
                </a:solidFill>
              </a:rPr>
              <a:t>किमर्थम्? - ఎందుకని?</a:t>
            </a:r>
            <a:endParaRPr b="1" sz="4600">
              <a:solidFill>
                <a:srgbClr val="0C343D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/>
          <p:nvPr/>
        </p:nvSpPr>
        <p:spPr>
          <a:xfrm>
            <a:off x="2932074" y="553100"/>
            <a:ext cx="3279862" cy="15579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पठति</a:t>
            </a:r>
          </a:p>
        </p:txBody>
      </p:sp>
      <p:sp>
        <p:nvSpPr>
          <p:cNvPr id="78" name="Google Shape;78;p17"/>
          <p:cNvSpPr/>
          <p:nvPr/>
        </p:nvSpPr>
        <p:spPr>
          <a:xfrm>
            <a:off x="1614777" y="2785299"/>
            <a:ext cx="5914446" cy="19018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చదువుతున్నది/</a:t>
            </a:r>
            <a:b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చదువుతున్నాడు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0C343D"/>
                </a:solidFill>
              </a:rPr>
              <a:t>पठति  -  చదువుతున్నది/చదువుతున్నాడు</a:t>
            </a:r>
            <a:r>
              <a:rPr lang="en" sz="2767">
                <a:solidFill>
                  <a:srgbClr val="BF9000"/>
                </a:solidFill>
              </a:rPr>
              <a:t> </a:t>
            </a:r>
            <a:endParaRPr sz="2767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67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990000"/>
                </a:solidFill>
              </a:rPr>
              <a:t>क: पठति? - ఎవ్వడు చదువుతున్నాడు?</a:t>
            </a:r>
            <a:r>
              <a:rPr lang="en" sz="2447">
                <a:solidFill>
                  <a:srgbClr val="990000"/>
                </a:solidFill>
              </a:rPr>
              <a:t> </a:t>
            </a:r>
            <a:endParaRPr sz="2447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0296"/>
              <a:buFont typeface="Arial"/>
              <a:buNone/>
            </a:pPr>
            <a:r>
              <a:rPr lang="en" sz="1824">
                <a:solidFill>
                  <a:srgbClr val="990000"/>
                </a:solidFill>
              </a:rPr>
              <a:t>(సంస్కృతంలో స్త్రీ లింగం ప్రత్యేకమైనది, లింగం తెలియకపోతే क: ఉపయోగించవచ్చు)</a:t>
            </a:r>
            <a:endParaRPr sz="2447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0C343D"/>
                </a:solidFill>
              </a:rPr>
              <a:t>छात्रा पठति</a:t>
            </a:r>
            <a:r>
              <a:rPr lang="en" sz="2767">
                <a:solidFill>
                  <a:srgbClr val="0C343D"/>
                </a:solidFill>
              </a:rPr>
              <a:t> - విద్యార్థిని చదువుతున్నది</a:t>
            </a:r>
            <a:endParaRPr sz="2767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67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751"/>
              <a:buFont typeface="Arial"/>
              <a:buNone/>
            </a:pPr>
            <a:r>
              <a:rPr lang="en" sz="2767">
                <a:solidFill>
                  <a:srgbClr val="990000"/>
                </a:solidFill>
              </a:rPr>
              <a:t>कति छात्रा: पठन्ति? - ఎంతమంది విద్యార్థినులు </a:t>
            </a:r>
            <a:r>
              <a:rPr lang="en" sz="2700">
                <a:solidFill>
                  <a:srgbClr val="990000"/>
                </a:solidFill>
              </a:rPr>
              <a:t>చదువుతున్నారు</a:t>
            </a:r>
            <a:r>
              <a:rPr lang="en" sz="2767">
                <a:solidFill>
                  <a:srgbClr val="990000"/>
                </a:solidFill>
              </a:rPr>
              <a:t>?</a:t>
            </a:r>
            <a:endParaRPr sz="2767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751"/>
              <a:buFont typeface="Arial"/>
              <a:buNone/>
            </a:pPr>
            <a:r>
              <a:rPr lang="en" sz="2767">
                <a:solidFill>
                  <a:srgbClr val="0C343D"/>
                </a:solidFill>
              </a:rPr>
              <a:t>छात्रा</a:t>
            </a:r>
            <a:r>
              <a:rPr lang="en" sz="2700">
                <a:solidFill>
                  <a:srgbClr val="0C343D"/>
                </a:solidFill>
              </a:rPr>
              <a:t>चतुष्टयं</a:t>
            </a:r>
            <a:r>
              <a:rPr lang="en" sz="2767">
                <a:solidFill>
                  <a:srgbClr val="0C343D"/>
                </a:solidFill>
              </a:rPr>
              <a:t> पठति - </a:t>
            </a:r>
            <a:r>
              <a:rPr lang="en" sz="2700">
                <a:solidFill>
                  <a:srgbClr val="0C343D"/>
                </a:solidFill>
              </a:rPr>
              <a:t>నలుగురు </a:t>
            </a:r>
            <a:r>
              <a:rPr lang="en" sz="2767">
                <a:solidFill>
                  <a:srgbClr val="0C343D"/>
                </a:solidFill>
              </a:rPr>
              <a:t>విద్యార్థినులు </a:t>
            </a:r>
            <a:r>
              <a:rPr lang="en" sz="2700">
                <a:solidFill>
                  <a:srgbClr val="0C343D"/>
                </a:solidFill>
              </a:rPr>
              <a:t>చదువుతున్నారు</a:t>
            </a:r>
            <a:endParaRPr sz="2767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lang="en" sz="2700">
                <a:solidFill>
                  <a:srgbClr val="0C343D"/>
                </a:solidFill>
              </a:rPr>
              <a:t>मया सह छात्राचतुष्टयं </a:t>
            </a:r>
            <a:r>
              <a:rPr lang="en" sz="2767">
                <a:solidFill>
                  <a:srgbClr val="0C343D"/>
                </a:solidFill>
              </a:rPr>
              <a:t>पठति</a:t>
            </a:r>
            <a:r>
              <a:rPr lang="en" sz="2700">
                <a:solidFill>
                  <a:srgbClr val="0C343D"/>
                </a:solidFill>
              </a:rPr>
              <a:t> | - నాతో పాటు నలుగురు </a:t>
            </a:r>
            <a:r>
              <a:rPr lang="en" sz="2767">
                <a:solidFill>
                  <a:srgbClr val="0C343D"/>
                </a:solidFill>
              </a:rPr>
              <a:t>విద్యార్థినులు </a:t>
            </a:r>
            <a:r>
              <a:rPr lang="en" sz="2700">
                <a:solidFill>
                  <a:srgbClr val="0C343D"/>
                </a:solidFill>
              </a:rPr>
              <a:t>చదువుతున్నారు</a:t>
            </a:r>
            <a:endParaRPr sz="2700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751"/>
              <a:buFont typeface="Arial"/>
              <a:buNone/>
            </a:pPr>
            <a:r>
              <a:rPr lang="en" sz="2767">
                <a:solidFill>
                  <a:srgbClr val="0C343D"/>
                </a:solidFill>
              </a:rPr>
              <a:t> </a:t>
            </a:r>
            <a:r>
              <a:rPr lang="en" sz="2038">
                <a:solidFill>
                  <a:srgbClr val="0C343D"/>
                </a:solidFill>
              </a:rPr>
              <a:t>( for beginner learning: 1 to 4 is a group)</a:t>
            </a:r>
            <a:endParaRPr sz="2038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67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990000"/>
                </a:solidFill>
              </a:rPr>
              <a:t>कुत्र पठति? - ఎక్కడ చదువుతున్నది?</a:t>
            </a:r>
            <a:endParaRPr sz="2767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0C343D"/>
                </a:solidFill>
              </a:rPr>
              <a:t>पाठशालायां पठति(पाठशाला - पाठशालायाम्)  - పాఠశాలయందు చదువుతున్నది</a:t>
            </a:r>
            <a:endParaRPr sz="2767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0C343D"/>
                </a:solidFill>
              </a:rPr>
              <a:t>विद्यालये पठति (विद्यालय: - विद्यलये) - విద్యాలయముయందు చదువుతున్నది</a:t>
            </a:r>
            <a:endParaRPr sz="2767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0C343D"/>
                </a:solidFill>
              </a:rPr>
              <a:t>मन्दिरे पठति (मन्दिरम् - मन्दिरे) - గుడి యందు చదువుతున్నది</a:t>
            </a:r>
            <a:endParaRPr sz="2767">
              <a:solidFill>
                <a:srgbClr val="0C343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95">
                <a:solidFill>
                  <a:srgbClr val="0C343D"/>
                </a:solidFill>
              </a:rPr>
              <a:t>(ఆధారం - సప్తమీ విభక్తి)</a:t>
            </a:r>
            <a:endParaRPr sz="2195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67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990000"/>
                </a:solidFill>
              </a:rPr>
              <a:t>कदा पठति? - ఎప్పుడు చదువుతున్నది?</a:t>
            </a:r>
            <a:endParaRPr sz="2767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0C343D"/>
                </a:solidFill>
              </a:rPr>
              <a:t>प्रतिदिनं प्रातःकाले दशाधिक नव वादने पठति - ప్రతిరోజు ఉదయం పది నిమిషాలు ఎక్కువ 9గంటలకి (9:10)చదువుతున్నది </a:t>
            </a:r>
            <a:endParaRPr sz="2767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67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767">
                <a:solidFill>
                  <a:srgbClr val="BF9000"/>
                </a:solidFill>
              </a:rPr>
              <a:t>छात्रा</a:t>
            </a:r>
            <a:r>
              <a:rPr lang="en" sz="2700">
                <a:solidFill>
                  <a:srgbClr val="BF9000"/>
                </a:solidFill>
              </a:rPr>
              <a:t>चतुष्टयं</a:t>
            </a:r>
            <a:r>
              <a:rPr lang="en" sz="2767">
                <a:solidFill>
                  <a:srgbClr val="BF9000"/>
                </a:solidFill>
              </a:rPr>
              <a:t> पाठशालायां प्रतिदिनं </a:t>
            </a:r>
            <a:r>
              <a:rPr lang="en" sz="2767">
                <a:solidFill>
                  <a:srgbClr val="0C343D"/>
                </a:solidFill>
              </a:rPr>
              <a:t> </a:t>
            </a:r>
            <a:r>
              <a:rPr lang="en" sz="2767">
                <a:solidFill>
                  <a:srgbClr val="BF9000"/>
                </a:solidFill>
              </a:rPr>
              <a:t>प्रातःकाले दशाधिक नव वादने पठति |</a:t>
            </a:r>
            <a:endParaRPr sz="2767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751"/>
              <a:buFont typeface="Arial"/>
              <a:buNone/>
            </a:pPr>
            <a:r>
              <a:rPr lang="en" sz="2767">
                <a:solidFill>
                  <a:srgbClr val="0C343D"/>
                </a:solidFill>
              </a:rPr>
              <a:t>నలుగురు విద్యార్థినులు పాఠశాలయందు ప్రతిరోజు ఉదయం 9:10కి చదువుతున్నారు</a:t>
            </a:r>
            <a:endParaRPr sz="2767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/>
          <p:nvPr>
            <p:ph idx="1" type="sub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990000"/>
                </a:solidFill>
              </a:rPr>
              <a:t>कुत: पठति? - ఎక్కడినుండి చదువుతున్నది?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0C343D"/>
                </a:solidFill>
              </a:rPr>
              <a:t>पुस्तकत: पठति - పుస్తకంనుండి చదువుతున్నది(पुस्तकम् - पुस्तकत:)</a:t>
            </a:r>
            <a:endParaRPr sz="21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990000"/>
                </a:solidFill>
              </a:rPr>
              <a:t>कथम् पठति? - ఎలా చదువుతున్నది?</a:t>
            </a:r>
            <a:endParaRPr sz="2100">
              <a:solidFill>
                <a:srgbClr val="38761D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0C343D"/>
                </a:solidFill>
              </a:rPr>
              <a:t>सम्यक् पठति  - బాగా చదువుతున్నది</a:t>
            </a:r>
            <a:endParaRPr sz="21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990000"/>
                </a:solidFill>
              </a:rPr>
              <a:t>किमर्थम् पठति? - ఎందుకని చదువుతున్నది?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 sz="2100">
                <a:solidFill>
                  <a:srgbClr val="0C343D"/>
                </a:solidFill>
              </a:rPr>
              <a:t>ज्ञानार्थम् पठति -  జ్ఞాణం కోసం చదువుతున్నది</a:t>
            </a:r>
            <a:endParaRPr sz="21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751"/>
              <a:buFont typeface="Arial"/>
              <a:buNone/>
            </a:pPr>
            <a:r>
              <a:rPr lang="en" sz="2767">
                <a:solidFill>
                  <a:srgbClr val="BF9000"/>
                </a:solidFill>
              </a:rPr>
              <a:t>छात्रा</a:t>
            </a:r>
            <a:r>
              <a:rPr lang="en" sz="2700">
                <a:solidFill>
                  <a:srgbClr val="BF9000"/>
                </a:solidFill>
              </a:rPr>
              <a:t>चतुष्टयं</a:t>
            </a:r>
            <a:r>
              <a:rPr lang="en" sz="2767">
                <a:solidFill>
                  <a:srgbClr val="BF9000"/>
                </a:solidFill>
              </a:rPr>
              <a:t> पाठशालायां प्रतिदिनं </a:t>
            </a:r>
            <a:r>
              <a:rPr lang="en" sz="2767">
                <a:solidFill>
                  <a:srgbClr val="0C343D"/>
                </a:solidFill>
              </a:rPr>
              <a:t> </a:t>
            </a:r>
            <a:r>
              <a:rPr lang="en" sz="2767">
                <a:solidFill>
                  <a:srgbClr val="BF9000"/>
                </a:solidFill>
              </a:rPr>
              <a:t>प्रातःकाले दशाधिक नव वादने ज्ञानर्थम् पुस्तकत: सम्यक् पठति |</a:t>
            </a:r>
            <a:endParaRPr sz="2100">
              <a:solidFill>
                <a:srgbClr val="BF9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751"/>
              <a:buFont typeface="Arial"/>
              <a:buNone/>
            </a:pPr>
            <a:r>
              <a:rPr lang="en" sz="2767">
                <a:solidFill>
                  <a:srgbClr val="0C343D"/>
                </a:solidFill>
              </a:rPr>
              <a:t>నలుగురు విద్యార్థినులు పాఠశాలయందు ప్రతిరోజు ఉదయం 9:10కి </a:t>
            </a:r>
            <a:r>
              <a:rPr lang="en" sz="2750">
                <a:solidFill>
                  <a:srgbClr val="0C343D"/>
                </a:solidFill>
              </a:rPr>
              <a:t>జ్ఞాణం</a:t>
            </a:r>
            <a:r>
              <a:rPr lang="en" sz="2767">
                <a:solidFill>
                  <a:srgbClr val="0C343D"/>
                </a:solidFill>
              </a:rPr>
              <a:t> కోసం పుస్తకంనుండి బాగా చదువుతున్నారు</a:t>
            </a:r>
            <a:endParaRPr sz="2100">
              <a:solidFill>
                <a:srgbClr val="0C343D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20"/>
          <p:cNvGraphicFramePr/>
          <p:nvPr/>
        </p:nvGraphicFramePr>
        <p:xfrm>
          <a:off x="1557638" y="1054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{EA7CDC14-D775-46E6-9DC1-730D83F33E1F}</a:tableStyleId>
              </a:tblPr>
              <a:tblGrid>
                <a:gridCol w="2009575"/>
                <a:gridCol w="2009575"/>
                <a:gridCol w="2009575"/>
              </a:tblGrid>
              <a:tr h="23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BF9000"/>
                          </a:solidFill>
                        </a:rPr>
                        <a:t>स्त्रीलिङ्गम् </a:t>
                      </a:r>
                      <a:endParaRPr b="1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BF9000"/>
                          </a:solidFill>
                        </a:rPr>
                        <a:t>पुंलिङ्गम् </a:t>
                      </a:r>
                      <a:endParaRPr b="1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rgbClr val="BF9000"/>
                          </a:solidFill>
                        </a:rPr>
                        <a:t>न</a:t>
                      </a:r>
                      <a:r>
                        <a:rPr b="1" lang="en">
                          <a:solidFill>
                            <a:srgbClr val="BF9000"/>
                          </a:solidFill>
                        </a:rPr>
                        <a:t>पुंसकलिङ्गम् </a:t>
                      </a:r>
                      <a:endParaRPr b="1">
                        <a:solidFill>
                          <a:srgbClr val="BF9000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23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एका</a:t>
                      </a:r>
                      <a:r>
                        <a:rPr lang="en">
                          <a:solidFill>
                            <a:srgbClr val="073763"/>
                          </a:solidFill>
                        </a:rPr>
                        <a:t> छात्रा अस्ति 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एक:</a:t>
                      </a:r>
                      <a:r>
                        <a:rPr lang="en">
                          <a:solidFill>
                            <a:srgbClr val="073763"/>
                          </a:solidFill>
                        </a:rPr>
                        <a:t> छात्र: </a:t>
                      </a:r>
                      <a:r>
                        <a:rPr lang="en">
                          <a:solidFill>
                            <a:srgbClr val="073763"/>
                          </a:solidFill>
                        </a:rPr>
                        <a:t>अस्ति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38761D"/>
                          </a:solidFill>
                        </a:rPr>
                        <a:t>एकम्</a:t>
                      </a:r>
                      <a:r>
                        <a:rPr lang="en">
                          <a:solidFill>
                            <a:srgbClr val="073763"/>
                          </a:solidFill>
                        </a:rPr>
                        <a:t> गृहम् </a:t>
                      </a:r>
                      <a:r>
                        <a:rPr lang="en">
                          <a:solidFill>
                            <a:srgbClr val="073763"/>
                          </a:solidFill>
                        </a:rPr>
                        <a:t>अस्ति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23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73763"/>
                          </a:solidFill>
                        </a:rPr>
                        <a:t>छात्र</a:t>
                      </a:r>
                      <a:r>
                        <a:rPr lang="en">
                          <a:solidFill>
                            <a:srgbClr val="073763"/>
                          </a:solidFill>
                        </a:rPr>
                        <a:t>ा</a:t>
                      </a:r>
                      <a:r>
                        <a:rPr b="1" lang="en">
                          <a:solidFill>
                            <a:srgbClr val="073763"/>
                          </a:solidFill>
                        </a:rPr>
                        <a:t>द्वयम्</a:t>
                      </a:r>
                      <a:r>
                        <a:rPr lang="en">
                          <a:solidFill>
                            <a:srgbClr val="073763"/>
                          </a:solidFill>
                        </a:rPr>
                        <a:t> अस्ति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73763"/>
                          </a:solidFill>
                        </a:rPr>
                        <a:t>छात्र</a:t>
                      </a:r>
                      <a:r>
                        <a:rPr b="1" lang="en">
                          <a:solidFill>
                            <a:srgbClr val="073763"/>
                          </a:solidFill>
                        </a:rPr>
                        <a:t>द्वयम् </a:t>
                      </a:r>
                      <a:r>
                        <a:rPr lang="en">
                          <a:solidFill>
                            <a:srgbClr val="073763"/>
                          </a:solidFill>
                        </a:rPr>
                        <a:t>अस्ति</a:t>
                      </a:r>
                      <a:endParaRPr b="1"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73763"/>
                          </a:solidFill>
                        </a:rPr>
                        <a:t>गृह</a:t>
                      </a:r>
                      <a:r>
                        <a:rPr b="1" lang="en">
                          <a:solidFill>
                            <a:srgbClr val="073763"/>
                          </a:solidFill>
                        </a:rPr>
                        <a:t>द्वयम्</a:t>
                      </a:r>
                      <a:r>
                        <a:rPr lang="en">
                          <a:solidFill>
                            <a:srgbClr val="073763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rgbClr val="073763"/>
                          </a:solidFill>
                        </a:rPr>
                        <a:t>अस्ति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23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73763"/>
                          </a:solidFill>
                        </a:rPr>
                        <a:t>छात्रा</a:t>
                      </a:r>
                      <a:r>
                        <a:rPr b="1" lang="en">
                          <a:solidFill>
                            <a:srgbClr val="073763"/>
                          </a:solidFill>
                        </a:rPr>
                        <a:t>त्रयम्</a:t>
                      </a:r>
                      <a:r>
                        <a:rPr lang="en">
                          <a:solidFill>
                            <a:srgbClr val="073763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rgbClr val="073763"/>
                          </a:solidFill>
                        </a:rPr>
                        <a:t>अस्ति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73763"/>
                          </a:solidFill>
                        </a:rPr>
                        <a:t>छात्र</a:t>
                      </a:r>
                      <a:r>
                        <a:rPr b="1" lang="en">
                          <a:solidFill>
                            <a:srgbClr val="073763"/>
                          </a:solidFill>
                        </a:rPr>
                        <a:t>त्रयम्</a:t>
                      </a:r>
                      <a:r>
                        <a:rPr lang="en">
                          <a:solidFill>
                            <a:srgbClr val="073763"/>
                          </a:solidFill>
                        </a:rPr>
                        <a:t> अस्ति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73763"/>
                          </a:solidFill>
                        </a:rPr>
                        <a:t>गृह</a:t>
                      </a:r>
                      <a:r>
                        <a:rPr b="1" lang="en">
                          <a:solidFill>
                            <a:srgbClr val="073763"/>
                          </a:solidFill>
                        </a:rPr>
                        <a:t>त्रयम्</a:t>
                      </a:r>
                      <a:r>
                        <a:rPr lang="en">
                          <a:solidFill>
                            <a:srgbClr val="073763"/>
                          </a:solidFill>
                        </a:rPr>
                        <a:t> अस्ति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23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73763"/>
                          </a:solidFill>
                        </a:rPr>
                        <a:t>छात्रा</a:t>
                      </a:r>
                      <a:r>
                        <a:rPr b="1" lang="en">
                          <a:solidFill>
                            <a:srgbClr val="073763"/>
                          </a:solidFill>
                        </a:rPr>
                        <a:t>चतुष्टयम्</a:t>
                      </a:r>
                      <a:r>
                        <a:rPr lang="en">
                          <a:solidFill>
                            <a:srgbClr val="073763"/>
                          </a:solidFill>
                        </a:rPr>
                        <a:t> </a:t>
                      </a:r>
                      <a:r>
                        <a:rPr lang="en">
                          <a:solidFill>
                            <a:srgbClr val="073763"/>
                          </a:solidFill>
                        </a:rPr>
                        <a:t>अस्ति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73763"/>
                          </a:solidFill>
                        </a:rPr>
                        <a:t>छात्रच</a:t>
                      </a:r>
                      <a:r>
                        <a:rPr b="1" lang="en">
                          <a:solidFill>
                            <a:srgbClr val="073763"/>
                          </a:solidFill>
                        </a:rPr>
                        <a:t>तुष्टयम्</a:t>
                      </a:r>
                      <a:r>
                        <a:rPr lang="en">
                          <a:solidFill>
                            <a:srgbClr val="073763"/>
                          </a:solidFill>
                        </a:rPr>
                        <a:t> अस्ति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73763"/>
                          </a:solidFill>
                        </a:rPr>
                        <a:t>गृह</a:t>
                      </a:r>
                      <a:r>
                        <a:rPr b="1" lang="en">
                          <a:solidFill>
                            <a:srgbClr val="073763"/>
                          </a:solidFill>
                        </a:rPr>
                        <a:t>चतुष्टयम्</a:t>
                      </a:r>
                      <a:r>
                        <a:rPr lang="en">
                          <a:solidFill>
                            <a:srgbClr val="073763"/>
                          </a:solidFill>
                        </a:rPr>
                        <a:t> अस्ति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23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73763"/>
                          </a:solidFill>
                        </a:rPr>
                        <a:t>पञ्च छात्रा: सन्ति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73763"/>
                          </a:solidFill>
                        </a:rPr>
                        <a:t>पञ्च छात्रा: सन्ति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73763"/>
                          </a:solidFill>
                        </a:rPr>
                        <a:t>पञ्च गृहाणि सन्ति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23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73763"/>
                          </a:solidFill>
                        </a:rPr>
                        <a:t>षट् छात्रा: </a:t>
                      </a:r>
                      <a:r>
                        <a:rPr lang="en">
                          <a:solidFill>
                            <a:srgbClr val="073763"/>
                          </a:solidFill>
                        </a:rPr>
                        <a:t>सन्ति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73763"/>
                          </a:solidFill>
                        </a:rPr>
                        <a:t>षट् छात्रा: सन्ति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73763"/>
                          </a:solidFill>
                        </a:rPr>
                        <a:t>षट् गृहाणि सन्ति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  <a:tr h="23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073763"/>
                          </a:solidFill>
                        </a:rPr>
                        <a:t>सप्त छात्रा: </a:t>
                      </a:r>
                      <a:r>
                        <a:rPr lang="en">
                          <a:solidFill>
                            <a:srgbClr val="073763"/>
                          </a:solidFill>
                        </a:rPr>
                        <a:t>सन्ति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73763"/>
                          </a:solidFill>
                        </a:rPr>
                        <a:t>सप्त छात्रा: सन्ति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rgbClr val="073763"/>
                          </a:solidFill>
                        </a:rPr>
                        <a:t>सप्त गृहाणि सन्ति</a:t>
                      </a:r>
                      <a:endParaRPr>
                        <a:solidFill>
                          <a:srgbClr val="073763"/>
                        </a:solidFill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1"/>
          <p:cNvSpPr/>
          <p:nvPr/>
        </p:nvSpPr>
        <p:spPr>
          <a:xfrm>
            <a:off x="2693199" y="829725"/>
            <a:ext cx="3757625" cy="146917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पठामि</a:t>
            </a:r>
          </a:p>
        </p:txBody>
      </p:sp>
      <p:sp>
        <p:nvSpPr>
          <p:cNvPr id="99" name="Google Shape;99;p21"/>
          <p:cNvSpPr/>
          <p:nvPr/>
        </p:nvSpPr>
        <p:spPr>
          <a:xfrm>
            <a:off x="1317900" y="2703009"/>
            <a:ext cx="6508208" cy="110017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rgbClr val="0C343D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చదువుతున్నాను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