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016C2-9A20-4F7E-A6CD-8CF692CBB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1585E7-12B8-417D-95D8-A8C0153A8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6EB71-ECAB-4B08-858B-7AE42F83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75DD5-C280-4471-BC30-92EDF32B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82A20-1576-48A2-A769-4F90BA3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174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CB7A9-F262-4D50-BC29-F934432A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0DCB7D-D21D-4518-9D8A-0E1AA149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B229B-C228-4006-9C01-01D14446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3AD1CD-B65C-4DCA-92D5-584A312D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CF2FB8-FB8A-45FD-BECB-D34856E3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89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25CAE0-017F-42A6-AE18-56C1FE94A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F17AED-B036-4F1A-BF6C-7F068A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6E315A-0FD4-4513-82F7-4EC0FF24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2579A-566D-4FD3-A635-C576F8B8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B60F4-2E66-4940-A240-A180B3D5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45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E9F88-6738-4B2C-828E-AC722DF0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43B7F-F549-4EF4-A331-C6973A37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B3D4D-32EB-48CC-AA73-CE626B3D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D5519-BD97-4DC5-8821-D419F170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3B432-9D88-4D6F-BE29-2401C7CD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236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C7E59-9699-4A1C-9FA2-65F72220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AA11F5-80D9-45CB-A533-18A24AFC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8A1DF-A6A0-4C84-9D70-08A719A7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71C6E-C8A0-42DC-B047-43D83F88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D1634-32BC-4BE2-AC02-4FFFBCEB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83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41297-CD2D-41AD-A551-8FE3EDAE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942F4-EA92-4905-A896-91FE6B169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FD2710-D9EB-4977-8E44-FFBB1632D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2AF7B7-8956-4B7F-BF70-E8836349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1FA8F9-2A2A-48A7-B3F2-F020846C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05163A-3966-42D4-BB10-B26A6262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371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8C19A-C68D-4C11-A8E3-EEAB816C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F3821-9743-45C3-B0D8-D0E59478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84796B-89FC-4E6B-ACE4-44213154D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ADAAC0-0E4A-48D6-9356-47F278CBE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BE177C-0BAA-443F-96E5-7A75B98ED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726FDE-58FD-4C98-AB8A-CE6050D3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721F33-F54A-4764-8A39-2FFC7C08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6D76C1-8605-470B-B294-433B2005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59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C2C96-500F-41E2-BDC3-29BDE3BD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EE1CC0-F83A-486E-A9DF-2DCB5597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0A2B8F-08FA-4A20-BAD4-717341F5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1DB271-56CD-480D-9581-8015F45D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160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B551F0-FBD1-4E9B-95D0-5202E8CA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46BF67-8A94-4C7C-89F1-998D6AB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5C475D-5CBC-4882-878C-E809BD28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72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B9B81-0060-44F9-93DE-F8D28FD5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3F167-FD4D-4296-8058-EEDFD6B8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C9767-DD47-441F-90F2-1DC83C765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854867-AB98-41F7-A585-B1CCCFFA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2EFCC9-27AF-4D24-999C-C3BCC4BC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7BE412-B986-4A69-BB0F-F6F4448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52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EAEB6-5556-402F-9E97-C5CDDD7C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58BD12-157A-4169-98DD-677AD084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6F46B9-7DAE-4528-B7D0-101870F9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18BB1D-F4C6-4D80-B33D-D904BD88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43A6B-8F46-47BF-8FD7-AA31AC92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33D4FF-59FE-458E-80A7-A534F253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5924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B38319-23E1-4D99-8778-A807ACD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92E0E6-DD16-4BF2-9B9C-4B1393C4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EB308-A89B-4B97-884B-0FF3B66B7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27C7-B5F1-4805-856C-AD9B217A8DF4}" type="datetimeFigureOut">
              <a:rPr lang="es-EC" smtClean="0"/>
              <a:t>21/2/2020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A04FC-C51D-4D84-BE99-94AA53DF3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3A928-159C-442A-AB8C-B79F40F42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7B45-5C19-4E89-AC12-535699ED52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764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ebp"/><Relationship Id="rId5" Type="http://schemas.openxmlformats.org/officeDocument/2006/relationships/image" Target="../media/image8.webp"/><Relationship Id="rId4" Type="http://schemas.openxmlformats.org/officeDocument/2006/relationships/image" Target="../media/image7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Aqftq6nlgn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estructura de datos">
            <a:extLst>
              <a:ext uri="{FF2B5EF4-FFF2-40B4-BE49-F238E27FC236}">
                <a16:creationId xmlns:a16="http://schemas.microsoft.com/office/drawing/2014/main" id="{A7C719EF-6228-4DFF-ABEC-0BB7938C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6" y="135172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9DDE4C-5133-4AA0-972E-6F435036F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3" y="1127883"/>
            <a:ext cx="9144000" cy="1058311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EC" dirty="0"/>
              <a:t>Estructuras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13AA26-A88E-40CD-BB5C-B64575924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556" y="6321288"/>
            <a:ext cx="3816626" cy="407504"/>
          </a:xfrm>
        </p:spPr>
        <p:txBody>
          <a:bodyPr>
            <a:normAutofit lnSpcReduction="10000"/>
          </a:bodyPr>
          <a:lstStyle/>
          <a:p>
            <a:r>
              <a:rPr lang="es-EC" dirty="0"/>
              <a:t>Ing. Segundo Mena, MSc.</a:t>
            </a:r>
          </a:p>
        </p:txBody>
      </p:sp>
    </p:spTree>
    <p:extLst>
      <p:ext uri="{BB962C8B-B14F-4D97-AF65-F5344CB8AC3E}">
        <p14:creationId xmlns:p14="http://schemas.microsoft.com/office/powerpoint/2010/main" val="327892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4A365-EB7B-4740-AE2A-5701C4DD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216383"/>
            <a:ext cx="5615609" cy="10131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C" dirty="0"/>
              <a:t>Que aprenderemos…. 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60D6EE-AAF7-492E-9A48-49601FE7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1689561"/>
            <a:ext cx="3962400" cy="458045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CF913B7-0A98-4415-8B96-3B20FF6F39AC}"/>
              </a:ext>
            </a:extLst>
          </p:cNvPr>
          <p:cNvSpPr/>
          <p:nvPr/>
        </p:nvSpPr>
        <p:spPr>
          <a:xfrm>
            <a:off x="4558747" y="1384761"/>
            <a:ext cx="7129670" cy="5607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b="0" i="0" dirty="0">
                <a:solidFill>
                  <a:srgbClr val="333333"/>
                </a:solidFill>
                <a:effectLst/>
                <a:latin typeface="Lato"/>
              </a:rPr>
              <a:t>Aprenderás las principales estructuras de datos existentes y sus características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b="0" i="0" dirty="0">
                <a:solidFill>
                  <a:srgbClr val="333333"/>
                </a:solidFill>
                <a:effectLst/>
                <a:latin typeface="Lato"/>
              </a:rPr>
              <a:t> Aprenderás a implementar algoritmos de las principales estructuras de datos de acuerdo al caso de uso requerido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b="0" i="0" dirty="0">
                <a:solidFill>
                  <a:srgbClr val="333333"/>
                </a:solidFill>
                <a:effectLst/>
                <a:latin typeface="Lato"/>
              </a:rPr>
              <a:t> Aprenderás a usar las estructuras de datos en diferentes leguajes de programación.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333333"/>
                </a:solidFill>
                <a:latin typeface="Lato"/>
              </a:rPr>
              <a:t>Aplicaras las técnicas de estructuras de datos de forma eficiente y darás soluciones a problemas reales.</a:t>
            </a:r>
            <a:endParaRPr lang="es-ES" b="0" i="0" dirty="0">
              <a:solidFill>
                <a:srgbClr val="333333"/>
              </a:solidFill>
              <a:effectLst/>
              <a:latin typeface="Lato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s-ES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0526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85705-8F99-41DA-8744-A8058A15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257178"/>
            <a:ext cx="3826565" cy="522771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C" dirty="0"/>
              <a:t>Caso de Uso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3B8CCE-A400-4BA8-9F62-F53588775EA1}"/>
              </a:ext>
            </a:extLst>
          </p:cNvPr>
          <p:cNvSpPr txBox="1"/>
          <p:nvPr/>
        </p:nvSpPr>
        <p:spPr>
          <a:xfrm>
            <a:off x="150478" y="1122194"/>
            <a:ext cx="5945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3600" dirty="0"/>
              <a:t>Como representar información </a:t>
            </a:r>
          </a:p>
          <a:p>
            <a:pPr algn="just"/>
            <a:r>
              <a:rPr lang="es-EC" sz="3600" dirty="0"/>
              <a:t>ordenada sobre clientes de </a:t>
            </a:r>
          </a:p>
          <a:p>
            <a:pPr algn="just"/>
            <a:r>
              <a:rPr lang="es-EC" sz="3600" dirty="0"/>
              <a:t>Coca cola Company.</a:t>
            </a:r>
          </a:p>
        </p:txBody>
      </p:sp>
      <p:pic>
        <p:nvPicPr>
          <p:cNvPr id="2050" name="Picture 2" descr="Resultado de imagen de idea">
            <a:extLst>
              <a:ext uri="{FF2B5EF4-FFF2-40B4-BE49-F238E27FC236}">
                <a16:creationId xmlns:a16="http://schemas.microsoft.com/office/drawing/2014/main" id="{8FE24EE5-0A33-4E9A-B536-89EFC934E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97" y="2623305"/>
            <a:ext cx="2088468" cy="208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clientes">
            <a:extLst>
              <a:ext uri="{FF2B5EF4-FFF2-40B4-BE49-F238E27FC236}">
                <a16:creationId xmlns:a16="http://schemas.microsoft.com/office/drawing/2014/main" id="{DAAAE7A6-0087-42EC-806A-65F31AA8F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53" y="879058"/>
            <a:ext cx="4798645" cy="272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6280C6-D5FC-47B7-B393-C42F35B4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369" y="4711773"/>
            <a:ext cx="2195238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8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n de porque">
            <a:extLst>
              <a:ext uri="{FF2B5EF4-FFF2-40B4-BE49-F238E27FC236}">
                <a16:creationId xmlns:a16="http://schemas.microsoft.com/office/drawing/2014/main" id="{5AA2383F-7E7E-4D4B-A8B0-D566F47D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4" y="2840141"/>
            <a:ext cx="2863847" cy="16065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9DDE4C-5133-4AA0-972E-6F435036F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8311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EC" dirty="0"/>
              <a:t>Estructuras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13AA26-A88E-40CD-BB5C-B64575924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556" y="6321288"/>
            <a:ext cx="3816626" cy="407504"/>
          </a:xfrm>
        </p:spPr>
        <p:txBody>
          <a:bodyPr>
            <a:normAutofit lnSpcReduction="10000"/>
          </a:bodyPr>
          <a:lstStyle/>
          <a:p>
            <a:r>
              <a:rPr lang="es-EC" dirty="0"/>
              <a:t>Ing. Segundo Mena, MSc.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35AE13-A123-4DCE-82CE-A6AF5505C2DD}"/>
              </a:ext>
            </a:extLst>
          </p:cNvPr>
          <p:cNvSpPr/>
          <p:nvPr/>
        </p:nvSpPr>
        <p:spPr>
          <a:xfrm>
            <a:off x="210024" y="1167128"/>
            <a:ext cx="40816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Lato"/>
              </a:rPr>
              <a:t>Las estructuras de datos son una forma de organizar los datos en la computadora, de tal manera que nos permita realizar unas operaciones con ellas de forma </a:t>
            </a:r>
            <a:r>
              <a:rPr lang="es-ES" b="1" i="0" dirty="0">
                <a:solidFill>
                  <a:srgbClr val="191919"/>
                </a:solidFill>
                <a:effectLst/>
                <a:latin typeface="Lato"/>
              </a:rPr>
              <a:t>muy eficiente </a:t>
            </a:r>
            <a:r>
              <a:rPr lang="es-ES" b="0" i="0" dirty="0">
                <a:solidFill>
                  <a:srgbClr val="333333"/>
                </a:solidFill>
                <a:effectLst/>
                <a:latin typeface="Lato"/>
              </a:rPr>
              <a:t>.</a:t>
            </a:r>
            <a:endParaRPr lang="es-EC" dirty="0"/>
          </a:p>
        </p:txBody>
      </p:sp>
      <p:sp>
        <p:nvSpPr>
          <p:cNvPr id="5" name="AutoShape 2" descr="Imagen 0 en ¿Qué son las estructuras de datos y por qué son tan útiles?">
            <a:extLst>
              <a:ext uri="{FF2B5EF4-FFF2-40B4-BE49-F238E27FC236}">
                <a16:creationId xmlns:a16="http://schemas.microsoft.com/office/drawing/2014/main" id="{672D3BEE-46BE-4292-A471-34545AF4E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E7C817-349F-42A6-9420-132C5DCFA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2207015"/>
            <a:ext cx="2670313" cy="18948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2D9E8EF-BD91-4818-B83E-E83474FE9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85819"/>
            <a:ext cx="2946072" cy="15858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601714B-7710-4E9C-B26D-AFA762868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29" y="2483656"/>
            <a:ext cx="2689153" cy="147732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4DBCD46-7BC6-4A9C-A199-CEE86A0C0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29" y="4620858"/>
            <a:ext cx="2821675" cy="158584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EDD7A4E-92CC-4D52-AC19-D4906050D803}"/>
              </a:ext>
            </a:extLst>
          </p:cNvPr>
          <p:cNvSpPr txBox="1"/>
          <p:nvPr/>
        </p:nvSpPr>
        <p:spPr>
          <a:xfrm>
            <a:off x="6096000" y="2057388"/>
            <a:ext cx="6837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C" dirty="0"/>
              <a:t>Array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85EC8A-667A-41D2-B12E-67CAC7463CDF}"/>
              </a:ext>
            </a:extLst>
          </p:cNvPr>
          <p:cNvSpPr txBox="1"/>
          <p:nvPr/>
        </p:nvSpPr>
        <p:spPr>
          <a:xfrm>
            <a:off x="9402417" y="1940484"/>
            <a:ext cx="237876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dirty="0"/>
              <a:t> </a:t>
            </a:r>
            <a:r>
              <a:rPr lang="es-EC" b="1" dirty="0"/>
              <a:t>Montículos binarios</a:t>
            </a:r>
            <a:endParaRPr lang="es-EC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37226B-7EE8-4D96-9B87-DB79BB7A11D2}"/>
              </a:ext>
            </a:extLst>
          </p:cNvPr>
          <p:cNvSpPr txBox="1"/>
          <p:nvPr/>
        </p:nvSpPr>
        <p:spPr>
          <a:xfrm>
            <a:off x="6203307" y="4251526"/>
            <a:ext cx="6094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C" dirty="0"/>
              <a:t>Pilas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B0DB49-4A82-46FC-A26D-312BFD730E54}"/>
              </a:ext>
            </a:extLst>
          </p:cNvPr>
          <p:cNvSpPr txBox="1"/>
          <p:nvPr/>
        </p:nvSpPr>
        <p:spPr>
          <a:xfrm>
            <a:off x="9316278" y="4142347"/>
            <a:ext cx="6832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C" dirty="0"/>
              <a:t>Colas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7895D-A2DB-46F6-BFAB-A5DA96FFB0A6}"/>
              </a:ext>
            </a:extLst>
          </p:cNvPr>
          <p:cNvSpPr txBox="1"/>
          <p:nvPr/>
        </p:nvSpPr>
        <p:spPr>
          <a:xfrm>
            <a:off x="5943599" y="1292303"/>
            <a:ext cx="508023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C" sz="3200" dirty="0"/>
              <a:t>Tipos de estructuras de datos</a:t>
            </a:r>
          </a:p>
        </p:txBody>
      </p:sp>
      <p:pic>
        <p:nvPicPr>
          <p:cNvPr id="1030" name="Picture 6" descr="Resultado de imagen de estructura de datos">
            <a:extLst>
              <a:ext uri="{FF2B5EF4-FFF2-40B4-BE49-F238E27FC236}">
                <a16:creationId xmlns:a16="http://schemas.microsoft.com/office/drawing/2014/main" id="{1C9D184B-A701-48C0-A42A-037EE513F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37" y="2299349"/>
            <a:ext cx="3379880" cy="189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419B2924-7D31-44A2-A61F-A672A814D69A}"/>
              </a:ext>
            </a:extLst>
          </p:cNvPr>
          <p:cNvSpPr/>
          <p:nvPr/>
        </p:nvSpPr>
        <p:spPr>
          <a:xfrm>
            <a:off x="191945" y="4436192"/>
            <a:ext cx="57516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Lato"/>
              </a:rPr>
              <a:t>Porque nos permiten tener una amplia ga</a:t>
            </a:r>
            <a:r>
              <a:rPr lang="es-ES" dirty="0">
                <a:solidFill>
                  <a:srgbClr val="333333"/>
                </a:solidFill>
                <a:latin typeface="Lato"/>
              </a:rPr>
              <a:t>ma</a:t>
            </a:r>
            <a:r>
              <a:rPr lang="es-ES" b="0" i="0" dirty="0">
                <a:solidFill>
                  <a:srgbClr val="333333"/>
                </a:solidFill>
                <a:effectLst/>
                <a:latin typeface="Lato"/>
              </a:rPr>
              <a:t> de herramientas para solucionar ciertos tipos de problemas complejos.</a:t>
            </a:r>
          </a:p>
          <a:p>
            <a:pPr algn="just"/>
            <a:endParaRPr lang="es-ES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Lato"/>
              </a:rPr>
              <a:t>Además, nos permiten hacer un software más eficiente optimizando y rápido.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4DB311B-1406-4942-B9CF-0C6F5DD79038}"/>
              </a:ext>
            </a:extLst>
          </p:cNvPr>
          <p:cNvSpPr/>
          <p:nvPr/>
        </p:nvSpPr>
        <p:spPr>
          <a:xfrm>
            <a:off x="431871" y="3910687"/>
            <a:ext cx="2284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ato"/>
              </a:rPr>
              <a:t>Por qué son útiles ?</a:t>
            </a:r>
          </a:p>
        </p:txBody>
      </p:sp>
    </p:spTree>
    <p:extLst>
      <p:ext uri="{BB962C8B-B14F-4D97-AF65-F5344CB8AC3E}">
        <p14:creationId xmlns:p14="http://schemas.microsoft.com/office/powerpoint/2010/main" val="21223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CACEA68-180A-4E90-A3D6-4A623D5921F1}"/>
              </a:ext>
            </a:extLst>
          </p:cNvPr>
          <p:cNvSpPr/>
          <p:nvPr/>
        </p:nvSpPr>
        <p:spPr>
          <a:xfrm>
            <a:off x="3180798" y="3603370"/>
            <a:ext cx="490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>
                <a:hlinkClick r:id="rId2"/>
              </a:rPr>
              <a:t>https://www.youtube.com/watch?v=Aqftq6nlgnM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62C471-C74D-48B7-874F-2F7D777301FB}"/>
              </a:ext>
            </a:extLst>
          </p:cNvPr>
          <p:cNvSpPr txBox="1"/>
          <p:nvPr/>
        </p:nvSpPr>
        <p:spPr>
          <a:xfrm>
            <a:off x="3709129" y="2485190"/>
            <a:ext cx="1428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Tarea</a:t>
            </a:r>
          </a:p>
        </p:txBody>
      </p:sp>
      <p:pic>
        <p:nvPicPr>
          <p:cNvPr id="7" name="Gráfico 6" descr="Carretilla para transporte">
            <a:extLst>
              <a:ext uri="{FF2B5EF4-FFF2-40B4-BE49-F238E27FC236}">
                <a16:creationId xmlns:a16="http://schemas.microsoft.com/office/drawing/2014/main" id="{0DC5BD81-0E71-4C53-9712-0B3F6610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2016" y="25323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1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188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Wingdings</vt:lpstr>
      <vt:lpstr>Tema de Office</vt:lpstr>
      <vt:lpstr>Estructuras de datos</vt:lpstr>
      <vt:lpstr>Que aprenderemos…. ?</vt:lpstr>
      <vt:lpstr>Caso de Uso</vt:lpstr>
      <vt:lpstr>Estructuras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Segundo A. Mena Bermeo</dc:creator>
  <cp:lastModifiedBy>Segundo A. Mena Bermeo</cp:lastModifiedBy>
  <cp:revision>5</cp:revision>
  <dcterms:created xsi:type="dcterms:W3CDTF">2020-02-22T01:51:46Z</dcterms:created>
  <dcterms:modified xsi:type="dcterms:W3CDTF">2020-02-22T02:24:42Z</dcterms:modified>
</cp:coreProperties>
</file>