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gundo A. Mena Bermeo" initials="SAMB" lastIdx="1" clrIdx="0">
    <p:extLst>
      <p:ext uri="{19B8F6BF-5375-455C-9EA6-DF929625EA0E}">
        <p15:presenceInfo xmlns:p15="http://schemas.microsoft.com/office/powerpoint/2012/main" userId="468c6092b39d6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29D52-2105-482B-BA44-AB901AF8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478EA-6ED9-4135-911C-663975E7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BAF3C-6F0E-4F1C-B292-BAC65664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E5186-B75D-42EB-BAD1-02F0988E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427B5-3397-4360-9C96-C0A6153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361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9F8DD-05D4-4B91-8FB6-DC852EC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11B99-13B3-4930-BF2A-FEF81D6DD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B7400-62CB-484F-BDB7-9E65441C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75C02-03C8-48BD-AED8-7932F238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324C7-1AF8-4543-899E-328E123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9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064093-4845-4256-9EE0-2955FADD5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B316A-01FB-446A-830F-97928231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E53A73-EFEA-4C46-8E1F-CF70662E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21812-4506-4F5A-976A-4D840DF9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6DD7F-6267-4D5C-9F9A-D1D71A5F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83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6D571-6D9C-4BE3-A21E-5D89F11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CDD6A-4AF5-4ECA-B99F-79338BB0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B383C-AD89-421C-9027-3DCB0698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A9A0A-56B5-4CAF-A4D0-AE823E78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3B8E9-1C71-46D6-8425-EDA23A46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48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B4712-C8F1-4808-AEB3-78BFC626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14BB45-B5E1-4106-BB5E-357D427A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BABDD-258D-4EDC-8749-7E5B500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2DF202-E51C-433A-932B-1938D467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41D81-5635-4868-A4EF-DC1A6F77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70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60CE-3E5A-4391-910C-08F9E72A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3568E-48D7-4773-BF2D-F0ED07AC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CA65B-8C21-4ABC-AC79-DD00F6C1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2B984-372C-4607-896F-23E6ABC2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FE1BE4-8EB4-4E9C-9B9F-9DA11807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74365-5EF2-4F13-8755-8A03A49D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52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FF1A6-C05E-4AA7-A424-6FA38932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52B777-4F48-4854-A8ED-C091EA35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596A05-4B76-4D6D-971F-977F6C55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485CFE-91F4-4096-9F2E-D9318C2C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EC1F45-18C1-43AC-858D-692D1CEF5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FA9769-2856-4EDA-A8EE-9359210C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07C6EE-28E3-4D31-AA15-1FA6C7FB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5C9D3F-99F4-4FFE-BC6E-67856DC0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054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CE181-A5DD-4A83-BF02-B8EAF9F5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181B9E-9425-48D8-9DD9-A65E61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E4F7B0-D380-4D01-AED1-582A9F97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FE700B-D038-4F01-BD7E-A83302C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914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C9A7B6-97A5-4100-9754-66343E31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E952C7-484B-41C1-998C-DE907594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F9A361-64AA-417B-9D3B-300FF391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66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C6369-F586-4976-9A43-8435FC2B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B879D-64C7-4A22-A5FE-AF0C5919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F572AA-34A6-4986-85F2-DE111245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DC82F4-9817-40FF-9446-11946252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DE6DC-D384-47A7-A9B7-750E5B3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A7AC8D-BF99-48BB-8850-8E6698A7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52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9548-32C0-415D-B025-1348F9F1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93B3B6-2958-403E-85E8-37FCA9013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F9E07-19D6-400D-AF23-9D036CA5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087FA-8505-4FD2-B40E-1EDC9867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DA6708-9752-43B6-A669-FAEF0441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364C8-70C5-4923-BF7B-18D1360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749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F4A0AA-3A25-47F4-8145-D6ADDF6A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BC0D69-DB35-49C7-853A-DE24CA48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50002-5B28-49A0-853A-307B2168C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CB6F-A117-4C26-BC45-FB0F513683F7}" type="datetimeFigureOut">
              <a:rPr lang="es-EC" smtClean="0"/>
              <a:t>29/2/2020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ECC697-B1BD-4077-83E1-20349FB61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16F4C-AEE5-4EBB-93C6-CBF1AC2B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A224-B5D8-40A1-B9E0-FF2387A4E6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541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estructuras de datos en ruby">
            <a:extLst>
              <a:ext uri="{FF2B5EF4-FFF2-40B4-BE49-F238E27FC236}">
                <a16:creationId xmlns:a16="http://schemas.microsoft.com/office/drawing/2014/main" id="{F344EF9F-17B5-4AB3-BE0D-B2ABB37F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8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99BDAD-4806-401B-9F2F-1B43A283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747" y="3186251"/>
            <a:ext cx="10694505" cy="1532366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EC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Estructuras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03CF3-018B-48B9-8677-F68B9A0A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123" y="6285603"/>
            <a:ext cx="3684104" cy="572397"/>
          </a:xfrm>
        </p:spPr>
        <p:txBody>
          <a:bodyPr/>
          <a:lstStyle/>
          <a:p>
            <a:r>
              <a:rPr lang="es-EC" dirty="0"/>
              <a:t>Ing. Segundo Mena. MSc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15E453-DEE4-4F1E-875F-A59B57FD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8617"/>
            <a:ext cx="1219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8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0669E62-562E-4857-A927-83E25DEBC475}"/>
              </a:ext>
            </a:extLst>
          </p:cNvPr>
          <p:cNvSpPr/>
          <p:nvPr/>
        </p:nvSpPr>
        <p:spPr>
          <a:xfrm>
            <a:off x="119662" y="95706"/>
            <a:ext cx="103012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Ejercicio en Clase con </a:t>
            </a:r>
            <a:r>
              <a:rPr lang="es-E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ruby</a:t>
            </a:r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 ( Matrices )</a:t>
            </a:r>
            <a:endParaRPr lang="es-EC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F5EA3B1-5F4F-4B29-A682-C785040DBC3D}"/>
              </a:ext>
            </a:extLst>
          </p:cNvPr>
          <p:cNvSpPr/>
          <p:nvPr/>
        </p:nvSpPr>
        <p:spPr>
          <a:xfrm>
            <a:off x="5618726" y="1222389"/>
            <a:ext cx="6373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Los índices empiezan desde el cero (0,1,2,...)   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effectLst/>
                <a:latin typeface="Consolas" panose="020B0609020204030204" pitchFamily="49" charset="0"/>
              </a:rPr>
              <a:t>nombres = ['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Maria</a:t>
            </a:r>
            <a:r>
              <a:rPr lang="es-ES" b="0" dirty="0">
                <a:effectLst/>
                <a:latin typeface="Consolas" panose="020B0609020204030204" pitchFamily="49" charset="0"/>
              </a:rPr>
              <a:t>', 'Juan', 'Pedro', 'Teresa']  </a:t>
            </a:r>
          </a:p>
          <a:p>
            <a:r>
              <a:rPr lang="es-ES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S" b="0" dirty="0">
                <a:effectLst/>
                <a:latin typeface="Consolas" panose="020B0609020204030204" pitchFamily="49" charset="0"/>
              </a:rPr>
              <a:t> nombres[0]  </a:t>
            </a:r>
          </a:p>
          <a:p>
            <a:r>
              <a:rPr lang="es-ES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S" b="0" dirty="0">
                <a:effectLst/>
                <a:latin typeface="Consolas" panose="020B0609020204030204" pitchFamily="49" charset="0"/>
              </a:rPr>
              <a:t> nombres[1]  </a:t>
            </a:r>
          </a:p>
          <a:p>
            <a:r>
              <a:rPr lang="es-ES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S" b="0" dirty="0">
                <a:effectLst/>
                <a:latin typeface="Consolas" panose="020B0609020204030204" pitchFamily="49" charset="0"/>
              </a:rPr>
              <a:t> nombres[2]  </a:t>
            </a:r>
          </a:p>
          <a:p>
            <a:r>
              <a:rPr lang="es-ES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S" b="0" dirty="0">
                <a:effectLst/>
                <a:latin typeface="Consolas" panose="020B0609020204030204" pitchFamily="49" charset="0"/>
              </a:rPr>
              <a:t> nombres[3]  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B52038-2D73-4448-88E3-3ACE38874990}"/>
              </a:ext>
            </a:extLst>
          </p:cNvPr>
          <p:cNvSpPr/>
          <p:nvPr/>
        </p:nvSpPr>
        <p:spPr>
          <a:xfrm>
            <a:off x="457202" y="2238052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nombres = ['</a:t>
            </a:r>
            <a:r>
              <a:rPr lang="es-E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Maria</a:t>
            </a:r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', 'Juan', 'Pedro', 'Teresa']  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076A4E-161C-4528-820F-7BE70AE8224C}"/>
              </a:ext>
            </a:extLst>
          </p:cNvPr>
          <p:cNvSpPr/>
          <p:nvPr/>
        </p:nvSpPr>
        <p:spPr>
          <a:xfrm>
            <a:off x="490331" y="2704961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1. Defino el vector con los valores planteados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A8A141-B5BC-4D2A-9AF7-845420815C41}"/>
              </a:ext>
            </a:extLst>
          </p:cNvPr>
          <p:cNvSpPr/>
          <p:nvPr/>
        </p:nvSpPr>
        <p:spPr>
          <a:xfrm>
            <a:off x="462791" y="3168557"/>
            <a:ext cx="4638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2. Presento uno a uno los valores de acuerdo a su localización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3BF5E5-D5E2-49BA-BD6D-050608D26580}"/>
              </a:ext>
            </a:extLst>
          </p:cNvPr>
          <p:cNvSpPr/>
          <p:nvPr/>
        </p:nvSpPr>
        <p:spPr>
          <a:xfrm>
            <a:off x="5757677" y="43972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0" dirty="0">
                <a:effectLst/>
                <a:latin typeface="Consolas" panose="020B0609020204030204" pitchFamily="49" charset="0"/>
              </a:rPr>
              <a:t>ciudades = %w{ Quito Guayaquil Cuenca  </a:t>
            </a:r>
            <a:r>
              <a:rPr lang="es-EC" b="0" dirty="0" err="1">
                <a:effectLst/>
                <a:latin typeface="Consolas" panose="020B0609020204030204" pitchFamily="49" charset="0"/>
              </a:rPr>
              <a:t>SantoDomingo</a:t>
            </a:r>
            <a:r>
              <a:rPr lang="es-EC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C" b="0" dirty="0" err="1">
                <a:effectLst/>
                <a:latin typeface="Consolas" panose="020B0609020204030204" pitchFamily="49" charset="0"/>
              </a:rPr>
              <a:t>ciudades.each</a:t>
            </a:r>
            <a:r>
              <a:rPr lang="es-EC" b="0" dirty="0">
                <a:effectLst/>
                <a:latin typeface="Consolas" panose="020B0609020204030204" pitchFamily="49" charset="0"/>
              </a:rPr>
              <a:t> do |ciudad|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  </a:t>
            </a:r>
            <a:r>
              <a:rPr lang="es-EC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C" b="0" dirty="0">
                <a:effectLst/>
                <a:latin typeface="Consolas" panose="020B0609020204030204" pitchFamily="49" charset="0"/>
              </a:rPr>
              <a:t> '¡Me gusta ' + ciudad + '!'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  </a:t>
            </a:r>
            <a:r>
              <a:rPr lang="es-EC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C" b="0" dirty="0">
                <a:effectLst/>
                <a:latin typeface="Consolas" panose="020B0609020204030204" pitchFamily="49" charset="0"/>
              </a:rPr>
              <a:t> '¿A ti no?'</a:t>
            </a:r>
          </a:p>
          <a:p>
            <a:r>
              <a:rPr lang="es-EC" b="0" dirty="0" err="1">
                <a:effectLst/>
                <a:latin typeface="Consolas" panose="020B0609020204030204" pitchFamily="49" charset="0"/>
              </a:rPr>
              <a:t>end</a:t>
            </a:r>
            <a:endParaRPr lang="es-EC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E38A574-260B-48E6-8786-2DF22BD078D9}"/>
              </a:ext>
            </a:extLst>
          </p:cNvPr>
          <p:cNvSpPr/>
          <p:nvPr/>
        </p:nvSpPr>
        <p:spPr>
          <a:xfrm>
            <a:off x="457202" y="990634"/>
            <a:ext cx="4943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Registre una matriz con los valores indicados y presente cada uno de ellos</a:t>
            </a:r>
            <a:endParaRPr lang="es-EC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9A0106-3B6C-4FB9-B3F1-8FD92208F330}"/>
              </a:ext>
            </a:extLst>
          </p:cNvPr>
          <p:cNvSpPr/>
          <p:nvPr/>
        </p:nvSpPr>
        <p:spPr>
          <a:xfrm>
            <a:off x="457201" y="4020707"/>
            <a:ext cx="4943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Registre una matriz con los valores indicados y presente cada uno de ellos</a:t>
            </a:r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58A82C-CB3E-4473-B735-9EF02AD5C5FC}"/>
              </a:ext>
            </a:extLst>
          </p:cNvPr>
          <p:cNvSpPr/>
          <p:nvPr/>
        </p:nvSpPr>
        <p:spPr>
          <a:xfrm>
            <a:off x="5638799" y="3791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Otra forma de definir el vector es con %W 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14DA7FD-EBD3-4240-A04F-4B170568547A}"/>
              </a:ext>
            </a:extLst>
          </p:cNvPr>
          <p:cNvSpPr/>
          <p:nvPr/>
        </p:nvSpPr>
        <p:spPr>
          <a:xfrm>
            <a:off x="490330" y="4997378"/>
            <a:ext cx="4770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200" b="0" dirty="0">
                <a:effectLst/>
                <a:latin typeface="Consolas" panose="020B0609020204030204" pitchFamily="49" charset="0"/>
              </a:rPr>
              <a:t>ciudades =[Quito, Guayaquil, Cuenca , </a:t>
            </a:r>
            <a:r>
              <a:rPr lang="es-EC" sz="1200" b="0" dirty="0" err="1">
                <a:effectLst/>
                <a:latin typeface="Consolas" panose="020B0609020204030204" pitchFamily="49" charset="0"/>
              </a:rPr>
              <a:t>Santo_Domingo</a:t>
            </a:r>
            <a:r>
              <a:rPr lang="es-EC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EC" sz="1200" dirty="0">
                <a:latin typeface="Consolas" panose="020B0609020204030204" pitchFamily="49" charset="0"/>
              </a:rPr>
              <a:t>]</a:t>
            </a:r>
            <a:endParaRPr lang="es-EC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0669E62-562E-4857-A927-83E25DEBC475}"/>
              </a:ext>
            </a:extLst>
          </p:cNvPr>
          <p:cNvSpPr/>
          <p:nvPr/>
        </p:nvSpPr>
        <p:spPr>
          <a:xfrm>
            <a:off x="119662" y="95706"/>
            <a:ext cx="71336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Ejercicio en Clase con </a:t>
            </a:r>
            <a:r>
              <a:rPr lang="es-E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ruby</a:t>
            </a:r>
            <a:endParaRPr lang="es-EC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B52038-2D73-4448-88E3-3ACE38874990}"/>
              </a:ext>
            </a:extLst>
          </p:cNvPr>
          <p:cNvSpPr/>
          <p:nvPr/>
        </p:nvSpPr>
        <p:spPr>
          <a:xfrm>
            <a:off x="1133062" y="2215678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Arreglo=[]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076A4E-161C-4528-820F-7BE70AE8224C}"/>
              </a:ext>
            </a:extLst>
          </p:cNvPr>
          <p:cNvSpPr/>
          <p:nvPr/>
        </p:nvSpPr>
        <p:spPr>
          <a:xfrm>
            <a:off x="457202" y="1816797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1. Defino el vector dinámico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A8A141-B5BC-4D2A-9AF7-845420815C41}"/>
              </a:ext>
            </a:extLst>
          </p:cNvPr>
          <p:cNvSpPr/>
          <p:nvPr/>
        </p:nvSpPr>
        <p:spPr>
          <a:xfrm>
            <a:off x="457201" y="3071390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2. Presento el vector con los valores ingresados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E38A574-260B-48E6-8786-2DF22BD078D9}"/>
              </a:ext>
            </a:extLst>
          </p:cNvPr>
          <p:cNvSpPr/>
          <p:nvPr/>
        </p:nvSpPr>
        <p:spPr>
          <a:xfrm>
            <a:off x="457202" y="990634"/>
            <a:ext cx="4943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Registre las edades de sus compañeros y preséntelos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B6E655-DA7A-41F5-A7C1-39C6C017C9AF}"/>
              </a:ext>
            </a:extLst>
          </p:cNvPr>
          <p:cNvSpPr/>
          <p:nvPr/>
        </p:nvSpPr>
        <p:spPr>
          <a:xfrm>
            <a:off x="5751445" y="138700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b="0" dirty="0">
                <a:effectLst/>
                <a:latin typeface="Consolas" panose="020B0609020204030204" pitchFamily="49" charset="0"/>
              </a:rPr>
              <a:t>#definimos una arreglo vacío</a:t>
            </a:r>
          </a:p>
          <a:p>
            <a:r>
              <a:rPr lang="es-ES" sz="2800" b="0" dirty="0">
                <a:effectLst/>
                <a:latin typeface="Consolas" panose="020B0609020204030204" pitchFamily="49" charset="0"/>
              </a:rPr>
              <a:t>arreglo = []</a:t>
            </a:r>
          </a:p>
          <a:p>
            <a:r>
              <a:rPr lang="es-ES" sz="2800" b="0" dirty="0">
                <a:effectLst/>
                <a:latin typeface="Consolas" panose="020B0609020204030204" pitchFamily="49" charset="0"/>
              </a:rPr>
              <a:t>x = 0</a:t>
            </a:r>
          </a:p>
          <a:p>
            <a:r>
              <a:rPr lang="es-ES" sz="2800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es-ES" sz="2800" b="0" dirty="0">
                <a:effectLst/>
                <a:latin typeface="Consolas" panose="020B0609020204030204" pitchFamily="49" charset="0"/>
              </a:rPr>
              <a:t> x &lt; 5</a:t>
            </a:r>
          </a:p>
          <a:p>
            <a:r>
              <a:rPr lang="es-ES" sz="2800" b="0" dirty="0">
                <a:effectLst/>
                <a:latin typeface="Consolas" panose="020B0609020204030204" pitchFamily="49" charset="0"/>
              </a:rPr>
              <a:t>  </a:t>
            </a:r>
            <a:r>
              <a:rPr lang="es-ES" sz="2800" b="0" dirty="0" err="1">
                <a:effectLst/>
                <a:latin typeface="Consolas" panose="020B0609020204030204" pitchFamily="49" charset="0"/>
              </a:rPr>
              <a:t>print</a:t>
            </a:r>
            <a:r>
              <a:rPr lang="es-ES" sz="2800" b="0" dirty="0">
                <a:effectLst/>
                <a:latin typeface="Consolas" panose="020B0609020204030204" pitchFamily="49" charset="0"/>
              </a:rPr>
              <a:t> "Ingrese los nombres:"</a:t>
            </a:r>
          </a:p>
          <a:p>
            <a:r>
              <a:rPr lang="es-ES" sz="2800" b="0" dirty="0">
                <a:effectLst/>
                <a:latin typeface="Consolas" panose="020B0609020204030204" pitchFamily="49" charset="0"/>
              </a:rPr>
              <a:t>  valor = </a:t>
            </a:r>
            <a:r>
              <a:rPr lang="es-ES" sz="2800" b="0" dirty="0" err="1">
                <a:effectLst/>
                <a:latin typeface="Consolas" panose="020B0609020204030204" pitchFamily="49" charset="0"/>
              </a:rPr>
              <a:t>gets.to_i</a:t>
            </a:r>
            <a:endParaRPr lang="es-ES" sz="2800" b="0" dirty="0"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effectLst/>
                <a:latin typeface="Consolas" panose="020B0609020204030204" pitchFamily="49" charset="0"/>
              </a:rPr>
              <a:t>  arreglo &lt;&lt; valor</a:t>
            </a:r>
          </a:p>
          <a:p>
            <a:r>
              <a:rPr lang="es-ES" sz="2800" b="0" dirty="0">
                <a:effectLst/>
                <a:latin typeface="Consolas" panose="020B0609020204030204" pitchFamily="49" charset="0"/>
              </a:rPr>
              <a:t>  x = x + 1</a:t>
            </a:r>
          </a:p>
          <a:p>
            <a:r>
              <a:rPr lang="es-ES" sz="2800" b="0" dirty="0" err="1">
                <a:effectLst/>
                <a:latin typeface="Consolas" panose="020B0609020204030204" pitchFamily="49" charset="0"/>
              </a:rPr>
              <a:t>end</a:t>
            </a:r>
            <a:endParaRPr lang="es-ES" sz="2800" b="0" dirty="0">
              <a:effectLst/>
              <a:latin typeface="Consolas" panose="020B0609020204030204" pitchFamily="49" charset="0"/>
            </a:endParaRPr>
          </a:p>
          <a:p>
            <a:r>
              <a:rPr lang="es-ES" sz="2800" b="0" dirty="0" err="1">
                <a:effectLst/>
                <a:latin typeface="Consolas" panose="020B0609020204030204" pitchFamily="49" charset="0"/>
              </a:rPr>
              <a:t>print</a:t>
            </a:r>
            <a:r>
              <a:rPr lang="es-ES" sz="2800" b="0" dirty="0">
                <a:effectLst/>
                <a:latin typeface="Consolas" panose="020B0609020204030204" pitchFamily="49" charset="0"/>
              </a:rPr>
              <a:t> arreglo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5A0A33-DAEB-49AC-B713-A223478E03B4}"/>
              </a:ext>
            </a:extLst>
          </p:cNvPr>
          <p:cNvSpPr/>
          <p:nvPr/>
        </p:nvSpPr>
        <p:spPr>
          <a:xfrm>
            <a:off x="457202" y="2547366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2. Ingreso los valores </a:t>
            </a:r>
            <a:r>
              <a:rPr lang="es-E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numericos</a:t>
            </a:r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por teclado</a:t>
            </a:r>
          </a:p>
        </p:txBody>
      </p:sp>
    </p:spTree>
    <p:extLst>
      <p:ext uri="{BB962C8B-B14F-4D97-AF65-F5344CB8AC3E}">
        <p14:creationId xmlns:p14="http://schemas.microsoft.com/office/powerpoint/2010/main" val="12469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0669E62-562E-4857-A927-83E25DEBC475}"/>
              </a:ext>
            </a:extLst>
          </p:cNvPr>
          <p:cNvSpPr/>
          <p:nvPr/>
        </p:nvSpPr>
        <p:spPr>
          <a:xfrm>
            <a:off x="119662" y="95706"/>
            <a:ext cx="71336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Ejercicio en Clase con </a:t>
            </a:r>
            <a:r>
              <a:rPr lang="es-E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ruby</a:t>
            </a:r>
            <a:endParaRPr lang="es-EC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B52038-2D73-4448-88E3-3ACE38874990}"/>
              </a:ext>
            </a:extLst>
          </p:cNvPr>
          <p:cNvSpPr/>
          <p:nvPr/>
        </p:nvSpPr>
        <p:spPr>
          <a:xfrm>
            <a:off x="1133062" y="2215678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Arreglo=[]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076A4E-161C-4528-820F-7BE70AE8224C}"/>
              </a:ext>
            </a:extLst>
          </p:cNvPr>
          <p:cNvSpPr/>
          <p:nvPr/>
        </p:nvSpPr>
        <p:spPr>
          <a:xfrm>
            <a:off x="457202" y="1816797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1. Defino el vector dinámico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A8A141-B5BC-4D2A-9AF7-845420815C41}"/>
              </a:ext>
            </a:extLst>
          </p:cNvPr>
          <p:cNvSpPr/>
          <p:nvPr/>
        </p:nvSpPr>
        <p:spPr>
          <a:xfrm>
            <a:off x="457201" y="3071390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2. Presento el vector con los valores ingresados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E38A574-260B-48E6-8786-2DF22BD078D9}"/>
              </a:ext>
            </a:extLst>
          </p:cNvPr>
          <p:cNvSpPr/>
          <p:nvPr/>
        </p:nvSpPr>
        <p:spPr>
          <a:xfrm>
            <a:off x="457202" y="990634"/>
            <a:ext cx="4943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Registre los nombres de sus compañeros y preséntelos</a:t>
            </a:r>
            <a:endParaRPr lang="es-EC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5A0A33-DAEB-49AC-B713-A223478E03B4}"/>
              </a:ext>
            </a:extLst>
          </p:cNvPr>
          <p:cNvSpPr/>
          <p:nvPr/>
        </p:nvSpPr>
        <p:spPr>
          <a:xfrm>
            <a:off x="457202" y="2547366"/>
            <a:ext cx="4638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2. Ingreso los valores tipo carácter por teclado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000018-230F-4741-A06F-0D4CC457AC98}"/>
              </a:ext>
            </a:extLst>
          </p:cNvPr>
          <p:cNvSpPr/>
          <p:nvPr/>
        </p:nvSpPr>
        <p:spPr>
          <a:xfrm>
            <a:off x="5638798" y="10862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0" dirty="0">
                <a:effectLst/>
                <a:latin typeface="Consolas" panose="020B0609020204030204" pitchFamily="49" charset="0"/>
              </a:rPr>
              <a:t>#definimos una arreglo vacío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arreglo = []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x = 0</a:t>
            </a:r>
          </a:p>
          <a:p>
            <a:r>
              <a:rPr lang="es-EC" b="0" dirty="0" err="1">
                <a:effectLst/>
                <a:latin typeface="Consolas" panose="020B0609020204030204" pitchFamily="49" charset="0"/>
              </a:rPr>
              <a:t>while</a:t>
            </a:r>
            <a:r>
              <a:rPr lang="es-EC" b="0" dirty="0">
                <a:effectLst/>
                <a:latin typeface="Consolas" panose="020B0609020204030204" pitchFamily="49" charset="0"/>
              </a:rPr>
              <a:t> x &lt; 5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  # </a:t>
            </a:r>
            <a:r>
              <a:rPr lang="es-EC" b="0" dirty="0" err="1">
                <a:effectLst/>
                <a:latin typeface="Consolas" panose="020B0609020204030204" pitchFamily="49" charset="0"/>
              </a:rPr>
              <a:t>gets</a:t>
            </a:r>
            <a:r>
              <a:rPr lang="es-EC" b="0" dirty="0">
                <a:effectLst/>
                <a:latin typeface="Consolas" panose="020B0609020204030204" pitchFamily="49" charset="0"/>
              </a:rPr>
              <a:t> y </a:t>
            </a:r>
            <a:r>
              <a:rPr lang="es-EC" b="0" dirty="0" err="1">
                <a:effectLst/>
                <a:latin typeface="Consolas" panose="020B0609020204030204" pitchFamily="49" charset="0"/>
              </a:rPr>
              <a:t>chomp</a:t>
            </a:r>
            <a:r>
              <a:rPr lang="es-EC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s-EC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C" b="0" dirty="0">
                <a:effectLst/>
                <a:latin typeface="Consolas" panose="020B0609020204030204" pitchFamily="49" charset="0"/>
              </a:rPr>
              <a:t> "¿Cómo te llamas?"  </a:t>
            </a:r>
          </a:p>
          <a:p>
            <a:r>
              <a:rPr lang="es-EC" b="0" dirty="0" err="1">
                <a:effectLst/>
                <a:latin typeface="Consolas" panose="020B0609020204030204" pitchFamily="49" charset="0"/>
              </a:rPr>
              <a:t>STDOUT.flush</a:t>
            </a:r>
            <a:r>
              <a:rPr lang="es-EC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# esto es opcional es para limpiar los datos anteriores</a:t>
            </a:r>
          </a:p>
          <a:p>
            <a:endParaRPr lang="es-EC" b="0" dirty="0">
              <a:effectLst/>
              <a:latin typeface="Consolas" panose="020B0609020204030204" pitchFamily="49" charset="0"/>
            </a:endParaRP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valor = </a:t>
            </a:r>
            <a:r>
              <a:rPr lang="es-EC" b="0" dirty="0" err="1">
                <a:effectLst/>
                <a:latin typeface="Consolas" panose="020B0609020204030204" pitchFamily="49" charset="0"/>
              </a:rPr>
              <a:t>gets.chomp</a:t>
            </a:r>
            <a:r>
              <a:rPr lang="es-EC" b="0" dirty="0"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  arreglo &lt;&lt; valor</a:t>
            </a:r>
          </a:p>
          <a:p>
            <a:r>
              <a:rPr lang="es-EC" b="0" dirty="0">
                <a:effectLst/>
                <a:latin typeface="Consolas" panose="020B0609020204030204" pitchFamily="49" charset="0"/>
              </a:rPr>
              <a:t>  x = x + 1</a:t>
            </a:r>
          </a:p>
          <a:p>
            <a:r>
              <a:rPr lang="es-EC" b="0" dirty="0" err="1">
                <a:effectLst/>
                <a:latin typeface="Consolas" panose="020B0609020204030204" pitchFamily="49" charset="0"/>
              </a:rPr>
              <a:t>end</a:t>
            </a:r>
            <a:endParaRPr lang="es-EC" b="0" dirty="0">
              <a:effectLst/>
              <a:latin typeface="Consolas" panose="020B0609020204030204" pitchFamily="49" charset="0"/>
            </a:endParaRPr>
          </a:p>
          <a:p>
            <a:r>
              <a:rPr lang="es-EC" b="0" dirty="0" err="1">
                <a:effectLst/>
                <a:latin typeface="Consolas" panose="020B0609020204030204" pitchFamily="49" charset="0"/>
              </a:rPr>
              <a:t>print</a:t>
            </a:r>
            <a:r>
              <a:rPr lang="es-EC" b="0" dirty="0">
                <a:effectLst/>
                <a:latin typeface="Consolas" panose="020B0609020204030204" pitchFamily="49" charset="0"/>
              </a:rPr>
              <a:t> arreglo</a:t>
            </a:r>
          </a:p>
        </p:txBody>
      </p:sp>
    </p:spTree>
    <p:extLst>
      <p:ext uri="{BB962C8B-B14F-4D97-AF65-F5344CB8AC3E}">
        <p14:creationId xmlns:p14="http://schemas.microsoft.com/office/powerpoint/2010/main" val="158765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7684C3B-D426-4D32-8508-8B216FC2C582}"/>
              </a:ext>
            </a:extLst>
          </p:cNvPr>
          <p:cNvSpPr txBox="1"/>
          <p:nvPr/>
        </p:nvSpPr>
        <p:spPr>
          <a:xfrm>
            <a:off x="245885" y="1275738"/>
            <a:ext cx="389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60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OBJETIVOS: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926AFDE-10FE-4D9F-BF06-65071DC7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7" y="2421824"/>
            <a:ext cx="6443249" cy="42175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80F8481-EB85-4876-B16F-4F8C9EAB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86" y="636105"/>
            <a:ext cx="5062329" cy="60032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F3B80C8-3D60-417F-A74D-0218E4BAE0B9}"/>
              </a:ext>
            </a:extLst>
          </p:cNvPr>
          <p:cNvSpPr txBox="1"/>
          <p:nvPr/>
        </p:nvSpPr>
        <p:spPr>
          <a:xfrm>
            <a:off x="225287" y="109882"/>
            <a:ext cx="160800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C" sz="4000" b="1" dirty="0">
                <a:ln/>
                <a:solidFill>
                  <a:schemeClr val="accent4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16131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tipos de array">
            <a:extLst>
              <a:ext uri="{FF2B5EF4-FFF2-40B4-BE49-F238E27FC236}">
                <a16:creationId xmlns:a16="http://schemas.microsoft.com/office/drawing/2014/main" id="{3B93BAB6-2D08-48EE-A739-D46AD2E9D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0" b="19913"/>
          <a:stretch/>
        </p:blipFill>
        <p:spPr bwMode="auto">
          <a:xfrm>
            <a:off x="6096000" y="4413009"/>
            <a:ext cx="5783623" cy="21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7684C3B-D426-4D32-8508-8B216FC2C582}"/>
              </a:ext>
            </a:extLst>
          </p:cNvPr>
          <p:cNvSpPr txBox="1"/>
          <p:nvPr/>
        </p:nvSpPr>
        <p:spPr>
          <a:xfrm>
            <a:off x="131561" y="130651"/>
            <a:ext cx="283763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C" sz="4000" b="1" dirty="0">
                <a:ln/>
                <a:solidFill>
                  <a:schemeClr val="accent4"/>
                </a:solidFill>
              </a:rPr>
              <a:t>DEFINICION: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146E2A-EF25-47BD-871D-64A8FE89EB74}"/>
              </a:ext>
            </a:extLst>
          </p:cNvPr>
          <p:cNvSpPr/>
          <p:nvPr/>
        </p:nvSpPr>
        <p:spPr>
          <a:xfrm>
            <a:off x="225004" y="978427"/>
            <a:ext cx="65933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0" i="0" dirty="0">
                <a:effectLst/>
                <a:latin typeface="medium-content-serif-font"/>
              </a:rPr>
              <a:t>Es una </a:t>
            </a:r>
            <a:r>
              <a:rPr lang="es-ES" sz="3200" b="1" i="0" dirty="0">
                <a:effectLst/>
                <a:latin typeface="medium-content-serif-font"/>
              </a:rPr>
              <a:t>colección de valores</a:t>
            </a:r>
            <a:r>
              <a:rPr lang="es-ES" sz="3200" b="0" i="0" dirty="0">
                <a:effectLst/>
                <a:latin typeface="medium-content-serif-font"/>
              </a:rPr>
              <a:t>, la relación que existe entre estos y las operaciones que se pueden realizar sobre estos</a:t>
            </a:r>
            <a:endParaRPr lang="es-EC" sz="3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D4342C-9A3E-4EF9-9453-19BF98AF14DE}"/>
              </a:ext>
            </a:extLst>
          </p:cNvPr>
          <p:cNvSpPr/>
          <p:nvPr/>
        </p:nvSpPr>
        <p:spPr>
          <a:xfrm>
            <a:off x="225004" y="3429000"/>
            <a:ext cx="11741992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3200" b="1" i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medium-content-serif-font"/>
              </a:rPr>
              <a:t>Es decir :</a:t>
            </a:r>
          </a:p>
          <a:p>
            <a:r>
              <a:rPr lang="es-ES" sz="3200" b="1" i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medium-content-serif-font"/>
              </a:rPr>
              <a:t> ¿Cómo los datos están organizados y cómo se pueden administrar ?</a:t>
            </a:r>
            <a:endParaRPr lang="es-EC" sz="3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DCC774-CADA-49E7-A77D-82AD0708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" y="4973045"/>
            <a:ext cx="4224168" cy="1077218"/>
          </a:xfrm>
          <a:prstGeom prst="rect">
            <a:avLst/>
          </a:prstGeom>
        </p:spPr>
      </p:pic>
      <p:pic>
        <p:nvPicPr>
          <p:cNvPr id="5122" name="Picture 2" descr="array datos arduino">
            <a:extLst>
              <a:ext uri="{FF2B5EF4-FFF2-40B4-BE49-F238E27FC236}">
                <a16:creationId xmlns:a16="http://schemas.microsoft.com/office/drawing/2014/main" id="{B5EE2E7A-2BA2-4C4B-AF34-A5B92E2A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97" y="130651"/>
            <a:ext cx="4851026" cy="31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3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7684C3B-D426-4D32-8508-8B216FC2C582}"/>
              </a:ext>
            </a:extLst>
          </p:cNvPr>
          <p:cNvSpPr txBox="1"/>
          <p:nvPr/>
        </p:nvSpPr>
        <p:spPr>
          <a:xfrm>
            <a:off x="101273" y="80636"/>
            <a:ext cx="2123915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C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146E2A-EF25-47BD-871D-64A8FE89EB74}"/>
              </a:ext>
            </a:extLst>
          </p:cNvPr>
          <p:cNvSpPr/>
          <p:nvPr/>
        </p:nvSpPr>
        <p:spPr>
          <a:xfrm>
            <a:off x="689392" y="1340429"/>
            <a:ext cx="10111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0" i="0" dirty="0">
                <a:effectLst/>
                <a:latin typeface="medium-content-serif-font"/>
              </a:rPr>
              <a:t>Es un conjunto finito de elementos del mismo tipo, almacenados en posiciones consecutivas de memoria.</a:t>
            </a:r>
            <a:endParaRPr lang="es-EC" sz="2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7B16A-5AA6-4D4F-95B5-5CB7817EB9BC}"/>
              </a:ext>
            </a:extLst>
          </p:cNvPr>
          <p:cNvSpPr/>
          <p:nvPr/>
        </p:nvSpPr>
        <p:spPr>
          <a:xfrm>
            <a:off x="341449" y="3902602"/>
            <a:ext cx="892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>
                <a:effectLst/>
                <a:latin typeface="medium-content-serif-font"/>
              </a:rPr>
              <a:t>Siempre se conoce la dirección de memoria  de  una variable</a:t>
            </a:r>
            <a:endParaRPr lang="es-EC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7533AB-B47B-453D-91FD-55A8733BBAD8}"/>
              </a:ext>
            </a:extLst>
          </p:cNvPr>
          <p:cNvSpPr txBox="1"/>
          <p:nvPr/>
        </p:nvSpPr>
        <p:spPr>
          <a:xfrm>
            <a:off x="1966760" y="2649297"/>
            <a:ext cx="415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finito: que pueden ser contados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8024FB-4604-4AC3-B06C-43322F13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71" y="2112956"/>
            <a:ext cx="2533333" cy="6476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F6386CF-93BE-439D-99ED-919BFC75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66" y="3014833"/>
            <a:ext cx="2123810" cy="4285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D53074C-764F-4980-8C8B-F30BCF0C7DEC}"/>
              </a:ext>
            </a:extLst>
          </p:cNvPr>
          <p:cNvSpPr txBox="1"/>
          <p:nvPr/>
        </p:nvSpPr>
        <p:spPr>
          <a:xfrm>
            <a:off x="9004604" y="2156036"/>
            <a:ext cx="179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 6 elementos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B7A207-22EF-4707-BF2E-26EF3E76708C}"/>
              </a:ext>
            </a:extLst>
          </p:cNvPr>
          <p:cNvSpPr txBox="1"/>
          <p:nvPr/>
        </p:nvSpPr>
        <p:spPr>
          <a:xfrm>
            <a:off x="8993155" y="2998287"/>
            <a:ext cx="179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/>
              <a:t> 4 elementos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47E91F-F47E-4CBA-9A38-34434231CB94}"/>
              </a:ext>
            </a:extLst>
          </p:cNvPr>
          <p:cNvSpPr txBox="1"/>
          <p:nvPr/>
        </p:nvSpPr>
        <p:spPr>
          <a:xfrm>
            <a:off x="161877" y="3127987"/>
            <a:ext cx="189577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C" sz="3600" dirty="0"/>
              <a:t>Ventajas: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5BE7567-0A6A-4715-A9A3-296B434CD411}"/>
              </a:ext>
            </a:extLst>
          </p:cNvPr>
          <p:cNvSpPr/>
          <p:nvPr/>
        </p:nvSpPr>
        <p:spPr>
          <a:xfrm>
            <a:off x="334805" y="4340960"/>
            <a:ext cx="11675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medium-content-serif-font"/>
              </a:rPr>
              <a:t>Todos los elementos de un mismo tipo requieren los mismos bytes de almacenamiento</a:t>
            </a:r>
            <a:endParaRPr lang="es-EC" sz="2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ED18F5-3F62-4151-83E4-FF07FEC33E72}"/>
              </a:ext>
            </a:extLst>
          </p:cNvPr>
          <p:cNvSpPr/>
          <p:nvPr/>
        </p:nvSpPr>
        <p:spPr>
          <a:xfrm>
            <a:off x="341449" y="4854535"/>
            <a:ext cx="109661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medium-content-serif-font"/>
              </a:rPr>
              <a:t>Se puede acceder y modificar cualquier elemento del array de la misma manera que a una variable independiente.</a:t>
            </a:r>
            <a:endParaRPr lang="es-EC" sz="2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AA23CAD-8525-492C-883E-CBD26E14A0F5}"/>
              </a:ext>
            </a:extLst>
          </p:cNvPr>
          <p:cNvSpPr/>
          <p:nvPr/>
        </p:nvSpPr>
        <p:spPr>
          <a:xfrm>
            <a:off x="341449" y="5806006"/>
            <a:ext cx="5991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medium-content-serif-font"/>
              </a:rPr>
              <a:t>Cada elemento del array de tamaño N tiene asociado un índice</a:t>
            </a:r>
            <a:endParaRPr lang="es-EC" sz="2400" dirty="0"/>
          </a:p>
        </p:txBody>
      </p:sp>
      <p:pic>
        <p:nvPicPr>
          <p:cNvPr id="2050" name="Picture 2" descr="Resultado de imagen de tipos de array">
            <a:extLst>
              <a:ext uri="{FF2B5EF4-FFF2-40B4-BE49-F238E27FC236}">
                <a16:creationId xmlns:a16="http://schemas.microsoft.com/office/drawing/2014/main" id="{15BF1A34-FB91-494F-B7C7-85B2FD12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71" y="5336968"/>
            <a:ext cx="5447773" cy="152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2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7684C3B-D426-4D32-8508-8B216FC2C582}"/>
              </a:ext>
            </a:extLst>
          </p:cNvPr>
          <p:cNvSpPr txBox="1"/>
          <p:nvPr/>
        </p:nvSpPr>
        <p:spPr>
          <a:xfrm>
            <a:off x="101273" y="80636"/>
            <a:ext cx="2123915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C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Array:</a:t>
            </a:r>
          </a:p>
        </p:txBody>
      </p:sp>
      <p:pic>
        <p:nvPicPr>
          <p:cNvPr id="1026" name="Picture 2" descr="Resultado de imagen de tipos de array">
            <a:extLst>
              <a:ext uri="{FF2B5EF4-FFF2-40B4-BE49-F238E27FC236}">
                <a16:creationId xmlns:a16="http://schemas.microsoft.com/office/drawing/2014/main" id="{3B93BAB6-2D08-48EE-A739-D46AD2E9D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2" b="21487"/>
          <a:stretch/>
        </p:blipFill>
        <p:spPr bwMode="auto">
          <a:xfrm>
            <a:off x="5854890" y="279224"/>
            <a:ext cx="5775786" cy="21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5EB5525-646D-4364-8CB7-1438A7345DCE}"/>
              </a:ext>
            </a:extLst>
          </p:cNvPr>
          <p:cNvSpPr txBox="1"/>
          <p:nvPr/>
        </p:nvSpPr>
        <p:spPr>
          <a:xfrm>
            <a:off x="395452" y="1860398"/>
            <a:ext cx="26178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C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Desventajas: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5A0FD3A-2BFD-4019-9266-1762DD3694BB}"/>
              </a:ext>
            </a:extLst>
          </p:cNvPr>
          <p:cNvSpPr/>
          <p:nvPr/>
        </p:nvSpPr>
        <p:spPr>
          <a:xfrm>
            <a:off x="250209" y="2687799"/>
            <a:ext cx="65649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medium-content-serif-font"/>
              </a:rPr>
              <a:t>Un array es un objeto y por lo tanto su tamaño no puede cambiarse tras crearse</a:t>
            </a:r>
            <a:endParaRPr lang="es-EC" sz="28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4B0C8A8-AEAE-48AE-AC70-D18CDC391DD9}"/>
              </a:ext>
            </a:extLst>
          </p:cNvPr>
          <p:cNvSpPr/>
          <p:nvPr/>
        </p:nvSpPr>
        <p:spPr>
          <a:xfrm>
            <a:off x="250209" y="3856725"/>
            <a:ext cx="1038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medium-content-serif-font"/>
              </a:rPr>
              <a:t>Se llena rápidamente</a:t>
            </a:r>
            <a:endParaRPr lang="es-EC" sz="28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A5B2FD-E22A-429D-93BA-8D832EE1D7FF}"/>
              </a:ext>
            </a:extLst>
          </p:cNvPr>
          <p:cNvSpPr/>
          <p:nvPr/>
        </p:nvSpPr>
        <p:spPr>
          <a:xfrm>
            <a:off x="250209" y="4631780"/>
            <a:ext cx="10389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medium-content-serif-font"/>
              </a:rPr>
              <a:t>Necesita una cantidad de memoria extra</a:t>
            </a:r>
            <a:endParaRPr lang="es-EC" sz="2800" dirty="0"/>
          </a:p>
        </p:txBody>
      </p:sp>
      <p:pic>
        <p:nvPicPr>
          <p:cNvPr id="4100" name="Picture 4" descr="Resultado de imagen de DESVENTAJAS DE LOS ARRAY">
            <a:extLst>
              <a:ext uri="{FF2B5EF4-FFF2-40B4-BE49-F238E27FC236}">
                <a16:creationId xmlns:a16="http://schemas.microsoft.com/office/drawing/2014/main" id="{001AAD70-A70F-494D-8D6B-5402C65B5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58" y="2553334"/>
            <a:ext cx="4981433" cy="3982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9147E91F-F47E-4CBA-9A38-34434231CB94}"/>
              </a:ext>
            </a:extLst>
          </p:cNvPr>
          <p:cNvSpPr txBox="1"/>
          <p:nvPr/>
        </p:nvSpPr>
        <p:spPr>
          <a:xfrm>
            <a:off x="212429" y="480908"/>
            <a:ext cx="137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Matriz: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ED18F5-3F62-4151-83E4-FF07FEC33E72}"/>
              </a:ext>
            </a:extLst>
          </p:cNvPr>
          <p:cNvSpPr/>
          <p:nvPr/>
        </p:nvSpPr>
        <p:spPr>
          <a:xfrm>
            <a:off x="212429" y="1235015"/>
            <a:ext cx="8335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Una matriz es un espacio bidimensional que se genera en la memoria del computador.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B29651-DD68-4084-8305-8AAB23164C13}"/>
              </a:ext>
            </a:extLst>
          </p:cNvPr>
          <p:cNvSpPr/>
          <p:nvPr/>
        </p:nvSpPr>
        <p:spPr>
          <a:xfrm>
            <a:off x="470454" y="33105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También se debe definir el tipo que van a almacenar una matriz no puede almacenar una información de diferentes tipos de datos.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16733E1-F8CF-4D2C-91AC-0566E36B48A6}"/>
              </a:ext>
            </a:extLst>
          </p:cNvPr>
          <p:cNvSpPr/>
          <p:nvPr/>
        </p:nvSpPr>
        <p:spPr>
          <a:xfrm>
            <a:off x="5541894" y="1887528"/>
            <a:ext cx="4750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De igual forma a las matrices se les debe definir el tamaño especificando filas y columnas.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6C0E8B-5D35-4C83-8FD5-CD4BA10B86C4}"/>
              </a:ext>
            </a:extLst>
          </p:cNvPr>
          <p:cNvSpPr/>
          <p:nvPr/>
        </p:nvSpPr>
        <p:spPr>
          <a:xfrm>
            <a:off x="5499652" y="57351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Las matrices deben tener un nombre que por lo general esta dado por una letra del alfabeto o combinación de ellas.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60AE6F5-E611-4463-B73A-AB238376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4" y="1710073"/>
            <a:ext cx="4981575" cy="14859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9559225-35D2-4DDA-8738-96E73D03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94" y="2744866"/>
            <a:ext cx="5145982" cy="24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7913C15-153A-4C9B-B0DE-52773582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2" y="4527378"/>
            <a:ext cx="4834557" cy="217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0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9147E91F-F47E-4CBA-9A38-34434231CB94}"/>
              </a:ext>
            </a:extLst>
          </p:cNvPr>
          <p:cNvSpPr txBox="1"/>
          <p:nvPr/>
        </p:nvSpPr>
        <p:spPr>
          <a:xfrm>
            <a:off x="212429" y="480908"/>
            <a:ext cx="2870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Tipos de Matriz: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A935E44-F500-4825-8D3B-306FB791F3F5}"/>
              </a:ext>
            </a:extLst>
          </p:cNvPr>
          <p:cNvSpPr/>
          <p:nvPr/>
        </p:nvSpPr>
        <p:spPr>
          <a:xfrm>
            <a:off x="384313" y="1727140"/>
            <a:ext cx="11145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A64D79"/>
                </a:solidFill>
                <a:effectLst/>
                <a:latin typeface="Verdana" panose="020B0604030504040204" pitchFamily="34" charset="0"/>
              </a:rPr>
              <a:t>Si tiene igual numero de filas e igual numero de columnas se denomina matriz cuadrada.</a:t>
            </a:r>
            <a:endParaRPr lang="es-ES" b="0" i="0" dirty="0">
              <a:solidFill>
                <a:srgbClr val="000000"/>
              </a:solidFill>
              <a:effectLst/>
              <a:latin typeface="Helvetica Neue Light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5B0432-A779-463D-B6FE-2DE353D8CA53}"/>
              </a:ext>
            </a:extLst>
          </p:cNvPr>
          <p:cNvSpPr/>
          <p:nvPr/>
        </p:nvSpPr>
        <p:spPr>
          <a:xfrm>
            <a:off x="768627" y="2505670"/>
            <a:ext cx="10442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Matrices dinámicas: </a:t>
            </a:r>
            <a:r>
              <a:rPr lang="es-ES" b="0" i="0" dirty="0">
                <a:solidFill>
                  <a:srgbClr val="674EA7"/>
                </a:solidFill>
                <a:effectLst/>
                <a:latin typeface="Verdana" panose="020B0604030504040204" pitchFamily="34" charset="0"/>
              </a:rPr>
              <a:t>Son aquellas a las cuales no se les conoce el tamaño de filas y columna</a:t>
            </a:r>
            <a:endParaRPr lang="es-ES" b="0" i="0" dirty="0">
              <a:solidFill>
                <a:srgbClr val="000000"/>
              </a:solidFill>
              <a:effectLst/>
              <a:latin typeface="Helvetica Neue Ligh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0D50EA-A674-472C-AAB2-9D32438C6B83}"/>
              </a:ext>
            </a:extLst>
          </p:cNvPr>
          <p:cNvSpPr/>
          <p:nvPr/>
        </p:nvSpPr>
        <p:spPr>
          <a:xfrm>
            <a:off x="662609" y="1225610"/>
            <a:ext cx="10866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74EA7"/>
                </a:solidFill>
                <a:effectLst/>
                <a:latin typeface="Verdana" panose="020B0604030504040204" pitchFamily="34" charset="0"/>
              </a:rPr>
              <a:t>Una matriz es un array bidimensional (2 dimensiones, filas y columnas)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DED8D8-A077-4693-A283-D05563B04D9C}"/>
              </a:ext>
            </a:extLst>
          </p:cNvPr>
          <p:cNvSpPr/>
          <p:nvPr/>
        </p:nvSpPr>
        <p:spPr>
          <a:xfrm>
            <a:off x="456539" y="4165703"/>
            <a:ext cx="659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s-ES" b="1" i="0" dirty="0">
                <a:solidFill>
                  <a:srgbClr val="674EA7"/>
                </a:solidFill>
                <a:effectLst/>
                <a:latin typeface="Verdana" panose="020B0604030504040204" pitchFamily="34" charset="0"/>
              </a:rPr>
              <a:t>1. Elabore un diagrama de flujo q llene una matriz de 3x2 con la edad de un grupo de estudiantes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BE1FF9-98B2-4EAF-900F-63CFB36C2428}"/>
              </a:ext>
            </a:extLst>
          </p:cNvPr>
          <p:cNvSpPr/>
          <p:nvPr/>
        </p:nvSpPr>
        <p:spPr>
          <a:xfrm>
            <a:off x="384313" y="3521334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EJEMPLO</a:t>
            </a:r>
            <a:endParaRPr lang="es-EC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9237BC-973B-489D-B031-96645B652676}"/>
              </a:ext>
            </a:extLst>
          </p:cNvPr>
          <p:cNvSpPr/>
          <p:nvPr/>
        </p:nvSpPr>
        <p:spPr>
          <a:xfrm>
            <a:off x="7050156" y="3242300"/>
            <a:ext cx="1205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i="0" dirty="0" err="1">
                <a:effectLst/>
                <a:latin typeface="Verdana" panose="020B0604030504040204" pitchFamily="34" charset="0"/>
              </a:rPr>
              <a:t>Incio</a:t>
            </a:r>
            <a:endParaRPr lang="es-EC" sz="12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99BEC2F-2B67-4A4E-AED4-73D3B37BCE17}"/>
              </a:ext>
            </a:extLst>
          </p:cNvPr>
          <p:cNvSpPr/>
          <p:nvPr/>
        </p:nvSpPr>
        <p:spPr>
          <a:xfrm>
            <a:off x="7050155" y="3675826"/>
            <a:ext cx="3061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Verdana" panose="020B0604030504040204" pitchFamily="34" charset="0"/>
              </a:rPr>
              <a:t>Para x= 0 hasta 3</a:t>
            </a:r>
            <a:endParaRPr lang="es-EC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60D7A94-3A59-4011-B10B-92A3EDE44957}"/>
              </a:ext>
            </a:extLst>
          </p:cNvPr>
          <p:cNvSpPr/>
          <p:nvPr/>
        </p:nvSpPr>
        <p:spPr>
          <a:xfrm>
            <a:off x="7255564" y="3991831"/>
            <a:ext cx="3061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Verdana" panose="020B0604030504040204" pitchFamily="34" charset="0"/>
              </a:rPr>
              <a:t>Para y= 0 hasta 2</a:t>
            </a:r>
            <a:endParaRPr lang="es-EC" sz="12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B35333-2A38-4FF5-8441-556E081F1D84}"/>
              </a:ext>
            </a:extLst>
          </p:cNvPr>
          <p:cNvSpPr/>
          <p:nvPr/>
        </p:nvSpPr>
        <p:spPr>
          <a:xfrm>
            <a:off x="7507358" y="4407541"/>
            <a:ext cx="3061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Verdana" panose="020B0604030504040204" pitchFamily="34" charset="0"/>
              </a:rPr>
              <a:t>Registra MAT[X,Y]</a:t>
            </a:r>
            <a:endParaRPr lang="es-EC" sz="12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36BC2E6-6EB0-4E63-89BD-89D012D8B025}"/>
              </a:ext>
            </a:extLst>
          </p:cNvPr>
          <p:cNvSpPr/>
          <p:nvPr/>
        </p:nvSpPr>
        <p:spPr>
          <a:xfrm>
            <a:off x="6884502" y="4816836"/>
            <a:ext cx="3061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Verdana" panose="020B0604030504040204" pitchFamily="34" charset="0"/>
              </a:rPr>
              <a:t>Fin Para</a:t>
            </a:r>
            <a:endParaRPr lang="es-EC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FD88F6-C8CD-4F69-9DC3-214201EC96FF}"/>
              </a:ext>
            </a:extLst>
          </p:cNvPr>
          <p:cNvSpPr/>
          <p:nvPr/>
        </p:nvSpPr>
        <p:spPr>
          <a:xfrm>
            <a:off x="6665845" y="5040211"/>
            <a:ext cx="3061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Verdana" panose="020B0604030504040204" pitchFamily="34" charset="0"/>
              </a:rPr>
              <a:t>Fin Para</a:t>
            </a:r>
            <a:endParaRPr lang="es-EC" sz="12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DBC2015-73DE-48F9-8599-88B535A61E6B}"/>
              </a:ext>
            </a:extLst>
          </p:cNvPr>
          <p:cNvSpPr/>
          <p:nvPr/>
        </p:nvSpPr>
        <p:spPr>
          <a:xfrm>
            <a:off x="6228519" y="5546008"/>
            <a:ext cx="3061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Verdana" panose="020B0604030504040204" pitchFamily="34" charset="0"/>
              </a:rPr>
              <a:t>Fin</a:t>
            </a:r>
            <a:endParaRPr lang="es-EC" sz="1200" dirty="0"/>
          </a:p>
        </p:txBody>
      </p:sp>
      <p:sp>
        <p:nvSpPr>
          <p:cNvPr id="9" name="Abrir corchete 8">
            <a:extLst>
              <a:ext uri="{FF2B5EF4-FFF2-40B4-BE49-F238E27FC236}">
                <a16:creationId xmlns:a16="http://schemas.microsoft.com/office/drawing/2014/main" id="{10B80A20-B0B0-4135-8F37-6848D493D906}"/>
              </a:ext>
            </a:extLst>
          </p:cNvPr>
          <p:cNvSpPr/>
          <p:nvPr/>
        </p:nvSpPr>
        <p:spPr>
          <a:xfrm>
            <a:off x="7255564" y="3429000"/>
            <a:ext cx="298175" cy="23940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85A658CD-3DC4-4EDB-87EF-4A09BE1BA23C}"/>
              </a:ext>
            </a:extLst>
          </p:cNvPr>
          <p:cNvSpPr/>
          <p:nvPr/>
        </p:nvSpPr>
        <p:spPr>
          <a:xfrm>
            <a:off x="7759146" y="3790122"/>
            <a:ext cx="45719" cy="140473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Abrir corchete 24">
            <a:extLst>
              <a:ext uri="{FF2B5EF4-FFF2-40B4-BE49-F238E27FC236}">
                <a16:creationId xmlns:a16="http://schemas.microsoft.com/office/drawing/2014/main" id="{8B8D207A-3D14-44EF-8E3E-5608F759F6D4}"/>
              </a:ext>
            </a:extLst>
          </p:cNvPr>
          <p:cNvSpPr/>
          <p:nvPr/>
        </p:nvSpPr>
        <p:spPr>
          <a:xfrm>
            <a:off x="7991056" y="4109352"/>
            <a:ext cx="45719" cy="8688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41AFE05-C2ED-4EB8-BAAF-CE32477C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27" y="5178710"/>
            <a:ext cx="17335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4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2471C73-916B-4D8F-A3F7-7109652D1008}"/>
              </a:ext>
            </a:extLst>
          </p:cNvPr>
          <p:cNvSpPr/>
          <p:nvPr/>
        </p:nvSpPr>
        <p:spPr>
          <a:xfrm>
            <a:off x="490331" y="3208771"/>
            <a:ext cx="9819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674EA7"/>
                </a:solidFill>
                <a:effectLst/>
                <a:latin typeface="Verdana" panose="020B0604030504040204" pitchFamily="34" charset="0"/>
              </a:rPr>
              <a:t> Elabore un diagrama de flujo q llene una matriz de n x m con los nombres y edades de sus compañeros</a:t>
            </a:r>
            <a:endParaRPr lang="es-EC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669E62-562E-4857-A927-83E25DEBC475}"/>
              </a:ext>
            </a:extLst>
          </p:cNvPr>
          <p:cNvSpPr/>
          <p:nvPr/>
        </p:nvSpPr>
        <p:spPr>
          <a:xfrm>
            <a:off x="119661" y="97925"/>
            <a:ext cx="74174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</a:rPr>
              <a:t>Ejercicios en Clase</a:t>
            </a:r>
            <a:endParaRPr lang="es-EC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170" name="Picture 2" descr="Resultado de imagen de array en ruby">
            <a:extLst>
              <a:ext uri="{FF2B5EF4-FFF2-40B4-BE49-F238E27FC236}">
                <a16:creationId xmlns:a16="http://schemas.microsoft.com/office/drawing/2014/main" id="{6E76DB98-4A2C-47CC-A30D-A66695483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3" b="75576"/>
          <a:stretch/>
        </p:blipFill>
        <p:spPr bwMode="auto">
          <a:xfrm>
            <a:off x="1934816" y="2344089"/>
            <a:ext cx="6029347" cy="42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064A5176-6504-44B5-ABCE-40DC7F994733}"/>
              </a:ext>
            </a:extLst>
          </p:cNvPr>
          <p:cNvSpPr/>
          <p:nvPr/>
        </p:nvSpPr>
        <p:spPr>
          <a:xfrm>
            <a:off x="490331" y="1458760"/>
            <a:ext cx="673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Elabore un algoritmo que permita llenar una </a:t>
            </a:r>
            <a:r>
              <a:rPr lang="es-ES" b="1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 una matriz con los valores indicados</a:t>
            </a:r>
            <a:endParaRPr lang="es-EC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818F689-D206-4571-82D2-8B99AE4E094D}"/>
              </a:ext>
            </a:extLst>
          </p:cNvPr>
          <p:cNvSpPr/>
          <p:nvPr/>
        </p:nvSpPr>
        <p:spPr>
          <a:xfrm>
            <a:off x="490330" y="4292607"/>
            <a:ext cx="9819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674EA7"/>
                </a:solidFill>
                <a:effectLst/>
                <a:latin typeface="Verdana" panose="020B0604030504040204" pitchFamily="34" charset="0"/>
              </a:rPr>
              <a:t> Elabore un diagrama de flujo q llene una matriz de n x m con detalles de una factura.</a:t>
            </a:r>
            <a:endParaRPr lang="es-EC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31BB0FF-9B3E-4018-B8BC-D976DE8D9AE7}"/>
              </a:ext>
            </a:extLst>
          </p:cNvPr>
          <p:cNvSpPr/>
          <p:nvPr/>
        </p:nvSpPr>
        <p:spPr>
          <a:xfrm>
            <a:off x="490329" y="5376443"/>
            <a:ext cx="9819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674EA7"/>
                </a:solidFill>
                <a:effectLst/>
                <a:latin typeface="Verdana" panose="020B0604030504040204" pitchFamily="34" charset="0"/>
              </a:rPr>
              <a:t> Elabore un diagrama de flujo q llene una matriz de n x m con el nombre del alumno sus notas parciales , suma total y promedio individual.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537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0669E62-562E-4857-A927-83E25DEBC475}"/>
              </a:ext>
            </a:extLst>
          </p:cNvPr>
          <p:cNvSpPr/>
          <p:nvPr/>
        </p:nvSpPr>
        <p:spPr>
          <a:xfrm>
            <a:off x="0" y="70982"/>
            <a:ext cx="7417415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</a:rPr>
              <a:t>Ejercicios en Clase</a:t>
            </a:r>
            <a:endParaRPr lang="es-EC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4A5176-6504-44B5-ABCE-40DC7F994733}"/>
              </a:ext>
            </a:extLst>
          </p:cNvPr>
          <p:cNvSpPr/>
          <p:nvPr/>
        </p:nvSpPr>
        <p:spPr>
          <a:xfrm>
            <a:off x="0" y="5737343"/>
            <a:ext cx="673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Ingres un valor en valor flotante y redondéelo a 2 decimales</a:t>
            </a:r>
            <a:endParaRPr lang="es-EC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7A84EA-D0DD-47A4-953E-172330D0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412" y="5306456"/>
            <a:ext cx="4164923" cy="10772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86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.349823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puts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C" altLang="es-EC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"%.2f"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x)</a:t>
            </a:r>
            <a:r>
              <a:rPr kumimoji="0" lang="es-EC" altLang="es-EC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2A2F46-FF23-43D5-AB07-BF867529C1A0}"/>
              </a:ext>
            </a:extLst>
          </p:cNvPr>
          <p:cNvSpPr/>
          <p:nvPr/>
        </p:nvSpPr>
        <p:spPr>
          <a:xfrm>
            <a:off x="2703442" y="4053501"/>
            <a:ext cx="70369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/>
              <a:t>nombre="Instituto </a:t>
            </a:r>
            <a:r>
              <a:rPr lang="es-EC" sz="2000" dirty="0" err="1"/>
              <a:t>Tecnologico</a:t>
            </a:r>
            <a:r>
              <a:rPr lang="es-EC" sz="2000" dirty="0"/>
              <a:t> </a:t>
            </a:r>
            <a:r>
              <a:rPr lang="es-EC" sz="2000" dirty="0" err="1"/>
              <a:t>Japon</a:t>
            </a:r>
            <a:r>
              <a:rPr lang="es-EC" sz="2000" dirty="0"/>
              <a:t> "</a:t>
            </a:r>
          </a:p>
          <a:p>
            <a:r>
              <a:rPr lang="es-EC" sz="2000" dirty="0"/>
              <a:t>slogan=" Que  bonito es programar </a:t>
            </a:r>
            <a:r>
              <a:rPr lang="es-EC" sz="2000" dirty="0" err="1"/>
              <a:t>aqui</a:t>
            </a:r>
            <a:r>
              <a:rPr lang="es-EC" sz="2000" dirty="0"/>
              <a:t> "</a:t>
            </a:r>
          </a:p>
          <a:p>
            <a:r>
              <a:rPr lang="es-EC" sz="2000" dirty="0" err="1"/>
              <a:t>puts</a:t>
            </a:r>
            <a:r>
              <a:rPr lang="es-EC" sz="2000" dirty="0"/>
              <a:t> "Hola #{nombre}, que tengas una bonito </a:t>
            </a:r>
            <a:r>
              <a:rPr lang="es-EC" sz="2000" dirty="0" err="1"/>
              <a:t>dia</a:t>
            </a:r>
            <a:r>
              <a:rPr lang="es-EC" sz="2000" dirty="0"/>
              <a:t> #{slogan}"</a:t>
            </a:r>
          </a:p>
          <a:p>
            <a:br>
              <a:rPr lang="es-EC" sz="2000" dirty="0"/>
            </a:br>
            <a:endParaRPr lang="es-EC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407183-F302-4C59-A2A4-17D151B98CC1}"/>
              </a:ext>
            </a:extLst>
          </p:cNvPr>
          <p:cNvSpPr/>
          <p:nvPr/>
        </p:nvSpPr>
        <p:spPr>
          <a:xfrm>
            <a:off x="7276211" y="1452613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C" b="0" dirty="0">
                <a:effectLst/>
                <a:latin typeface="Consolas" panose="020B0609020204030204" pitchFamily="49" charset="0"/>
              </a:rPr>
              <a:t> "Hola  Mundo"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496B93-5FFC-400C-BF6D-48A4E6C64FF5}"/>
              </a:ext>
            </a:extLst>
          </p:cNvPr>
          <p:cNvSpPr/>
          <p:nvPr/>
        </p:nvSpPr>
        <p:spPr>
          <a:xfrm>
            <a:off x="8097469" y="20643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 x=3</a:t>
            </a:r>
          </a:p>
          <a:p>
            <a:r>
              <a:rPr lang="es-ES" b="0" dirty="0">
                <a:effectLst/>
                <a:latin typeface="Consolas" panose="020B0609020204030204" pitchFamily="49" charset="0"/>
              </a:rPr>
              <a:t> y=5</a:t>
            </a:r>
          </a:p>
          <a:p>
            <a:r>
              <a:rPr lang="es-ES" b="0" dirty="0" err="1">
                <a:effectLst/>
                <a:latin typeface="Consolas" panose="020B0609020204030204" pitchFamily="49" charset="0"/>
              </a:rPr>
              <a:t>puts</a:t>
            </a:r>
            <a:r>
              <a:rPr lang="es-ES" b="0" dirty="0"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x+y</a:t>
            </a:r>
            <a:r>
              <a:rPr lang="es-ES" b="0" dirty="0"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5CEAF3-3E9D-45D8-AE11-DC3F193C03AF}"/>
              </a:ext>
            </a:extLst>
          </p:cNvPr>
          <p:cNvSpPr/>
          <p:nvPr/>
        </p:nvSpPr>
        <p:spPr>
          <a:xfrm>
            <a:off x="119661" y="1346791"/>
            <a:ext cx="673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Escriba un programa en </a:t>
            </a:r>
            <a:r>
              <a:rPr lang="es-ES" b="1" dirty="0" err="1">
                <a:solidFill>
                  <a:srgbClr val="800080"/>
                </a:solidFill>
                <a:latin typeface="Verdana" panose="020B0604030504040204" pitchFamily="34" charset="0"/>
              </a:rPr>
              <a:t>ruby</a:t>
            </a:r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 que presente por pantalla “Hola Mundo”</a:t>
            </a:r>
            <a:endParaRPr lang="es-EC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39A4CA-EEAF-4219-8EE4-46691B562CDF}"/>
              </a:ext>
            </a:extLst>
          </p:cNvPr>
          <p:cNvSpPr/>
          <p:nvPr/>
        </p:nvSpPr>
        <p:spPr>
          <a:xfrm>
            <a:off x="119661" y="2280246"/>
            <a:ext cx="673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Escriba un programa en </a:t>
            </a:r>
            <a:r>
              <a:rPr lang="es-ES" b="1" dirty="0" err="1">
                <a:solidFill>
                  <a:srgbClr val="800080"/>
                </a:solidFill>
                <a:latin typeface="Verdana" panose="020B0604030504040204" pitchFamily="34" charset="0"/>
              </a:rPr>
              <a:t>ruby</a:t>
            </a:r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 que realice la suma de dos números y presente su resultado</a:t>
            </a:r>
            <a:endParaRPr lang="es-EC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233831F-67CD-43A0-856B-0768022B4F9D}"/>
              </a:ext>
            </a:extLst>
          </p:cNvPr>
          <p:cNvSpPr/>
          <p:nvPr/>
        </p:nvSpPr>
        <p:spPr>
          <a:xfrm>
            <a:off x="119661" y="3200656"/>
            <a:ext cx="1090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Escriba un programa en </a:t>
            </a:r>
            <a:r>
              <a:rPr lang="es-ES" b="1" dirty="0" err="1">
                <a:solidFill>
                  <a:srgbClr val="800080"/>
                </a:solidFill>
                <a:latin typeface="Verdana" panose="020B0604030504040204" pitchFamily="34" charset="0"/>
              </a:rPr>
              <a:t>ruby</a:t>
            </a:r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 que realice la unión de dos variables tipo </a:t>
            </a:r>
            <a:r>
              <a:rPr lang="es-ES" b="1" dirty="0" err="1">
                <a:solidFill>
                  <a:srgbClr val="800080"/>
                </a:solidFill>
                <a:latin typeface="Verdana" panose="020B0604030504040204" pitchFamily="34" charset="0"/>
              </a:rPr>
              <a:t>string</a:t>
            </a:r>
            <a:r>
              <a:rPr lang="es-ES" b="1" dirty="0">
                <a:solidFill>
                  <a:srgbClr val="800080"/>
                </a:solidFill>
                <a:latin typeface="Verdana" panose="020B0604030504040204" pitchFamily="34" charset="0"/>
              </a:rPr>
              <a:t> y desplegué un mensaje de bienvenida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05956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903</Words>
  <Application>Microsoft Office PowerPoint</Application>
  <PresentationFormat>Panorámica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 Neue Light</vt:lpstr>
      <vt:lpstr>medium-content-serif-font</vt:lpstr>
      <vt:lpstr>Verdana</vt:lpstr>
      <vt:lpstr>Tema de Office</vt:lpstr>
      <vt:lpstr>Estructuras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Segundo A. Mena Bermeo</dc:creator>
  <cp:lastModifiedBy>Segundo A. Mena Bermeo</cp:lastModifiedBy>
  <cp:revision>14</cp:revision>
  <dcterms:created xsi:type="dcterms:W3CDTF">2020-02-29T14:01:17Z</dcterms:created>
  <dcterms:modified xsi:type="dcterms:W3CDTF">2020-02-29T16:03:07Z</dcterms:modified>
</cp:coreProperties>
</file>