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Archivo Narr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rchivoNarrow-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chivoNarrow-italic.fntdata"/><Relationship Id="rId25" Type="http://schemas.openxmlformats.org/officeDocument/2006/relationships/font" Target="fonts/ArchivoNarrow-bold.fntdata"/><Relationship Id="rId27" Type="http://schemas.openxmlformats.org/officeDocument/2006/relationships/font" Target="fonts/ArchivoNarrow-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f1f33cf7d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6f1f33cf7d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f1f33cf7d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6f1f33cf7d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f1f33cf7d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6f1f33cf7d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f1f33cf7d_0_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6f1f33cf7d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f1f33cf7d_0_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f1f33cf7d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f1f33cf7d_0_8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6f1f33cf7d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f1f33cf7d_0_9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6f1f33cf7d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f1f33cf7d_0_1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6f1f33cf7d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f1f33cf7d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6f1f33cf7d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6e9c52c73_0_1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66e9c52c73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6e9c52c73_0_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66e9c52c73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6e9c52c73_0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66e9c52c73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6e9c52c73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66e9c52c73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6e9c52c73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66e9c52c7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f1f33cf7d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6f1f33cf7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f1f33cf7d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6f1f33cf7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f1f33cf7d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6f1f33cf7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Faith in God |  Moral Uprightness</a:t>
            </a:r>
            <a:br>
              <a:rPr b="0" i="0" lang="en-GB" sz="1100" u="none" cap="none" strike="noStrike">
                <a:solidFill>
                  <a:srgbClr val="FFFFFF"/>
                </a:solidFill>
                <a:latin typeface="Georgia"/>
                <a:ea typeface="Georgia"/>
                <a:cs typeface="Georgia"/>
                <a:sym typeface="Georgia"/>
              </a:rPr>
            </a:br>
            <a:r>
              <a:rPr b="0" i="0" lang="en-GB" sz="1100" u="none" cap="none" strike="noStrike">
                <a:solidFill>
                  <a:srgbClr val="FFFFFF"/>
                </a:solidFill>
                <a:latin typeface="Georgia"/>
                <a:ea typeface="Georgia"/>
                <a:cs typeface="Georgia"/>
                <a:sym typeface="Georgia"/>
              </a:rPr>
              <a:t> Love of Fellow Beings   </a:t>
            </a:r>
            <a:br>
              <a:rPr b="0" i="0" lang="en-GB" sz="1100" u="none" cap="none" strike="noStrike">
                <a:solidFill>
                  <a:srgbClr val="FFFFFF"/>
                </a:solidFill>
                <a:latin typeface="Georgia"/>
                <a:ea typeface="Georgia"/>
                <a:cs typeface="Georgia"/>
                <a:sym typeface="Georgia"/>
              </a:rPr>
            </a:br>
            <a:r>
              <a:rPr b="0" i="0" lang="en-GB"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1" name="Shape 91"/>
        <p:cNvGrpSpPr/>
        <p:nvPr/>
      </p:nvGrpSpPr>
      <p:grpSpPr>
        <a:xfrm>
          <a:off x="0" y="0"/>
          <a:ext cx="0" cy="0"/>
          <a:chOff x="0" y="0"/>
          <a:chExt cx="0" cy="0"/>
        </a:xfrm>
      </p:grpSpPr>
      <p:sp>
        <p:nvSpPr>
          <p:cNvPr id="92" name="Google Shape;92;p11"/>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3" name="Google Shape;93;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94" name="Google Shape;94;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3" name="Google Shape;23;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2" name="Google Shape;32;p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0" name="Google Shape;40;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1" name="Google Shape;41;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2" name="Google Shape;42;p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0" name="Google Shape;50;p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5" name="Shape 55"/>
        <p:cNvGrpSpPr/>
        <p:nvPr/>
      </p:nvGrpSpPr>
      <p:grpSpPr>
        <a:xfrm>
          <a:off x="0" y="0"/>
          <a:ext cx="0" cy="0"/>
          <a:chOff x="0" y="0"/>
          <a:chExt cx="0" cy="0"/>
        </a:xfrm>
      </p:grpSpPr>
      <p:sp>
        <p:nvSpPr>
          <p:cNvPr id="56" name="Google Shape;56;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8" name="Google Shape;58;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64" name="Shape 64"/>
        <p:cNvGrpSpPr/>
        <p:nvPr/>
      </p:nvGrpSpPr>
      <p:grpSpPr>
        <a:xfrm>
          <a:off x="0" y="0"/>
          <a:ext cx="0" cy="0"/>
          <a:chOff x="0" y="0"/>
          <a:chExt cx="0" cy="0"/>
        </a:xfrm>
      </p:grpSpPr>
      <p:sp>
        <p:nvSpPr>
          <p:cNvPr id="65" name="Google Shape;65;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7" name="Google Shape;67;p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2"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5" name="Google Shape;75;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76" name="Google Shape;76;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77" name="Google Shape;77;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8" name="Google Shape;78;p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3" name="Shape 83"/>
        <p:cNvGrpSpPr/>
        <p:nvPr/>
      </p:nvGrpSpPr>
      <p:grpSpPr>
        <a:xfrm>
          <a:off x="0" y="0"/>
          <a:ext cx="0" cy="0"/>
          <a:chOff x="0" y="0"/>
          <a:chExt cx="0" cy="0"/>
        </a:xfrm>
      </p:grpSpPr>
      <p:sp>
        <p:nvSpPr>
          <p:cNvPr id="84" name="Google Shape;84;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85" name="Google Shape;85;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6" name="Google Shape;86;p1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311700" y="499401"/>
            <a:ext cx="8520600" cy="2211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Font typeface="Arial"/>
              <a:buNone/>
            </a:pPr>
            <a:r>
              <a:rPr lang="en-GB" sz="3500">
                <a:latin typeface="Times New Roman"/>
                <a:ea typeface="Times New Roman"/>
                <a:cs typeface="Times New Roman"/>
                <a:sym typeface="Times New Roman"/>
              </a:rPr>
              <a:t>Malware Detection</a:t>
            </a:r>
            <a:endParaRPr sz="3500">
              <a:latin typeface="Times New Roman"/>
              <a:ea typeface="Times New Roman"/>
              <a:cs typeface="Times New Roman"/>
              <a:sym typeface="Times New Roman"/>
            </a:endParaRPr>
          </a:p>
        </p:txBody>
      </p:sp>
      <p:sp>
        <p:nvSpPr>
          <p:cNvPr id="112" name="Google Shape;112;p13"/>
          <p:cNvSpPr txBox="1"/>
          <p:nvPr/>
        </p:nvSpPr>
        <p:spPr>
          <a:xfrm>
            <a:off x="1863150" y="2992850"/>
            <a:ext cx="5417700" cy="305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CIA 3 Project Presentation</a:t>
            </a:r>
            <a:endParaRPr sz="19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by</a:t>
            </a:r>
            <a:endParaRPr sz="19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GB" sz="1900">
                <a:latin typeface="Times New Roman"/>
                <a:ea typeface="Times New Roman"/>
                <a:cs typeface="Times New Roman"/>
                <a:sym typeface="Times New Roman"/>
              </a:rPr>
              <a:t>BadriNarayanan S (2348507)</a:t>
            </a:r>
            <a:endParaRPr sz="19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GB" sz="1900">
                <a:latin typeface="Times New Roman"/>
                <a:ea typeface="Times New Roman"/>
                <a:cs typeface="Times New Roman"/>
                <a:sym typeface="Times New Roman"/>
              </a:rPr>
              <a:t>Samson Sabu (2348549)</a:t>
            </a:r>
            <a:endParaRPr b="1" sz="19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Department of Computer Science</a:t>
            </a:r>
            <a:endParaRPr sz="19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CHRIST(Deemed to be University), Bengaluru-29</a:t>
            </a:r>
            <a:endParaRPr sz="19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1" sz="1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166700" y="571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No of imports vs No of imports from DLL</a:t>
            </a:r>
            <a:endParaRPr>
              <a:latin typeface="Times New Roman"/>
              <a:ea typeface="Times New Roman"/>
              <a:cs typeface="Times New Roman"/>
              <a:sym typeface="Times New Roman"/>
            </a:endParaRPr>
          </a:p>
        </p:txBody>
      </p:sp>
      <p:sp>
        <p:nvSpPr>
          <p:cNvPr id="178" name="Google Shape;178;p22"/>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79" name="Google Shape;179;p22"/>
          <p:cNvSpPr txBox="1"/>
          <p:nvPr/>
        </p:nvSpPr>
        <p:spPr>
          <a:xfrm>
            <a:off x="420125" y="1556575"/>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pic>
        <p:nvPicPr>
          <p:cNvPr id="180" name="Google Shape;180;p22"/>
          <p:cNvPicPr preferRelativeResize="0"/>
          <p:nvPr/>
        </p:nvPicPr>
        <p:blipFill>
          <a:blip r:embed="rId3">
            <a:alphaModFix/>
          </a:blip>
          <a:stretch>
            <a:fillRect/>
          </a:stretch>
        </p:blipFill>
        <p:spPr>
          <a:xfrm>
            <a:off x="793575" y="1393102"/>
            <a:ext cx="7556851" cy="464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166700" y="571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Distribution of Legitimate vs Malware</a:t>
            </a:r>
            <a:endParaRPr>
              <a:latin typeface="Times New Roman"/>
              <a:ea typeface="Times New Roman"/>
              <a:cs typeface="Times New Roman"/>
              <a:sym typeface="Times New Roman"/>
            </a:endParaRPr>
          </a:p>
        </p:txBody>
      </p:sp>
      <p:sp>
        <p:nvSpPr>
          <p:cNvPr id="186" name="Google Shape;186;p23"/>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87" name="Google Shape;187;p23"/>
          <p:cNvSpPr txBox="1"/>
          <p:nvPr/>
        </p:nvSpPr>
        <p:spPr>
          <a:xfrm>
            <a:off x="420125" y="1556575"/>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pic>
        <p:nvPicPr>
          <p:cNvPr id="188" name="Google Shape;188;p23"/>
          <p:cNvPicPr preferRelativeResize="0"/>
          <p:nvPr/>
        </p:nvPicPr>
        <p:blipFill>
          <a:blip r:embed="rId3">
            <a:alphaModFix/>
          </a:blip>
          <a:stretch>
            <a:fillRect/>
          </a:stretch>
        </p:blipFill>
        <p:spPr>
          <a:xfrm>
            <a:off x="996300" y="1465600"/>
            <a:ext cx="6861375" cy="457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166700" y="571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6) Random Forest Model</a:t>
            </a:r>
            <a:endParaRPr>
              <a:latin typeface="Times New Roman"/>
              <a:ea typeface="Times New Roman"/>
              <a:cs typeface="Times New Roman"/>
              <a:sym typeface="Times New Roman"/>
            </a:endParaRPr>
          </a:p>
        </p:txBody>
      </p:sp>
      <p:sp>
        <p:nvSpPr>
          <p:cNvPr id="194" name="Google Shape;194;p24"/>
          <p:cNvSpPr txBox="1"/>
          <p:nvPr>
            <p:ph idx="1" type="body"/>
          </p:nvPr>
        </p:nvSpPr>
        <p:spPr>
          <a:xfrm>
            <a:off x="311700" y="2621075"/>
            <a:ext cx="45195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95" name="Google Shape;195;p24"/>
          <p:cNvSpPr txBox="1"/>
          <p:nvPr/>
        </p:nvSpPr>
        <p:spPr>
          <a:xfrm>
            <a:off x="420125" y="1556575"/>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sp>
        <p:nvSpPr>
          <p:cNvPr id="196" name="Google Shape;196;p24"/>
          <p:cNvSpPr txBox="1"/>
          <p:nvPr/>
        </p:nvSpPr>
        <p:spPr>
          <a:xfrm>
            <a:off x="311700" y="3007475"/>
            <a:ext cx="4432500" cy="312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latin typeface="Times New Roman"/>
                <a:ea typeface="Times New Roman"/>
                <a:cs typeface="Times New Roman"/>
                <a:sym typeface="Times New Roman"/>
              </a:rPr>
              <a:t>Inference</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Archivo Narrow"/>
              <a:ea typeface="Archivo Narrow"/>
              <a:cs typeface="Archivo Narrow"/>
              <a:sym typeface="Archivo Narrow"/>
            </a:endParaRPr>
          </a:p>
          <a:p>
            <a:pPr indent="0" lvl="0" marL="0" rtl="0" algn="just">
              <a:spcBef>
                <a:spcPts val="0"/>
              </a:spcBef>
              <a:spcAft>
                <a:spcPts val="0"/>
              </a:spcAft>
              <a:buNone/>
            </a:pPr>
            <a:r>
              <a:rPr lang="en-GB" sz="2100">
                <a:latin typeface="Times New Roman"/>
                <a:ea typeface="Times New Roman"/>
                <a:cs typeface="Times New Roman"/>
                <a:sym typeface="Times New Roman"/>
              </a:rPr>
              <a:t>Random Forest classifier performs very well on the given dataset, demonstrating high accuracy, precision, recall, and discrimination ability in distinguishing between legitimate and malicious samples. </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Archivo Narrow"/>
              <a:ea typeface="Archivo Narrow"/>
              <a:cs typeface="Archivo Narrow"/>
              <a:sym typeface="Archivo Narrow"/>
            </a:endParaRPr>
          </a:p>
        </p:txBody>
      </p:sp>
      <p:pic>
        <p:nvPicPr>
          <p:cNvPr id="197" name="Google Shape;197;p24"/>
          <p:cNvPicPr preferRelativeResize="0"/>
          <p:nvPr/>
        </p:nvPicPr>
        <p:blipFill>
          <a:blip r:embed="rId3">
            <a:alphaModFix/>
          </a:blip>
          <a:stretch>
            <a:fillRect/>
          </a:stretch>
        </p:blipFill>
        <p:spPr>
          <a:xfrm>
            <a:off x="437250" y="1609425"/>
            <a:ext cx="8269501" cy="1123750"/>
          </a:xfrm>
          <a:prstGeom prst="rect">
            <a:avLst/>
          </a:prstGeom>
          <a:noFill/>
          <a:ln>
            <a:noFill/>
          </a:ln>
        </p:spPr>
      </p:pic>
      <p:pic>
        <p:nvPicPr>
          <p:cNvPr id="198" name="Google Shape;198;p24"/>
          <p:cNvPicPr preferRelativeResize="0"/>
          <p:nvPr/>
        </p:nvPicPr>
        <p:blipFill>
          <a:blip r:embed="rId4">
            <a:alphaModFix/>
          </a:blip>
          <a:stretch>
            <a:fillRect/>
          </a:stretch>
        </p:blipFill>
        <p:spPr>
          <a:xfrm>
            <a:off x="5298600" y="3745238"/>
            <a:ext cx="3408150" cy="188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66700" y="571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6) Logistic Regression Model</a:t>
            </a:r>
            <a:endParaRPr>
              <a:latin typeface="Times New Roman"/>
              <a:ea typeface="Times New Roman"/>
              <a:cs typeface="Times New Roman"/>
              <a:sym typeface="Times New Roman"/>
            </a:endParaRPr>
          </a:p>
        </p:txBody>
      </p:sp>
      <p:sp>
        <p:nvSpPr>
          <p:cNvPr id="204" name="Google Shape;204;p25"/>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205" name="Google Shape;205;p25"/>
          <p:cNvSpPr txBox="1"/>
          <p:nvPr/>
        </p:nvSpPr>
        <p:spPr>
          <a:xfrm>
            <a:off x="420125" y="1556575"/>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sp>
        <p:nvSpPr>
          <p:cNvPr id="206" name="Google Shape;206;p25"/>
          <p:cNvSpPr txBox="1"/>
          <p:nvPr/>
        </p:nvSpPr>
        <p:spPr>
          <a:xfrm>
            <a:off x="253700" y="2734525"/>
            <a:ext cx="4765800" cy="441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latin typeface="Times New Roman"/>
                <a:ea typeface="Times New Roman"/>
                <a:cs typeface="Times New Roman"/>
                <a:sym typeface="Times New Roman"/>
              </a:rPr>
              <a:t>Inference</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GB" sz="2100">
                <a:latin typeface="Times New Roman"/>
                <a:ea typeface="Times New Roman"/>
                <a:cs typeface="Times New Roman"/>
                <a:sym typeface="Times New Roman"/>
              </a:rPr>
              <a:t>The model effectively distinguishes between the two classes. Confusion matrix shows a high number of true positives and true negatives, indicating that the model successfully identifies both legitimate and malicious samples with minimal misclassifications.</a:t>
            </a:r>
            <a:endParaRPr sz="21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0" lvl="0" marL="0" rtl="0" algn="just">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Archivo Narrow"/>
              <a:ea typeface="Archivo Narrow"/>
              <a:cs typeface="Archivo Narrow"/>
              <a:sym typeface="Archivo Narrow"/>
            </a:endParaRPr>
          </a:p>
        </p:txBody>
      </p:sp>
      <p:pic>
        <p:nvPicPr>
          <p:cNvPr id="207" name="Google Shape;207;p25"/>
          <p:cNvPicPr preferRelativeResize="0"/>
          <p:nvPr/>
        </p:nvPicPr>
        <p:blipFill>
          <a:blip r:embed="rId3">
            <a:alphaModFix/>
          </a:blip>
          <a:stretch>
            <a:fillRect/>
          </a:stretch>
        </p:blipFill>
        <p:spPr>
          <a:xfrm>
            <a:off x="5186800" y="3535275"/>
            <a:ext cx="3841200" cy="2059496"/>
          </a:xfrm>
          <a:prstGeom prst="rect">
            <a:avLst/>
          </a:prstGeom>
          <a:noFill/>
          <a:ln>
            <a:noFill/>
          </a:ln>
        </p:spPr>
      </p:pic>
      <p:pic>
        <p:nvPicPr>
          <p:cNvPr id="208" name="Google Shape;208;p25"/>
          <p:cNvPicPr preferRelativeResize="0"/>
          <p:nvPr/>
        </p:nvPicPr>
        <p:blipFill>
          <a:blip r:embed="rId4">
            <a:alphaModFix/>
          </a:blip>
          <a:stretch>
            <a:fillRect/>
          </a:stretch>
        </p:blipFill>
        <p:spPr>
          <a:xfrm>
            <a:off x="1762975" y="1422100"/>
            <a:ext cx="5618050" cy="859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66700" y="571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6) XGBoost Model</a:t>
            </a:r>
            <a:endParaRPr>
              <a:latin typeface="Times New Roman"/>
              <a:ea typeface="Times New Roman"/>
              <a:cs typeface="Times New Roman"/>
              <a:sym typeface="Times New Roman"/>
            </a:endParaRPr>
          </a:p>
        </p:txBody>
      </p:sp>
      <p:sp>
        <p:nvSpPr>
          <p:cNvPr id="214" name="Google Shape;214;p26"/>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215" name="Google Shape;215;p26"/>
          <p:cNvSpPr txBox="1"/>
          <p:nvPr/>
        </p:nvSpPr>
        <p:spPr>
          <a:xfrm>
            <a:off x="420125" y="1556575"/>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sp>
        <p:nvSpPr>
          <p:cNvPr id="216" name="Google Shape;216;p26"/>
          <p:cNvSpPr txBox="1"/>
          <p:nvPr/>
        </p:nvSpPr>
        <p:spPr>
          <a:xfrm>
            <a:off x="420125" y="2374575"/>
            <a:ext cx="3997500" cy="4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latin typeface="Times New Roman"/>
                <a:ea typeface="Times New Roman"/>
                <a:cs typeface="Times New Roman"/>
                <a:sym typeface="Times New Roman"/>
              </a:rPr>
              <a:t>Inference</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2100">
                <a:latin typeface="Times New Roman"/>
                <a:ea typeface="Times New Roman"/>
                <a:cs typeface="Times New Roman"/>
                <a:sym typeface="Times New Roman"/>
              </a:rPr>
              <a:t>The confusion matrix further confirms the model's ability to correctly identify both legitimate and malicious samples with minimal misclassifications. XG Boost model is performing well.</a:t>
            </a:r>
            <a:endParaRPr sz="2000">
              <a:latin typeface="Times New Roman"/>
              <a:ea typeface="Times New Roman"/>
              <a:cs typeface="Times New Roman"/>
              <a:sym typeface="Times New Roman"/>
            </a:endParaRPr>
          </a:p>
          <a:p>
            <a:pPr indent="0" lvl="0" marL="0" rtl="0" algn="just">
              <a:spcBef>
                <a:spcPts val="0"/>
              </a:spcBef>
              <a:spcAft>
                <a:spcPts val="0"/>
              </a:spcAft>
              <a:buNone/>
            </a:pPr>
            <a:r>
              <a:t/>
            </a:r>
            <a:endParaRPr sz="2100">
              <a:latin typeface="Times New Roman"/>
              <a:ea typeface="Times New Roman"/>
              <a:cs typeface="Times New Roman"/>
              <a:sym typeface="Times New Roman"/>
            </a:endParaRPr>
          </a:p>
          <a:p>
            <a:pPr indent="0" lvl="0" marL="0" rtl="0" algn="just">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Archivo Narrow"/>
              <a:ea typeface="Archivo Narrow"/>
              <a:cs typeface="Archivo Narrow"/>
              <a:sym typeface="Archivo Narrow"/>
            </a:endParaRPr>
          </a:p>
        </p:txBody>
      </p:sp>
      <p:pic>
        <p:nvPicPr>
          <p:cNvPr id="217" name="Google Shape;217;p26"/>
          <p:cNvPicPr preferRelativeResize="0"/>
          <p:nvPr/>
        </p:nvPicPr>
        <p:blipFill>
          <a:blip r:embed="rId3">
            <a:alphaModFix/>
          </a:blip>
          <a:stretch>
            <a:fillRect/>
          </a:stretch>
        </p:blipFill>
        <p:spPr>
          <a:xfrm>
            <a:off x="1993287" y="1451100"/>
            <a:ext cx="4867425" cy="657750"/>
          </a:xfrm>
          <a:prstGeom prst="rect">
            <a:avLst/>
          </a:prstGeom>
          <a:noFill/>
          <a:ln>
            <a:noFill/>
          </a:ln>
        </p:spPr>
      </p:pic>
      <p:pic>
        <p:nvPicPr>
          <p:cNvPr id="218" name="Google Shape;218;p26"/>
          <p:cNvPicPr preferRelativeResize="0"/>
          <p:nvPr/>
        </p:nvPicPr>
        <p:blipFill>
          <a:blip r:embed="rId4">
            <a:alphaModFix/>
          </a:blip>
          <a:stretch>
            <a:fillRect/>
          </a:stretch>
        </p:blipFill>
        <p:spPr>
          <a:xfrm>
            <a:off x="4900576" y="3099500"/>
            <a:ext cx="4055025" cy="21874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66700" y="571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7)</a:t>
            </a:r>
            <a:r>
              <a:rPr lang="en-GB">
                <a:latin typeface="Times New Roman"/>
                <a:ea typeface="Times New Roman"/>
                <a:cs typeface="Times New Roman"/>
                <a:sym typeface="Times New Roman"/>
              </a:rPr>
              <a:t> CNN Model</a:t>
            </a:r>
            <a:endParaRPr>
              <a:latin typeface="Times New Roman"/>
              <a:ea typeface="Times New Roman"/>
              <a:cs typeface="Times New Roman"/>
              <a:sym typeface="Times New Roman"/>
            </a:endParaRPr>
          </a:p>
        </p:txBody>
      </p:sp>
      <p:sp>
        <p:nvSpPr>
          <p:cNvPr id="224" name="Google Shape;224;p27"/>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225" name="Google Shape;225;p27"/>
          <p:cNvSpPr txBox="1"/>
          <p:nvPr/>
        </p:nvSpPr>
        <p:spPr>
          <a:xfrm>
            <a:off x="678900" y="1378700"/>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sp>
        <p:nvSpPr>
          <p:cNvPr id="226" name="Google Shape;226;p27"/>
          <p:cNvSpPr txBox="1"/>
          <p:nvPr/>
        </p:nvSpPr>
        <p:spPr>
          <a:xfrm>
            <a:off x="494601" y="3331500"/>
            <a:ext cx="7864800" cy="330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latin typeface="Times New Roman"/>
                <a:ea typeface="Times New Roman"/>
                <a:cs typeface="Times New Roman"/>
                <a:sym typeface="Times New Roman"/>
              </a:rPr>
              <a:t>Inference</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2100">
                <a:latin typeface="Times New Roman"/>
                <a:ea typeface="Times New Roman"/>
                <a:cs typeface="Times New Roman"/>
                <a:sym typeface="Times New Roman"/>
              </a:rPr>
              <a:t>CNN model for malware detection achieved an accuracy of approximately 69.72% on the test set after 10 epochs of training. CNN model achieved some level of learning from the training data, its performance on the test set remains relatively low</a:t>
            </a:r>
            <a:endParaRPr sz="2000">
              <a:latin typeface="Times New Roman"/>
              <a:ea typeface="Times New Roman"/>
              <a:cs typeface="Times New Roman"/>
              <a:sym typeface="Times New Roman"/>
            </a:endParaRPr>
          </a:p>
          <a:p>
            <a:pPr indent="0" lvl="0" marL="0" rtl="0" algn="just">
              <a:spcBef>
                <a:spcPts val="0"/>
              </a:spcBef>
              <a:spcAft>
                <a:spcPts val="0"/>
              </a:spcAft>
              <a:buNone/>
            </a:pPr>
            <a:r>
              <a:t/>
            </a:r>
            <a:endParaRPr sz="2100">
              <a:latin typeface="Times New Roman"/>
              <a:ea typeface="Times New Roman"/>
              <a:cs typeface="Times New Roman"/>
              <a:sym typeface="Times New Roman"/>
            </a:endParaRPr>
          </a:p>
          <a:p>
            <a:pPr indent="0" lvl="0" marL="0" rtl="0" algn="just">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Archivo Narrow"/>
              <a:ea typeface="Archivo Narrow"/>
              <a:cs typeface="Archivo Narrow"/>
              <a:sym typeface="Archivo Narrow"/>
            </a:endParaRPr>
          </a:p>
        </p:txBody>
      </p:sp>
      <p:pic>
        <p:nvPicPr>
          <p:cNvPr id="227" name="Google Shape;227;p27"/>
          <p:cNvPicPr preferRelativeResize="0"/>
          <p:nvPr/>
        </p:nvPicPr>
        <p:blipFill>
          <a:blip r:embed="rId3">
            <a:alphaModFix/>
          </a:blip>
          <a:stretch>
            <a:fillRect/>
          </a:stretch>
        </p:blipFill>
        <p:spPr>
          <a:xfrm>
            <a:off x="678900" y="1378688"/>
            <a:ext cx="7496175" cy="161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66700" y="571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Visualizing CNN Validation loss</a:t>
            </a:r>
            <a:endParaRPr>
              <a:latin typeface="Times New Roman"/>
              <a:ea typeface="Times New Roman"/>
              <a:cs typeface="Times New Roman"/>
              <a:sym typeface="Times New Roman"/>
            </a:endParaRPr>
          </a:p>
        </p:txBody>
      </p:sp>
      <p:sp>
        <p:nvSpPr>
          <p:cNvPr id="233" name="Google Shape;233;p28"/>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234" name="Google Shape;234;p28"/>
          <p:cNvSpPr txBox="1"/>
          <p:nvPr/>
        </p:nvSpPr>
        <p:spPr>
          <a:xfrm>
            <a:off x="420125" y="1556575"/>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pic>
        <p:nvPicPr>
          <p:cNvPr id="235" name="Google Shape;235;p28"/>
          <p:cNvPicPr preferRelativeResize="0"/>
          <p:nvPr/>
        </p:nvPicPr>
        <p:blipFill>
          <a:blip r:embed="rId3">
            <a:alphaModFix/>
          </a:blip>
          <a:stretch>
            <a:fillRect/>
          </a:stretch>
        </p:blipFill>
        <p:spPr>
          <a:xfrm>
            <a:off x="481725" y="1556576"/>
            <a:ext cx="8252800" cy="425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66700" y="571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7) LSTM Model</a:t>
            </a:r>
            <a:endParaRPr>
              <a:latin typeface="Times New Roman"/>
              <a:ea typeface="Times New Roman"/>
              <a:cs typeface="Times New Roman"/>
              <a:sym typeface="Times New Roman"/>
            </a:endParaRPr>
          </a:p>
        </p:txBody>
      </p:sp>
      <p:sp>
        <p:nvSpPr>
          <p:cNvPr id="241" name="Google Shape;241;p29"/>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242" name="Google Shape;242;p29"/>
          <p:cNvSpPr txBox="1"/>
          <p:nvPr/>
        </p:nvSpPr>
        <p:spPr>
          <a:xfrm>
            <a:off x="678900" y="1378700"/>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sp>
        <p:nvSpPr>
          <p:cNvPr id="243" name="Google Shape;243;p29"/>
          <p:cNvSpPr txBox="1"/>
          <p:nvPr/>
        </p:nvSpPr>
        <p:spPr>
          <a:xfrm>
            <a:off x="494601" y="2963875"/>
            <a:ext cx="7864800" cy="479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latin typeface="Times New Roman"/>
                <a:ea typeface="Times New Roman"/>
                <a:cs typeface="Times New Roman"/>
                <a:sym typeface="Times New Roman"/>
              </a:rPr>
              <a:t>Inference</a:t>
            </a:r>
            <a:endParaRPr b="1"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2100">
                <a:latin typeface="Times New Roman"/>
                <a:ea typeface="Times New Roman"/>
                <a:cs typeface="Times New Roman"/>
                <a:sym typeface="Times New Roman"/>
              </a:rPr>
              <a:t>The loss value steadily decreases during training, indicating that the model effectively minimizes its error on the training and validation data. LSTM model demonstrates excellent performance in malware detection, achieving high accuracy and effectively minimizing loss. When comparing to CNN, LSTM is better for malware detection according to this dataset.</a:t>
            </a:r>
            <a:endParaRPr sz="2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100">
              <a:latin typeface="Times New Roman"/>
              <a:ea typeface="Times New Roman"/>
              <a:cs typeface="Times New Roman"/>
              <a:sym typeface="Times New Roman"/>
            </a:endParaRPr>
          </a:p>
          <a:p>
            <a:pPr indent="0" lvl="0" marL="0" rtl="0" algn="just">
              <a:spcBef>
                <a:spcPts val="0"/>
              </a:spcBef>
              <a:spcAft>
                <a:spcPts val="0"/>
              </a:spcAft>
              <a:buNone/>
            </a:pPr>
            <a:r>
              <a:t/>
            </a:r>
            <a:endParaRPr sz="2100">
              <a:latin typeface="Times New Roman"/>
              <a:ea typeface="Times New Roman"/>
              <a:cs typeface="Times New Roman"/>
              <a:sym typeface="Times New Roman"/>
            </a:endParaRPr>
          </a:p>
          <a:p>
            <a:pPr indent="0" lvl="0" marL="0" rtl="0" algn="just">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Archivo Narrow"/>
              <a:ea typeface="Archivo Narrow"/>
              <a:cs typeface="Archivo Narrow"/>
              <a:sym typeface="Archivo Narrow"/>
            </a:endParaRPr>
          </a:p>
        </p:txBody>
      </p:sp>
      <p:pic>
        <p:nvPicPr>
          <p:cNvPr id="244" name="Google Shape;244;p29"/>
          <p:cNvPicPr preferRelativeResize="0"/>
          <p:nvPr/>
        </p:nvPicPr>
        <p:blipFill>
          <a:blip r:embed="rId3">
            <a:alphaModFix/>
          </a:blip>
          <a:stretch>
            <a:fillRect/>
          </a:stretch>
        </p:blipFill>
        <p:spPr>
          <a:xfrm>
            <a:off x="914400" y="1335088"/>
            <a:ext cx="7315200" cy="1628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66700" y="571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Visualizing LSTM Validation loss</a:t>
            </a:r>
            <a:endParaRPr>
              <a:latin typeface="Times New Roman"/>
              <a:ea typeface="Times New Roman"/>
              <a:cs typeface="Times New Roman"/>
              <a:sym typeface="Times New Roman"/>
            </a:endParaRPr>
          </a:p>
        </p:txBody>
      </p:sp>
      <p:sp>
        <p:nvSpPr>
          <p:cNvPr id="250" name="Google Shape;250;p30"/>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251" name="Google Shape;251;p30"/>
          <p:cNvSpPr txBox="1"/>
          <p:nvPr/>
        </p:nvSpPr>
        <p:spPr>
          <a:xfrm>
            <a:off x="420125" y="1556575"/>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pic>
        <p:nvPicPr>
          <p:cNvPr id="252" name="Google Shape;252;p30"/>
          <p:cNvPicPr preferRelativeResize="0"/>
          <p:nvPr/>
        </p:nvPicPr>
        <p:blipFill>
          <a:blip r:embed="rId3">
            <a:alphaModFix/>
          </a:blip>
          <a:stretch>
            <a:fillRect/>
          </a:stretch>
        </p:blipFill>
        <p:spPr>
          <a:xfrm>
            <a:off x="384000" y="1556576"/>
            <a:ext cx="8376001" cy="42409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idx="1" type="body"/>
          </p:nvPr>
        </p:nvSpPr>
        <p:spPr>
          <a:xfrm>
            <a:off x="311700" y="3083100"/>
            <a:ext cx="3789000" cy="3048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258" name="Google Shape;258;p31"/>
          <p:cNvSpPr txBox="1"/>
          <p:nvPr/>
        </p:nvSpPr>
        <p:spPr>
          <a:xfrm>
            <a:off x="311700" y="3789050"/>
            <a:ext cx="8412600" cy="846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t/>
            </a:r>
            <a:endParaRPr sz="4300">
              <a:latin typeface="Times New Roman"/>
              <a:ea typeface="Times New Roman"/>
              <a:cs typeface="Times New Roman"/>
              <a:sym typeface="Times New Roman"/>
            </a:endParaRPr>
          </a:p>
        </p:txBody>
      </p:sp>
      <p:pic>
        <p:nvPicPr>
          <p:cNvPr id="259" name="Google Shape;259;p31"/>
          <p:cNvPicPr preferRelativeResize="0"/>
          <p:nvPr/>
        </p:nvPicPr>
        <p:blipFill rotWithShape="1">
          <a:blip r:embed="rId3">
            <a:alphaModFix/>
          </a:blip>
          <a:srcRect b="0" l="4816" r="0" t="0"/>
          <a:stretch/>
        </p:blipFill>
        <p:spPr>
          <a:xfrm>
            <a:off x="2316800" y="1753938"/>
            <a:ext cx="4510400" cy="335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ctrTitle"/>
          </p:nvPr>
        </p:nvSpPr>
        <p:spPr>
          <a:xfrm>
            <a:off x="-3510075" y="-234849"/>
            <a:ext cx="8520600" cy="2211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Font typeface="Arial"/>
              <a:buNone/>
            </a:pPr>
            <a:r>
              <a:rPr lang="en-GB" sz="2100">
                <a:latin typeface="Times New Roman"/>
                <a:ea typeface="Times New Roman"/>
                <a:cs typeface="Times New Roman"/>
                <a:sym typeface="Times New Roman"/>
              </a:rPr>
              <a:t>Agenda</a:t>
            </a:r>
            <a:endParaRPr sz="2900">
              <a:latin typeface="Times New Roman"/>
              <a:ea typeface="Times New Roman"/>
              <a:cs typeface="Times New Roman"/>
              <a:sym typeface="Times New Roman"/>
            </a:endParaRPr>
          </a:p>
        </p:txBody>
      </p:sp>
      <p:sp>
        <p:nvSpPr>
          <p:cNvPr id="118" name="Google Shape;118;p14"/>
          <p:cNvSpPr txBox="1"/>
          <p:nvPr/>
        </p:nvSpPr>
        <p:spPr>
          <a:xfrm>
            <a:off x="1863150" y="2992850"/>
            <a:ext cx="5417700" cy="305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1" sz="1900">
              <a:latin typeface="Times New Roman"/>
              <a:ea typeface="Times New Roman"/>
              <a:cs typeface="Times New Roman"/>
              <a:sym typeface="Times New Roman"/>
            </a:endParaRPr>
          </a:p>
        </p:txBody>
      </p:sp>
      <p:sp>
        <p:nvSpPr>
          <p:cNvPr id="119" name="Google Shape;119;p14"/>
          <p:cNvSpPr txBox="1"/>
          <p:nvPr/>
        </p:nvSpPr>
        <p:spPr>
          <a:xfrm>
            <a:off x="378925" y="2167000"/>
            <a:ext cx="6216000" cy="328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imes New Roman"/>
              <a:buAutoNum type="arabicParenR"/>
            </a:pPr>
            <a:r>
              <a:rPr lang="en-GB" sz="2200">
                <a:latin typeface="Times New Roman"/>
                <a:ea typeface="Times New Roman"/>
                <a:cs typeface="Times New Roman"/>
                <a:sym typeface="Times New Roman"/>
              </a:rPr>
              <a:t>Introduction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arenR"/>
            </a:pPr>
            <a:r>
              <a:rPr lang="en-GB" sz="2200">
                <a:latin typeface="Times New Roman"/>
                <a:ea typeface="Times New Roman"/>
                <a:cs typeface="Times New Roman"/>
                <a:sym typeface="Times New Roman"/>
              </a:rPr>
              <a:t>Types of Malware</a:t>
            </a:r>
            <a:endParaRPr sz="2200">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AutoNum type="arabicParenR"/>
            </a:pPr>
            <a:r>
              <a:rPr lang="en-GB" sz="2200">
                <a:solidFill>
                  <a:schemeClr val="dk1"/>
                </a:solidFill>
                <a:latin typeface="Times New Roman"/>
                <a:ea typeface="Times New Roman"/>
                <a:cs typeface="Times New Roman"/>
                <a:sym typeface="Times New Roman"/>
              </a:rPr>
              <a:t>Problem Statement</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arenR"/>
            </a:pPr>
            <a:r>
              <a:rPr lang="en-GB" sz="2200">
                <a:latin typeface="Times New Roman"/>
                <a:ea typeface="Times New Roman"/>
                <a:cs typeface="Times New Roman"/>
                <a:sym typeface="Times New Roman"/>
              </a:rPr>
              <a:t>Dataset Description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arenR"/>
            </a:pPr>
            <a:r>
              <a:rPr lang="en-GB" sz="2200">
                <a:latin typeface="Times New Roman"/>
                <a:ea typeface="Times New Roman"/>
                <a:cs typeface="Times New Roman"/>
                <a:sym typeface="Times New Roman"/>
              </a:rPr>
              <a:t>Data Visualizations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arenR"/>
            </a:pPr>
            <a:r>
              <a:rPr lang="en-GB" sz="2200">
                <a:latin typeface="Times New Roman"/>
                <a:ea typeface="Times New Roman"/>
                <a:cs typeface="Times New Roman"/>
                <a:sym typeface="Times New Roman"/>
              </a:rPr>
              <a:t>Random Forest Model</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arenR"/>
            </a:pPr>
            <a:r>
              <a:rPr lang="en-GB" sz="2200">
                <a:latin typeface="Times New Roman"/>
                <a:ea typeface="Times New Roman"/>
                <a:cs typeface="Times New Roman"/>
                <a:sym typeface="Times New Roman"/>
              </a:rPr>
              <a:t>Logistic Regression Model</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arenR"/>
            </a:pPr>
            <a:r>
              <a:rPr lang="en-GB" sz="2200">
                <a:latin typeface="Times New Roman"/>
                <a:ea typeface="Times New Roman"/>
                <a:cs typeface="Times New Roman"/>
                <a:sym typeface="Times New Roman"/>
              </a:rPr>
              <a:t>XGBoost Model</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arenR"/>
            </a:pPr>
            <a:r>
              <a:rPr lang="en-GB" sz="2200">
                <a:latin typeface="Times New Roman"/>
                <a:ea typeface="Times New Roman"/>
                <a:cs typeface="Times New Roman"/>
                <a:sym typeface="Times New Roman"/>
              </a:rPr>
              <a:t>CNN Model</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AutoNum type="arabicParenR"/>
            </a:pPr>
            <a:r>
              <a:rPr lang="en-GB" sz="2200">
                <a:latin typeface="Times New Roman"/>
                <a:ea typeface="Times New Roman"/>
                <a:cs typeface="Times New Roman"/>
                <a:sym typeface="Times New Roman"/>
              </a:rPr>
              <a:t>LSTM Model</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311700" y="499092"/>
            <a:ext cx="8520600" cy="7635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SzPts val="2800"/>
              <a:buFont typeface="Times New Roman"/>
              <a:buAutoNum type="arabicParenR"/>
            </a:pPr>
            <a:r>
              <a:rPr lang="en-GB">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25" name="Google Shape;125;p15"/>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26" name="Google Shape;126;p15"/>
          <p:cNvSpPr txBox="1"/>
          <p:nvPr/>
        </p:nvSpPr>
        <p:spPr>
          <a:xfrm>
            <a:off x="311700" y="3068975"/>
            <a:ext cx="8702400" cy="3063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2200">
                <a:latin typeface="Times New Roman"/>
                <a:ea typeface="Times New Roman"/>
                <a:cs typeface="Times New Roman"/>
                <a:sym typeface="Times New Roman"/>
              </a:rPr>
              <a:t>Malware, short for "malicious software," refers to any software intentionally designed to cause damage, disruption, or unauthorized access to computer systems, networks, or data, without the consent of the user. Malware encompasses a wide range of malicious programs, including viruses, worms, Trojans, ransomware, spyware, adware, and rootkits.</a:t>
            </a:r>
            <a:endParaRPr sz="2200">
              <a:latin typeface="Times New Roman"/>
              <a:ea typeface="Times New Roman"/>
              <a:cs typeface="Times New Roman"/>
              <a:sym typeface="Times New Roman"/>
            </a:endParaRPr>
          </a:p>
        </p:txBody>
      </p:sp>
      <p:pic>
        <p:nvPicPr>
          <p:cNvPr id="127" name="Google Shape;127;p15"/>
          <p:cNvPicPr preferRelativeResize="0"/>
          <p:nvPr/>
        </p:nvPicPr>
        <p:blipFill>
          <a:blip r:embed="rId3">
            <a:alphaModFix/>
          </a:blip>
          <a:stretch>
            <a:fillRect/>
          </a:stretch>
        </p:blipFill>
        <p:spPr>
          <a:xfrm>
            <a:off x="3386550" y="1518725"/>
            <a:ext cx="2552700" cy="179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title"/>
          </p:nvPr>
        </p:nvSpPr>
        <p:spPr>
          <a:xfrm>
            <a:off x="257700" y="67134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2) Types of Malware</a:t>
            </a:r>
            <a:endParaRPr>
              <a:latin typeface="Times New Roman"/>
              <a:ea typeface="Times New Roman"/>
              <a:cs typeface="Times New Roman"/>
              <a:sym typeface="Times New Roman"/>
            </a:endParaRPr>
          </a:p>
        </p:txBody>
      </p:sp>
      <p:sp>
        <p:nvSpPr>
          <p:cNvPr id="133" name="Google Shape;133;p16"/>
          <p:cNvSpPr txBox="1"/>
          <p:nvPr>
            <p:ph idx="1" type="body"/>
          </p:nvPr>
        </p:nvSpPr>
        <p:spPr>
          <a:xfrm>
            <a:off x="311700" y="3083100"/>
            <a:ext cx="3789000" cy="3048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34" name="Google Shape;134;p16"/>
          <p:cNvSpPr txBox="1"/>
          <p:nvPr/>
        </p:nvSpPr>
        <p:spPr>
          <a:xfrm>
            <a:off x="311700" y="1543800"/>
            <a:ext cx="8412600" cy="523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sp>
        <p:nvSpPr>
          <p:cNvPr id="135" name="Google Shape;135;p16"/>
          <p:cNvSpPr txBox="1"/>
          <p:nvPr/>
        </p:nvSpPr>
        <p:spPr>
          <a:xfrm>
            <a:off x="311700" y="1608825"/>
            <a:ext cx="8412600" cy="4754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2100">
                <a:latin typeface="Times New Roman"/>
                <a:ea typeface="Times New Roman"/>
                <a:cs typeface="Times New Roman"/>
                <a:sym typeface="Times New Roman"/>
              </a:rPr>
              <a:t>Viruses: A virus is a malicious program that attaches itself to legitimate programs or files and replicates when executed. Viruses can cause damage to files, software, and the overall system by corrupting or deleting data.</a:t>
            </a:r>
            <a:endParaRPr sz="21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1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2100">
                <a:latin typeface="Times New Roman"/>
                <a:ea typeface="Times New Roman"/>
                <a:cs typeface="Times New Roman"/>
                <a:sym typeface="Times New Roman"/>
              </a:rPr>
              <a:t>Worms: Worms are self-replicating malware that spread across computer networks, often exploiting vulnerabilities in operating systems or network protocols. Worms can infect multiple devices and cause widespread damage by consuming network bandwidth or exploiting security flaws.</a:t>
            </a:r>
            <a:endParaRPr sz="21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41" name="Google Shape;141;p17"/>
          <p:cNvSpPr txBox="1"/>
          <p:nvPr/>
        </p:nvSpPr>
        <p:spPr>
          <a:xfrm>
            <a:off x="220800" y="1262600"/>
            <a:ext cx="8702400" cy="4887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GB" sz="2100">
                <a:solidFill>
                  <a:schemeClr val="dk1"/>
                </a:solidFill>
                <a:latin typeface="Times New Roman"/>
                <a:ea typeface="Times New Roman"/>
                <a:cs typeface="Times New Roman"/>
                <a:sym typeface="Times New Roman"/>
              </a:rPr>
              <a:t>Trojans: Trojans typically trick users into downloading or executing them, allowing attackers to gain unauthorized access to systems, steal sensitive information, or perform other malicious activities.</a:t>
            </a:r>
            <a:endParaRPr sz="21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2100">
                <a:solidFill>
                  <a:schemeClr val="dk1"/>
                </a:solidFill>
                <a:latin typeface="Times New Roman"/>
                <a:ea typeface="Times New Roman"/>
                <a:cs typeface="Times New Roman"/>
                <a:sym typeface="Times New Roman"/>
              </a:rPr>
              <a:t>Rootkits: Rootkits are stealthy malware designed to conceal their presence on a system, often by exploiting vulnerabilities in the operating system or firmware. Rootkits provide attackers with persistent access to compromised systems, allowing them to execute malicious commands or maintain control over the system undetected.</a:t>
            </a:r>
            <a:endParaRPr sz="21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311700" y="629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3) Problem Statement</a:t>
            </a:r>
            <a:endParaRPr>
              <a:latin typeface="Times New Roman"/>
              <a:ea typeface="Times New Roman"/>
              <a:cs typeface="Times New Roman"/>
              <a:sym typeface="Times New Roman"/>
            </a:endParaRPr>
          </a:p>
        </p:txBody>
      </p:sp>
      <p:sp>
        <p:nvSpPr>
          <p:cNvPr id="147" name="Google Shape;147;p18"/>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48" name="Google Shape;148;p18"/>
          <p:cNvSpPr txBox="1"/>
          <p:nvPr/>
        </p:nvSpPr>
        <p:spPr>
          <a:xfrm>
            <a:off x="384000" y="2040025"/>
            <a:ext cx="8376000" cy="3063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GB" sz="2200">
                <a:latin typeface="Times New Roman"/>
                <a:ea typeface="Times New Roman"/>
                <a:cs typeface="Times New Roman"/>
                <a:sym typeface="Times New Roman"/>
              </a:rPr>
              <a:t>Identifying whether the piece of file or software is legitimate or malware.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2200">
                <a:latin typeface="Times New Roman"/>
                <a:ea typeface="Times New Roman"/>
                <a:cs typeface="Times New Roman"/>
                <a:sym typeface="Times New Roman"/>
              </a:rPr>
              <a:t>Building machine learning and deep learning algorithm to detect malwares, we will be making comparisons with each model.</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311700" y="629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4</a:t>
            </a:r>
            <a:r>
              <a:rPr lang="en-GB">
                <a:latin typeface="Times New Roman"/>
                <a:ea typeface="Times New Roman"/>
                <a:cs typeface="Times New Roman"/>
                <a:sym typeface="Times New Roman"/>
              </a:rPr>
              <a:t>) Dataset Description</a:t>
            </a:r>
            <a:endParaRPr>
              <a:latin typeface="Times New Roman"/>
              <a:ea typeface="Times New Roman"/>
              <a:cs typeface="Times New Roman"/>
              <a:sym typeface="Times New Roman"/>
            </a:endParaRPr>
          </a:p>
        </p:txBody>
      </p:sp>
      <p:sp>
        <p:nvSpPr>
          <p:cNvPr id="154" name="Google Shape;154;p19"/>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55" name="Google Shape;155;p19"/>
          <p:cNvSpPr txBox="1"/>
          <p:nvPr/>
        </p:nvSpPr>
        <p:spPr>
          <a:xfrm>
            <a:off x="420125" y="1556575"/>
            <a:ext cx="8376000" cy="4079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GB" sz="2200">
                <a:latin typeface="Times New Roman"/>
                <a:ea typeface="Times New Roman"/>
                <a:cs typeface="Times New Roman"/>
                <a:sym typeface="Times New Roman"/>
              </a:rPr>
              <a:t>Downloaded a malware dataset, it contains</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2200">
                <a:latin typeface="Times New Roman"/>
                <a:ea typeface="Times New Roman"/>
                <a:cs typeface="Times New Roman"/>
                <a:sym typeface="Times New Roman"/>
              </a:rPr>
              <a:t>41,323 binaries (exe ,dll) - legitimate</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2200">
                <a:latin typeface="Times New Roman"/>
                <a:ea typeface="Times New Roman"/>
                <a:cs typeface="Times New Roman"/>
                <a:sym typeface="Times New Roman"/>
              </a:rPr>
              <a:t>96,724 malware files from virusshare.com</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pic>
        <p:nvPicPr>
          <p:cNvPr id="156" name="Google Shape;156;p19"/>
          <p:cNvPicPr preferRelativeResize="0"/>
          <p:nvPr/>
        </p:nvPicPr>
        <p:blipFill>
          <a:blip r:embed="rId3">
            <a:alphaModFix/>
          </a:blip>
          <a:stretch>
            <a:fillRect/>
          </a:stretch>
        </p:blipFill>
        <p:spPr>
          <a:xfrm>
            <a:off x="456238" y="4103775"/>
            <a:ext cx="8303774" cy="153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311700" y="629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5</a:t>
            </a:r>
            <a:r>
              <a:rPr lang="en-GB">
                <a:latin typeface="Times New Roman"/>
                <a:ea typeface="Times New Roman"/>
                <a:cs typeface="Times New Roman"/>
                <a:sym typeface="Times New Roman"/>
              </a:rPr>
              <a:t>) Data Visualizations </a:t>
            </a:r>
            <a:endParaRPr>
              <a:latin typeface="Times New Roman"/>
              <a:ea typeface="Times New Roman"/>
              <a:cs typeface="Times New Roman"/>
              <a:sym typeface="Times New Roman"/>
            </a:endParaRPr>
          </a:p>
        </p:txBody>
      </p:sp>
      <p:sp>
        <p:nvSpPr>
          <p:cNvPr id="162" name="Google Shape;162;p20"/>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63" name="Google Shape;163;p20"/>
          <p:cNvSpPr txBox="1"/>
          <p:nvPr/>
        </p:nvSpPr>
        <p:spPr>
          <a:xfrm>
            <a:off x="420125" y="1556575"/>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pic>
        <p:nvPicPr>
          <p:cNvPr id="164" name="Google Shape;164;p20"/>
          <p:cNvPicPr preferRelativeResize="0"/>
          <p:nvPr/>
        </p:nvPicPr>
        <p:blipFill>
          <a:blip r:embed="rId3">
            <a:alphaModFix/>
          </a:blip>
          <a:stretch>
            <a:fillRect/>
          </a:stretch>
        </p:blipFill>
        <p:spPr>
          <a:xfrm>
            <a:off x="1101925" y="1480076"/>
            <a:ext cx="6759401" cy="4148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311700" y="629592"/>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Comparison of Sections Mean Entropy</a:t>
            </a:r>
            <a:endParaRPr>
              <a:latin typeface="Times New Roman"/>
              <a:ea typeface="Times New Roman"/>
              <a:cs typeface="Times New Roman"/>
              <a:sym typeface="Times New Roman"/>
            </a:endParaRPr>
          </a:p>
        </p:txBody>
      </p:sp>
      <p:sp>
        <p:nvSpPr>
          <p:cNvPr id="170" name="Google Shape;170;p21"/>
          <p:cNvSpPr txBox="1"/>
          <p:nvPr>
            <p:ph idx="1" type="body"/>
          </p:nvPr>
        </p:nvSpPr>
        <p:spPr>
          <a:xfrm>
            <a:off x="311700" y="2621075"/>
            <a:ext cx="8520600" cy="3510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71" name="Google Shape;171;p21"/>
          <p:cNvSpPr txBox="1"/>
          <p:nvPr/>
        </p:nvSpPr>
        <p:spPr>
          <a:xfrm>
            <a:off x="420125" y="1556575"/>
            <a:ext cx="8376000" cy="255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2200">
              <a:latin typeface="Times New Roman"/>
              <a:ea typeface="Times New Roman"/>
              <a:cs typeface="Times New Roman"/>
              <a:sym typeface="Times New Roman"/>
            </a:endParaRPr>
          </a:p>
        </p:txBody>
      </p:sp>
      <p:pic>
        <p:nvPicPr>
          <p:cNvPr id="172" name="Google Shape;172;p21"/>
          <p:cNvPicPr preferRelativeResize="0"/>
          <p:nvPr/>
        </p:nvPicPr>
        <p:blipFill>
          <a:blip r:embed="rId3">
            <a:alphaModFix/>
          </a:blip>
          <a:stretch>
            <a:fillRect/>
          </a:stretch>
        </p:blipFill>
        <p:spPr>
          <a:xfrm>
            <a:off x="1184925" y="1701578"/>
            <a:ext cx="6846400" cy="4151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