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4" r:id="rId5"/>
    <p:sldId id="262" r:id="rId6"/>
    <p:sldId id="278" r:id="rId7"/>
    <p:sldId id="263" r:id="rId8"/>
    <p:sldId id="265" r:id="rId9"/>
    <p:sldId id="266" r:id="rId10"/>
    <p:sldId id="267" r:id="rId11"/>
    <p:sldId id="279" r:id="rId12"/>
    <p:sldId id="268" r:id="rId13"/>
    <p:sldId id="269" r:id="rId14"/>
    <p:sldId id="270" r:id="rId15"/>
    <p:sldId id="271" r:id="rId16"/>
    <p:sldId id="272" r:id="rId17"/>
    <p:sldId id="280" r:id="rId18"/>
    <p:sldId id="281" r:id="rId19"/>
    <p:sldId id="273" r:id="rId20"/>
    <p:sldId id="274" r:id="rId21"/>
    <p:sldId id="275" r:id="rId22"/>
    <p:sldId id="282"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October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623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785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823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October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282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October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0521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3674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October 11,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6746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October 11,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041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October 11,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078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5448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October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10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lIns="109728" tIns="109728" rIns="109728" bIns="91440" anchor="t"/>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lIns="109728" tIns="109728" rIns="109728" bIns="91440" anchor="ctr"/>
          <a:lstStyle>
            <a:lvl1pPr algn="l">
              <a:lnSpc>
                <a:spcPct val="120000"/>
              </a:lnSpc>
              <a:defRPr sz="1200" spc="80" baseline="0">
                <a:solidFill>
                  <a:schemeClr val="tx1"/>
                </a:solidFill>
                <a:latin typeface="+mn-lt"/>
              </a:defRPr>
            </a:lvl1pPr>
          </a:lstStyle>
          <a:p>
            <a:fld id="{8DEA2CF1-0EB2-4673-802D-3371233E4A77}" type="datetime2">
              <a:rPr lang="en-US" smtClean="0"/>
              <a:t>Wednesday, October 11,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lIns="109728" tIns="109728" rIns="109728" bIns="91440" anchor="ctr"/>
          <a:lstStyle>
            <a:lvl1pPr algn="ctr">
              <a:lnSpc>
                <a:spcPct val="120000"/>
              </a:lnSpc>
              <a:defRPr sz="1200" spc="8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lIns="109728" tIns="109728" rIns="109728" bIns="9144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42166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8000"/>
        </a:lnSpc>
        <a:spcBef>
          <a:spcPct val="0"/>
        </a:spcBef>
        <a:buNone/>
        <a:defRPr sz="4400" b="1"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6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80000" y="1449388"/>
            <a:ext cx="5015638" cy="372268"/>
          </a:xfrm>
        </p:spPr>
        <p:txBody>
          <a:bodyPr>
            <a:normAutofit fontScale="90000"/>
          </a:bodyPr>
          <a:lstStyle/>
          <a:p>
            <a:r>
              <a:rPr lang="en-IN" dirty="0">
                <a:solidFill>
                  <a:schemeClr val="bg2"/>
                </a:solidFill>
              </a:rPr>
              <a:t>....</a:t>
            </a:r>
            <a:r>
              <a:rPr lang="en-IN" dirty="0"/>
              <a:t> </a:t>
            </a:r>
            <a:endParaRPr dirty="0"/>
          </a:p>
        </p:txBody>
      </p:sp>
      <p:sp>
        <p:nvSpPr>
          <p:cNvPr id="3" name="SubTitle"/>
          <p:cNvSpPr>
            <a:spLocks noGrp="1"/>
          </p:cNvSpPr>
          <p:nvPr>
            <p:ph type="subTitle" idx="1"/>
          </p:nvPr>
        </p:nvSpPr>
        <p:spPr>
          <a:xfrm>
            <a:off x="6551173" y="2662376"/>
            <a:ext cx="5015638" cy="1768077"/>
          </a:xfrm>
        </p:spPr>
        <p:txBody>
          <a:bodyPr>
            <a:normAutofit lnSpcReduction="10000"/>
          </a:bodyPr>
          <a:lstStyle/>
          <a:p>
            <a:r>
              <a:rPr lang="en-US" b="1" dirty="0"/>
              <a:t>Environmental monitoring</a:t>
            </a:r>
            <a:r>
              <a:rPr lang="en-US" dirty="0"/>
              <a:t>
</a:t>
            </a:r>
          </a:p>
        </p:txBody>
      </p:sp>
      <p:pic>
        <p:nvPicPr>
          <p:cNvPr id="4" name="Picture 3" descr="Green patterned leaves">
            <a:extLst>
              <a:ext uri="{FF2B5EF4-FFF2-40B4-BE49-F238E27FC236}">
                <a16:creationId xmlns:a16="http://schemas.microsoft.com/office/drawing/2014/main" id="{93EF48FC-B444-678C-2166-0FD250E82F2C}"/>
              </a:ext>
            </a:extLst>
          </p:cNvPr>
          <p:cNvPicPr>
            <a:picLocks noChangeAspect="1"/>
          </p:cNvPicPr>
          <p:nvPr/>
        </p:nvPicPr>
        <p:blipFill rotWithShape="1">
          <a:blip r:embed="rId2"/>
          <a:srcRect l="27755" r="14867" b="-3"/>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4" name="Group 1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2" y="317452"/>
            <a:ext cx="2117174" cy="588806"/>
            <a:chOff x="4549904" y="5078157"/>
            <a:chExt cx="3023338" cy="840818"/>
          </a:xfrm>
        </p:grpSpPr>
        <p:sp>
          <p:nvSpPr>
            <p:cNvPr id="1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42141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665D-6AB8-23C9-C0B6-4020FFA76FFC}"/>
              </a:ext>
            </a:extLst>
          </p:cNvPr>
          <p:cNvSpPr>
            <a:spLocks noGrp="1"/>
          </p:cNvSpPr>
          <p:nvPr>
            <p:ph type="title"/>
          </p:nvPr>
        </p:nvSpPr>
        <p:spPr>
          <a:xfrm>
            <a:off x="970031" y="0"/>
            <a:ext cx="10728322" cy="857250"/>
          </a:xfrm>
        </p:spPr>
        <p:txBody>
          <a:bodyPr/>
          <a:lstStyle/>
          <a:p>
            <a:r>
              <a:rPr lang="en-IN" dirty="0"/>
              <a:t>Temperature source coding:</a:t>
            </a:r>
            <a:endParaRPr lang="en-US" dirty="0"/>
          </a:p>
        </p:txBody>
      </p:sp>
      <p:sp>
        <p:nvSpPr>
          <p:cNvPr id="3" name="Content Placeholder 2">
            <a:extLst>
              <a:ext uri="{FF2B5EF4-FFF2-40B4-BE49-F238E27FC236}">
                <a16:creationId xmlns:a16="http://schemas.microsoft.com/office/drawing/2014/main" id="{21383C04-49D6-0F8B-07ED-5DB6ABB1FDC6}"/>
              </a:ext>
            </a:extLst>
          </p:cNvPr>
          <p:cNvSpPr>
            <a:spLocks noGrp="1"/>
          </p:cNvSpPr>
          <p:nvPr>
            <p:ph idx="1"/>
          </p:nvPr>
        </p:nvSpPr>
        <p:spPr>
          <a:xfrm>
            <a:off x="970031" y="1000125"/>
            <a:ext cx="10728325" cy="5393531"/>
          </a:xfrm>
        </p:spPr>
        <p:txBody>
          <a:bodyPr/>
          <a:lstStyle/>
          <a:p>
            <a:r>
              <a:rPr lang="en-US" dirty="0"/>
              <a:t>float temp;</a:t>
            </a:r>
            <a:endParaRPr lang="en-IN" dirty="0"/>
          </a:p>
          <a:p>
            <a:r>
              <a:rPr lang="en-US" dirty="0" err="1"/>
              <a:t>int</a:t>
            </a:r>
            <a:r>
              <a:rPr lang="en-US" dirty="0"/>
              <a:t> </a:t>
            </a:r>
            <a:r>
              <a:rPr lang="en-US" dirty="0" err="1"/>
              <a:t>tempPin</a:t>
            </a:r>
            <a:r>
              <a:rPr lang="en-US" dirty="0"/>
              <a:t> = 0;</a:t>
            </a:r>
            <a:endParaRPr lang="en-IN" dirty="0"/>
          </a:p>
          <a:p>
            <a:r>
              <a:rPr lang="en-US" dirty="0"/>
              <a:t>void setup() { </a:t>
            </a:r>
            <a:endParaRPr lang="en-IN" dirty="0"/>
          </a:p>
          <a:p>
            <a:r>
              <a:rPr lang="en-US" dirty="0"/>
              <a:t>  </a:t>
            </a:r>
            <a:r>
              <a:rPr lang="en-US" dirty="0" err="1"/>
              <a:t>Serial.begin</a:t>
            </a:r>
            <a:r>
              <a:rPr lang="en-US" dirty="0"/>
              <a:t>(9600);</a:t>
            </a:r>
            <a:endParaRPr lang="en-IN" dirty="0"/>
          </a:p>
          <a:p>
            <a:r>
              <a:rPr lang="en-US" dirty="0"/>
              <a:t>}</a:t>
            </a:r>
            <a:endParaRPr lang="en-IN" dirty="0"/>
          </a:p>
          <a:p>
            <a:r>
              <a:rPr lang="en-US" dirty="0"/>
              <a:t>void loop() {   </a:t>
            </a:r>
            <a:endParaRPr lang="en-IN" dirty="0"/>
          </a:p>
          <a:p>
            <a:r>
              <a:rPr lang="en-US" dirty="0"/>
              <a:t>temp = </a:t>
            </a:r>
            <a:r>
              <a:rPr lang="en-US" dirty="0" err="1"/>
              <a:t>analogRead</a:t>
            </a:r>
            <a:r>
              <a:rPr lang="en-US" dirty="0"/>
              <a:t>(</a:t>
            </a:r>
            <a:r>
              <a:rPr lang="en-US" dirty="0" err="1"/>
              <a:t>tempPin</a:t>
            </a:r>
            <a:r>
              <a:rPr lang="en-US" dirty="0"/>
              <a:t>); </a:t>
            </a:r>
            <a:endParaRPr lang="en-IN" dirty="0"/>
          </a:p>
          <a:p>
            <a:r>
              <a:rPr lang="en-US" dirty="0"/>
              <a:t>  // read analog volt from sensor and</a:t>
            </a:r>
            <a:endParaRPr lang="en-IN" dirty="0"/>
          </a:p>
          <a:p>
            <a:r>
              <a:rPr lang="en-US" dirty="0"/>
              <a:t> save to variable temp</a:t>
            </a:r>
            <a:endParaRPr lang="en-IN" dirty="0"/>
          </a:p>
          <a:p>
            <a:r>
              <a:rPr lang="en-US" dirty="0"/>
              <a:t>   temp = temp * 0.48828125; </a:t>
            </a:r>
            <a:endParaRPr lang="en-IN" dirty="0"/>
          </a:p>
          <a:p>
            <a:r>
              <a:rPr lang="en-US" dirty="0"/>
              <a:t>  </a:t>
            </a:r>
          </a:p>
        </p:txBody>
      </p:sp>
    </p:spTree>
    <p:extLst>
      <p:ext uri="{BB962C8B-B14F-4D97-AF65-F5344CB8AC3E}">
        <p14:creationId xmlns:p14="http://schemas.microsoft.com/office/powerpoint/2010/main" val="63867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0653-4C14-2ADF-7D4C-EEED7B34C72E}"/>
              </a:ext>
            </a:extLst>
          </p:cNvPr>
          <p:cNvSpPr>
            <a:spLocks noGrp="1"/>
          </p:cNvSpPr>
          <p:nvPr>
            <p:ph type="title"/>
          </p:nvPr>
        </p:nvSpPr>
        <p:spPr>
          <a:xfrm>
            <a:off x="594984" y="0"/>
            <a:ext cx="10728322" cy="1089025"/>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F981B504-D885-6067-B813-03EEF6233634}"/>
              </a:ext>
            </a:extLst>
          </p:cNvPr>
          <p:cNvSpPr>
            <a:spLocks noGrp="1"/>
          </p:cNvSpPr>
          <p:nvPr>
            <p:ph idx="1"/>
          </p:nvPr>
        </p:nvSpPr>
        <p:spPr>
          <a:xfrm>
            <a:off x="720000" y="1089026"/>
            <a:ext cx="10728325" cy="4679950"/>
          </a:xfrm>
        </p:spPr>
        <p:txBody>
          <a:bodyPr/>
          <a:lstStyle/>
          <a:p>
            <a:r>
              <a:rPr lang="en-US" dirty="0"/>
              <a:t>// convert the analog volt to its</a:t>
            </a:r>
            <a:endParaRPr lang="en-IN" dirty="0"/>
          </a:p>
          <a:p>
            <a:r>
              <a:rPr lang="en-US" dirty="0"/>
              <a:t> temperature equivalent  </a:t>
            </a:r>
            <a:endParaRPr lang="en-IN" dirty="0"/>
          </a:p>
          <a:p>
            <a:r>
              <a:rPr lang="en-US" dirty="0"/>
              <a:t> </a:t>
            </a:r>
            <a:r>
              <a:rPr lang="en-US" dirty="0" err="1"/>
              <a:t>Serial.print</a:t>
            </a:r>
            <a:r>
              <a:rPr lang="en-US" dirty="0"/>
              <a:t>("TEMPERATURE = ");</a:t>
            </a:r>
            <a:endParaRPr lang="en-IN" dirty="0"/>
          </a:p>
          <a:p>
            <a:r>
              <a:rPr lang="en-US" dirty="0"/>
              <a:t>   </a:t>
            </a:r>
            <a:r>
              <a:rPr lang="en-US" dirty="0" err="1"/>
              <a:t>Serial.print</a:t>
            </a:r>
            <a:r>
              <a:rPr lang="en-US" dirty="0"/>
              <a:t>(temp); // display </a:t>
            </a:r>
            <a:endParaRPr lang="en-IN" dirty="0"/>
          </a:p>
          <a:p>
            <a:r>
              <a:rPr lang="en-US" dirty="0"/>
              <a:t>temperature value</a:t>
            </a:r>
            <a:endParaRPr lang="en-IN" dirty="0"/>
          </a:p>
          <a:p>
            <a:r>
              <a:rPr lang="en-US" dirty="0"/>
              <a:t>   </a:t>
            </a:r>
            <a:r>
              <a:rPr lang="en-US" dirty="0" err="1"/>
              <a:t>Serial.print</a:t>
            </a:r>
            <a:r>
              <a:rPr lang="en-US" dirty="0"/>
              <a:t>("*C");  </a:t>
            </a:r>
            <a:endParaRPr lang="en-IN" dirty="0"/>
          </a:p>
          <a:p>
            <a:r>
              <a:rPr lang="en-US" dirty="0"/>
              <a:t> </a:t>
            </a:r>
            <a:r>
              <a:rPr lang="en-US" dirty="0" err="1"/>
              <a:t>Serial.println</a:t>
            </a:r>
            <a:r>
              <a:rPr lang="en-US" dirty="0"/>
              <a:t>();   </a:t>
            </a:r>
            <a:endParaRPr lang="en-IN" dirty="0"/>
          </a:p>
          <a:p>
            <a:r>
              <a:rPr lang="en-US" dirty="0"/>
              <a:t>delay(1000); // update sensor reading </a:t>
            </a:r>
            <a:endParaRPr lang="en-IN" dirty="0"/>
          </a:p>
          <a:p>
            <a:r>
              <a:rPr lang="en-US" dirty="0"/>
              <a:t>each one second</a:t>
            </a:r>
          </a:p>
        </p:txBody>
      </p:sp>
    </p:spTree>
    <p:extLst>
      <p:ext uri="{BB962C8B-B14F-4D97-AF65-F5344CB8AC3E}">
        <p14:creationId xmlns:p14="http://schemas.microsoft.com/office/powerpoint/2010/main" val="402493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742E-5C99-7AA5-E774-7632CD9F7A4D}"/>
              </a:ext>
            </a:extLst>
          </p:cNvPr>
          <p:cNvSpPr>
            <a:spLocks noGrp="1"/>
          </p:cNvSpPr>
          <p:nvPr>
            <p:ph type="title"/>
          </p:nvPr>
        </p:nvSpPr>
        <p:spPr>
          <a:xfrm>
            <a:off x="987890" y="0"/>
            <a:ext cx="10728322" cy="696516"/>
          </a:xfrm>
        </p:spPr>
        <p:txBody>
          <a:bodyPr/>
          <a:lstStyle/>
          <a:p>
            <a:r>
              <a:rPr lang="en-IN" dirty="0"/>
              <a:t>Temperature output:</a:t>
            </a:r>
            <a:endParaRPr lang="en-US" dirty="0"/>
          </a:p>
        </p:txBody>
      </p:sp>
      <p:pic>
        <p:nvPicPr>
          <p:cNvPr id="4" name="Picture 4">
            <a:extLst>
              <a:ext uri="{FF2B5EF4-FFF2-40B4-BE49-F238E27FC236}">
                <a16:creationId xmlns:a16="http://schemas.microsoft.com/office/drawing/2014/main" id="{F8751770-C821-7267-B2BD-2D2458AA3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694" y="1519634"/>
            <a:ext cx="4791075" cy="4229100"/>
          </a:xfrm>
        </p:spPr>
      </p:pic>
      <p:pic>
        <p:nvPicPr>
          <p:cNvPr id="6" name="Picture 6">
            <a:extLst>
              <a:ext uri="{FF2B5EF4-FFF2-40B4-BE49-F238E27FC236}">
                <a16:creationId xmlns:a16="http://schemas.microsoft.com/office/drawing/2014/main" id="{99F11697-DBD7-0DBD-CFE2-3BD6A9FF2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279" y="1325165"/>
            <a:ext cx="6009027" cy="4229100"/>
          </a:xfrm>
          <a:prstGeom prst="rect">
            <a:avLst/>
          </a:prstGeom>
        </p:spPr>
      </p:pic>
    </p:spTree>
    <p:extLst>
      <p:ext uri="{BB962C8B-B14F-4D97-AF65-F5344CB8AC3E}">
        <p14:creationId xmlns:p14="http://schemas.microsoft.com/office/powerpoint/2010/main" val="101681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CA5-D95E-1177-8DC0-1FB7DF54F080}"/>
              </a:ext>
            </a:extLst>
          </p:cNvPr>
          <p:cNvSpPr>
            <a:spLocks noGrp="1"/>
          </p:cNvSpPr>
          <p:nvPr>
            <p:ph type="title"/>
          </p:nvPr>
        </p:nvSpPr>
        <p:spPr>
          <a:xfrm>
            <a:off x="898594" y="0"/>
            <a:ext cx="10728322" cy="732234"/>
          </a:xfrm>
        </p:spPr>
        <p:txBody>
          <a:bodyPr/>
          <a:lstStyle/>
          <a:p>
            <a:r>
              <a:rPr lang="en-IN" dirty="0"/>
              <a:t>Air monitoring:</a:t>
            </a:r>
            <a:endParaRPr lang="en-US" dirty="0"/>
          </a:p>
        </p:txBody>
      </p:sp>
      <p:sp>
        <p:nvSpPr>
          <p:cNvPr id="3" name="Content Placeholder 2">
            <a:extLst>
              <a:ext uri="{FF2B5EF4-FFF2-40B4-BE49-F238E27FC236}">
                <a16:creationId xmlns:a16="http://schemas.microsoft.com/office/drawing/2014/main" id="{B9E05DFE-B9BB-DF18-12D1-2635CCAC32F9}"/>
              </a:ext>
            </a:extLst>
          </p:cNvPr>
          <p:cNvSpPr>
            <a:spLocks noGrp="1"/>
          </p:cNvSpPr>
          <p:nvPr>
            <p:ph idx="1"/>
          </p:nvPr>
        </p:nvSpPr>
        <p:spPr>
          <a:xfrm>
            <a:off x="720000" y="732234"/>
            <a:ext cx="10728325" cy="5965032"/>
          </a:xfrm>
        </p:spPr>
        <p:txBody>
          <a:bodyPr/>
          <a:lstStyle/>
          <a:p>
            <a:r>
              <a:rPr lang="en-IN" dirty="0"/>
              <a:t>Introduction:</a:t>
            </a:r>
          </a:p>
          <a:p>
            <a:r>
              <a:rPr lang="en-IN" dirty="0"/>
              <a:t>                             Air pollutants are atmospheric substances—both naturally occurring and anthropogenic—which may potentially have a negative impact on the environment and organism health. With the evolution of new chemicals and industrial processes has come the introduction or elevation of pollutants in the atmosphere, as well as environmental research and regulations, increasing the demand for air quality monitoring.[1]
Air quality monitoring is challenging to enact as it requires the effective integration of multiple environmental data sources, which often originate from different environmental networks and institutions.[2] These challenges require specialized observation equipment and tools to establish air pollutant concentrations, including sensor networks, geographic information system (GIS) models, and the Sensor Observation Service (SOS. </a:t>
            </a:r>
            <a:endParaRPr lang="en-US" dirty="0"/>
          </a:p>
        </p:txBody>
      </p:sp>
    </p:spTree>
    <p:extLst>
      <p:ext uri="{BB962C8B-B14F-4D97-AF65-F5344CB8AC3E}">
        <p14:creationId xmlns:p14="http://schemas.microsoft.com/office/powerpoint/2010/main" val="106582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416C-E0E1-F559-E4CF-6D6FB27D0D64}"/>
              </a:ext>
            </a:extLst>
          </p:cNvPr>
          <p:cNvSpPr>
            <a:spLocks noGrp="1"/>
          </p:cNvSpPr>
          <p:nvPr>
            <p:ph type="title"/>
          </p:nvPr>
        </p:nvSpPr>
        <p:spPr>
          <a:xfrm>
            <a:off x="720000" y="196452"/>
            <a:ext cx="10728322" cy="678656"/>
          </a:xfrm>
        </p:spPr>
        <p:txBody>
          <a:bodyPr/>
          <a:lstStyle/>
          <a:p>
            <a:r>
              <a:rPr lang="en-IN" dirty="0"/>
              <a:t>Air sensor</a:t>
            </a:r>
            <a:endParaRPr lang="en-US" dirty="0"/>
          </a:p>
        </p:txBody>
      </p:sp>
      <p:pic>
        <p:nvPicPr>
          <p:cNvPr id="4" name="Picture 4">
            <a:extLst>
              <a:ext uri="{FF2B5EF4-FFF2-40B4-BE49-F238E27FC236}">
                <a16:creationId xmlns:a16="http://schemas.microsoft.com/office/drawing/2014/main" id="{66F873F2-C9B6-CDB1-3474-64EE04157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672" y="1017985"/>
            <a:ext cx="6197203" cy="5232796"/>
          </a:xfrm>
        </p:spPr>
      </p:pic>
    </p:spTree>
    <p:extLst>
      <p:ext uri="{BB962C8B-B14F-4D97-AF65-F5344CB8AC3E}">
        <p14:creationId xmlns:p14="http://schemas.microsoft.com/office/powerpoint/2010/main" val="22143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EF35-B286-303E-09F7-3F4BD2AD2BF1}"/>
              </a:ext>
            </a:extLst>
          </p:cNvPr>
          <p:cNvSpPr>
            <a:spLocks noGrp="1"/>
          </p:cNvSpPr>
          <p:nvPr>
            <p:ph type="title"/>
          </p:nvPr>
        </p:nvSpPr>
        <p:spPr>
          <a:xfrm>
            <a:off x="952172" y="136997"/>
            <a:ext cx="10728322" cy="773831"/>
          </a:xfrm>
        </p:spPr>
        <p:txBody>
          <a:bodyPr/>
          <a:lstStyle/>
          <a:p>
            <a:r>
              <a:rPr lang="en-IN" dirty="0"/>
              <a:t>Air monitoring source coding:</a:t>
            </a:r>
            <a:endParaRPr lang="en-US" dirty="0"/>
          </a:p>
        </p:txBody>
      </p:sp>
      <p:sp>
        <p:nvSpPr>
          <p:cNvPr id="3" name="Content Placeholder 2">
            <a:extLst>
              <a:ext uri="{FF2B5EF4-FFF2-40B4-BE49-F238E27FC236}">
                <a16:creationId xmlns:a16="http://schemas.microsoft.com/office/drawing/2014/main" id="{778649BD-19E8-8047-91B2-C44A5248B213}"/>
              </a:ext>
            </a:extLst>
          </p:cNvPr>
          <p:cNvSpPr>
            <a:spLocks noGrp="1"/>
          </p:cNvSpPr>
          <p:nvPr>
            <p:ph idx="1"/>
          </p:nvPr>
        </p:nvSpPr>
        <p:spPr>
          <a:xfrm>
            <a:off x="1169391" y="910828"/>
            <a:ext cx="10728325" cy="5518547"/>
          </a:xfrm>
        </p:spPr>
        <p:txBody>
          <a:bodyPr/>
          <a:lstStyle/>
          <a:p>
            <a:r>
              <a:rPr lang="en-US" dirty="0"/>
              <a:t>#include &lt;</a:t>
            </a:r>
            <a:r>
              <a:rPr lang="en-US" dirty="0" err="1"/>
              <a:t>SPI.h</a:t>
            </a:r>
            <a:r>
              <a:rPr lang="en-US" dirty="0"/>
              <a:t>&gt;</a:t>
            </a:r>
            <a:endParaRPr lang="en-IN" dirty="0"/>
          </a:p>
          <a:p>
            <a:r>
              <a:rPr lang="en-US" dirty="0"/>
              <a:t>#include &lt;</a:t>
            </a:r>
            <a:r>
              <a:rPr lang="en-US" dirty="0" err="1"/>
              <a:t>Wire.h</a:t>
            </a:r>
            <a:r>
              <a:rPr lang="en-US" dirty="0"/>
              <a:t>&gt;</a:t>
            </a:r>
            <a:endParaRPr lang="en-IN" dirty="0"/>
          </a:p>
          <a:p>
            <a:r>
              <a:rPr lang="en-US" dirty="0"/>
              <a:t>#include &lt;</a:t>
            </a:r>
            <a:r>
              <a:rPr lang="en-US" dirty="0" err="1"/>
              <a:t>Adafruit_GFX.h</a:t>
            </a:r>
            <a:r>
              <a:rPr lang="en-US" dirty="0"/>
              <a:t>&gt;</a:t>
            </a:r>
            <a:endParaRPr lang="en-IN" dirty="0"/>
          </a:p>
          <a:p>
            <a:r>
              <a:rPr lang="en-US" dirty="0"/>
              <a:t>#include  &lt;Adafruit_SSD1306.h&gt;</a:t>
            </a:r>
            <a:endParaRPr lang="en-IN" dirty="0"/>
          </a:p>
          <a:p>
            <a:r>
              <a:rPr lang="en-US" dirty="0"/>
              <a:t>#include &lt;Fonts/FreeSans9pt7b.h&gt;</a:t>
            </a:r>
            <a:endParaRPr lang="en-IN" dirty="0"/>
          </a:p>
          <a:p>
            <a:r>
              <a:rPr lang="en-US" dirty="0"/>
              <a:t>#include &lt;Fonts/FreeMonoOblique9pt7b.h&gt;</a:t>
            </a:r>
            <a:endParaRPr lang="en-IN" dirty="0"/>
          </a:p>
          <a:p>
            <a:r>
              <a:rPr lang="en-US" dirty="0"/>
              <a:t>#include  &lt;</a:t>
            </a:r>
            <a:r>
              <a:rPr lang="en-US" dirty="0" err="1"/>
              <a:t>DHT.h</a:t>
            </a:r>
            <a:r>
              <a:rPr lang="en-US" dirty="0"/>
              <a:t>&gt;</a:t>
            </a:r>
            <a:endParaRPr lang="en-IN" dirty="0"/>
          </a:p>
          <a:p>
            <a:r>
              <a:rPr lang="en-US" dirty="0"/>
              <a:t>#define SCREEN_WIDTH 128 // OLED display width, in pixels</a:t>
            </a:r>
            <a:endParaRPr lang="en-IN" dirty="0"/>
          </a:p>
          <a:p>
            <a:r>
              <a:rPr lang="en-US" dirty="0"/>
              <a:t>#define  SCREEN_HEIGHT 64 // OLED display height, in pixels1011</a:t>
            </a:r>
            <a:endParaRPr lang="en-IN" dirty="0"/>
          </a:p>
          <a:p>
            <a:r>
              <a:rPr lang="en-US" dirty="0"/>
              <a:t>#define OLED_RESET     4  // Reset pin # (or -1 if sharing Arduino reset pin)</a:t>
            </a:r>
            <a:r>
              <a:rPr lang="en-IN" dirty="0"/>
              <a:t>A</a:t>
            </a:r>
            <a:r>
              <a:rPr lang="en-US" dirty="0"/>
              <a:t>dafruit_SSD1306 display(SCREEN_WIDTH,  SCREEN_HEIGHT, &amp;Wire, OLED_RESET);#define sensor    A0 15</a:t>
            </a:r>
            <a:endParaRPr lang="en-IN" dirty="0"/>
          </a:p>
          <a:p>
            <a:endParaRPr lang="en-US" dirty="0"/>
          </a:p>
        </p:txBody>
      </p:sp>
    </p:spTree>
    <p:extLst>
      <p:ext uri="{BB962C8B-B14F-4D97-AF65-F5344CB8AC3E}">
        <p14:creationId xmlns:p14="http://schemas.microsoft.com/office/powerpoint/2010/main" val="221216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E72F-AD69-8DBA-6329-55DC4E62D1C0}"/>
              </a:ext>
            </a:extLst>
          </p:cNvPr>
          <p:cNvSpPr>
            <a:spLocks noGrp="1"/>
          </p:cNvSpPr>
          <p:nvPr>
            <p:ph type="title"/>
          </p:nvPr>
        </p:nvSpPr>
        <p:spPr>
          <a:xfrm>
            <a:off x="952172" y="190575"/>
            <a:ext cx="10728322" cy="363066"/>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A18BA3EE-B833-3A8C-97A0-554D7A8DA392}"/>
              </a:ext>
            </a:extLst>
          </p:cNvPr>
          <p:cNvSpPr>
            <a:spLocks noGrp="1"/>
          </p:cNvSpPr>
          <p:nvPr>
            <p:ph idx="1"/>
          </p:nvPr>
        </p:nvSpPr>
        <p:spPr>
          <a:xfrm>
            <a:off x="720003" y="910828"/>
            <a:ext cx="10728325" cy="5589985"/>
          </a:xfrm>
        </p:spPr>
        <p:txBody>
          <a:bodyPr/>
          <a:lstStyle/>
          <a:p>
            <a:r>
              <a:rPr lang="en-US" dirty="0"/>
              <a:t>}8081void setup()</a:t>
            </a:r>
            <a:endParaRPr lang="en-IN" dirty="0"/>
          </a:p>
          <a:p>
            <a:r>
              <a:rPr lang="en-US" dirty="0"/>
              <a:t> {</a:t>
            </a:r>
            <a:endParaRPr lang="en-IN" dirty="0"/>
          </a:p>
          <a:p>
            <a:r>
              <a:rPr lang="en-US" dirty="0"/>
              <a:t> </a:t>
            </a:r>
            <a:r>
              <a:rPr lang="en-US" dirty="0" err="1"/>
              <a:t>Serial.begin</a:t>
            </a:r>
            <a:r>
              <a:rPr lang="en-US" dirty="0"/>
              <a:t>(9600);</a:t>
            </a:r>
            <a:endParaRPr lang="en-IN" dirty="0"/>
          </a:p>
          <a:p>
            <a:r>
              <a:rPr lang="en-US" dirty="0"/>
              <a:t> </a:t>
            </a:r>
            <a:r>
              <a:rPr lang="en-US" dirty="0" err="1"/>
              <a:t>pinMode</a:t>
            </a:r>
            <a:r>
              <a:rPr lang="en-US" dirty="0"/>
              <a:t>(</a:t>
            </a:r>
            <a:r>
              <a:rPr lang="en-US" dirty="0" err="1"/>
              <a:t>sensor,INPUT</a:t>
            </a:r>
            <a:r>
              <a:rPr lang="en-US" dirty="0"/>
              <a:t>);</a:t>
            </a:r>
            <a:endParaRPr lang="en-IN" dirty="0"/>
          </a:p>
          <a:p>
            <a:r>
              <a:rPr lang="en-US" dirty="0"/>
              <a:t> </a:t>
            </a:r>
            <a:r>
              <a:rPr lang="en-US" dirty="0" err="1"/>
              <a:t>dht.begin</a:t>
            </a:r>
            <a:r>
              <a:rPr lang="en-US" dirty="0"/>
              <a:t>();</a:t>
            </a:r>
            <a:endParaRPr lang="en-IN" dirty="0"/>
          </a:p>
          <a:p>
            <a:r>
              <a:rPr lang="en-US" dirty="0"/>
              <a:t>  if(!</a:t>
            </a:r>
            <a:r>
              <a:rPr lang="en-US" dirty="0" err="1"/>
              <a:t>display.begin</a:t>
            </a:r>
            <a:r>
              <a:rPr lang="en-US" dirty="0"/>
              <a:t>(SSD1306_SWITCHCAPVCC, 0x3c)) </a:t>
            </a:r>
            <a:endParaRPr lang="en-IN" dirty="0"/>
          </a:p>
          <a:p>
            <a:r>
              <a:rPr lang="en-US" dirty="0"/>
              <a:t>{ // Address  0x3D for 128x6486   </a:t>
            </a:r>
            <a:endParaRPr lang="en-IN" dirty="0"/>
          </a:p>
          <a:p>
            <a:r>
              <a:rPr lang="en-US" dirty="0"/>
              <a:t> </a:t>
            </a:r>
            <a:r>
              <a:rPr lang="en-US" dirty="0" err="1"/>
              <a:t>Serial.println</a:t>
            </a:r>
            <a:r>
              <a:rPr lang="en-US" dirty="0"/>
              <a:t>(F("SSD1306 allocation failed"));</a:t>
            </a:r>
            <a:endParaRPr lang="en-IN" dirty="0"/>
          </a:p>
          <a:p>
            <a:r>
              <a:rPr lang="en-IN" dirty="0"/>
              <a:t>}</a:t>
            </a:r>
          </a:p>
          <a:p>
            <a:r>
              <a:rPr lang="en-US" dirty="0"/>
              <a:t> </a:t>
            </a:r>
            <a:r>
              <a:rPr lang="en-US" dirty="0" err="1"/>
              <a:t>display.clearDisplay</a:t>
            </a:r>
            <a:r>
              <a:rPr lang="en-US" dirty="0"/>
              <a:t>();</a:t>
            </a:r>
            <a:endParaRPr lang="en-IN" dirty="0"/>
          </a:p>
          <a:p>
            <a:r>
              <a:rPr lang="en-US" dirty="0"/>
              <a:t> </a:t>
            </a:r>
            <a:r>
              <a:rPr lang="en-US" dirty="0" err="1"/>
              <a:t>display.setTextColor</a:t>
            </a:r>
            <a:r>
              <a:rPr lang="en-US" dirty="0"/>
              <a:t>(WHITE)</a:t>
            </a:r>
            <a:r>
              <a:rPr lang="en-IN" dirty="0"/>
              <a:t>;</a:t>
            </a:r>
            <a:r>
              <a:rPr lang="en-US" dirty="0"/>
              <a:t> </a:t>
            </a:r>
            <a:r>
              <a:rPr lang="en-US" dirty="0" err="1"/>
              <a:t>display.setTextSize</a:t>
            </a:r>
            <a:r>
              <a:rPr lang="en-US" dirty="0"/>
              <a:t>(2);</a:t>
            </a:r>
            <a:endParaRPr lang="en-IN" dirty="0"/>
          </a:p>
          <a:p>
            <a:r>
              <a:rPr lang="en-US" dirty="0" err="1"/>
              <a:t>display.setCursor</a:t>
            </a:r>
            <a:r>
              <a:rPr lang="en-US" dirty="0"/>
              <a:t>(50, 0);</a:t>
            </a:r>
            <a:endParaRPr lang="en-IN" dirty="0"/>
          </a:p>
          <a:p>
            <a:r>
              <a:rPr lang="en-US" dirty="0"/>
              <a:t>  </a:t>
            </a:r>
          </a:p>
        </p:txBody>
      </p:sp>
    </p:spTree>
    <p:extLst>
      <p:ext uri="{BB962C8B-B14F-4D97-AF65-F5344CB8AC3E}">
        <p14:creationId xmlns:p14="http://schemas.microsoft.com/office/powerpoint/2010/main" val="382051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3FE-8655-F09E-5C12-F745C76ACE25}"/>
              </a:ext>
            </a:extLst>
          </p:cNvPr>
          <p:cNvSpPr>
            <a:spLocks noGrp="1"/>
          </p:cNvSpPr>
          <p:nvPr>
            <p:ph type="title"/>
          </p:nvPr>
        </p:nvSpPr>
        <p:spPr>
          <a:xfrm>
            <a:off x="469969" y="0"/>
            <a:ext cx="10728322" cy="482203"/>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2576F678-AD43-EB9D-FD8E-12FC3E892FBE}"/>
              </a:ext>
            </a:extLst>
          </p:cNvPr>
          <p:cNvSpPr>
            <a:spLocks noGrp="1"/>
          </p:cNvSpPr>
          <p:nvPr>
            <p:ph idx="1"/>
          </p:nvPr>
        </p:nvSpPr>
        <p:spPr>
          <a:xfrm>
            <a:off x="606889" y="0"/>
            <a:ext cx="10978222" cy="5983289"/>
          </a:xfrm>
        </p:spPr>
        <p:txBody>
          <a:bodyPr/>
          <a:lstStyle/>
          <a:p>
            <a:r>
              <a:rPr lang="en-US" dirty="0" err="1"/>
              <a:t>display.println</a:t>
            </a:r>
            <a:r>
              <a:rPr lang="en-US" dirty="0"/>
              <a:t>("Air"); </a:t>
            </a:r>
            <a:endParaRPr lang="en-IN" dirty="0"/>
          </a:p>
          <a:p>
            <a:r>
              <a:rPr lang="en-US" dirty="0" err="1"/>
              <a:t>display.setTextSize</a:t>
            </a:r>
            <a:r>
              <a:rPr lang="en-US" dirty="0"/>
              <a:t>(1);</a:t>
            </a:r>
            <a:endParaRPr lang="en-IN" dirty="0"/>
          </a:p>
          <a:p>
            <a:r>
              <a:rPr lang="en-US" dirty="0" err="1"/>
              <a:t>display.setCursor</a:t>
            </a:r>
            <a:r>
              <a:rPr lang="en-US" dirty="0"/>
              <a:t>(23, 20);</a:t>
            </a:r>
            <a:endParaRPr lang="en-IN" dirty="0"/>
          </a:p>
          <a:p>
            <a:r>
              <a:rPr lang="en-US" dirty="0"/>
              <a:t> </a:t>
            </a:r>
            <a:r>
              <a:rPr lang="en-US" dirty="0" err="1"/>
              <a:t>display.println</a:t>
            </a:r>
            <a:r>
              <a:rPr lang="en-US" dirty="0"/>
              <a:t>("</a:t>
            </a:r>
            <a:r>
              <a:rPr lang="en-US" dirty="0" err="1"/>
              <a:t>Qulaity</a:t>
            </a:r>
            <a:r>
              <a:rPr lang="en-US" dirty="0"/>
              <a:t> monitor");</a:t>
            </a:r>
            <a:endParaRPr lang="en-IN" dirty="0"/>
          </a:p>
          <a:p>
            <a:r>
              <a:rPr lang="en-US" dirty="0" err="1"/>
              <a:t>display.display</a:t>
            </a:r>
            <a:r>
              <a:rPr lang="en-US" dirty="0"/>
              <a:t>();</a:t>
            </a:r>
            <a:endParaRPr lang="en-IN" dirty="0"/>
          </a:p>
          <a:p>
            <a:r>
              <a:rPr lang="en-US" dirty="0"/>
              <a:t>  delay(1200);</a:t>
            </a:r>
            <a:endParaRPr lang="en-IN" dirty="0"/>
          </a:p>
          <a:p>
            <a:r>
              <a:rPr lang="en-US" dirty="0" err="1"/>
              <a:t>display.clearDisplay</a:t>
            </a:r>
            <a:r>
              <a:rPr lang="en-US" dirty="0"/>
              <a:t>()</a:t>
            </a:r>
            <a:r>
              <a:rPr lang="en-IN" dirty="0"/>
              <a:t>;</a:t>
            </a:r>
          </a:p>
          <a:p>
            <a:r>
              <a:rPr lang="en-US" dirty="0"/>
              <a:t> </a:t>
            </a:r>
            <a:r>
              <a:rPr lang="en-US" dirty="0" err="1"/>
              <a:t>display.setTextSize</a:t>
            </a:r>
            <a:r>
              <a:rPr lang="en-US" dirty="0"/>
              <a:t>(2);</a:t>
            </a:r>
            <a:endParaRPr lang="en-IN" dirty="0"/>
          </a:p>
          <a:p>
            <a:r>
              <a:rPr lang="en-US" dirty="0"/>
              <a:t> </a:t>
            </a:r>
            <a:r>
              <a:rPr lang="en-US" dirty="0" err="1"/>
              <a:t>display.setCursor</a:t>
            </a:r>
            <a:r>
              <a:rPr lang="en-US" dirty="0"/>
              <a:t>(20, 20);</a:t>
            </a:r>
            <a:endParaRPr lang="en-IN" dirty="0"/>
          </a:p>
          <a:p>
            <a:r>
              <a:rPr lang="en-US" dirty="0" err="1"/>
              <a:t>display.println</a:t>
            </a:r>
            <a:r>
              <a:rPr lang="en-US" dirty="0"/>
              <a:t>("BY </a:t>
            </a:r>
            <a:r>
              <a:rPr lang="en-US" dirty="0" err="1"/>
              <a:t>Abid</a:t>
            </a:r>
            <a:r>
              <a:rPr lang="en-US" dirty="0"/>
              <a:t>");</a:t>
            </a:r>
            <a:endParaRPr lang="en-IN" dirty="0"/>
          </a:p>
          <a:p>
            <a:r>
              <a:rPr lang="en-US" dirty="0" err="1"/>
              <a:t>display.display</a:t>
            </a:r>
            <a:r>
              <a:rPr lang="en-US" dirty="0"/>
              <a:t>()</a:t>
            </a:r>
            <a:r>
              <a:rPr lang="en-IN" dirty="0"/>
              <a:t>;</a:t>
            </a:r>
          </a:p>
          <a:p>
            <a:r>
              <a:rPr lang="en-US" dirty="0"/>
              <a:t>delay(1000)</a:t>
            </a:r>
            <a:r>
              <a:rPr lang="en-IN" dirty="0"/>
              <a:t>;</a:t>
            </a:r>
          </a:p>
          <a:p>
            <a:r>
              <a:rPr lang="en-US" dirty="0"/>
              <a:t> </a:t>
            </a:r>
            <a:r>
              <a:rPr lang="en-US" dirty="0" err="1"/>
              <a:t>display.clearDisplay</a:t>
            </a:r>
            <a:r>
              <a:rPr lang="en-US" dirty="0"/>
              <a:t>();  </a:t>
            </a:r>
            <a:endParaRPr lang="en-IN" dirty="0"/>
          </a:p>
          <a:p>
            <a:r>
              <a:rPr lang="en-IN" dirty="0"/>
              <a:t>}</a:t>
            </a:r>
          </a:p>
          <a:p>
            <a:endParaRPr lang="en-US" dirty="0"/>
          </a:p>
        </p:txBody>
      </p:sp>
    </p:spTree>
    <p:extLst>
      <p:ext uri="{BB962C8B-B14F-4D97-AF65-F5344CB8AC3E}">
        <p14:creationId xmlns:p14="http://schemas.microsoft.com/office/powerpoint/2010/main" val="198474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7766-E33F-A7E6-F448-D494A243AFBF}"/>
              </a:ext>
            </a:extLst>
          </p:cNvPr>
          <p:cNvSpPr>
            <a:spLocks noGrp="1"/>
          </p:cNvSpPr>
          <p:nvPr>
            <p:ph type="title"/>
          </p:nvPr>
        </p:nvSpPr>
        <p:spPr>
          <a:xfrm>
            <a:off x="577125" y="0"/>
            <a:ext cx="10728322" cy="1089025"/>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6AB00596-5BDF-AF36-6D82-3FCEA686AB4F}"/>
              </a:ext>
            </a:extLst>
          </p:cNvPr>
          <p:cNvSpPr>
            <a:spLocks noGrp="1"/>
          </p:cNvSpPr>
          <p:nvPr>
            <p:ph idx="1"/>
          </p:nvPr>
        </p:nvSpPr>
        <p:spPr>
          <a:xfrm>
            <a:off x="720000" y="1089026"/>
            <a:ext cx="10728325" cy="4679950"/>
          </a:xfrm>
        </p:spPr>
        <p:txBody>
          <a:bodyPr/>
          <a:lstStyle/>
          <a:p>
            <a:r>
              <a:rPr lang="en-US"/>
              <a:t>void loop() {</a:t>
            </a:r>
            <a:endParaRPr lang="en-IN"/>
          </a:p>
          <a:p>
            <a:r>
              <a:rPr lang="en-US"/>
              <a:t>display.clearDisplay();</a:t>
            </a:r>
            <a:endParaRPr lang="en-IN"/>
          </a:p>
          <a:p>
            <a:r>
              <a:rPr lang="en-US"/>
              <a:t>air_sensor();</a:t>
            </a:r>
            <a:endParaRPr lang="en-IN"/>
          </a:p>
          <a:p>
            <a:r>
              <a:rPr lang="en-US"/>
              <a:t>sendSensor();</a:t>
            </a:r>
            <a:endParaRPr lang="en-IN"/>
          </a:p>
          <a:p>
            <a:r>
              <a:rPr lang="en-IN"/>
              <a:t>display</a:t>
            </a:r>
            <a:endParaRPr lang="en-US"/>
          </a:p>
        </p:txBody>
      </p:sp>
    </p:spTree>
    <p:extLst>
      <p:ext uri="{BB962C8B-B14F-4D97-AF65-F5344CB8AC3E}">
        <p14:creationId xmlns:p14="http://schemas.microsoft.com/office/powerpoint/2010/main" val="18194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FEEF-CDD3-24A2-4D08-57AF766F556F}"/>
              </a:ext>
            </a:extLst>
          </p:cNvPr>
          <p:cNvSpPr>
            <a:spLocks noGrp="1"/>
          </p:cNvSpPr>
          <p:nvPr>
            <p:ph type="title"/>
          </p:nvPr>
        </p:nvSpPr>
        <p:spPr>
          <a:xfrm>
            <a:off x="731839" y="154856"/>
            <a:ext cx="10728322" cy="738113"/>
          </a:xfrm>
        </p:spPr>
        <p:txBody>
          <a:bodyPr/>
          <a:lstStyle/>
          <a:p>
            <a:r>
              <a:rPr lang="en-IN" dirty="0"/>
              <a:t>Air monitoring output</a:t>
            </a:r>
            <a:endParaRPr lang="en-US" dirty="0"/>
          </a:p>
        </p:txBody>
      </p:sp>
      <p:pic>
        <p:nvPicPr>
          <p:cNvPr id="4" name="Picture 4">
            <a:extLst>
              <a:ext uri="{FF2B5EF4-FFF2-40B4-BE49-F238E27FC236}">
                <a16:creationId xmlns:a16="http://schemas.microsoft.com/office/drawing/2014/main" id="{01338669-4B5E-2AD0-C700-EB9E179C6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594" y="1410891"/>
            <a:ext cx="9322594" cy="5036343"/>
          </a:xfrm>
        </p:spPr>
      </p:pic>
    </p:spTree>
    <p:extLst>
      <p:ext uri="{BB962C8B-B14F-4D97-AF65-F5344CB8AC3E}">
        <p14:creationId xmlns:p14="http://schemas.microsoft.com/office/powerpoint/2010/main" val="70905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8A2C-DA4F-E0EB-084A-1C1CBC0136CE}"/>
              </a:ext>
            </a:extLst>
          </p:cNvPr>
          <p:cNvSpPr>
            <a:spLocks noGrp="1"/>
          </p:cNvSpPr>
          <p:nvPr>
            <p:ph type="title"/>
          </p:nvPr>
        </p:nvSpPr>
        <p:spPr>
          <a:xfrm>
            <a:off x="720000" y="619200"/>
            <a:ext cx="10728322" cy="755972"/>
          </a:xfrm>
        </p:spPr>
        <p:txBody>
          <a:bodyPr/>
          <a:lstStyle/>
          <a:p>
            <a:r>
              <a:rPr lang="en-IN" dirty="0" err="1"/>
              <a:t>Name:s.samson</a:t>
            </a:r>
            <a:br>
              <a:rPr lang="en-IN" dirty="0"/>
            </a:br>
            <a:r>
              <a:rPr lang="en-IN" dirty="0" err="1"/>
              <a:t>Reg</a:t>
            </a:r>
            <a:r>
              <a:rPr lang="en-IN" dirty="0"/>
              <a:t> no:422621106029</a:t>
            </a:r>
            <a:endParaRPr lang="en-US" dirty="0"/>
          </a:p>
        </p:txBody>
      </p:sp>
      <p:sp>
        <p:nvSpPr>
          <p:cNvPr id="3" name="Content Placeholder 2">
            <a:extLst>
              <a:ext uri="{FF2B5EF4-FFF2-40B4-BE49-F238E27FC236}">
                <a16:creationId xmlns:a16="http://schemas.microsoft.com/office/drawing/2014/main" id="{DE927864-792D-CB62-7C95-E893A14ED2B0}"/>
              </a:ext>
            </a:extLst>
          </p:cNvPr>
          <p:cNvSpPr>
            <a:spLocks noGrp="1"/>
          </p:cNvSpPr>
          <p:nvPr>
            <p:ph idx="1"/>
          </p:nvPr>
        </p:nvSpPr>
        <p:spPr>
          <a:xfrm>
            <a:off x="731837" y="2041537"/>
            <a:ext cx="10728325" cy="4441416"/>
          </a:xfrm>
        </p:spPr>
        <p:txBody>
          <a:bodyPr/>
          <a:lstStyle/>
          <a:p>
            <a:r>
              <a:rPr lang="en-IN" b="1" dirty="0"/>
              <a:t>Introduction:</a:t>
            </a:r>
          </a:p>
          <a:p>
            <a:r>
              <a:rPr lang="en-IN" b="1" dirty="0"/>
              <a:t>                           describes the processes and activities that need to take place to characterize and monitor the quality of the environment. Environmental monitoring is used in the preparation of environmental impact assessments, as well as in many circumstances in which human activities carry a risk of harmful effects on the natural environment. All monitoring strategies and programs have reasons and justifications which are often designed to establish the current status of an environment or to establish trends in environmental parameters. In all cases, the results of monitoring will be reviewed, </a:t>
            </a:r>
            <a:r>
              <a:rPr lang="en-IN" b="1" dirty="0" err="1"/>
              <a:t>analyzed</a:t>
            </a:r>
            <a:r>
              <a:rPr lang="en-IN" b="1" dirty="0"/>
              <a:t> statistically, and published. The design of a monitoring program must therefore have regard to the final use of the data before monitoring starts</a:t>
            </a:r>
            <a:r>
              <a:rPr lang="en-IN" dirty="0"/>
              <a:t>.
Environmental monitoring includes monitoring of air quality, soils and water quality.</a:t>
            </a:r>
            <a:endParaRPr lang="en-US" dirty="0"/>
          </a:p>
        </p:txBody>
      </p:sp>
    </p:spTree>
    <p:extLst>
      <p:ext uri="{BB962C8B-B14F-4D97-AF65-F5344CB8AC3E}">
        <p14:creationId xmlns:p14="http://schemas.microsoft.com/office/powerpoint/2010/main" val="239006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DE6B-46FA-24CF-47E2-EA638B86650A}"/>
              </a:ext>
            </a:extLst>
          </p:cNvPr>
          <p:cNvSpPr>
            <a:spLocks noGrp="1"/>
          </p:cNvSpPr>
          <p:nvPr>
            <p:ph type="title"/>
          </p:nvPr>
        </p:nvSpPr>
        <p:spPr>
          <a:xfrm>
            <a:off x="731839" y="0"/>
            <a:ext cx="10728322" cy="738664"/>
          </a:xfrm>
        </p:spPr>
        <p:txBody>
          <a:bodyPr/>
          <a:lstStyle/>
          <a:p>
            <a:r>
              <a:rPr lang="en-IN" dirty="0"/>
              <a:t>Soil monitoring:</a:t>
            </a:r>
            <a:endParaRPr lang="en-US" dirty="0"/>
          </a:p>
        </p:txBody>
      </p:sp>
      <p:sp>
        <p:nvSpPr>
          <p:cNvPr id="3" name="Content Placeholder 2">
            <a:extLst>
              <a:ext uri="{FF2B5EF4-FFF2-40B4-BE49-F238E27FC236}">
                <a16:creationId xmlns:a16="http://schemas.microsoft.com/office/drawing/2014/main" id="{D5F07EEF-CF37-31E2-D546-C4038FC46D7F}"/>
              </a:ext>
            </a:extLst>
          </p:cNvPr>
          <p:cNvSpPr>
            <a:spLocks noGrp="1"/>
          </p:cNvSpPr>
          <p:nvPr>
            <p:ph idx="1"/>
          </p:nvPr>
        </p:nvSpPr>
        <p:spPr>
          <a:xfrm>
            <a:off x="720000" y="875109"/>
            <a:ext cx="10728325" cy="5732859"/>
          </a:xfrm>
        </p:spPr>
        <p:txBody>
          <a:bodyPr/>
          <a:lstStyle/>
          <a:p>
            <a:r>
              <a:rPr lang="en-IN" dirty="0"/>
              <a:t>Introduction:</a:t>
            </a:r>
          </a:p>
          <a:p>
            <a:r>
              <a:rPr lang="en-IN" dirty="0"/>
              <a:t>                              Soil monitoring involves the collection and/or analysis of soil and its associated quality, constituents, and physical status to determine or guarantee its fitness for use. Soil faces many threats, including compaction, contamination, organic material loss, biodiversity loss, slope stability issues, erosion, salinization, and acidification. Soil monitoring helps characterize these threats and other potential risks to the soil, surrounding environments, animal health, and human health.</a:t>
            </a:r>
            <a:endParaRPr lang="en-US" dirty="0"/>
          </a:p>
        </p:txBody>
      </p:sp>
      <p:pic>
        <p:nvPicPr>
          <p:cNvPr id="4" name="Picture 4">
            <a:extLst>
              <a:ext uri="{FF2B5EF4-FFF2-40B4-BE49-F238E27FC236}">
                <a16:creationId xmlns:a16="http://schemas.microsoft.com/office/drawing/2014/main" id="{51B870CB-35D6-5CAE-130D-147C919B8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359" y="4132498"/>
            <a:ext cx="5965031" cy="2546908"/>
          </a:xfrm>
          <a:prstGeom prst="rect">
            <a:avLst/>
          </a:prstGeom>
        </p:spPr>
      </p:pic>
    </p:spTree>
    <p:extLst>
      <p:ext uri="{BB962C8B-B14F-4D97-AF65-F5344CB8AC3E}">
        <p14:creationId xmlns:p14="http://schemas.microsoft.com/office/powerpoint/2010/main" val="269423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97BC-DAC1-4882-6E54-8AAAAD2F4417}"/>
              </a:ext>
            </a:extLst>
          </p:cNvPr>
          <p:cNvSpPr>
            <a:spLocks noGrp="1"/>
          </p:cNvSpPr>
          <p:nvPr>
            <p:ph type="title"/>
          </p:nvPr>
        </p:nvSpPr>
        <p:spPr>
          <a:xfrm>
            <a:off x="1005750" y="208434"/>
            <a:ext cx="10728322" cy="738113"/>
          </a:xfrm>
        </p:spPr>
        <p:txBody>
          <a:bodyPr/>
          <a:lstStyle/>
          <a:p>
            <a:r>
              <a:rPr lang="en-IN" dirty="0"/>
              <a:t>Soil monitoring source coding</a:t>
            </a:r>
            <a:endParaRPr lang="en-US" dirty="0"/>
          </a:p>
        </p:txBody>
      </p:sp>
      <p:sp>
        <p:nvSpPr>
          <p:cNvPr id="3" name="Content Placeholder 2">
            <a:extLst>
              <a:ext uri="{FF2B5EF4-FFF2-40B4-BE49-F238E27FC236}">
                <a16:creationId xmlns:a16="http://schemas.microsoft.com/office/drawing/2014/main" id="{7356A810-EDAF-1C00-71EB-D79E8449EFE8}"/>
              </a:ext>
            </a:extLst>
          </p:cNvPr>
          <p:cNvSpPr>
            <a:spLocks noGrp="1"/>
          </p:cNvSpPr>
          <p:nvPr>
            <p:ph idx="1"/>
          </p:nvPr>
        </p:nvSpPr>
        <p:spPr>
          <a:xfrm>
            <a:off x="1041931" y="946548"/>
            <a:ext cx="10728325" cy="5703018"/>
          </a:xfrm>
        </p:spPr>
        <p:txBody>
          <a:bodyPr/>
          <a:lstStyle/>
          <a:p>
            <a:r>
              <a:rPr lang="en-US" dirty="0" err="1"/>
              <a:t>const</a:t>
            </a:r>
            <a:r>
              <a:rPr lang="en-US" dirty="0"/>
              <a:t> </a:t>
            </a:r>
            <a:r>
              <a:rPr lang="en-US" dirty="0" err="1"/>
              <a:t>int</a:t>
            </a:r>
            <a:r>
              <a:rPr lang="en-US" dirty="0"/>
              <a:t> </a:t>
            </a:r>
            <a:r>
              <a:rPr lang="en-US" dirty="0" err="1"/>
              <a:t>sensor_pin</a:t>
            </a:r>
            <a:r>
              <a:rPr lang="en-US" dirty="0"/>
              <a:t> = A1;	/* Soil </a:t>
            </a:r>
            <a:endParaRPr lang="en-IN" dirty="0"/>
          </a:p>
          <a:p>
            <a:r>
              <a:rPr lang="en-US" dirty="0"/>
              <a:t>moisture sensor O/P pin */</a:t>
            </a:r>
            <a:endParaRPr lang="en-IN" dirty="0"/>
          </a:p>
          <a:p>
            <a:r>
              <a:rPr lang="en-US" dirty="0"/>
              <a:t>void setup() { </a:t>
            </a:r>
            <a:endParaRPr lang="en-IN" dirty="0"/>
          </a:p>
          <a:p>
            <a:r>
              <a:rPr lang="en-US" dirty="0"/>
              <a:t> </a:t>
            </a:r>
            <a:r>
              <a:rPr lang="en-US" dirty="0" err="1"/>
              <a:t>Serial.begin</a:t>
            </a:r>
            <a:r>
              <a:rPr lang="en-US" dirty="0"/>
              <a:t>(9600);	/* Define baud</a:t>
            </a:r>
            <a:endParaRPr lang="en-IN" dirty="0"/>
          </a:p>
          <a:p>
            <a:r>
              <a:rPr lang="en-US" dirty="0"/>
              <a:t> rate for serial communication */}</a:t>
            </a:r>
            <a:endParaRPr lang="en-IN" dirty="0"/>
          </a:p>
          <a:p>
            <a:r>
              <a:rPr lang="en-US" dirty="0"/>
              <a:t>void loop() { </a:t>
            </a:r>
            <a:endParaRPr lang="en-IN" dirty="0"/>
          </a:p>
          <a:p>
            <a:r>
              <a:rPr lang="en-US" dirty="0"/>
              <a:t>float </a:t>
            </a:r>
            <a:r>
              <a:rPr lang="en-US" dirty="0" err="1"/>
              <a:t>moisture_percentage</a:t>
            </a:r>
            <a:r>
              <a:rPr lang="en-US" dirty="0"/>
              <a:t>;</a:t>
            </a:r>
            <a:endParaRPr lang="en-IN" dirty="0"/>
          </a:p>
          <a:p>
            <a:r>
              <a:rPr lang="en-IN" dirty="0" err="1"/>
              <a:t>i</a:t>
            </a:r>
            <a:r>
              <a:rPr lang="en-US" dirty="0" err="1"/>
              <a:t>nt</a:t>
            </a:r>
            <a:r>
              <a:rPr lang="en-US" dirty="0"/>
              <a:t> </a:t>
            </a:r>
            <a:r>
              <a:rPr lang="en-US" dirty="0" err="1"/>
              <a:t>sensor_analog</a:t>
            </a:r>
            <a:r>
              <a:rPr lang="en-US" dirty="0"/>
              <a:t>;</a:t>
            </a:r>
            <a:endParaRPr lang="en-IN" dirty="0"/>
          </a:p>
          <a:p>
            <a:r>
              <a:rPr lang="en-US" dirty="0"/>
              <a:t> </a:t>
            </a:r>
            <a:r>
              <a:rPr lang="en-US" dirty="0" err="1"/>
              <a:t>sensor_analog</a:t>
            </a:r>
            <a:r>
              <a:rPr lang="en-US" dirty="0"/>
              <a:t> =</a:t>
            </a:r>
            <a:endParaRPr lang="en-IN" dirty="0"/>
          </a:p>
          <a:p>
            <a:r>
              <a:rPr lang="en-US" dirty="0" err="1"/>
              <a:t>analogRead</a:t>
            </a:r>
            <a:r>
              <a:rPr lang="en-US" dirty="0"/>
              <a:t>(</a:t>
            </a:r>
            <a:r>
              <a:rPr lang="en-US" dirty="0" err="1"/>
              <a:t>sensor_pin</a:t>
            </a:r>
            <a:r>
              <a:rPr lang="en-US" dirty="0"/>
              <a:t>); </a:t>
            </a:r>
            <a:endParaRPr lang="en-IN" dirty="0"/>
          </a:p>
          <a:p>
            <a:r>
              <a:rPr lang="en-US" dirty="0" err="1"/>
              <a:t>moisture_percentage</a:t>
            </a:r>
            <a:r>
              <a:rPr lang="en-US" dirty="0"/>
              <a:t> = ( 100 - ( (</a:t>
            </a:r>
            <a:r>
              <a:rPr lang="en-US" dirty="0" err="1"/>
              <a:t>sensor_analog</a:t>
            </a:r>
            <a:r>
              <a:rPr lang="en-US" dirty="0"/>
              <a:t>/1023.00) * 100 ) ); </a:t>
            </a:r>
            <a:endParaRPr lang="en-IN" dirty="0"/>
          </a:p>
          <a:p>
            <a:r>
              <a:rPr lang="en-US" dirty="0" err="1"/>
              <a:t>Serial.print</a:t>
            </a:r>
            <a:r>
              <a:rPr lang="en-US" dirty="0"/>
              <a:t>("Moisture Percentage = "); </a:t>
            </a:r>
            <a:endParaRPr lang="en-IN" dirty="0"/>
          </a:p>
          <a:p>
            <a:endParaRPr lang="en-US" dirty="0"/>
          </a:p>
        </p:txBody>
      </p:sp>
    </p:spTree>
    <p:extLst>
      <p:ext uri="{BB962C8B-B14F-4D97-AF65-F5344CB8AC3E}">
        <p14:creationId xmlns:p14="http://schemas.microsoft.com/office/powerpoint/2010/main" val="234425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ED03-F3E5-8610-F9D5-2BF321D224CB}"/>
              </a:ext>
            </a:extLst>
          </p:cNvPr>
          <p:cNvSpPr>
            <a:spLocks noGrp="1"/>
          </p:cNvSpPr>
          <p:nvPr>
            <p:ph type="title"/>
          </p:nvPr>
        </p:nvSpPr>
        <p:spPr>
          <a:xfrm>
            <a:off x="719997" y="1"/>
            <a:ext cx="10728322" cy="410766"/>
          </a:xfrm>
        </p:spPr>
        <p:txBody>
          <a:bodyPr/>
          <a:lstStyle/>
          <a:p>
            <a:r>
              <a:rPr lang="en-IN" dirty="0">
                <a:solidFill>
                  <a:schemeClr val="bg2"/>
                </a:solidFill>
              </a:rPr>
              <a:t>… . </a:t>
            </a:r>
            <a:endParaRPr lang="en-US" dirty="0">
              <a:solidFill>
                <a:schemeClr val="bg2"/>
              </a:solidFill>
            </a:endParaRPr>
          </a:p>
        </p:txBody>
      </p:sp>
      <p:sp>
        <p:nvSpPr>
          <p:cNvPr id="3" name="Content Placeholder 2">
            <a:extLst>
              <a:ext uri="{FF2B5EF4-FFF2-40B4-BE49-F238E27FC236}">
                <a16:creationId xmlns:a16="http://schemas.microsoft.com/office/drawing/2014/main" id="{1C0021B1-E0CE-6559-397D-A9EA892266F1}"/>
              </a:ext>
            </a:extLst>
          </p:cNvPr>
          <p:cNvSpPr>
            <a:spLocks noGrp="1"/>
          </p:cNvSpPr>
          <p:nvPr>
            <p:ph idx="1"/>
          </p:nvPr>
        </p:nvSpPr>
        <p:spPr>
          <a:xfrm>
            <a:off x="720000" y="982266"/>
            <a:ext cx="10728325" cy="4786709"/>
          </a:xfrm>
        </p:spPr>
        <p:txBody>
          <a:bodyPr/>
          <a:lstStyle/>
          <a:p>
            <a:r>
              <a:rPr lang="en-US"/>
              <a:t> Serial.print(moisture_percentage); </a:t>
            </a:r>
            <a:endParaRPr lang="en-IN"/>
          </a:p>
          <a:p>
            <a:r>
              <a:rPr lang="en-US"/>
              <a:t>Serial.print("%\n\n"); </a:t>
            </a:r>
            <a:endParaRPr lang="en-IN"/>
          </a:p>
          <a:p>
            <a:r>
              <a:rPr lang="en-US"/>
              <a:t>delay(1000);</a:t>
            </a:r>
            <a:endParaRPr lang="en-IN"/>
          </a:p>
          <a:p>
            <a:r>
              <a:rPr lang="en-US"/>
              <a:t>}</a:t>
            </a:r>
            <a:endParaRPr lang="en-IN" dirty="0"/>
          </a:p>
        </p:txBody>
      </p:sp>
    </p:spTree>
    <p:extLst>
      <p:ext uri="{BB962C8B-B14F-4D97-AF65-F5344CB8AC3E}">
        <p14:creationId xmlns:p14="http://schemas.microsoft.com/office/powerpoint/2010/main" val="326721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563B-2B1A-B9A8-87FC-54D8DCD09ED8}"/>
              </a:ext>
            </a:extLst>
          </p:cNvPr>
          <p:cNvSpPr>
            <a:spLocks noGrp="1"/>
          </p:cNvSpPr>
          <p:nvPr>
            <p:ph type="title"/>
          </p:nvPr>
        </p:nvSpPr>
        <p:spPr>
          <a:xfrm>
            <a:off x="731839" y="208434"/>
            <a:ext cx="10728322" cy="702394"/>
          </a:xfrm>
        </p:spPr>
        <p:txBody>
          <a:bodyPr/>
          <a:lstStyle/>
          <a:p>
            <a:r>
              <a:rPr lang="en-IN" dirty="0"/>
              <a:t>Soil monitoring output</a:t>
            </a:r>
            <a:endParaRPr lang="en-US" dirty="0"/>
          </a:p>
        </p:txBody>
      </p:sp>
      <p:pic>
        <p:nvPicPr>
          <p:cNvPr id="4" name="Picture 4">
            <a:extLst>
              <a:ext uri="{FF2B5EF4-FFF2-40B4-BE49-F238E27FC236}">
                <a16:creationId xmlns:a16="http://schemas.microsoft.com/office/drawing/2014/main" id="{57351B7B-0D92-13E0-B181-BDEF29C2D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6" y="1500188"/>
            <a:ext cx="6822280" cy="4732734"/>
          </a:xfrm>
        </p:spPr>
      </p:pic>
    </p:spTree>
    <p:extLst>
      <p:ext uri="{BB962C8B-B14F-4D97-AF65-F5344CB8AC3E}">
        <p14:creationId xmlns:p14="http://schemas.microsoft.com/office/powerpoint/2010/main" val="76023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B14F-757E-271E-6F13-28B79C0CE3E5}"/>
              </a:ext>
            </a:extLst>
          </p:cNvPr>
          <p:cNvSpPr>
            <a:spLocks noGrp="1"/>
          </p:cNvSpPr>
          <p:nvPr>
            <p:ph type="title"/>
          </p:nvPr>
        </p:nvSpPr>
        <p:spPr>
          <a:xfrm>
            <a:off x="731839" y="190575"/>
            <a:ext cx="10728322" cy="469825"/>
          </a:xfrm>
        </p:spPr>
        <p:txBody>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3D075AE2-6AB1-ABD6-A40F-B59829680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839" y="660400"/>
            <a:ext cx="10501708" cy="6197600"/>
          </a:xfrm>
        </p:spPr>
      </p:pic>
    </p:spTree>
    <p:extLst>
      <p:ext uri="{BB962C8B-B14F-4D97-AF65-F5344CB8AC3E}">
        <p14:creationId xmlns:p14="http://schemas.microsoft.com/office/powerpoint/2010/main" val="14362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11FC-50E9-C726-875A-CB3B78D7CD18}"/>
              </a:ext>
            </a:extLst>
          </p:cNvPr>
          <p:cNvSpPr>
            <a:spLocks noGrp="1"/>
          </p:cNvSpPr>
          <p:nvPr>
            <p:ph type="title"/>
          </p:nvPr>
        </p:nvSpPr>
        <p:spPr>
          <a:xfrm>
            <a:off x="720000" y="619200"/>
            <a:ext cx="10728322" cy="952425"/>
          </a:xfrm>
        </p:spPr>
        <p:txBody>
          <a:bodyPr/>
          <a:lstStyle/>
          <a:p>
            <a:r>
              <a:rPr lang="en-IN" dirty="0"/>
              <a:t>Humidity monitoring</a:t>
            </a:r>
            <a:endParaRPr lang="en-US" dirty="0"/>
          </a:p>
        </p:txBody>
      </p:sp>
      <p:sp>
        <p:nvSpPr>
          <p:cNvPr id="3" name="Content Placeholder 2">
            <a:extLst>
              <a:ext uri="{FF2B5EF4-FFF2-40B4-BE49-F238E27FC236}">
                <a16:creationId xmlns:a16="http://schemas.microsoft.com/office/drawing/2014/main" id="{BC3FADA5-2A35-CA91-6B6D-4B9E170E8BCE}"/>
              </a:ext>
            </a:extLst>
          </p:cNvPr>
          <p:cNvSpPr>
            <a:spLocks noGrp="1"/>
          </p:cNvSpPr>
          <p:nvPr>
            <p:ph idx="1"/>
          </p:nvPr>
        </p:nvSpPr>
        <p:spPr>
          <a:xfrm>
            <a:off x="720000" y="1768078"/>
            <a:ext cx="10728325" cy="4929188"/>
          </a:xfrm>
        </p:spPr>
        <p:txBody>
          <a:bodyPr/>
          <a:lstStyle/>
          <a:p>
            <a:pPr algn="just"/>
            <a:r>
              <a:rPr lang="en-US" b="1" dirty="0"/>
              <a:t>Humidity is the concentration of water vapor present in the air. Water vapor, the gaseous state of water, is generally invisible to the human eye.[2] Humidity indicates the likelihood for precipitation, dew, or fog to be </a:t>
            </a:r>
            <a:r>
              <a:rPr lang="en-US" b="1" dirty="0" err="1"/>
              <a:t>present.Humidity</a:t>
            </a:r>
            <a:r>
              <a:rPr lang="en-US" b="1" dirty="0"/>
              <a:t> depends on the temperature and pressure of the system of interest. The same amount of water vapor results in higher relative humidity in cool air than warm air. A related parameter is the dew point. The amount of water vapor needed to achieve saturation increases as the temperature increases. </a:t>
            </a:r>
          </a:p>
        </p:txBody>
      </p:sp>
    </p:spTree>
    <p:extLst>
      <p:ext uri="{BB962C8B-B14F-4D97-AF65-F5344CB8AC3E}">
        <p14:creationId xmlns:p14="http://schemas.microsoft.com/office/powerpoint/2010/main" val="87130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1A94-BE8B-2A19-18B0-67FCE17CA790}"/>
              </a:ext>
            </a:extLst>
          </p:cNvPr>
          <p:cNvSpPr>
            <a:spLocks noGrp="1"/>
          </p:cNvSpPr>
          <p:nvPr>
            <p:ph type="title"/>
          </p:nvPr>
        </p:nvSpPr>
        <p:spPr>
          <a:xfrm>
            <a:off x="720000" y="619200"/>
            <a:ext cx="10728322" cy="863128"/>
          </a:xfrm>
        </p:spPr>
        <p:txBody>
          <a:bodyPr/>
          <a:lstStyle/>
          <a:p>
            <a:r>
              <a:rPr lang="en-IN" dirty="0"/>
              <a:t>Humidity sensor</a:t>
            </a:r>
            <a:endParaRPr lang="en-US" dirty="0"/>
          </a:p>
        </p:txBody>
      </p:sp>
      <p:pic>
        <p:nvPicPr>
          <p:cNvPr id="5" name="Content Placeholder 4">
            <a:extLst>
              <a:ext uri="{FF2B5EF4-FFF2-40B4-BE49-F238E27FC236}">
                <a16:creationId xmlns:a16="http://schemas.microsoft.com/office/drawing/2014/main" id="{E0F20296-88DC-DD1F-0D1C-CED4A3B22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922" y="1678782"/>
            <a:ext cx="6018609" cy="4429124"/>
          </a:xfrm>
          <a:prstGeom prst="rect">
            <a:avLst/>
          </a:prstGeom>
        </p:spPr>
      </p:pic>
    </p:spTree>
    <p:extLst>
      <p:ext uri="{BB962C8B-B14F-4D97-AF65-F5344CB8AC3E}">
        <p14:creationId xmlns:p14="http://schemas.microsoft.com/office/powerpoint/2010/main" val="267773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3D42-945D-75B6-44D1-8F6CB0636DF8}"/>
              </a:ext>
            </a:extLst>
          </p:cNvPr>
          <p:cNvSpPr>
            <a:spLocks noGrp="1"/>
          </p:cNvSpPr>
          <p:nvPr>
            <p:ph type="title"/>
          </p:nvPr>
        </p:nvSpPr>
        <p:spPr>
          <a:xfrm>
            <a:off x="719997" y="0"/>
            <a:ext cx="10728322" cy="45719"/>
          </a:xfrm>
        </p:spPr>
        <p:txBody>
          <a:bodyPr/>
          <a:lstStyle/>
          <a:p>
            <a:r>
              <a:rPr lang="en-IN" u="sng"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57456352-7B7A-0815-FE70-A1BF068F9262}"/>
              </a:ext>
            </a:extLst>
          </p:cNvPr>
          <p:cNvSpPr>
            <a:spLocks noGrp="1"/>
          </p:cNvSpPr>
          <p:nvPr>
            <p:ph idx="1"/>
          </p:nvPr>
        </p:nvSpPr>
        <p:spPr>
          <a:xfrm>
            <a:off x="0" y="178594"/>
            <a:ext cx="11734404" cy="6812280"/>
          </a:xfrm>
        </p:spPr>
        <p:txBody>
          <a:bodyPr/>
          <a:lstStyle/>
          <a:p>
            <a:r>
              <a:rPr lang="en-US" dirty="0"/>
              <a:t>#include &lt;dht11.h&gt;</a:t>
            </a:r>
            <a:endParaRPr lang="en-IN" dirty="0"/>
          </a:p>
          <a:p>
            <a:r>
              <a:rPr lang="en-US" dirty="0"/>
              <a:t>#define DHT11PIN 4</a:t>
            </a:r>
            <a:endParaRPr lang="en-IN" dirty="0"/>
          </a:p>
          <a:p>
            <a:r>
              <a:rPr lang="en-US" dirty="0"/>
              <a:t>dht11 </a:t>
            </a:r>
            <a:r>
              <a:rPr lang="en-US" dirty="0" err="1"/>
              <a:t>DHT11</a:t>
            </a:r>
            <a:r>
              <a:rPr lang="en-US" dirty="0"/>
              <a:t>;</a:t>
            </a:r>
            <a:endParaRPr lang="en-IN" dirty="0"/>
          </a:p>
          <a:p>
            <a:r>
              <a:rPr lang="en-US" dirty="0"/>
              <a:t>void  setup()</a:t>
            </a:r>
            <a:endParaRPr lang="en-IN" dirty="0"/>
          </a:p>
          <a:p>
            <a:r>
              <a:rPr lang="en-US" dirty="0"/>
              <a:t>{</a:t>
            </a:r>
            <a:endParaRPr lang="en-IN" dirty="0"/>
          </a:p>
          <a:p>
            <a:r>
              <a:rPr lang="en-US" dirty="0" err="1"/>
              <a:t>Serial.begin</a:t>
            </a:r>
            <a:r>
              <a:rPr lang="en-US" dirty="0"/>
              <a:t>(9600);</a:t>
            </a:r>
            <a:endParaRPr lang="en-IN" dirty="0"/>
          </a:p>
          <a:p>
            <a:r>
              <a:rPr lang="en-IN" dirty="0"/>
              <a:t>}</a:t>
            </a:r>
          </a:p>
          <a:p>
            <a:r>
              <a:rPr lang="en-US" dirty="0"/>
              <a:t>void loop()</a:t>
            </a:r>
            <a:endParaRPr lang="en-IN" dirty="0"/>
          </a:p>
          <a:p>
            <a:r>
              <a:rPr lang="en-US" dirty="0"/>
              <a:t>{</a:t>
            </a:r>
            <a:endParaRPr lang="en-IN" dirty="0"/>
          </a:p>
          <a:p>
            <a:r>
              <a:rPr lang="en-US" dirty="0" err="1"/>
              <a:t>Serial.println</a:t>
            </a:r>
            <a:r>
              <a:rPr lang="en-US" dirty="0"/>
              <a:t>();</a:t>
            </a:r>
            <a:endParaRPr lang="en-IN" dirty="0"/>
          </a:p>
          <a:p>
            <a:r>
              <a:rPr lang="en-US" dirty="0" err="1"/>
              <a:t>int</a:t>
            </a:r>
            <a:r>
              <a:rPr lang="en-US" dirty="0"/>
              <a:t> </a:t>
            </a:r>
            <a:r>
              <a:rPr lang="en-US" dirty="0" err="1"/>
              <a:t>chk</a:t>
            </a:r>
            <a:r>
              <a:rPr lang="en-US" dirty="0"/>
              <a:t> = DHT11.read(DHT11PIN);</a:t>
            </a:r>
            <a:endParaRPr lang="en-IN" dirty="0"/>
          </a:p>
          <a:p>
            <a:r>
              <a:rPr lang="en-US" dirty="0"/>
              <a:t>  </a:t>
            </a:r>
            <a:r>
              <a:rPr lang="en-US" dirty="0" err="1"/>
              <a:t>Serial.print</a:t>
            </a:r>
            <a:r>
              <a:rPr lang="en-US" dirty="0"/>
              <a:t>("Humidity (%): "); </a:t>
            </a:r>
            <a:endParaRPr lang="en-IN" dirty="0"/>
          </a:p>
          <a:p>
            <a:r>
              <a:rPr lang="en-US" dirty="0" err="1"/>
              <a:t>Serial.println</a:t>
            </a:r>
            <a:r>
              <a:rPr lang="en-US" dirty="0"/>
              <a:t>((float)DHT11.humidity, 2); </a:t>
            </a:r>
            <a:endParaRPr lang="en-IN" dirty="0"/>
          </a:p>
          <a:p>
            <a:pPr marL="0" indent="0">
              <a:buNone/>
            </a:pPr>
            <a:endParaRPr lang="en-US" dirty="0"/>
          </a:p>
        </p:txBody>
      </p:sp>
    </p:spTree>
    <p:extLst>
      <p:ext uri="{BB962C8B-B14F-4D97-AF65-F5344CB8AC3E}">
        <p14:creationId xmlns:p14="http://schemas.microsoft.com/office/powerpoint/2010/main" val="100417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BEE3-DEC9-04A2-0AF7-97138E218EF6}"/>
              </a:ext>
            </a:extLst>
          </p:cNvPr>
          <p:cNvSpPr>
            <a:spLocks noGrp="1"/>
          </p:cNvSpPr>
          <p:nvPr>
            <p:ph type="title"/>
          </p:nvPr>
        </p:nvSpPr>
        <p:spPr>
          <a:xfrm>
            <a:off x="720000" y="619200"/>
            <a:ext cx="10728322" cy="469825"/>
          </a:xfrm>
        </p:spPr>
        <p:txBody>
          <a:bodyPr/>
          <a:lstStyle/>
          <a:p>
            <a:r>
              <a:rPr lang="en-IN" dirty="0">
                <a:solidFill>
                  <a:schemeClr val="bg2"/>
                </a:solidFill>
              </a:rPr>
              <a:t>… .</a:t>
            </a:r>
            <a:endParaRPr lang="en-US" dirty="0">
              <a:solidFill>
                <a:schemeClr val="bg2"/>
              </a:solidFill>
            </a:endParaRPr>
          </a:p>
        </p:txBody>
      </p:sp>
      <p:sp>
        <p:nvSpPr>
          <p:cNvPr id="3" name="Content Placeholder 2">
            <a:extLst>
              <a:ext uri="{FF2B5EF4-FFF2-40B4-BE49-F238E27FC236}">
                <a16:creationId xmlns:a16="http://schemas.microsoft.com/office/drawing/2014/main" id="{DD1D0053-A5B9-F529-C38F-C58CB77E5BD3}"/>
              </a:ext>
            </a:extLst>
          </p:cNvPr>
          <p:cNvSpPr>
            <a:spLocks noGrp="1"/>
          </p:cNvSpPr>
          <p:nvPr>
            <p:ph idx="1"/>
          </p:nvPr>
        </p:nvSpPr>
        <p:spPr>
          <a:xfrm>
            <a:off x="720000" y="1625204"/>
            <a:ext cx="10728325" cy="4143772"/>
          </a:xfrm>
        </p:spPr>
        <p:txBody>
          <a:bodyPr/>
          <a:lstStyle/>
          <a:p>
            <a:r>
              <a:rPr lang="en-US" dirty="0" err="1"/>
              <a:t>Serial.print</a:t>
            </a:r>
            <a:r>
              <a:rPr lang="en-US" dirty="0"/>
              <a:t>("Temperature  (C): "); </a:t>
            </a:r>
            <a:endParaRPr lang="en-IN" dirty="0"/>
          </a:p>
          <a:p>
            <a:r>
              <a:rPr lang="en-US" dirty="0" err="1"/>
              <a:t>Serial.println</a:t>
            </a:r>
            <a:r>
              <a:rPr lang="en-US" dirty="0"/>
              <a:t>((float)DHT11.temperature, 2);</a:t>
            </a:r>
            <a:endParaRPr lang="en-IN" dirty="0"/>
          </a:p>
          <a:p>
            <a:r>
              <a:rPr lang="en-US" dirty="0"/>
              <a:t> delay(2000);</a:t>
            </a:r>
            <a:endParaRPr lang="en-IN" dirty="0"/>
          </a:p>
          <a:p>
            <a:r>
              <a:rPr lang="en-US" dirty="0"/>
              <a:t>}</a:t>
            </a:r>
            <a:endParaRPr lang="en-IN" dirty="0"/>
          </a:p>
        </p:txBody>
      </p:sp>
    </p:spTree>
    <p:extLst>
      <p:ext uri="{BB962C8B-B14F-4D97-AF65-F5344CB8AC3E}">
        <p14:creationId xmlns:p14="http://schemas.microsoft.com/office/powerpoint/2010/main" val="284967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4D9E-53B9-5D12-1E90-882DF381B058}"/>
              </a:ext>
            </a:extLst>
          </p:cNvPr>
          <p:cNvSpPr>
            <a:spLocks noGrp="1"/>
          </p:cNvSpPr>
          <p:nvPr>
            <p:ph type="title"/>
          </p:nvPr>
        </p:nvSpPr>
        <p:spPr>
          <a:xfrm>
            <a:off x="731839" y="0"/>
            <a:ext cx="10728322" cy="696516"/>
          </a:xfrm>
        </p:spPr>
        <p:txBody>
          <a:bodyPr/>
          <a:lstStyle/>
          <a:p>
            <a:r>
              <a:rPr lang="en-IN" dirty="0"/>
              <a:t>Output:</a:t>
            </a:r>
            <a:endParaRPr lang="en-US" dirty="0"/>
          </a:p>
        </p:txBody>
      </p:sp>
      <p:pic>
        <p:nvPicPr>
          <p:cNvPr id="4" name="Picture 4">
            <a:extLst>
              <a:ext uri="{FF2B5EF4-FFF2-40B4-BE49-F238E27FC236}">
                <a16:creationId xmlns:a16="http://schemas.microsoft.com/office/drawing/2014/main" id="{06B1FE15-2562-9C63-7C48-1CA76E31B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698" y="1303734"/>
            <a:ext cx="7608490" cy="4929188"/>
          </a:xfrm>
        </p:spPr>
      </p:pic>
    </p:spTree>
    <p:extLst>
      <p:ext uri="{BB962C8B-B14F-4D97-AF65-F5344CB8AC3E}">
        <p14:creationId xmlns:p14="http://schemas.microsoft.com/office/powerpoint/2010/main" val="257627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9363-2F04-BCF1-CD27-F9694BAD99A4}"/>
              </a:ext>
            </a:extLst>
          </p:cNvPr>
          <p:cNvSpPr>
            <a:spLocks noGrp="1"/>
          </p:cNvSpPr>
          <p:nvPr>
            <p:ph type="title"/>
          </p:nvPr>
        </p:nvSpPr>
        <p:spPr>
          <a:xfrm>
            <a:off x="719997" y="225897"/>
            <a:ext cx="10728322" cy="863128"/>
          </a:xfrm>
        </p:spPr>
        <p:txBody>
          <a:bodyPr/>
          <a:lstStyle/>
          <a:p>
            <a:r>
              <a:rPr lang="en-IN" dirty="0"/>
              <a:t>Temperature:</a:t>
            </a:r>
            <a:endParaRPr lang="en-US" dirty="0"/>
          </a:p>
        </p:txBody>
      </p:sp>
      <p:sp>
        <p:nvSpPr>
          <p:cNvPr id="3" name="Content Placeholder 2">
            <a:extLst>
              <a:ext uri="{FF2B5EF4-FFF2-40B4-BE49-F238E27FC236}">
                <a16:creationId xmlns:a16="http://schemas.microsoft.com/office/drawing/2014/main" id="{EBB0A126-8ED2-5B8B-B8C6-822799FDB792}"/>
              </a:ext>
            </a:extLst>
          </p:cNvPr>
          <p:cNvSpPr>
            <a:spLocks noGrp="1"/>
          </p:cNvSpPr>
          <p:nvPr>
            <p:ph idx="1"/>
          </p:nvPr>
        </p:nvSpPr>
        <p:spPr>
          <a:xfrm>
            <a:off x="720000" y="1089025"/>
            <a:ext cx="10728325" cy="5543077"/>
          </a:xfrm>
        </p:spPr>
        <p:txBody>
          <a:bodyPr/>
          <a:lstStyle/>
          <a:p>
            <a:r>
              <a:rPr lang="en-IN" dirty="0"/>
              <a:t>Introduction:</a:t>
            </a:r>
          </a:p>
          <a:p>
            <a:r>
              <a:rPr lang="en-IN" dirty="0"/>
              <a:t>                            Temperature is a physical quantity that expresses quantitatively the attribute of hotness or coldness. Temperature is measured with a thermometer. It </a:t>
            </a:r>
            <a:r>
              <a:rPr lang="en-IN" dirty="0" err="1"/>
              <a:t>relects</a:t>
            </a:r>
            <a:r>
              <a:rPr lang="en-IN" dirty="0"/>
              <a:t> the kinetic energy of the vibrating and colliding atoms making up a substance.
Thermometers are calibrated in various temperature scales that historically have relied on various reference points and thermometric substances for definition. The most common scales are the Celsius scale with the unit symbol °C (formerly called centigrade), the Fahrenheit scale (°F), and the Kelvin scale (K), the latter being used predominantly for scientific purposes. The kelvin is one of the seven base units in the </a:t>
            </a:r>
            <a:r>
              <a:rPr lang="en-IN" dirty="0" err="1"/>
              <a:t>Internation</a:t>
            </a:r>
            <a:endParaRPr lang="en-US" dirty="0"/>
          </a:p>
        </p:txBody>
      </p:sp>
    </p:spTree>
    <p:extLst>
      <p:ext uri="{BB962C8B-B14F-4D97-AF65-F5344CB8AC3E}">
        <p14:creationId xmlns:p14="http://schemas.microsoft.com/office/powerpoint/2010/main" val="397291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509-949F-0E3A-63E1-82E64AA2F4DB}"/>
              </a:ext>
            </a:extLst>
          </p:cNvPr>
          <p:cNvSpPr>
            <a:spLocks noGrp="1"/>
          </p:cNvSpPr>
          <p:nvPr>
            <p:ph type="title"/>
          </p:nvPr>
        </p:nvSpPr>
        <p:spPr>
          <a:xfrm>
            <a:off x="720000" y="0"/>
            <a:ext cx="10728322" cy="750094"/>
          </a:xfrm>
        </p:spPr>
        <p:txBody>
          <a:bodyPr/>
          <a:lstStyle/>
          <a:p>
            <a:r>
              <a:rPr lang="en-IN" dirty="0"/>
              <a:t>Temperature sensor</a:t>
            </a:r>
            <a:endParaRPr lang="en-US" dirty="0"/>
          </a:p>
        </p:txBody>
      </p:sp>
      <p:pic>
        <p:nvPicPr>
          <p:cNvPr id="4" name="Picture 4">
            <a:extLst>
              <a:ext uri="{FF2B5EF4-FFF2-40B4-BE49-F238E27FC236}">
                <a16:creationId xmlns:a16="http://schemas.microsoft.com/office/drawing/2014/main" id="{D7DFEB03-3CEC-E0FC-6EBD-6A6ECBBDE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4078" y="1222771"/>
            <a:ext cx="3768329" cy="5367338"/>
          </a:xfrm>
        </p:spPr>
      </p:pic>
    </p:spTree>
    <p:extLst>
      <p:ext uri="{BB962C8B-B14F-4D97-AF65-F5344CB8AC3E}">
        <p14:creationId xmlns:p14="http://schemas.microsoft.com/office/powerpoint/2010/main" val="2549618956"/>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52441"/>
      </a:dk2>
      <a:lt2>
        <a:srgbClr val="E8E6E2"/>
      </a:lt2>
      <a:accent1>
        <a:srgbClr val="6EA0EE"/>
      </a:accent1>
      <a:accent2>
        <a:srgbClr val="524EEB"/>
      </a:accent2>
      <a:accent3>
        <a:srgbClr val="A76EEE"/>
      </a:accent3>
      <a:accent4>
        <a:srgbClr val="D44EEB"/>
      </a:accent4>
      <a:accent5>
        <a:srgbClr val="EE6ECB"/>
      </a:accent5>
      <a:accent6>
        <a:srgbClr val="EB4E7E"/>
      </a:accent6>
      <a:hlink>
        <a:srgbClr val="977F5B"/>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BlobVTI</vt:lpstr>
      <vt:lpstr>.... </vt:lpstr>
      <vt:lpstr>Name:s.samson Reg no:422621106029</vt:lpstr>
      <vt:lpstr>Humidity monitoring</vt:lpstr>
      <vt:lpstr>Humidity sensor</vt:lpstr>
      <vt:lpstr>...... </vt:lpstr>
      <vt:lpstr>… .</vt:lpstr>
      <vt:lpstr>Output:</vt:lpstr>
      <vt:lpstr>Temperature:</vt:lpstr>
      <vt:lpstr>Temperature sensor</vt:lpstr>
      <vt:lpstr>Temperature source coding:</vt:lpstr>
      <vt:lpstr>… … </vt:lpstr>
      <vt:lpstr>Temperature output:</vt:lpstr>
      <vt:lpstr>Air monitoring:</vt:lpstr>
      <vt:lpstr>Air sensor</vt:lpstr>
      <vt:lpstr>Air monitoring source coding:</vt:lpstr>
      <vt:lpstr>… … </vt:lpstr>
      <vt:lpstr>… . </vt:lpstr>
      <vt:lpstr>… .. </vt:lpstr>
      <vt:lpstr>Air monitoring output</vt:lpstr>
      <vt:lpstr>Soil monitoring:</vt:lpstr>
      <vt:lpstr>Soil monitoring source coding</vt:lpstr>
      <vt:lpstr>… . </vt:lpstr>
      <vt:lpstr>Soil monitoring output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sarath kumar</dc:creator>
  <cp:lastModifiedBy>sarath kumar</cp:lastModifiedBy>
  <cp:revision>4</cp:revision>
  <dcterms:created xsi:type="dcterms:W3CDTF">2023-10-11T02:08:14Z</dcterms:created>
  <dcterms:modified xsi:type="dcterms:W3CDTF">2023-10-11T10:02:39Z</dcterms:modified>
</cp:coreProperties>
</file>