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8" r:id="rId9"/>
    <p:sldId id="269" r:id="rId10"/>
    <p:sldId id="270"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guide id="3" orient="horz" pos="2160" userDrawn="1">
          <p15:clr>
            <a:srgbClr val="747775"/>
          </p15:clr>
        </p15:guide>
        <p15:guide id="4" pos="384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864"/>
        <p:guide pos="480"/>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9" name="Google Shape;179;p2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8" name="Google Shape;88;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21fd5b2a02b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5" name="Google Shape;95;g21fd5b2a02b_0_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21fd5b2a02b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2" name="Google Shape;102;g21fd5b2a02b_0_1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1fd5b2a02b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9" name="Google Shape;109;g21fd5b2a02b_0_2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1fd5b2a02b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9" name="Google Shape;109;g21fd5b2a02b_0_2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1fd5b2a02b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9" name="Google Shape;109;g21fd5b2a02b_0_2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1fd5b2a02b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9" name="Google Shape;109;g21fd5b2a02b_0_2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3" name="Google Shape;173;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3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3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26"/>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2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27"/>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27"/>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27"/>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2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2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3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type="pic" idx="2"/>
          </p:nvPr>
        </p:nvSpPr>
        <p:spPr>
          <a:xfrm>
            <a:off x="5183188" y="987425"/>
            <a:ext cx="6172200" cy="4873625"/>
          </a:xfrm>
          <a:prstGeom prst="rect">
            <a:avLst/>
          </a:prstGeom>
          <a:noFill/>
          <a:ln>
            <a:noFill/>
          </a:ln>
        </p:spPr>
      </p:sp>
      <p:sp>
        <p:nvSpPr>
          <p:cNvPr id="64" name="Google Shape;64;p31"/>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3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9.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9.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3838"/>
        </a:solidFill>
        <a:effectLst/>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1"/>
          <a:srcRect/>
          <a:stretch>
            <a:fillRect/>
          </a:stretch>
        </p:blipFill>
        <p:spPr>
          <a:xfrm>
            <a:off x="1027332" y="0"/>
            <a:ext cx="2325467" cy="2325467"/>
          </a:xfrm>
          <a:prstGeom prst="rect">
            <a:avLst/>
          </a:prstGeom>
          <a:noFill/>
          <a:ln>
            <a:noFill/>
          </a:ln>
        </p:spPr>
      </p:pic>
      <p:sp>
        <p:nvSpPr>
          <p:cNvPr id="85" name="Google Shape;85;p1"/>
          <p:cNvSpPr txBox="1"/>
          <p:nvPr/>
        </p:nvSpPr>
        <p:spPr>
          <a:xfrm>
            <a:off x="870857" y="2380343"/>
            <a:ext cx="5808000" cy="2490470"/>
          </a:xfrm>
          <a:prstGeom prst="rect">
            <a:avLst/>
          </a:prstGeom>
          <a:solidFill>
            <a:srgbClr val="3A383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0" i="0" u="none" strike="noStrike" cap="none">
                <a:solidFill>
                  <a:srgbClr val="FF6600"/>
                </a:solidFill>
                <a:latin typeface="Calibri" panose="020F0502020204030204"/>
                <a:ea typeface="Calibri" panose="020F0502020204030204"/>
                <a:cs typeface="Calibri" panose="020F0502020204030204"/>
                <a:sym typeface="Calibri" panose="020F0502020204030204"/>
              </a:rPr>
              <a:t>G2M Case Study</a:t>
            </a:r>
            <a:endParaRPr lang="en-US" sz="6600" b="0" i="0" u="none" strike="noStrike" cap="none">
              <a:solidFill>
                <a:srgbClr val="FF66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500">
                <a:solidFill>
                  <a:srgbClr val="FF6600"/>
                </a:solidFill>
                <a:latin typeface="Calibri" panose="020F0502020204030204"/>
                <a:ea typeface="Calibri" panose="020F0502020204030204"/>
                <a:cs typeface="Calibri" panose="020F0502020204030204"/>
                <a:sym typeface="Calibri" panose="020F0502020204030204"/>
              </a:rPr>
              <a:t>LISUM32 Virtual</a:t>
            </a:r>
            <a:r>
              <a:rPr lang="en-US" sz="2500">
                <a:solidFill>
                  <a:schemeClr val="dk1"/>
                </a:solidFill>
                <a:latin typeface="Calibri" panose="020F0502020204030204"/>
                <a:ea typeface="Calibri" panose="020F0502020204030204"/>
                <a:cs typeface="Calibri" panose="020F0502020204030204"/>
                <a:sym typeface="Calibri" panose="020F0502020204030204"/>
              </a:rPr>
              <a:t> </a:t>
            </a:r>
            <a:r>
              <a:rPr lang="en-US" sz="2500">
                <a:solidFill>
                  <a:srgbClr val="FF6600"/>
                </a:solidFill>
                <a:latin typeface="Calibri" panose="020F0502020204030204"/>
                <a:ea typeface="Calibri" panose="020F0502020204030204"/>
                <a:cs typeface="Calibri" panose="020F0502020204030204"/>
                <a:sym typeface="Calibri" panose="020F0502020204030204"/>
              </a:rPr>
              <a:t>Internship</a:t>
            </a:r>
            <a:endParaRPr lang="en-US" sz="2500">
              <a:solidFill>
                <a:srgbClr val="FF66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4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500">
                <a:solidFill>
                  <a:srgbClr val="FF6600"/>
                </a:solidFill>
                <a:latin typeface="Calibri" panose="020F0502020204030204"/>
                <a:ea typeface="Calibri" panose="020F0502020204030204"/>
                <a:cs typeface="Calibri" panose="020F0502020204030204"/>
                <a:sym typeface="Calibri" panose="020F0502020204030204"/>
              </a:rPr>
              <a:t>14-April-2024</a:t>
            </a:r>
            <a:endParaRPr lang="en-US" sz="2500">
              <a:solidFill>
                <a:srgbClr val="FF66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21"/>
          <p:cNvSpPr txBox="1"/>
          <p:nvPr>
            <p:ph type="subTitle" idx="1"/>
          </p:nvPr>
        </p:nvSpPr>
        <p:spPr>
          <a:xfrm>
            <a:off x="5872480" y="2601119"/>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6600"/>
              <a:buNone/>
            </a:pPr>
            <a:r>
              <a:rPr lang="en-US" sz="6600">
                <a:solidFill>
                  <a:srgbClr val="FF6600"/>
                </a:solidFill>
              </a:rPr>
              <a:t>Thank You</a:t>
            </a:r>
            <a:endParaRPr lang="en-US" sz="6600">
              <a:solidFill>
                <a:srgbClr val="FF6600"/>
              </a:solidFill>
            </a:endParaRPr>
          </a:p>
          <a:p>
            <a:pPr marL="0" lvl="0" indent="0" algn="ctr" rtl="0">
              <a:lnSpc>
                <a:spcPct val="90000"/>
              </a:lnSpc>
              <a:spcBef>
                <a:spcPts val="1000"/>
              </a:spcBef>
              <a:spcAft>
                <a:spcPts val="0"/>
              </a:spcAft>
              <a:buClr>
                <a:schemeClr val="dk1"/>
              </a:buClr>
              <a:buSzPts val="6600"/>
              <a:buNone/>
            </a:pPr>
            <a:endParaRPr sz="6600">
              <a:solidFill>
                <a:srgbClr val="FF6600"/>
              </a:solidFill>
            </a:endParaRPr>
          </a:p>
        </p:txBody>
      </p:sp>
      <p:sp>
        <p:nvSpPr>
          <p:cNvPr id="182" name="Google Shape;182;p21"/>
          <p:cNvSpPr/>
          <p:nvPr/>
        </p:nvSpPr>
        <p:spPr>
          <a:xfrm>
            <a:off x="0" y="0"/>
            <a:ext cx="5872480" cy="68580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83" name="Google Shape;183;p21"/>
          <p:cNvPicPr preferRelativeResize="0"/>
          <p:nvPr/>
        </p:nvPicPr>
        <p:blipFill rotWithShape="1">
          <a:blip r:embed="rId1"/>
          <a:srcRect/>
          <a:stretch>
            <a:fillRect/>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2"/>
          <p:cNvSpPr txBox="1"/>
          <p:nvPr>
            <p:ph type="body" idx="1"/>
          </p:nvPr>
        </p:nvSpPr>
        <p:spPr>
          <a:xfrm>
            <a:off x="400050" y="1599565"/>
            <a:ext cx="10877550" cy="5257800"/>
          </a:xfrm>
          <a:prstGeom prst="rect">
            <a:avLst/>
          </a:prstGeom>
          <a:noFill/>
          <a:ln>
            <a:noFill/>
          </a:ln>
        </p:spPr>
        <p:txBody>
          <a:bodyPr spcFirstLastPara="1" wrap="square" lIns="91425" tIns="45700" rIns="91425" bIns="45700" anchor="t" anchorCtr="0">
            <a:normAutofit fontScale="25000"/>
          </a:bodyPr>
          <a:lstStyle/>
          <a:p>
            <a:pPr marL="228600" lvl="0" indent="-219710" algn="l" rtl="0">
              <a:lnSpc>
                <a:spcPct val="90000"/>
              </a:lnSpc>
              <a:spcBef>
                <a:spcPts val="0"/>
              </a:spcBef>
              <a:spcAft>
                <a:spcPts val="0"/>
              </a:spcAft>
              <a:buClr>
                <a:schemeClr val="dk1"/>
              </a:buClr>
              <a:buSzPct val="100000"/>
              <a:buChar char="•"/>
            </a:pPr>
            <a:r>
              <a:rPr lang="en-US" sz="800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sz="8000"/>
          </a:p>
          <a:p>
            <a:pPr marL="0" lvl="0" indent="0" algn="l" rtl="0">
              <a:lnSpc>
                <a:spcPct val="90000"/>
              </a:lnSpc>
              <a:spcBef>
                <a:spcPts val="1000"/>
              </a:spcBef>
              <a:spcAft>
                <a:spcPts val="0"/>
              </a:spcAft>
              <a:buClr>
                <a:schemeClr val="dk1"/>
              </a:buClr>
              <a:buSzPct val="100000"/>
              <a:buNone/>
            </a:pPr>
            <a:r>
              <a:rPr lang="en-US" sz="8000"/>
              <a:t>Objective : To help XYZ is with actionable insights that will help them identify the right company to make their investment.</a:t>
            </a:r>
            <a:endParaRPr lang="en-US" sz="8000"/>
          </a:p>
          <a:p>
            <a:pPr marL="228600" lvl="0" indent="-114300" algn="l" rtl="0">
              <a:lnSpc>
                <a:spcPct val="90000"/>
              </a:lnSpc>
              <a:spcBef>
                <a:spcPts val="1000"/>
              </a:spcBef>
              <a:spcAft>
                <a:spcPts val="0"/>
              </a:spcAft>
              <a:buClr>
                <a:schemeClr val="dk1"/>
              </a:buClr>
              <a:buSzPct val="100000"/>
              <a:buNone/>
            </a:pPr>
            <a:r>
              <a:rPr lang="en-US" sz="8000"/>
              <a:t>The data analysis included: </a:t>
            </a:r>
            <a:endParaRPr lang="en-US" sz="8000"/>
          </a:p>
          <a:p>
            <a:pPr marL="228600" lvl="0" indent="-219710" algn="l" rtl="0">
              <a:lnSpc>
                <a:spcPct val="90000"/>
              </a:lnSpc>
              <a:spcBef>
                <a:spcPts val="1000"/>
              </a:spcBef>
              <a:spcAft>
                <a:spcPts val="0"/>
              </a:spcAft>
              <a:buClr>
                <a:schemeClr val="dk1"/>
              </a:buClr>
              <a:buSzPct val="100000"/>
              <a:buChar char="•"/>
            </a:pPr>
            <a:r>
              <a:rPr lang="en-US" sz="8000"/>
              <a:t>Price/Cost analysis</a:t>
            </a:r>
            <a:endParaRPr lang="en-US" sz="8000"/>
          </a:p>
          <a:p>
            <a:pPr marL="228600" lvl="0" indent="-219710" algn="l" rtl="0">
              <a:lnSpc>
                <a:spcPct val="90000"/>
              </a:lnSpc>
              <a:spcBef>
                <a:spcPts val="1000"/>
              </a:spcBef>
              <a:spcAft>
                <a:spcPts val="0"/>
              </a:spcAft>
              <a:buClr>
                <a:schemeClr val="dk1"/>
              </a:buClr>
              <a:buSzPct val="100000"/>
              <a:buChar char="•"/>
            </a:pPr>
            <a:r>
              <a:rPr lang="en-US" sz="8000">
                <a:sym typeface="+mn-ea"/>
              </a:rPr>
              <a:t>Date analysis </a:t>
            </a:r>
            <a:endParaRPr sz="8000"/>
          </a:p>
          <a:p>
            <a:pPr marL="228600" lvl="0" indent="-219710" algn="l" rtl="0">
              <a:lnSpc>
                <a:spcPct val="90000"/>
              </a:lnSpc>
              <a:spcBef>
                <a:spcPts val="1000"/>
              </a:spcBef>
              <a:spcAft>
                <a:spcPts val="0"/>
              </a:spcAft>
              <a:buSzPct val="100000"/>
              <a:buChar char="•"/>
            </a:pPr>
            <a:r>
              <a:rPr lang="en-US" sz="8000"/>
              <a:t>Coverage analysis</a:t>
            </a:r>
            <a:endParaRPr sz="8000"/>
          </a:p>
          <a:p>
            <a:pPr marL="228600" lvl="0" indent="-219710" algn="l" rtl="0">
              <a:lnSpc>
                <a:spcPct val="90000"/>
              </a:lnSpc>
              <a:spcBef>
                <a:spcPts val="1000"/>
              </a:spcBef>
              <a:spcAft>
                <a:spcPts val="0"/>
              </a:spcAft>
              <a:buSzPct val="100000"/>
              <a:buChar char="•"/>
            </a:pPr>
            <a:r>
              <a:rPr lang="en-US" sz="8000"/>
              <a:t>Business growth analysis</a:t>
            </a:r>
            <a:endParaRPr sz="8000"/>
          </a:p>
          <a:p>
            <a:pPr marL="228600" lvl="0" indent="-219710" algn="l" rtl="0">
              <a:lnSpc>
                <a:spcPct val="90000"/>
              </a:lnSpc>
              <a:spcBef>
                <a:spcPts val="1000"/>
              </a:spcBef>
              <a:spcAft>
                <a:spcPts val="0"/>
              </a:spcAft>
              <a:buClr>
                <a:schemeClr val="dk1"/>
              </a:buClr>
              <a:buSzPct val="100000"/>
              <a:buChar char="•"/>
            </a:pPr>
            <a:r>
              <a:rPr lang="en-US" sz="8000"/>
              <a:t>Conclusion and Recommendations</a:t>
            </a:r>
            <a:endParaRPr lang="en-US" sz="8000"/>
          </a:p>
        </p:txBody>
      </p:sp>
      <p:sp>
        <p:nvSpPr>
          <p:cNvPr id="91" name="Google Shape;91;p2"/>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2" name="Google Shape;92;p2"/>
          <p:cNvSpPr txBox="1"/>
          <p:nvPr>
            <p:ph type="title"/>
          </p:nvPr>
        </p:nvSpPr>
        <p:spPr>
          <a:xfrm>
            <a:off x="838200" y="460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panose="020F0502020204030204"/>
              <a:buNone/>
            </a:pPr>
            <a:r>
              <a:rPr lang="en-US">
                <a:solidFill>
                  <a:schemeClr val="accent2"/>
                </a:solidFill>
              </a:rPr>
              <a:t>Overview</a:t>
            </a:r>
            <a:endParaRPr lang="en-US">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g21fd5b2a02b_0_2"/>
          <p:cNvSpPr txBox="1"/>
          <p:nvPr>
            <p:ph type="body" idx="1"/>
          </p:nvPr>
        </p:nvSpPr>
        <p:spPr>
          <a:xfrm>
            <a:off x="762000" y="1812608"/>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1100"/>
              </a:spcBef>
              <a:spcAft>
                <a:spcPts val="0"/>
              </a:spcAft>
              <a:buSzPts val="1800"/>
              <a:buChar char="●"/>
            </a:pPr>
            <a:r>
              <a:rPr lang="en-US" sz="2000"/>
              <a:t>There are 4 original dataset plus a third party dataset for this project thus:</a:t>
            </a:r>
            <a:endParaRPr sz="2000"/>
          </a:p>
          <a:p>
            <a:pPr marL="914400" lvl="0" indent="-295275" algn="l" rtl="0">
              <a:lnSpc>
                <a:spcPct val="115000"/>
              </a:lnSpc>
              <a:spcBef>
                <a:spcPts val="0"/>
              </a:spcBef>
              <a:spcAft>
                <a:spcPts val="0"/>
              </a:spcAft>
              <a:buSzPts val="1050"/>
              <a:buChar char="●"/>
            </a:pPr>
            <a:r>
              <a:rPr lang="en-US" sz="2000" b="1"/>
              <a:t>Cab_Data.csv</a:t>
            </a:r>
            <a:r>
              <a:rPr lang="en-US" sz="2000"/>
              <a:t> – this file includes details of transaction for 2 cab companies</a:t>
            </a:r>
            <a:endParaRPr sz="2000"/>
          </a:p>
          <a:p>
            <a:pPr marL="914400" lvl="0" indent="-295275" algn="l" rtl="0">
              <a:lnSpc>
                <a:spcPct val="115000"/>
              </a:lnSpc>
              <a:spcBef>
                <a:spcPts val="0"/>
              </a:spcBef>
              <a:spcAft>
                <a:spcPts val="0"/>
              </a:spcAft>
              <a:buSzPts val="1050"/>
              <a:buChar char="●"/>
            </a:pPr>
            <a:r>
              <a:rPr lang="en-US" sz="2000" b="1"/>
              <a:t>Customer_ID.csv</a:t>
            </a:r>
            <a:r>
              <a:rPr lang="en-US" sz="2000"/>
              <a:t> – file contains customer’s demographic detail</a:t>
            </a:r>
            <a:endParaRPr lang="en-US" sz="2000"/>
          </a:p>
          <a:p>
            <a:pPr marL="914400" lvl="0" indent="-295275" algn="l" rtl="0">
              <a:lnSpc>
                <a:spcPct val="115000"/>
              </a:lnSpc>
              <a:spcBef>
                <a:spcPts val="0"/>
              </a:spcBef>
              <a:spcAft>
                <a:spcPts val="0"/>
              </a:spcAft>
              <a:buSzPts val="1050"/>
              <a:buChar char="●"/>
            </a:pPr>
            <a:r>
              <a:rPr lang="en-US" sz="2000" b="1"/>
              <a:t>Transaction_ID.csv</a:t>
            </a:r>
            <a:r>
              <a:rPr lang="en-US" sz="2000"/>
              <a:t> – file contains customer's transaction and payment mode</a:t>
            </a:r>
            <a:endParaRPr lang="en-US" sz="2000"/>
          </a:p>
          <a:p>
            <a:pPr marL="914400" lvl="0" indent="-295275" algn="l" rtl="0">
              <a:lnSpc>
                <a:spcPct val="115000"/>
              </a:lnSpc>
              <a:spcBef>
                <a:spcPts val="0"/>
              </a:spcBef>
              <a:spcAft>
                <a:spcPts val="0"/>
              </a:spcAft>
              <a:buSzPts val="1050"/>
              <a:buChar char="●"/>
            </a:pPr>
            <a:r>
              <a:rPr lang="en-US" sz="2000" b="1"/>
              <a:t>City.csv</a:t>
            </a:r>
            <a:r>
              <a:rPr lang="en-US" sz="2000"/>
              <a:t> – file contains list of US cities, their population and number of cab users</a:t>
            </a:r>
            <a:endParaRPr sz="2000"/>
          </a:p>
          <a:p>
            <a:pPr marL="914400" lvl="0" indent="-295275" algn="l" rtl="0">
              <a:lnSpc>
                <a:spcPct val="115000"/>
              </a:lnSpc>
              <a:spcBef>
                <a:spcPts val="0"/>
              </a:spcBef>
              <a:spcAft>
                <a:spcPts val="0"/>
              </a:spcAft>
              <a:buSzPts val="1050"/>
              <a:buChar char="●"/>
            </a:pPr>
            <a:r>
              <a:rPr lang="en-US" sz="2000" b="1"/>
              <a:t>Holiday.csv</a:t>
            </a:r>
            <a:r>
              <a:rPr lang="en-US" sz="2000"/>
              <a:t> – file contains dates of US holidays</a:t>
            </a:r>
            <a:endParaRPr sz="2000"/>
          </a:p>
          <a:p>
            <a:pPr marL="0" lvl="0" indent="0" algn="l" rtl="0">
              <a:lnSpc>
                <a:spcPct val="90000"/>
              </a:lnSpc>
              <a:spcBef>
                <a:spcPts val="700"/>
              </a:spcBef>
              <a:spcAft>
                <a:spcPts val="0"/>
              </a:spcAft>
              <a:buNone/>
            </a:pPr>
            <a:endParaRPr sz="2000"/>
          </a:p>
          <a:p>
            <a:pPr marL="114300" lvl="0" indent="0" algn="l" rtl="0">
              <a:lnSpc>
                <a:spcPct val="90000"/>
              </a:lnSpc>
              <a:spcBef>
                <a:spcPts val="0"/>
              </a:spcBef>
              <a:spcAft>
                <a:spcPts val="0"/>
              </a:spcAft>
              <a:buSzPts val="1800"/>
              <a:buNone/>
            </a:pPr>
            <a:endParaRPr sz="2000"/>
          </a:p>
        </p:txBody>
      </p:sp>
      <p:sp>
        <p:nvSpPr>
          <p:cNvPr id="98" name="Google Shape;98;g21fd5b2a02b_0_2"/>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g21fd5b2a02b_0_2"/>
          <p:cNvSpPr txBox="1"/>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panose="020F0502020204030204"/>
              <a:buNone/>
            </a:pPr>
            <a:r>
              <a:rPr lang="en-US">
                <a:solidFill>
                  <a:schemeClr val="accent2"/>
                </a:solidFill>
              </a:rPr>
              <a:t>Input Data </a:t>
            </a:r>
            <a:endParaRPr lang="en-US">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g21fd5b2a02b_0_11"/>
          <p:cNvSpPr txBox="1"/>
          <p:nvPr>
            <p:ph type="body" idx="1"/>
          </p:nvPr>
        </p:nvSpPr>
        <p:spPr>
          <a:xfrm>
            <a:off x="762000" y="1812608"/>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0"/>
              </a:spcBef>
              <a:spcAft>
                <a:spcPts val="0"/>
              </a:spcAft>
              <a:buSzPts val="1800"/>
              <a:buChar char="●"/>
            </a:pPr>
            <a:r>
              <a:rPr lang="en-US" sz="2000">
                <a:sym typeface="+mn-ea"/>
              </a:rPr>
              <a:t>There are 23 features in total</a:t>
            </a:r>
            <a:endParaRPr lang="en-US" sz="2000"/>
          </a:p>
          <a:p>
            <a:pPr marL="457200" lvl="0" indent="-342900" algn="l" rtl="0">
              <a:lnSpc>
                <a:spcPct val="90000"/>
              </a:lnSpc>
              <a:spcBef>
                <a:spcPts val="0"/>
              </a:spcBef>
              <a:spcAft>
                <a:spcPts val="0"/>
              </a:spcAft>
              <a:buSzPts val="1800"/>
              <a:buChar char="●"/>
            </a:pPr>
            <a:r>
              <a:rPr lang="en-US" sz="2000">
                <a:sym typeface="+mn-ea"/>
              </a:rPr>
              <a:t>There are 359565 rows.</a:t>
            </a:r>
            <a:endParaRPr lang="en-US" sz="2000">
              <a:sym typeface="+mn-ea"/>
            </a:endParaRPr>
          </a:p>
          <a:p>
            <a:pPr marL="457200" lvl="0" indent="-342900" algn="l" rtl="0">
              <a:lnSpc>
                <a:spcPct val="90000"/>
              </a:lnSpc>
              <a:spcBef>
                <a:spcPts val="0"/>
              </a:spcBef>
              <a:spcAft>
                <a:spcPts val="0"/>
              </a:spcAft>
              <a:buSzPts val="1800"/>
              <a:buChar char="●"/>
            </a:pPr>
            <a:r>
              <a:rPr lang="en-US" sz="2000">
                <a:sym typeface="+mn-ea"/>
              </a:rPr>
              <a:t>There are no duplicate records</a:t>
            </a:r>
            <a:endParaRPr lang="en-US" sz="2000"/>
          </a:p>
          <a:p>
            <a:pPr marL="457200" lvl="0" indent="-342900" algn="l" rtl="0">
              <a:lnSpc>
                <a:spcPct val="90000"/>
              </a:lnSpc>
              <a:spcBef>
                <a:spcPts val="0"/>
              </a:spcBef>
              <a:spcAft>
                <a:spcPts val="0"/>
              </a:spcAft>
              <a:buSzPts val="1800"/>
              <a:buChar char="●"/>
            </a:pPr>
            <a:r>
              <a:rPr lang="en-US" sz="2000">
                <a:sym typeface="+mn-ea"/>
              </a:rPr>
              <a:t>Time range is from 2016-01-02 to 2018-12-31</a:t>
            </a:r>
            <a:r>
              <a:rPr lang="en-US" sz="2000"/>
              <a:t>T</a:t>
            </a:r>
            <a:endParaRPr sz="2000"/>
          </a:p>
          <a:p>
            <a:pPr marL="457200" lvl="0" indent="-342900" algn="l" rtl="0">
              <a:lnSpc>
                <a:spcPct val="115000"/>
              </a:lnSpc>
              <a:spcBef>
                <a:spcPts val="0"/>
              </a:spcBef>
              <a:spcAft>
                <a:spcPts val="0"/>
              </a:spcAft>
              <a:buSzPts val="1800"/>
              <a:buChar char="●"/>
            </a:pPr>
            <a:r>
              <a:rPr lang="en-US" sz="2000"/>
              <a:t>Outliers are present in Price Charged feature</a:t>
            </a:r>
            <a:endParaRPr sz="2000"/>
          </a:p>
          <a:p>
            <a:pPr marL="457200" lvl="0" indent="-342900" algn="l" rtl="0">
              <a:lnSpc>
                <a:spcPct val="115000"/>
              </a:lnSpc>
              <a:spcBef>
                <a:spcPts val="0"/>
              </a:spcBef>
              <a:spcAft>
                <a:spcPts val="0"/>
              </a:spcAft>
              <a:buSzPts val="1800"/>
              <a:buChar char="●"/>
            </a:pPr>
            <a:r>
              <a:rPr lang="en-US" sz="2000">
                <a:sym typeface="+mn-ea"/>
              </a:rPr>
              <a:t>Yellow cab company has higher Users, </a:t>
            </a:r>
            <a:r>
              <a:rPr lang="en-US" sz="2000"/>
              <a:t>Price Charged, Cost of trips and profit. </a:t>
            </a:r>
            <a:endParaRPr sz="2000"/>
          </a:p>
          <a:p>
            <a:pPr marL="457200" lvl="0" indent="-342900" algn="l" rtl="0">
              <a:lnSpc>
                <a:spcPct val="115000"/>
              </a:lnSpc>
              <a:spcBef>
                <a:spcPts val="0"/>
              </a:spcBef>
              <a:spcAft>
                <a:spcPts val="0"/>
              </a:spcAft>
              <a:buSzPts val="1800"/>
              <a:buChar char="●"/>
            </a:pPr>
            <a:r>
              <a:rPr lang="en-US" sz="2000"/>
              <a:t>Number of transaction increases few days to weekend and towards end of the year.</a:t>
            </a:r>
            <a:endParaRPr sz="2000"/>
          </a:p>
          <a:p>
            <a:pPr marL="457200" lvl="0" indent="-342900" algn="l" rtl="0">
              <a:lnSpc>
                <a:spcPct val="115000"/>
              </a:lnSpc>
              <a:spcBef>
                <a:spcPts val="0"/>
              </a:spcBef>
              <a:spcAft>
                <a:spcPts val="0"/>
              </a:spcAft>
              <a:buSzPts val="1800"/>
              <a:buChar char="●"/>
            </a:pPr>
            <a:r>
              <a:rPr lang="en-US" sz="2000"/>
              <a:t>Yellow company is dorminant in New York while Pink company - in San Diego</a:t>
            </a:r>
            <a:endParaRPr sz="2000"/>
          </a:p>
          <a:p>
            <a:pPr marL="457200" lvl="0" indent="-342900" algn="l" rtl="0">
              <a:lnSpc>
                <a:spcPct val="115000"/>
              </a:lnSpc>
              <a:spcBef>
                <a:spcPts val="0"/>
              </a:spcBef>
              <a:spcAft>
                <a:spcPts val="0"/>
              </a:spcAft>
              <a:buSzPts val="1800"/>
              <a:buChar char="●"/>
            </a:pPr>
            <a:r>
              <a:rPr lang="en-US" sz="2000"/>
              <a:t>Card mode of payment is more popular</a:t>
            </a:r>
            <a:endParaRPr sz="2000"/>
          </a:p>
          <a:p>
            <a:pPr marL="457200" lvl="0" indent="-342900" algn="l" rtl="0">
              <a:lnSpc>
                <a:spcPct val="115000"/>
              </a:lnSpc>
              <a:spcBef>
                <a:spcPts val="0"/>
              </a:spcBef>
              <a:spcAft>
                <a:spcPts val="0"/>
              </a:spcAft>
              <a:buSzPts val="1800"/>
              <a:buChar char="●"/>
            </a:pPr>
            <a:r>
              <a:rPr lang="en-US" sz="2000"/>
              <a:t>Most clients of the lients are Males</a:t>
            </a:r>
            <a:endParaRPr lang="en-US" sz="2000"/>
          </a:p>
          <a:p>
            <a:pPr marL="457200" lvl="0" indent="-342900" algn="l" rtl="0">
              <a:lnSpc>
                <a:spcPct val="115000"/>
              </a:lnSpc>
              <a:spcBef>
                <a:spcPts val="0"/>
              </a:spcBef>
              <a:spcAft>
                <a:spcPts val="0"/>
              </a:spcAft>
              <a:buSzPts val="1800"/>
              <a:buChar char="●"/>
            </a:pPr>
            <a:r>
              <a:rPr lang="en-US" sz="2000"/>
              <a:t>Number of users depend on the economic status of a city</a:t>
            </a:r>
            <a:endParaRPr sz="2000"/>
          </a:p>
          <a:p>
            <a:pPr marL="0" lvl="0" indent="0" algn="l" rtl="0">
              <a:lnSpc>
                <a:spcPct val="115000"/>
              </a:lnSpc>
              <a:spcBef>
                <a:spcPts val="1100"/>
              </a:spcBef>
              <a:spcAft>
                <a:spcPts val="0"/>
              </a:spcAft>
              <a:buNone/>
            </a:pPr>
            <a:endParaRPr sz="2000"/>
          </a:p>
        </p:txBody>
      </p:sp>
      <p:sp>
        <p:nvSpPr>
          <p:cNvPr id="105" name="Google Shape;105;g21fd5b2a02b_0_11"/>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6" name="Google Shape;106;g21fd5b2a02b_0_11"/>
          <p:cNvSpPr txBox="1"/>
          <p:nvPr>
            <p:ph type="title"/>
          </p:nvPr>
        </p:nvSpPr>
        <p:spPr>
          <a:xfrm>
            <a:off x="838200" y="4603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panose="020F0502020204030204"/>
              <a:buNone/>
            </a:pPr>
            <a:r>
              <a:rPr lang="en-US">
                <a:solidFill>
                  <a:schemeClr val="accent2"/>
                </a:solidFill>
              </a:rPr>
              <a:t>Exploratory Data Analysis </a:t>
            </a:r>
            <a:endParaRPr lang="en-US">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g21fd5b2a02b_0_24"/>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2" name="Google Shape;112;g21fd5b2a02b_0_24"/>
          <p:cNvSpPr txBox="1"/>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panose="020F0502020204030204"/>
              <a:buNone/>
            </a:pPr>
            <a:r>
              <a:rPr lang="en-US">
                <a:solidFill>
                  <a:schemeClr val="accent2"/>
                </a:solidFill>
              </a:rPr>
              <a:t>Profit/Cost Analysis</a:t>
            </a:r>
            <a:endParaRPr lang="en-US">
              <a:solidFill>
                <a:schemeClr val="accent2"/>
              </a:solidFill>
            </a:endParaRPr>
          </a:p>
        </p:txBody>
      </p:sp>
      <p:sp>
        <p:nvSpPr>
          <p:cNvPr id="114" name="Google Shape;114;g21fd5b2a02b_0_24"/>
          <p:cNvSpPr txBox="1"/>
          <p:nvPr/>
        </p:nvSpPr>
        <p:spPr>
          <a:xfrm>
            <a:off x="8577580" y="2895600"/>
            <a:ext cx="3538220" cy="1905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a:latin typeface="Calibri" panose="020F0502020204030204" charset="0"/>
                <a:cs typeface="Calibri" panose="020F0502020204030204" charset="0"/>
              </a:rPr>
              <a:t>Profit per km of Yellow company is much more than </a:t>
            </a:r>
            <a:r>
              <a:rPr lang="en-US">
                <a:latin typeface="Calibri" panose="020F0502020204030204" charset="0"/>
                <a:cs typeface="Calibri" panose="020F0502020204030204" charset="0"/>
                <a:sym typeface="+mn-ea"/>
              </a:rPr>
              <a:t>rage cost of trip per km of Yellow company is much more than Pink company</a:t>
            </a:r>
            <a:endParaRPr>
              <a:solidFill>
                <a:schemeClr val="dk1"/>
              </a:solidFill>
              <a:latin typeface="Calibri" panose="020F0502020204030204" charset="0"/>
              <a:cs typeface="Calibri" panose="020F0502020204030204" charset="0"/>
            </a:endParaRPr>
          </a:p>
          <a:p>
            <a:pPr marL="0" lvl="0" indent="0" algn="l" rtl="0">
              <a:spcBef>
                <a:spcPts val="0"/>
              </a:spcBef>
              <a:spcAft>
                <a:spcPts val="0"/>
              </a:spcAft>
              <a:buNone/>
            </a:pPr>
            <a:endParaRPr>
              <a:solidFill>
                <a:schemeClr val="dk1"/>
              </a:solidFill>
              <a:latin typeface="Calibri" panose="020F0502020204030204" charset="0"/>
              <a:cs typeface="Calibri" panose="020F0502020204030204" charset="0"/>
            </a:endParaRPr>
          </a:p>
          <a:p>
            <a:pPr marL="457200" lvl="0" indent="-317500" algn="l" rtl="0">
              <a:spcBef>
                <a:spcPts val="0"/>
              </a:spcBef>
              <a:spcAft>
                <a:spcPts val="0"/>
              </a:spcAft>
              <a:buSzPts val="1400"/>
              <a:buChar char="●"/>
            </a:pPr>
            <a:r>
              <a:rPr lang="en-US">
                <a:solidFill>
                  <a:schemeClr val="dk1"/>
                </a:solidFill>
                <a:latin typeface="Calibri" panose="020F0502020204030204" charset="0"/>
                <a:cs typeface="Calibri" panose="020F0502020204030204" charset="0"/>
              </a:rPr>
              <a:t>Most of the profit of both companies comes from `New York` </a:t>
            </a:r>
            <a:endParaRPr>
              <a:solidFill>
                <a:schemeClr val="dk1"/>
              </a:solidFill>
              <a:latin typeface="Calibri" panose="020F0502020204030204" charset="0"/>
              <a:cs typeface="Calibri" panose="020F0502020204030204" charset="0"/>
            </a:endParaRPr>
          </a:p>
          <a:p>
            <a:pPr marL="0" lvl="0" indent="0" algn="l" rtl="0">
              <a:spcBef>
                <a:spcPts val="0"/>
              </a:spcBef>
              <a:spcAft>
                <a:spcPts val="0"/>
              </a:spcAft>
              <a:buNone/>
            </a:pPr>
            <a:endParaRPr>
              <a:latin typeface="Calibri" panose="020F0502020204030204" charset="0"/>
              <a:cs typeface="Calibri" panose="020F0502020204030204" charset="0"/>
            </a:endParaRPr>
          </a:p>
        </p:txBody>
      </p:sp>
      <p:pic>
        <p:nvPicPr>
          <p:cNvPr id="3" name="Picture Placeholder 2"/>
          <p:cNvPicPr>
            <a:picLocks noChangeAspect="1"/>
          </p:cNvPicPr>
          <p:nvPr>
            <p:ph type="pic" idx="2"/>
          </p:nvPr>
        </p:nvPicPr>
        <p:blipFill>
          <a:blip r:embed="rId1"/>
          <a:srcRect l="18951" t="22768" r="36039" b="3470"/>
          <a:stretch>
            <a:fillRect/>
          </a:stretch>
        </p:blipFill>
        <p:spPr>
          <a:xfrm>
            <a:off x="564515" y="1523365"/>
            <a:ext cx="3808095" cy="2667000"/>
          </a:xfrm>
          <a:prstGeom prst="rect">
            <a:avLst/>
          </a:prstGeom>
        </p:spPr>
      </p:pic>
      <p:pic>
        <p:nvPicPr>
          <p:cNvPr id="7" name="Picture 6"/>
          <p:cNvPicPr>
            <a:picLocks noChangeAspect="1"/>
          </p:cNvPicPr>
          <p:nvPr/>
        </p:nvPicPr>
        <p:blipFill>
          <a:blip r:embed="rId2"/>
          <a:srcRect l="19021" t="25623" r="10467" b="5306"/>
          <a:stretch>
            <a:fillRect/>
          </a:stretch>
        </p:blipFill>
        <p:spPr>
          <a:xfrm>
            <a:off x="407670" y="4181475"/>
            <a:ext cx="8117205" cy="2743200"/>
          </a:xfrm>
          <a:prstGeom prst="rect">
            <a:avLst/>
          </a:prstGeom>
        </p:spPr>
      </p:pic>
      <p:pic>
        <p:nvPicPr>
          <p:cNvPr id="8" name="Picture 7"/>
          <p:cNvPicPr>
            <a:picLocks noChangeAspect="1"/>
          </p:cNvPicPr>
          <p:nvPr/>
        </p:nvPicPr>
        <p:blipFill>
          <a:blip r:embed="rId3"/>
          <a:srcRect l="19327" t="25165" r="35759" b="1691"/>
          <a:stretch>
            <a:fillRect/>
          </a:stretch>
        </p:blipFill>
        <p:spPr>
          <a:xfrm>
            <a:off x="4574540" y="1523365"/>
            <a:ext cx="3801110" cy="2667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g21fd5b2a02b_0_24"/>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2" name="Google Shape;112;g21fd5b2a02b_0_24"/>
          <p:cNvSpPr txBox="1"/>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panose="020F0502020204030204"/>
              <a:buNone/>
            </a:pPr>
            <a:r>
              <a:rPr lang="en-US">
                <a:solidFill>
                  <a:schemeClr val="accent2"/>
                </a:solidFill>
              </a:rPr>
              <a:t>Date Analysis</a:t>
            </a:r>
            <a:endParaRPr lang="en-US">
              <a:solidFill>
                <a:schemeClr val="accent2"/>
              </a:solidFill>
            </a:endParaRPr>
          </a:p>
        </p:txBody>
      </p:sp>
      <p:sp>
        <p:nvSpPr>
          <p:cNvPr id="114" name="Google Shape;114;g21fd5b2a02b_0_24"/>
          <p:cNvSpPr txBox="1"/>
          <p:nvPr/>
        </p:nvSpPr>
        <p:spPr>
          <a:xfrm>
            <a:off x="8915400" y="2895600"/>
            <a:ext cx="3200400" cy="1905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a:t>The count frquency shows that Yellow cab company is leading in terms of transactkion.</a:t>
            </a:r>
            <a:endParaRPr lang="en-US"/>
          </a:p>
          <a:p>
            <a:pPr marL="457200" lvl="0" indent="-317500" algn="l" rtl="0">
              <a:spcBef>
                <a:spcPts val="0"/>
              </a:spcBef>
              <a:spcAft>
                <a:spcPts val="0"/>
              </a:spcAft>
              <a:buSzPts val="1400"/>
              <a:buChar char="●"/>
            </a:pPr>
            <a:r>
              <a:rPr lang="en-US"/>
              <a:t>There are more transaction towards the end of the year.</a:t>
            </a:r>
            <a:endParaRPr>
              <a:solidFill>
                <a:schemeClr val="dk1"/>
              </a:solidFill>
            </a:endParaRPr>
          </a:p>
          <a:p>
            <a:pPr marL="457200" lvl="0" indent="-317500" algn="l" rtl="0">
              <a:spcBef>
                <a:spcPts val="0"/>
              </a:spcBef>
              <a:spcAft>
                <a:spcPts val="0"/>
              </a:spcAft>
              <a:buSzPts val="1400"/>
              <a:buChar char="●"/>
            </a:pPr>
            <a:r>
              <a:rPr lang="en-US">
                <a:sym typeface="+mn-ea"/>
              </a:rPr>
              <a:t>There is spike in orders days before the weekends.</a:t>
            </a:r>
            <a:endParaRPr lang="en-US">
              <a:sym typeface="+mn-ea"/>
            </a:endParaRPr>
          </a:p>
          <a:p>
            <a:pPr marL="457200" lvl="0" indent="-317500" algn="l" rtl="0">
              <a:spcBef>
                <a:spcPts val="0"/>
              </a:spcBef>
              <a:spcAft>
                <a:spcPts val="0"/>
              </a:spcAft>
              <a:buSzPts val="1400"/>
              <a:buChar char="●"/>
            </a:pPr>
            <a:r>
              <a:rPr lang="en-US">
                <a:sym typeface="+mn-ea"/>
              </a:rPr>
              <a:t>Weekdays remain relatively flat</a:t>
            </a:r>
            <a:endParaRPr lang="en-US">
              <a:sym typeface="+mn-ea"/>
            </a:endParaRPr>
          </a:p>
        </p:txBody>
      </p:sp>
      <p:pic>
        <p:nvPicPr>
          <p:cNvPr id="2" name="Picture Placeholder 1"/>
          <p:cNvPicPr>
            <a:picLocks noChangeAspect="1"/>
          </p:cNvPicPr>
          <p:nvPr>
            <p:ph type="pic" idx="2"/>
          </p:nvPr>
        </p:nvPicPr>
        <p:blipFill>
          <a:blip r:embed="rId1"/>
          <a:srcRect l="18930" t="33782" r="18200" b="13840"/>
          <a:stretch>
            <a:fillRect/>
          </a:stretch>
        </p:blipFill>
        <p:spPr>
          <a:xfrm>
            <a:off x="589280" y="1459230"/>
            <a:ext cx="7588250" cy="2531745"/>
          </a:xfrm>
          <a:prstGeom prst="rect">
            <a:avLst/>
          </a:prstGeom>
        </p:spPr>
      </p:pic>
      <p:pic>
        <p:nvPicPr>
          <p:cNvPr id="5" name="Picture 4"/>
          <p:cNvPicPr>
            <a:picLocks noChangeAspect="1"/>
          </p:cNvPicPr>
          <p:nvPr/>
        </p:nvPicPr>
        <p:blipFill>
          <a:blip r:embed="rId2"/>
          <a:srcRect l="19292" t="53786" r="11044" b="1979"/>
          <a:stretch>
            <a:fillRect/>
          </a:stretch>
        </p:blipFill>
        <p:spPr>
          <a:xfrm>
            <a:off x="589280" y="3886835"/>
            <a:ext cx="8325485" cy="28422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g21fd5b2a02b_0_24"/>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2" name="Google Shape;112;g21fd5b2a02b_0_24"/>
          <p:cNvSpPr txBox="1"/>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panose="020F0502020204030204"/>
              <a:buNone/>
            </a:pPr>
            <a:r>
              <a:rPr lang="en-US">
                <a:solidFill>
                  <a:schemeClr val="accent2"/>
                </a:solidFill>
              </a:rPr>
              <a:t>Coverage Analysis</a:t>
            </a:r>
            <a:endParaRPr lang="en-US">
              <a:solidFill>
                <a:schemeClr val="accent2"/>
              </a:solidFill>
            </a:endParaRPr>
          </a:p>
        </p:txBody>
      </p:sp>
      <p:sp>
        <p:nvSpPr>
          <p:cNvPr id="114" name="Google Shape;114;g21fd5b2a02b_0_24"/>
          <p:cNvSpPr txBox="1"/>
          <p:nvPr/>
        </p:nvSpPr>
        <p:spPr>
          <a:xfrm>
            <a:off x="8915400" y="2895600"/>
            <a:ext cx="3200400" cy="125857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a:t>Yellow cab has a higher number of users</a:t>
            </a:r>
            <a:endParaRPr lang="en-US"/>
          </a:p>
          <a:p>
            <a:pPr marL="457200" lvl="0" indent="-317500" algn="l" rtl="0">
              <a:spcBef>
                <a:spcPts val="0"/>
              </a:spcBef>
              <a:spcAft>
                <a:spcPts val="0"/>
              </a:spcAft>
              <a:buSzPts val="1400"/>
              <a:buChar char="●"/>
            </a:pPr>
            <a:r>
              <a:rPr lang="en-US"/>
              <a:t>New York city has the highest number of users for both company..</a:t>
            </a:r>
            <a:endParaRPr lang="en-US">
              <a:sym typeface="+mn-ea"/>
            </a:endParaRPr>
          </a:p>
        </p:txBody>
      </p:sp>
      <p:pic>
        <p:nvPicPr>
          <p:cNvPr id="3" name="Picture Placeholder 2"/>
          <p:cNvPicPr>
            <a:picLocks noChangeAspect="1"/>
          </p:cNvPicPr>
          <p:nvPr>
            <p:ph type="pic" idx="2"/>
          </p:nvPr>
        </p:nvPicPr>
        <p:blipFill>
          <a:blip r:embed="rId1"/>
          <a:srcRect l="19167" t="23626" r="35535" b="2378"/>
          <a:stretch>
            <a:fillRect/>
          </a:stretch>
        </p:blipFill>
        <p:spPr>
          <a:xfrm>
            <a:off x="612140" y="1469390"/>
            <a:ext cx="3395345" cy="2410460"/>
          </a:xfrm>
          <a:prstGeom prst="rect">
            <a:avLst/>
          </a:prstGeom>
        </p:spPr>
      </p:pic>
      <p:pic>
        <p:nvPicPr>
          <p:cNvPr id="6" name="Picture 5"/>
          <p:cNvPicPr>
            <a:picLocks noChangeAspect="1"/>
          </p:cNvPicPr>
          <p:nvPr/>
        </p:nvPicPr>
        <p:blipFill>
          <a:blip r:embed="rId2"/>
          <a:srcRect l="19747" t="21063" r="25677" b="354"/>
          <a:stretch>
            <a:fillRect/>
          </a:stretch>
        </p:blipFill>
        <p:spPr>
          <a:xfrm>
            <a:off x="-27940" y="3977640"/>
            <a:ext cx="9097010" cy="2879725"/>
          </a:xfrm>
          <a:prstGeom prst="rect">
            <a:avLst/>
          </a:prstGeom>
        </p:spPr>
      </p:pic>
      <p:pic>
        <p:nvPicPr>
          <p:cNvPr id="7" name="Picture 6"/>
          <p:cNvPicPr>
            <a:picLocks noChangeAspect="1"/>
          </p:cNvPicPr>
          <p:nvPr/>
        </p:nvPicPr>
        <p:blipFill>
          <a:blip r:embed="rId3"/>
          <a:srcRect l="50322" t="19186" r="17329" b="4059"/>
          <a:stretch>
            <a:fillRect/>
          </a:stretch>
        </p:blipFill>
        <p:spPr>
          <a:xfrm rot="16200000">
            <a:off x="5260340" y="225425"/>
            <a:ext cx="2350135" cy="4643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g21fd5b2a02b_0_24"/>
          <p:cNvSpPr/>
          <p:nvPr/>
        </p:nvSpPr>
        <p:spPr>
          <a:xfrm>
            <a:off x="0" y="0"/>
            <a:ext cx="12192000" cy="13716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2" name="Google Shape;112;g21fd5b2a02b_0_24"/>
          <p:cNvSpPr txBox="1"/>
          <p:nvPr>
            <p:ph type="title"/>
          </p:nvPr>
        </p:nvSpPr>
        <p:spPr>
          <a:xfrm>
            <a:off x="840105" y="457200"/>
            <a:ext cx="6099810" cy="1600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500"/>
              <a:buFont typeface="Calibri" panose="020F0502020204030204"/>
              <a:buNone/>
            </a:pPr>
            <a:r>
              <a:rPr lang="en-US">
                <a:solidFill>
                  <a:schemeClr val="accent2"/>
                </a:solidFill>
              </a:rPr>
              <a:t>Business Growth Analysis</a:t>
            </a:r>
            <a:endParaRPr lang="en-US">
              <a:solidFill>
                <a:schemeClr val="accent2"/>
              </a:solidFill>
            </a:endParaRPr>
          </a:p>
        </p:txBody>
      </p:sp>
      <p:sp>
        <p:nvSpPr>
          <p:cNvPr id="114" name="Google Shape;114;g21fd5b2a02b_0_24"/>
          <p:cNvSpPr txBox="1"/>
          <p:nvPr/>
        </p:nvSpPr>
        <p:spPr>
          <a:xfrm>
            <a:off x="683895" y="5636895"/>
            <a:ext cx="10546715" cy="827405"/>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a:t>There is YOY grwoth for both companies in 2016/2017 and a same 1.2 percent decline in 2017/2018.</a:t>
            </a:r>
            <a:endParaRPr lang="en-US"/>
          </a:p>
          <a:p>
            <a:pPr marL="457200" lvl="0" indent="-317500" algn="l" rtl="0">
              <a:spcBef>
                <a:spcPts val="0"/>
              </a:spcBef>
              <a:spcAft>
                <a:spcPts val="0"/>
              </a:spcAft>
              <a:buSzPts val="1400"/>
              <a:buChar char="●"/>
            </a:pPr>
            <a:r>
              <a:rPr lang="en-US"/>
              <a:t>Pink cab seems to be doing better in terms of attracting new customers.</a:t>
            </a:r>
            <a:endParaRPr lang="en-US"/>
          </a:p>
          <a:p>
            <a:pPr marL="457200" lvl="0" indent="-317500" algn="l" rtl="0">
              <a:spcBef>
                <a:spcPts val="0"/>
              </a:spcBef>
              <a:spcAft>
                <a:spcPts val="0"/>
              </a:spcAft>
              <a:buSzPts val="1400"/>
              <a:buChar char="●"/>
            </a:pPr>
            <a:r>
              <a:rPr lang="en-US"/>
              <a:t>There is YOY grwoth for both companies in 2016/2017 and a decline in 2017/2018 respectively.</a:t>
            </a:r>
            <a:endParaRPr lang="en-US"/>
          </a:p>
        </p:txBody>
      </p:sp>
      <p:pic>
        <p:nvPicPr>
          <p:cNvPr id="2" name="Picture Placeholder 1"/>
          <p:cNvPicPr>
            <a:picLocks noChangeAspect="1"/>
          </p:cNvPicPr>
          <p:nvPr>
            <p:ph type="pic" idx="2"/>
          </p:nvPr>
        </p:nvPicPr>
        <p:blipFill>
          <a:blip r:embed="rId1"/>
          <a:srcRect l="19393" t="28830" r="28056" b="1969"/>
          <a:stretch>
            <a:fillRect/>
          </a:stretch>
        </p:blipFill>
        <p:spPr>
          <a:xfrm>
            <a:off x="840105" y="1371600"/>
            <a:ext cx="4369435" cy="4160520"/>
          </a:xfrm>
          <a:prstGeom prst="rect">
            <a:avLst/>
          </a:prstGeom>
        </p:spPr>
      </p:pic>
      <p:pic>
        <p:nvPicPr>
          <p:cNvPr id="5" name="Picture 4"/>
          <p:cNvPicPr>
            <a:picLocks noChangeAspect="1"/>
          </p:cNvPicPr>
          <p:nvPr/>
        </p:nvPicPr>
        <p:blipFill>
          <a:blip r:embed="rId2"/>
          <a:srcRect l="18183" t="24485" r="28756" b="4982"/>
          <a:stretch>
            <a:fillRect/>
          </a:stretch>
        </p:blipFill>
        <p:spPr>
          <a:xfrm>
            <a:off x="5310505" y="1371600"/>
            <a:ext cx="4208780" cy="4265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0"/>
          <p:cNvSpPr/>
          <p:nvPr/>
        </p:nvSpPr>
        <p:spPr>
          <a:xfrm>
            <a:off x="0" y="0"/>
            <a:ext cx="12192000" cy="1383912"/>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a:solidFill>
                  <a:schemeClr val="accent2"/>
                </a:solidFill>
                <a:latin typeface="Calibri" panose="020F0502020204030204"/>
                <a:ea typeface="Calibri" panose="020F0502020204030204"/>
                <a:cs typeface="Calibri" panose="020F0502020204030204"/>
                <a:sym typeface="Calibri" panose="020F0502020204030204"/>
              </a:rPr>
              <a:t>      Recommendations</a:t>
            </a:r>
            <a:endParaRPr lang="en-US" sz="4400">
              <a:solidFill>
                <a:schemeClr val="accent2"/>
              </a:solidFill>
              <a:latin typeface="Calibri" panose="020F0502020204030204"/>
              <a:ea typeface="Calibri" panose="020F0502020204030204"/>
              <a:cs typeface="Calibri" panose="020F0502020204030204"/>
              <a:sym typeface="Calibri" panose="020F0502020204030204"/>
            </a:endParaRPr>
          </a:p>
        </p:txBody>
      </p:sp>
      <p:sp>
        <p:nvSpPr>
          <p:cNvPr id="176" name="Google Shape;176;p20"/>
          <p:cNvSpPr txBox="1"/>
          <p:nvPr/>
        </p:nvSpPr>
        <p:spPr>
          <a:xfrm>
            <a:off x="76200" y="1425300"/>
            <a:ext cx="11887200" cy="38747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Calibri" panose="020F0502020204030204" charset="0"/>
                <a:cs typeface="Calibri" panose="020F0502020204030204" charset="0"/>
              </a:rPr>
              <a:t>After a thorough analysis of the dataset, we came out with the following insights:</a:t>
            </a:r>
            <a:endParaRPr lang="en-US" sz="2000">
              <a:latin typeface="Calibri" panose="020F0502020204030204" charset="0"/>
              <a:cs typeface="Calibri" panose="020F0502020204030204" charset="0"/>
            </a:endParaRPr>
          </a:p>
          <a:p>
            <a:pPr marL="0" lvl="0" indent="0" algn="l" rtl="0">
              <a:spcBef>
                <a:spcPts val="0"/>
              </a:spcBef>
              <a:spcAft>
                <a:spcPts val="0"/>
              </a:spcAft>
              <a:buNone/>
            </a:pPr>
            <a:endParaRPr lang="en-US" sz="2000">
              <a:latin typeface="Calibri" panose="020F0502020204030204" charset="0"/>
              <a:cs typeface="Calibri" panose="020F0502020204030204" charset="0"/>
            </a:endParaRPr>
          </a:p>
          <a:p>
            <a:pPr marL="0" lvl="0" indent="0" algn="l" rtl="0">
              <a:spcBef>
                <a:spcPts val="0"/>
              </a:spcBef>
              <a:spcAft>
                <a:spcPts val="0"/>
              </a:spcAft>
              <a:buNone/>
            </a:pPr>
            <a:r>
              <a:rPr lang="en-US" sz="2000">
                <a:latin typeface="Calibri" panose="020F0502020204030204" charset="0"/>
                <a:cs typeface="Calibri" panose="020F0502020204030204" charset="0"/>
              </a:rPr>
              <a:t>1. There are more Males than Females for both companies.</a:t>
            </a:r>
            <a:endParaRPr lang="en-US" sz="2000">
              <a:latin typeface="Calibri" panose="020F0502020204030204" charset="0"/>
              <a:cs typeface="Calibri" panose="020F0502020204030204" charset="0"/>
            </a:endParaRPr>
          </a:p>
          <a:p>
            <a:pPr marL="0" lvl="0" indent="0" algn="l" rtl="0">
              <a:spcBef>
                <a:spcPts val="0"/>
              </a:spcBef>
              <a:spcAft>
                <a:spcPts val="0"/>
              </a:spcAft>
              <a:buNone/>
            </a:pPr>
            <a:r>
              <a:rPr lang="en-US" sz="2000">
                <a:latin typeface="Calibri" panose="020F0502020204030204" charset="0"/>
                <a:cs typeface="Calibri" panose="020F0502020204030204" charset="0"/>
              </a:rPr>
              <a:t>2. Yellow cab company has more profit than Pink company.</a:t>
            </a:r>
            <a:endParaRPr lang="en-US" sz="2000">
              <a:latin typeface="Calibri" panose="020F0502020204030204" charset="0"/>
              <a:cs typeface="Calibri" panose="020F0502020204030204" charset="0"/>
            </a:endParaRPr>
          </a:p>
          <a:p>
            <a:pPr marL="0" lvl="0" indent="0" algn="l" rtl="0">
              <a:spcBef>
                <a:spcPts val="0"/>
              </a:spcBef>
              <a:spcAft>
                <a:spcPts val="0"/>
              </a:spcAft>
              <a:buNone/>
            </a:pPr>
            <a:r>
              <a:rPr lang="en-US" sz="2000">
                <a:latin typeface="Calibri" panose="020F0502020204030204" charset="0"/>
                <a:cs typeface="Calibri" panose="020F0502020204030204" charset="0"/>
              </a:rPr>
              <a:t>3. New York is the cash cow city for both companies and Yellow company dominates it.</a:t>
            </a:r>
            <a:endParaRPr lang="en-US" sz="2000">
              <a:latin typeface="Calibri" panose="020F0502020204030204" charset="0"/>
              <a:cs typeface="Calibri" panose="020F0502020204030204" charset="0"/>
            </a:endParaRPr>
          </a:p>
          <a:p>
            <a:pPr marL="0" lvl="0" indent="0" algn="l" rtl="0">
              <a:spcBef>
                <a:spcPts val="0"/>
              </a:spcBef>
              <a:spcAft>
                <a:spcPts val="0"/>
              </a:spcAft>
              <a:buNone/>
            </a:pPr>
            <a:r>
              <a:rPr lang="en-US" sz="2000">
                <a:latin typeface="Calibri" panose="020F0502020204030204" charset="0"/>
                <a:cs typeface="Calibri" panose="020F0502020204030204" charset="0"/>
              </a:rPr>
              <a:t>4. Yellow company have higher percentage of users in most cities.</a:t>
            </a:r>
            <a:endParaRPr lang="en-US" sz="2000">
              <a:latin typeface="Calibri" panose="020F0502020204030204" charset="0"/>
              <a:cs typeface="Calibri" panose="020F0502020204030204" charset="0"/>
            </a:endParaRPr>
          </a:p>
          <a:p>
            <a:pPr marL="0" lvl="0" indent="0" algn="l" rtl="0">
              <a:spcBef>
                <a:spcPts val="0"/>
              </a:spcBef>
              <a:spcAft>
                <a:spcPts val="0"/>
              </a:spcAft>
              <a:buNone/>
            </a:pPr>
            <a:r>
              <a:rPr lang="en-US" sz="2000">
                <a:latin typeface="Calibri" panose="020F0502020204030204" charset="0"/>
                <a:cs typeface="Calibri" panose="020F0502020204030204" charset="0"/>
              </a:rPr>
              <a:t>5. There is spike in number of orders in couple of days before the weekends and towards the end of the year.</a:t>
            </a:r>
            <a:endParaRPr lang="en-US" sz="2000">
              <a:latin typeface="Calibri" panose="020F0502020204030204" charset="0"/>
              <a:cs typeface="Calibri" panose="020F0502020204030204" charset="0"/>
            </a:endParaRPr>
          </a:p>
          <a:p>
            <a:pPr marL="0" lvl="0" indent="0" algn="l" rtl="0">
              <a:spcBef>
                <a:spcPts val="0"/>
              </a:spcBef>
              <a:spcAft>
                <a:spcPts val="0"/>
              </a:spcAft>
              <a:buNone/>
            </a:pPr>
            <a:r>
              <a:rPr lang="en-US" sz="2000">
                <a:latin typeface="Calibri" panose="020F0502020204030204" charset="0"/>
                <a:cs typeface="Calibri" panose="020F0502020204030204" charset="0"/>
              </a:rPr>
              <a:t>6. There is also spike in number of order during holidays.</a:t>
            </a:r>
            <a:endParaRPr lang="en-US" sz="2000">
              <a:latin typeface="Calibri" panose="020F0502020204030204" charset="0"/>
              <a:cs typeface="Calibri" panose="020F0502020204030204" charset="0"/>
            </a:endParaRPr>
          </a:p>
          <a:p>
            <a:pPr marL="0" lvl="0" indent="0" algn="l" rtl="0">
              <a:spcBef>
                <a:spcPts val="0"/>
              </a:spcBef>
              <a:spcAft>
                <a:spcPts val="0"/>
              </a:spcAft>
              <a:buNone/>
            </a:pPr>
            <a:endParaRPr lang="en-US" sz="2000" b="1">
              <a:latin typeface="Calibri" panose="020F0502020204030204" charset="0"/>
              <a:cs typeface="Calibri" panose="020F0502020204030204" charset="0"/>
            </a:endParaRPr>
          </a:p>
          <a:p>
            <a:pPr marL="0" lvl="0" indent="0" algn="l" rtl="0">
              <a:spcBef>
                <a:spcPts val="0"/>
              </a:spcBef>
              <a:spcAft>
                <a:spcPts val="0"/>
              </a:spcAft>
              <a:buNone/>
            </a:pPr>
            <a:endParaRPr lang="en-US" sz="2000" b="1">
              <a:latin typeface="Calibri" panose="020F0502020204030204" charset="0"/>
              <a:cs typeface="Calibri" panose="020F0502020204030204" charset="0"/>
            </a:endParaRPr>
          </a:p>
          <a:p>
            <a:pPr marL="0" lvl="0" indent="0" algn="l" rtl="0">
              <a:spcBef>
                <a:spcPts val="0"/>
              </a:spcBef>
              <a:spcAft>
                <a:spcPts val="0"/>
              </a:spcAft>
              <a:buNone/>
            </a:pPr>
            <a:r>
              <a:rPr lang="en-US" sz="2000" b="1">
                <a:latin typeface="Calibri" panose="020F0502020204030204" charset="0"/>
                <a:cs typeface="Calibri" panose="020F0502020204030204" charset="0"/>
              </a:rPr>
              <a:t>Recommendation:</a:t>
            </a:r>
            <a:endParaRPr sz="2000" b="1">
              <a:latin typeface="Calibri" panose="020F0502020204030204" charset="0"/>
              <a:cs typeface="Calibri" panose="020F0502020204030204" charset="0"/>
            </a:endParaRPr>
          </a:p>
          <a:p>
            <a:pPr marL="0" lvl="0" indent="0" algn="l" rtl="0">
              <a:spcBef>
                <a:spcPts val="0"/>
              </a:spcBef>
              <a:spcAft>
                <a:spcPts val="0"/>
              </a:spcAft>
              <a:buNone/>
            </a:pPr>
            <a:r>
              <a:rPr lang="en-US" sz="2000">
                <a:latin typeface="Calibri" panose="020F0502020204030204" charset="0"/>
                <a:cs typeface="Calibri" panose="020F0502020204030204" charset="0"/>
              </a:rPr>
              <a:t>    Based on the insights above, Yellow cab is better company for investment.</a:t>
            </a:r>
            <a:endParaRPr lang="en-US" sz="20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3062</Words>
  <Application>WPS Presentation</Application>
  <PresentationFormat/>
  <Paragraphs>85</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vt:lpstr>
      <vt:lpstr>Calibri</vt:lpstr>
      <vt:lpstr>Microsoft YaHei</vt:lpstr>
      <vt:lpstr>Arial Unicode MS</vt:lpstr>
      <vt:lpstr>Calibri</vt:lpstr>
      <vt:lpstr>Office Theme</vt:lpstr>
      <vt:lpstr>PowerPoint 演示文稿</vt:lpstr>
      <vt:lpstr>Overview</vt:lpstr>
      <vt:lpstr>Exploratory Data Analysis </vt:lpstr>
      <vt:lpstr>Exploratory Data Analysis </vt:lpstr>
      <vt:lpstr>Profit Analysis</vt:lpstr>
      <vt:lpstr>Profit/Cost Analysis</vt:lpstr>
      <vt:lpstr>Date Analysis</vt:lpstr>
      <vt:lpstr>Coverage Analysis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surya prakash tripathi</dc:creator>
  <cp:lastModifiedBy>Samson Eze</cp:lastModifiedBy>
  <cp:revision>2</cp:revision>
  <dcterms:created xsi:type="dcterms:W3CDTF">2024-04-14T20:08:58Z</dcterms:created>
  <dcterms:modified xsi:type="dcterms:W3CDTF">2024-04-14T22:54:04Z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B40848F2E7D342FF9657BB3A165AAEF1_13</vt:lpwstr>
  </property>
  <property fmtid="{D5CDD505-2E9C-101B-9397-08002B2CF9AE}" pid="3" name="KSOProductBuildVer">
    <vt:lpwstr>1033-12.2.0.13472</vt:lpwstr>
  </property>
</Properties>
</file>