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guide id="3" orient="horz" pos="2160">
          <p15:clr>
            <a:srgbClr val="747775"/>
          </p15:clr>
        </p15:guide>
        <p15:guide id="4" pos="3840">
          <p15:clr>
            <a:srgbClr val="747775"/>
          </p15:clr>
        </p15:guide>
      </p15:sldGuideLst>
    </p:ext>
    <p:ext uri="http://customooxmlschemas.google.com/">
      <go:slidesCustomData xmlns:go="http://customooxmlschemas.google.com/" r:id="rId19" roundtripDataSignature="AMtx7miPhpVWFmelcQEQCby4zV05RrcA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E71715-57C6-4156-8415-999170734424}">
  <a:tblStyle styleId="{ADE71715-57C6-4156-8415-9991707344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fd5b2a02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1fd5b2a02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fd5b2a0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1fd5b2a02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fd5b2a0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1fd5b2a02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fd5b2a0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1fd5b2a02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fd5b2a02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1fd5b2a02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fd5b2a02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1fd5b2a02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fd5b2a02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1fd5b2a02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fd5b2a02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1fd5b2a02b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20-March-2023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1fd5b2a02b_0_13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21fd5b2a02b_0_13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Retention</a:t>
            </a:r>
            <a:r>
              <a:rPr lang="en-US">
                <a:solidFill>
                  <a:schemeClr val="accent2"/>
                </a:solidFill>
              </a:rPr>
              <a:t> Analysis</a:t>
            </a:r>
            <a:endParaRPr/>
          </a:p>
        </p:txBody>
      </p:sp>
      <p:pic>
        <p:nvPicPr>
          <p:cNvPr id="167" name="Google Shape;167;g21fd5b2a02b_0_132"/>
          <p:cNvPicPr preferRelativeResize="0"/>
          <p:nvPr/>
        </p:nvPicPr>
        <p:blipFill>
          <a:blip r:embed="rId3">
            <a:alphaModFix/>
          </a:blip>
          <a:stretch>
            <a:fillRect/>
          </a:stretch>
        </p:blipFill>
        <p:spPr>
          <a:xfrm>
            <a:off x="1143000" y="1905137"/>
            <a:ext cx="3810000" cy="3124063"/>
          </a:xfrm>
          <a:prstGeom prst="rect">
            <a:avLst/>
          </a:prstGeom>
          <a:noFill/>
          <a:ln>
            <a:noFill/>
          </a:ln>
        </p:spPr>
      </p:pic>
      <p:sp>
        <p:nvSpPr>
          <p:cNvPr id="168" name="Google Shape;168;g21fd5b2a02b_0_132"/>
          <p:cNvSpPr txBox="1"/>
          <p:nvPr/>
        </p:nvSpPr>
        <p:spPr>
          <a:xfrm>
            <a:off x="1343400" y="5099400"/>
            <a:ext cx="360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In general users in `Yellow` company have more rides per user</a:t>
            </a:r>
            <a:endParaRPr/>
          </a:p>
        </p:txBody>
      </p:sp>
      <p:pic>
        <p:nvPicPr>
          <p:cNvPr id="169" name="Google Shape;169;g21fd5b2a02b_0_132"/>
          <p:cNvPicPr preferRelativeResize="0"/>
          <p:nvPr/>
        </p:nvPicPr>
        <p:blipFill>
          <a:blip r:embed="rId4">
            <a:alphaModFix/>
          </a:blip>
          <a:stretch>
            <a:fillRect/>
          </a:stretch>
        </p:blipFill>
        <p:spPr>
          <a:xfrm>
            <a:off x="5962651" y="1905000"/>
            <a:ext cx="4781549" cy="3048000"/>
          </a:xfrm>
          <a:prstGeom prst="rect">
            <a:avLst/>
          </a:prstGeom>
          <a:noFill/>
          <a:ln>
            <a:noFill/>
          </a:ln>
        </p:spPr>
      </p:pic>
      <p:sp>
        <p:nvSpPr>
          <p:cNvPr id="170" name="Google Shape;170;g21fd5b2a02b_0_132"/>
          <p:cNvSpPr txBox="1"/>
          <p:nvPr/>
        </p:nvSpPr>
        <p:spPr>
          <a:xfrm>
            <a:off x="6296400" y="5029200"/>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In </a:t>
            </a:r>
            <a:r>
              <a:rPr b="1" lang="en-US"/>
              <a:t>70%</a:t>
            </a:r>
            <a:r>
              <a:rPr lang="en-US"/>
              <a:t> of cases users tends to select Yellow over Pink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
        <p:nvSpPr>
          <p:cNvPr id="176" name="Google Shape;176;p20"/>
          <p:cNvSpPr txBox="1"/>
          <p:nvPr/>
        </p:nvSpPr>
        <p:spPr>
          <a:xfrm>
            <a:off x="76200" y="1425300"/>
            <a:ext cx="118872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According to performed analysis the conclusions 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1. Profit:  </a:t>
            </a:r>
            <a:endParaRPr b="1" sz="1200"/>
          </a:p>
          <a:p>
            <a:pPr indent="0" lvl="0" marL="0" rtl="0" algn="l">
              <a:spcBef>
                <a:spcPts val="0"/>
              </a:spcBef>
              <a:spcAft>
                <a:spcPts val="0"/>
              </a:spcAft>
              <a:buNone/>
            </a:pPr>
            <a:r>
              <a:rPr lang="en-US" sz="1200"/>
              <a:t>    - Profit of Yellow company is ~8 times bigger than profit of Pink company</a:t>
            </a:r>
            <a:endParaRPr sz="1200"/>
          </a:p>
          <a:p>
            <a:pPr indent="0" lvl="0" marL="0" rtl="0" algn="l">
              <a:spcBef>
                <a:spcPts val="0"/>
              </a:spcBef>
              <a:spcAft>
                <a:spcPts val="0"/>
              </a:spcAft>
              <a:buNone/>
            </a:pPr>
            <a:r>
              <a:rPr lang="en-US" sz="1200"/>
              <a:t>    - Average profit per km of Yellow company is ~2.5 times bigger than of Pink company</a:t>
            </a:r>
            <a:endParaRPr sz="1200"/>
          </a:p>
          <a:p>
            <a:pPr indent="0" lvl="0" marL="0" rtl="0" algn="l">
              <a:spcBef>
                <a:spcPts val="0"/>
              </a:spcBef>
              <a:spcAft>
                <a:spcPts val="0"/>
              </a:spcAft>
              <a:buNone/>
            </a:pPr>
            <a:r>
              <a:rPr lang="en-US" sz="1200"/>
              <a:t>    - Most of the profit of Yellow and Pink companies comes from New York</a:t>
            </a:r>
            <a:endParaRPr sz="1200"/>
          </a:p>
          <a:p>
            <a:pPr indent="0" lvl="0" marL="0" rtl="0" algn="l">
              <a:spcBef>
                <a:spcPts val="0"/>
              </a:spcBef>
              <a:spcAft>
                <a:spcPts val="0"/>
              </a:spcAft>
              <a:buNone/>
            </a:pPr>
            <a:r>
              <a:rPr lang="en-US" sz="1200"/>
              <a:t>    - Yellow cab company's rides are 95% profitable, in contrast 87% of Pink company's  rides are profitable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2. Customer profile:</a:t>
            </a:r>
            <a:endParaRPr b="1" sz="1200"/>
          </a:p>
          <a:p>
            <a:pPr indent="0" lvl="0" marL="0" rtl="0" algn="l">
              <a:spcBef>
                <a:spcPts val="0"/>
              </a:spcBef>
              <a:spcAft>
                <a:spcPts val="0"/>
              </a:spcAft>
              <a:buNone/>
            </a:pPr>
            <a:r>
              <a:rPr lang="en-US" sz="1200"/>
              <a:t>    - 73% of customers are below age 40 and 27% are older for both companies</a:t>
            </a:r>
            <a:endParaRPr sz="1200"/>
          </a:p>
          <a:p>
            <a:pPr indent="0" lvl="0" marL="0" rtl="0" algn="l">
              <a:spcBef>
                <a:spcPts val="0"/>
              </a:spcBef>
              <a:spcAft>
                <a:spcPts val="0"/>
              </a:spcAft>
              <a:buNone/>
            </a:pPr>
            <a:r>
              <a:rPr lang="en-US" sz="1200"/>
              <a:t>    - Percentage of Males is ~8% higher than Females for both companies</a:t>
            </a:r>
            <a:endParaRPr sz="1200"/>
          </a:p>
          <a:p>
            <a:pPr indent="0" lvl="0" marL="0" rtl="0" algn="l">
              <a:spcBef>
                <a:spcPts val="0"/>
              </a:spcBef>
              <a:spcAft>
                <a:spcPts val="0"/>
              </a:spcAft>
              <a:buNone/>
            </a:pPr>
            <a:r>
              <a:rPr lang="en-US" sz="1200"/>
              <a:t>    - 91% of customers have income &lt; 25000 usd and 9% have more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3. Coverage:</a:t>
            </a:r>
            <a:endParaRPr b="1" sz="1200"/>
          </a:p>
          <a:p>
            <a:pPr indent="0" lvl="0" marL="0" rtl="0" algn="l">
              <a:spcBef>
                <a:spcPts val="0"/>
              </a:spcBef>
              <a:spcAft>
                <a:spcPts val="0"/>
              </a:spcAft>
              <a:buNone/>
            </a:pPr>
            <a:r>
              <a:rPr lang="en-US" sz="1200"/>
              <a:t>    - In most cities Yellow company have higher percentage of users</a:t>
            </a:r>
            <a:endParaRPr sz="1200"/>
          </a:p>
          <a:p>
            <a:pPr indent="0" lvl="0" marL="0" rtl="0" algn="l">
              <a:spcBef>
                <a:spcPts val="0"/>
              </a:spcBef>
              <a:spcAft>
                <a:spcPts val="0"/>
              </a:spcAft>
              <a:buNone/>
            </a:pPr>
            <a:r>
              <a:rPr lang="en-US" sz="1200"/>
              <a:t>    - In total `Yellow` company have higher percentage of users</a:t>
            </a:r>
            <a:endParaRPr sz="1200"/>
          </a:p>
          <a:p>
            <a:pPr indent="0" lvl="0" marL="0" rtl="0" algn="l">
              <a:spcBef>
                <a:spcPts val="0"/>
              </a:spcBef>
              <a:spcAft>
                <a:spcPts val="0"/>
              </a:spcAft>
              <a:buNone/>
            </a:pPr>
            <a:r>
              <a:rPr lang="en-US" sz="1200"/>
              <a:t>   </a:t>
            </a:r>
            <a:endParaRPr sz="1200"/>
          </a:p>
          <a:p>
            <a:pPr indent="0" lvl="0" marL="0" rtl="0" algn="l">
              <a:spcBef>
                <a:spcPts val="0"/>
              </a:spcBef>
              <a:spcAft>
                <a:spcPts val="0"/>
              </a:spcAft>
              <a:buNone/>
            </a:pPr>
            <a:r>
              <a:rPr b="1" lang="en-US" sz="1200"/>
              <a:t>4. Seasonal dependency:</a:t>
            </a:r>
            <a:endParaRPr b="1" sz="1200"/>
          </a:p>
          <a:p>
            <a:pPr indent="0" lvl="0" marL="0" rtl="0" algn="l">
              <a:spcBef>
                <a:spcPts val="0"/>
              </a:spcBef>
              <a:spcAft>
                <a:spcPts val="0"/>
              </a:spcAft>
              <a:buNone/>
            </a:pPr>
            <a:r>
              <a:rPr lang="en-US" sz="1200"/>
              <a:t>    - Number of orders tends to go higher by the end of the year</a:t>
            </a:r>
            <a:endParaRPr sz="1200"/>
          </a:p>
          <a:p>
            <a:pPr indent="0" lvl="0" marL="0" rtl="0" algn="l">
              <a:spcBef>
                <a:spcPts val="0"/>
              </a:spcBef>
              <a:spcAft>
                <a:spcPts val="0"/>
              </a:spcAft>
              <a:buNone/>
            </a:pPr>
            <a:r>
              <a:rPr lang="en-US" sz="1200"/>
              <a:t>    - In some years there are extremely high amount of orders during New Years holidays</a:t>
            </a:r>
            <a:endParaRPr sz="1200"/>
          </a:p>
          <a:p>
            <a:pPr indent="0" lvl="0" marL="0" rtl="0" algn="l">
              <a:spcBef>
                <a:spcPts val="0"/>
              </a:spcBef>
              <a:spcAft>
                <a:spcPts val="0"/>
              </a:spcAft>
              <a:buNone/>
            </a:pPr>
            <a:r>
              <a:rPr lang="en-US" sz="1200"/>
              <a:t>    - Theres is week-wise seasonal component: there is a high amount of orders in couple of days before the weekends, at the start of the week number of orders is the lowest</a:t>
            </a:r>
            <a:endParaRPr sz="1200"/>
          </a:p>
          <a:p>
            <a:pPr indent="0" lvl="0" marL="0" rtl="0" algn="l">
              <a:spcBef>
                <a:spcPts val="0"/>
              </a:spcBef>
              <a:spcAft>
                <a:spcPts val="0"/>
              </a:spcAft>
              <a:buNone/>
            </a:pPr>
            <a:r>
              <a:rPr lang="en-US" sz="1200"/>
              <a:t>  </a:t>
            </a:r>
            <a:endParaRPr sz="1200"/>
          </a:p>
          <a:p>
            <a:pPr indent="0" lvl="0" marL="0" rtl="0" algn="l">
              <a:spcBef>
                <a:spcPts val="0"/>
              </a:spcBef>
              <a:spcAft>
                <a:spcPts val="0"/>
              </a:spcAft>
              <a:buNone/>
            </a:pPr>
            <a:r>
              <a:rPr b="1" lang="en-US" sz="1200"/>
              <a:t>5. Retention:</a:t>
            </a:r>
            <a:endParaRPr b="1" sz="1200"/>
          </a:p>
          <a:p>
            <a:pPr indent="0" lvl="0" marL="0" rtl="0" algn="l">
              <a:spcBef>
                <a:spcPts val="0"/>
              </a:spcBef>
              <a:spcAft>
                <a:spcPts val="0"/>
              </a:spcAft>
              <a:buNone/>
            </a:pPr>
            <a:r>
              <a:rPr lang="en-US" sz="1200"/>
              <a:t>    - In general users in Yellow company have more rides per user</a:t>
            </a:r>
            <a:endParaRPr sz="1200"/>
          </a:p>
          <a:p>
            <a:pPr indent="0" lvl="0" marL="0" rtl="0" algn="l">
              <a:spcBef>
                <a:spcPts val="0"/>
              </a:spcBef>
              <a:spcAft>
                <a:spcPts val="0"/>
              </a:spcAft>
              <a:buNone/>
            </a:pPr>
            <a:r>
              <a:rPr lang="en-US" sz="1200"/>
              <a:t>    - In 70% of cases users tends to select Yellow over Pink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Recommendation:</a:t>
            </a:r>
            <a:endParaRPr b="1" sz="1200"/>
          </a:p>
          <a:p>
            <a:pPr indent="0" lvl="0" marL="0" rtl="0" algn="l">
              <a:spcBef>
                <a:spcPts val="0"/>
              </a:spcBef>
              <a:spcAft>
                <a:spcPts val="0"/>
              </a:spcAft>
              <a:buNone/>
            </a:pPr>
            <a:r>
              <a:rPr lang="en-US" sz="1200"/>
              <a:t>    On basis of point above we recommend Yellow cab for investment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82" name="Google Shape;182;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 name="Google Shape;18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0027" lvl="0" marL="228600" rtl="0" algn="l">
              <a:lnSpc>
                <a:spcPct val="90000"/>
              </a:lnSpc>
              <a:spcBef>
                <a:spcPts val="0"/>
              </a:spcBef>
              <a:spcAft>
                <a:spcPts val="0"/>
              </a:spcAft>
              <a:buClr>
                <a:schemeClr val="dk1"/>
              </a:buClr>
              <a:buSzPct val="100000"/>
              <a:buChar char="•"/>
            </a:pPr>
            <a:r>
              <a:rPr lang="en-US" sz="180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a:p>
          <a:p>
            <a:pPr indent="0" lvl="0" marL="0" rtl="0" algn="l">
              <a:lnSpc>
                <a:spcPct val="90000"/>
              </a:lnSpc>
              <a:spcBef>
                <a:spcPts val="1000"/>
              </a:spcBef>
              <a:spcAft>
                <a:spcPts val="0"/>
              </a:spcAft>
              <a:buClr>
                <a:schemeClr val="dk1"/>
              </a:buClr>
              <a:buSzPct val="100000"/>
              <a:buNone/>
            </a:pPr>
            <a:r>
              <a:t/>
            </a:r>
            <a:endParaRPr sz="1800"/>
          </a:p>
          <a:p>
            <a:pPr indent="-220027" lvl="0" marL="228600" rtl="0" algn="l">
              <a:lnSpc>
                <a:spcPct val="90000"/>
              </a:lnSpc>
              <a:spcBef>
                <a:spcPts val="1000"/>
              </a:spcBef>
              <a:spcAft>
                <a:spcPts val="0"/>
              </a:spcAft>
              <a:buClr>
                <a:schemeClr val="dk1"/>
              </a:buClr>
              <a:buSzPct val="100000"/>
              <a:buChar char="•"/>
            </a:pPr>
            <a:r>
              <a:rPr lang="en-US" sz="1800"/>
              <a:t>Objective :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ct val="100000"/>
              <a:buNone/>
            </a:pPr>
            <a:r>
              <a:t/>
            </a:r>
            <a:endParaRPr sz="1800"/>
          </a:p>
          <a:p>
            <a:pPr indent="-114300" lvl="0" marL="228600" rtl="0" algn="l">
              <a:lnSpc>
                <a:spcPct val="90000"/>
              </a:lnSpc>
              <a:spcBef>
                <a:spcPts val="1000"/>
              </a:spcBef>
              <a:spcAft>
                <a:spcPts val="0"/>
              </a:spcAft>
              <a:buClr>
                <a:schemeClr val="dk1"/>
              </a:buClr>
              <a:buSzPct val="100000"/>
              <a:buNone/>
            </a:pPr>
            <a:r>
              <a:t/>
            </a:r>
            <a:endParaRPr sz="1800"/>
          </a:p>
          <a:p>
            <a:pPr indent="0" lvl="0" marL="0" rtl="0" algn="l">
              <a:lnSpc>
                <a:spcPct val="90000"/>
              </a:lnSpc>
              <a:spcBef>
                <a:spcPts val="1000"/>
              </a:spcBef>
              <a:spcAft>
                <a:spcPts val="0"/>
              </a:spcAft>
              <a:buClr>
                <a:schemeClr val="dk1"/>
              </a:buClr>
              <a:buSzPct val="100000"/>
              <a:buNone/>
            </a:pPr>
            <a:r>
              <a:rPr lang="en-US" sz="1800"/>
              <a:t>The data analysis included: </a:t>
            </a:r>
            <a:endParaRPr/>
          </a:p>
          <a:p>
            <a:pPr indent="-220027" lvl="0" marL="228600" rtl="0" algn="l">
              <a:lnSpc>
                <a:spcPct val="90000"/>
              </a:lnSpc>
              <a:spcBef>
                <a:spcPts val="1000"/>
              </a:spcBef>
              <a:spcAft>
                <a:spcPts val="0"/>
              </a:spcAft>
              <a:buClr>
                <a:schemeClr val="dk1"/>
              </a:buClr>
              <a:buSzPct val="100000"/>
              <a:buChar char="•"/>
            </a:pPr>
            <a:r>
              <a:rPr lang="en-US" sz="1800"/>
              <a:t>E</a:t>
            </a:r>
            <a:r>
              <a:rPr lang="en-US" sz="1800"/>
              <a:t>xploratory</a:t>
            </a:r>
            <a:r>
              <a:rPr lang="en-US" sz="1800"/>
              <a:t> data analysi</a:t>
            </a:r>
            <a:r>
              <a:rPr lang="en-US" sz="1800"/>
              <a:t>s </a:t>
            </a:r>
            <a:endParaRPr sz="1800"/>
          </a:p>
          <a:p>
            <a:pPr indent="-220027" lvl="0" marL="228600" rtl="0" algn="l">
              <a:lnSpc>
                <a:spcPct val="90000"/>
              </a:lnSpc>
              <a:spcBef>
                <a:spcPts val="1000"/>
              </a:spcBef>
              <a:spcAft>
                <a:spcPts val="0"/>
              </a:spcAft>
              <a:buClr>
                <a:schemeClr val="dk1"/>
              </a:buClr>
              <a:buSzPct val="100000"/>
              <a:buChar char="•"/>
            </a:pPr>
            <a:r>
              <a:rPr lang="en-US" sz="1800"/>
              <a:t>Profit analysis</a:t>
            </a:r>
            <a:endParaRPr/>
          </a:p>
          <a:p>
            <a:pPr indent="-220027" lvl="0" marL="228600" rtl="0" algn="l">
              <a:lnSpc>
                <a:spcPct val="90000"/>
              </a:lnSpc>
              <a:spcBef>
                <a:spcPts val="1000"/>
              </a:spcBef>
              <a:spcAft>
                <a:spcPts val="0"/>
              </a:spcAft>
              <a:buClr>
                <a:schemeClr val="dk1"/>
              </a:buClr>
              <a:buSzPct val="100000"/>
              <a:buChar char="•"/>
            </a:pPr>
            <a:r>
              <a:rPr lang="en-US" sz="1800"/>
              <a:t>Segmentional analysis</a:t>
            </a:r>
            <a:endParaRPr sz="1800"/>
          </a:p>
          <a:p>
            <a:pPr indent="-220027" lvl="0" marL="228600" rtl="0" algn="l">
              <a:lnSpc>
                <a:spcPct val="90000"/>
              </a:lnSpc>
              <a:spcBef>
                <a:spcPts val="1000"/>
              </a:spcBef>
              <a:spcAft>
                <a:spcPts val="0"/>
              </a:spcAft>
              <a:buClr>
                <a:schemeClr val="dk1"/>
              </a:buClr>
              <a:buSzPct val="100000"/>
              <a:buChar char="•"/>
            </a:pPr>
            <a:r>
              <a:rPr lang="en-US" sz="1800"/>
              <a:t> Seasonal analysis</a:t>
            </a:r>
            <a:endParaRPr sz="1800"/>
          </a:p>
          <a:p>
            <a:pPr indent="-220027" lvl="0" marL="228600" rtl="0" algn="l">
              <a:lnSpc>
                <a:spcPct val="90000"/>
              </a:lnSpc>
              <a:spcBef>
                <a:spcPts val="1000"/>
              </a:spcBef>
              <a:spcAft>
                <a:spcPts val="0"/>
              </a:spcAft>
              <a:buSzPct val="100000"/>
              <a:buChar char="•"/>
            </a:pPr>
            <a:r>
              <a:rPr lang="en-US" sz="1800"/>
              <a:t>Coverage analysis</a:t>
            </a:r>
            <a:endParaRPr sz="1800"/>
          </a:p>
          <a:p>
            <a:pPr indent="-220027" lvl="0" marL="228600" rtl="0" algn="l">
              <a:lnSpc>
                <a:spcPct val="90000"/>
              </a:lnSpc>
              <a:spcBef>
                <a:spcPts val="1000"/>
              </a:spcBef>
              <a:spcAft>
                <a:spcPts val="0"/>
              </a:spcAft>
              <a:buSzPct val="100000"/>
              <a:buChar char="•"/>
            </a:pPr>
            <a:r>
              <a:rPr lang="en-US" sz="1800"/>
              <a:t>Retention analysis</a:t>
            </a:r>
            <a:endParaRPr sz="1800"/>
          </a:p>
          <a:p>
            <a:pPr indent="-220027" lvl="0" marL="228600" rtl="0" algn="l">
              <a:lnSpc>
                <a:spcPct val="90000"/>
              </a:lnSpc>
              <a:spcBef>
                <a:spcPts val="1000"/>
              </a:spcBef>
              <a:spcAft>
                <a:spcPts val="0"/>
              </a:spcAft>
              <a:buClr>
                <a:schemeClr val="dk1"/>
              </a:buClr>
              <a:buSzPct val="100000"/>
              <a:buChar char="•"/>
            </a:pPr>
            <a:r>
              <a:rPr lang="en-US" sz="1800"/>
              <a:t>Recommendations for investment</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1fd5b2a02b_0_2"/>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100"/>
              </a:spcBef>
              <a:spcAft>
                <a:spcPts val="0"/>
              </a:spcAft>
              <a:buSzPts val="1800"/>
              <a:buChar char="●"/>
            </a:pPr>
            <a:r>
              <a:rPr lang="en-US" sz="1800"/>
              <a:t>Provided dataset </a:t>
            </a:r>
            <a:r>
              <a:rPr lang="en-US" sz="1800"/>
              <a:t>consists</a:t>
            </a:r>
            <a:r>
              <a:rPr lang="en-US" sz="1800"/>
              <a:t> of 5 files, each represents different aspects of the customer profile.</a:t>
            </a:r>
            <a:endParaRPr sz="1800"/>
          </a:p>
          <a:p>
            <a:pPr indent="-295275" lvl="0" marL="914400" rtl="0" algn="l">
              <a:lnSpc>
                <a:spcPct val="115000"/>
              </a:lnSpc>
              <a:spcBef>
                <a:spcPts val="0"/>
              </a:spcBef>
              <a:spcAft>
                <a:spcPts val="0"/>
              </a:spcAft>
              <a:buSzPts val="1050"/>
              <a:buChar char="●"/>
            </a:pPr>
            <a:r>
              <a:rPr b="1" lang="en-US" sz="1800"/>
              <a:t>Cab_Data.csv</a:t>
            </a:r>
            <a:r>
              <a:rPr lang="en-US" sz="1800"/>
              <a:t> – this file includes details of transaction for 2 cab companies</a:t>
            </a:r>
            <a:endParaRPr sz="1800"/>
          </a:p>
          <a:p>
            <a:pPr indent="-295275" lvl="0" marL="914400" rtl="0" algn="l">
              <a:lnSpc>
                <a:spcPct val="115000"/>
              </a:lnSpc>
              <a:spcBef>
                <a:spcPts val="0"/>
              </a:spcBef>
              <a:spcAft>
                <a:spcPts val="0"/>
              </a:spcAft>
              <a:buSzPts val="1050"/>
              <a:buChar char="●"/>
            </a:pPr>
            <a:r>
              <a:rPr b="1" lang="en-US" sz="1800"/>
              <a:t>Customer_ID.csv</a:t>
            </a:r>
            <a:r>
              <a:rPr lang="en-US" sz="1800"/>
              <a:t> – this is a mapping table that contains a unique identifier which links the customer’s demographic details</a:t>
            </a:r>
            <a:endParaRPr sz="1800"/>
          </a:p>
          <a:p>
            <a:pPr indent="-295275" lvl="0" marL="914400" rtl="0" algn="l">
              <a:lnSpc>
                <a:spcPct val="115000"/>
              </a:lnSpc>
              <a:spcBef>
                <a:spcPts val="0"/>
              </a:spcBef>
              <a:spcAft>
                <a:spcPts val="0"/>
              </a:spcAft>
              <a:buSzPts val="1050"/>
              <a:buChar char="●"/>
            </a:pPr>
            <a:r>
              <a:rPr b="1" lang="en-US" sz="1800"/>
              <a:t>Transaction_ID.csv</a:t>
            </a:r>
            <a:r>
              <a:rPr lang="en-US" sz="1800"/>
              <a:t> – this is a mapping table that contains transaction to customer mapping and payment mode</a:t>
            </a:r>
            <a:endParaRPr sz="1800"/>
          </a:p>
          <a:p>
            <a:pPr indent="-295275" lvl="0" marL="914400" rtl="0" algn="l">
              <a:lnSpc>
                <a:spcPct val="115000"/>
              </a:lnSpc>
              <a:spcBef>
                <a:spcPts val="0"/>
              </a:spcBef>
              <a:spcAft>
                <a:spcPts val="0"/>
              </a:spcAft>
              <a:buSzPts val="1050"/>
              <a:buChar char="●"/>
            </a:pPr>
            <a:r>
              <a:rPr b="1" lang="en-US" sz="1800"/>
              <a:t>City.csv</a:t>
            </a:r>
            <a:r>
              <a:rPr lang="en-US" sz="1800"/>
              <a:t> – this file contains list of US cities, their population and number of cab users</a:t>
            </a:r>
            <a:endParaRPr sz="1800"/>
          </a:p>
          <a:p>
            <a:pPr indent="-295275" lvl="0" marL="914400" rtl="0" algn="l">
              <a:lnSpc>
                <a:spcPct val="115000"/>
              </a:lnSpc>
              <a:spcBef>
                <a:spcPts val="0"/>
              </a:spcBef>
              <a:spcAft>
                <a:spcPts val="0"/>
              </a:spcAft>
              <a:buSzPts val="1050"/>
              <a:buChar char="●"/>
            </a:pPr>
            <a:r>
              <a:rPr b="1" lang="en-US" sz="1800"/>
              <a:t>Holiday.csv</a:t>
            </a:r>
            <a:r>
              <a:rPr lang="en-US" sz="1800"/>
              <a:t> – this file contains dates of US holidays</a:t>
            </a:r>
            <a:endParaRPr sz="1800"/>
          </a:p>
          <a:p>
            <a:pPr indent="0" lvl="0" marL="0" rtl="0" algn="l">
              <a:lnSpc>
                <a:spcPct val="90000"/>
              </a:lnSpc>
              <a:spcBef>
                <a:spcPts val="70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There are 22 features in total</a:t>
            </a:r>
            <a:endParaRPr sz="1800"/>
          </a:p>
          <a:p>
            <a:pPr indent="0" lvl="0" marL="45720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Timestamps </a:t>
            </a:r>
            <a:r>
              <a:rPr lang="en-US" sz="1800"/>
              <a:t>present</a:t>
            </a:r>
            <a:r>
              <a:rPr lang="en-US" sz="1800"/>
              <a:t> cover the interval from 2016</a:t>
            </a:r>
            <a:r>
              <a:rPr lang="en-US" sz="1800"/>
              <a:t>-01-02 to 2018-12-31</a:t>
            </a:r>
            <a:endParaRPr sz="1800"/>
          </a:p>
        </p:txBody>
      </p:sp>
      <p:sp>
        <p:nvSpPr>
          <p:cNvPr id="98" name="Google Shape;98;g21fd5b2a02b_0_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g21fd5b2a02b_0_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Exploratory Data Analysis</a:t>
            </a:r>
            <a:r>
              <a:rPr lang="en-US">
                <a:solidFill>
                  <a:schemeClr val="accent2"/>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1fd5b2a02b_0_11"/>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100"/>
              </a:spcBef>
              <a:spcAft>
                <a:spcPts val="0"/>
              </a:spcAft>
              <a:buSzPts val="1800"/>
              <a:buChar char="●"/>
            </a:pPr>
            <a:r>
              <a:rPr lang="en-US" sz="1800"/>
              <a:t>There were 0.13% of duplicates, which were dropped</a:t>
            </a:r>
            <a:endParaRPr sz="1800"/>
          </a:p>
          <a:p>
            <a:pPr indent="-342900" lvl="0" marL="457200" rtl="0" algn="l">
              <a:lnSpc>
                <a:spcPct val="115000"/>
              </a:lnSpc>
              <a:spcBef>
                <a:spcPts val="0"/>
              </a:spcBef>
              <a:spcAft>
                <a:spcPts val="0"/>
              </a:spcAft>
              <a:buSzPts val="1800"/>
              <a:buChar char="●"/>
            </a:pPr>
            <a:r>
              <a:rPr lang="en-US" sz="1800"/>
              <a:t>Outliers are present in Price Charged feature</a:t>
            </a:r>
            <a:endParaRPr sz="1800"/>
          </a:p>
          <a:p>
            <a:pPr indent="-342900" lvl="0" marL="457200" rtl="0" algn="l">
              <a:lnSpc>
                <a:spcPct val="115000"/>
              </a:lnSpc>
              <a:spcBef>
                <a:spcPts val="0"/>
              </a:spcBef>
              <a:spcAft>
                <a:spcPts val="0"/>
              </a:spcAft>
              <a:buSzPts val="1800"/>
              <a:buChar char="●"/>
            </a:pPr>
            <a:r>
              <a:rPr lang="en-US" sz="1800"/>
              <a:t>Price Charged  and </a:t>
            </a:r>
            <a:r>
              <a:rPr lang="en-US" sz="1800"/>
              <a:t>Cost of trips are higher in general for Yellow company</a:t>
            </a:r>
            <a:endParaRPr sz="1800"/>
          </a:p>
          <a:p>
            <a:pPr indent="-342900" lvl="0" marL="457200" rtl="0" algn="l">
              <a:lnSpc>
                <a:spcPct val="115000"/>
              </a:lnSpc>
              <a:spcBef>
                <a:spcPts val="0"/>
              </a:spcBef>
              <a:spcAft>
                <a:spcPts val="0"/>
              </a:spcAft>
              <a:buSzPts val="1800"/>
              <a:buChar char="●"/>
            </a:pPr>
            <a:r>
              <a:rPr lang="en-US" sz="1800"/>
              <a:t>Distributions of KM Travelled is almost equal for both companies</a:t>
            </a:r>
            <a:endParaRPr sz="1800"/>
          </a:p>
          <a:p>
            <a:pPr indent="-342900" lvl="0" marL="457200" rtl="0" algn="l">
              <a:lnSpc>
                <a:spcPct val="115000"/>
              </a:lnSpc>
              <a:spcBef>
                <a:spcPts val="0"/>
              </a:spcBef>
              <a:spcAft>
                <a:spcPts val="0"/>
              </a:spcAft>
              <a:buSzPts val="1800"/>
              <a:buChar char="●"/>
            </a:pPr>
            <a:r>
              <a:rPr lang="en-US" sz="1800"/>
              <a:t>By the end of year amount of rides increases</a:t>
            </a:r>
            <a:endParaRPr sz="1800"/>
          </a:p>
          <a:p>
            <a:pPr indent="-342900" lvl="0" marL="457200" rtl="0" algn="l">
              <a:lnSpc>
                <a:spcPct val="115000"/>
              </a:lnSpc>
              <a:spcBef>
                <a:spcPts val="0"/>
              </a:spcBef>
              <a:spcAft>
                <a:spcPts val="0"/>
              </a:spcAft>
              <a:buSzPts val="1800"/>
              <a:buChar char="●"/>
            </a:pPr>
            <a:r>
              <a:rPr lang="en-US" sz="1800"/>
              <a:t>People with similar Income are using both companies equally</a:t>
            </a:r>
            <a:endParaRPr sz="1800"/>
          </a:p>
          <a:p>
            <a:pPr indent="-342900" lvl="0" marL="457200" rtl="0" algn="l">
              <a:lnSpc>
                <a:spcPct val="115000"/>
              </a:lnSpc>
              <a:spcBef>
                <a:spcPts val="0"/>
              </a:spcBef>
              <a:spcAft>
                <a:spcPts val="0"/>
              </a:spcAft>
              <a:buSzPts val="1800"/>
              <a:buChar char="●"/>
            </a:pPr>
            <a:r>
              <a:rPr lang="en-US" sz="1800"/>
              <a:t>Yellow cab company have more Users in general</a:t>
            </a:r>
            <a:endParaRPr sz="1800"/>
          </a:p>
          <a:p>
            <a:pPr indent="-342900" lvl="0" marL="457200" rtl="0" algn="l">
              <a:lnSpc>
                <a:spcPct val="115000"/>
              </a:lnSpc>
              <a:spcBef>
                <a:spcPts val="0"/>
              </a:spcBef>
              <a:spcAft>
                <a:spcPts val="0"/>
              </a:spcAft>
              <a:buSzPts val="1800"/>
              <a:buChar char="●"/>
            </a:pPr>
            <a:r>
              <a:rPr lang="en-US" sz="1800"/>
              <a:t>Number of Users doesn’t strictly depends on the population of the city</a:t>
            </a:r>
            <a:endParaRPr sz="1800"/>
          </a:p>
          <a:p>
            <a:pPr indent="-342900" lvl="0" marL="457200" rtl="0" algn="l">
              <a:lnSpc>
                <a:spcPct val="115000"/>
              </a:lnSpc>
              <a:spcBef>
                <a:spcPts val="0"/>
              </a:spcBef>
              <a:spcAft>
                <a:spcPts val="0"/>
              </a:spcAft>
              <a:buSzPts val="1800"/>
              <a:buChar char="●"/>
            </a:pPr>
            <a:r>
              <a:rPr lang="en-US" sz="1800"/>
              <a:t>In all Cities people have similar distribution of Age between 18 and 65 with mean value ~35 years </a:t>
            </a:r>
            <a:endParaRPr sz="1800"/>
          </a:p>
          <a:p>
            <a:pPr indent="-342900" lvl="0" marL="457200" rtl="0" algn="l">
              <a:lnSpc>
                <a:spcPct val="115000"/>
              </a:lnSpc>
              <a:spcBef>
                <a:spcPts val="0"/>
              </a:spcBef>
              <a:spcAft>
                <a:spcPts val="0"/>
              </a:spcAft>
              <a:buSzPts val="1800"/>
              <a:buChar char="●"/>
            </a:pPr>
            <a:r>
              <a:rPr lang="en-US" sz="1800"/>
              <a:t>Yellow company has the most amount of rides in New York, Pink company - in Los Angeles</a:t>
            </a:r>
            <a:endParaRPr sz="1800"/>
          </a:p>
          <a:p>
            <a:pPr indent="-342900" lvl="0" marL="457200" rtl="0" algn="l">
              <a:lnSpc>
                <a:spcPct val="115000"/>
              </a:lnSpc>
              <a:spcBef>
                <a:spcPts val="0"/>
              </a:spcBef>
              <a:spcAft>
                <a:spcPts val="0"/>
              </a:spcAft>
              <a:buSzPts val="1800"/>
              <a:buChar char="●"/>
            </a:pPr>
            <a:r>
              <a:rPr lang="en-US" sz="1800"/>
              <a:t>Payment by card is more popular</a:t>
            </a:r>
            <a:endParaRPr sz="1800"/>
          </a:p>
          <a:p>
            <a:pPr indent="-342900" lvl="0" marL="457200" rtl="0" algn="l">
              <a:lnSpc>
                <a:spcPct val="115000"/>
              </a:lnSpc>
              <a:spcBef>
                <a:spcPts val="0"/>
              </a:spcBef>
              <a:spcAft>
                <a:spcPts val="0"/>
              </a:spcAft>
              <a:buSzPts val="1800"/>
              <a:buChar char="●"/>
            </a:pPr>
            <a:r>
              <a:rPr lang="en-US" sz="1800"/>
              <a:t>Most clients for both companies payment are Males</a:t>
            </a:r>
            <a:endParaRPr sz="1800"/>
          </a:p>
          <a:p>
            <a:pPr indent="0" lvl="0" marL="0" rtl="0" algn="l">
              <a:lnSpc>
                <a:spcPct val="115000"/>
              </a:lnSpc>
              <a:spcBef>
                <a:spcPts val="1100"/>
              </a:spcBef>
              <a:spcAft>
                <a:spcPts val="0"/>
              </a:spcAft>
              <a:buNone/>
            </a:pPr>
            <a:r>
              <a:t/>
            </a:r>
            <a:endParaRPr sz="1800"/>
          </a:p>
        </p:txBody>
      </p:sp>
      <p:sp>
        <p:nvSpPr>
          <p:cNvPr id="105" name="Google Shape;105;g21fd5b2a02b_0_1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g21fd5b2a02b_0_1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Exploratory Data Analysis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1fd5b2a02b_0_2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g21fd5b2a02b_0_2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Profit Analysis</a:t>
            </a:r>
            <a:endParaRPr/>
          </a:p>
        </p:txBody>
      </p:sp>
      <p:pic>
        <p:nvPicPr>
          <p:cNvPr id="113" name="Google Shape;113;g21fd5b2a02b_0_24"/>
          <p:cNvPicPr preferRelativeResize="0"/>
          <p:nvPr/>
        </p:nvPicPr>
        <p:blipFill>
          <a:blip r:embed="rId3">
            <a:alphaModFix/>
          </a:blip>
          <a:stretch>
            <a:fillRect/>
          </a:stretch>
        </p:blipFill>
        <p:spPr>
          <a:xfrm>
            <a:off x="228600" y="1524000"/>
            <a:ext cx="4516499" cy="2714125"/>
          </a:xfrm>
          <a:prstGeom prst="rect">
            <a:avLst/>
          </a:prstGeom>
          <a:noFill/>
          <a:ln>
            <a:noFill/>
          </a:ln>
        </p:spPr>
      </p:pic>
      <p:sp>
        <p:nvSpPr>
          <p:cNvPr id="114" name="Google Shape;114;g21fd5b2a02b_0_24"/>
          <p:cNvSpPr txBox="1"/>
          <p:nvPr/>
        </p:nvSpPr>
        <p:spPr>
          <a:xfrm>
            <a:off x="8915400" y="2895600"/>
            <a:ext cx="3200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Profit of `Yellow` company is </a:t>
            </a:r>
            <a:r>
              <a:rPr b="1" lang="en-US"/>
              <a:t>~8 times bigger</a:t>
            </a:r>
            <a:r>
              <a:rPr lang="en-US"/>
              <a:t> than profit of `Pink` company</a:t>
            </a:r>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solidFill>
                  <a:schemeClr val="dk1"/>
                </a:solidFill>
              </a:rPr>
              <a:t>Average profit per km of `Yellow` company is </a:t>
            </a:r>
            <a:r>
              <a:rPr b="1" lang="en-US">
                <a:solidFill>
                  <a:schemeClr val="dk1"/>
                </a:solidFill>
              </a:rPr>
              <a:t>~2.5 times bigger</a:t>
            </a:r>
            <a:r>
              <a:rPr lang="en-US">
                <a:solidFill>
                  <a:schemeClr val="dk1"/>
                </a:solidFill>
              </a:rPr>
              <a:t> than of `Pink` company</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solidFill>
                  <a:schemeClr val="dk1"/>
                </a:solidFill>
              </a:rPr>
              <a:t>Most of the profit of `Yellow` and `Pink` companies comes from `New York` </a:t>
            </a:r>
            <a:endParaRPr>
              <a:solidFill>
                <a:schemeClr val="dk1"/>
              </a:solidFill>
            </a:endParaRPr>
          </a:p>
          <a:p>
            <a:pPr indent="0" lvl="0" marL="0" rtl="0" algn="l">
              <a:spcBef>
                <a:spcPts val="0"/>
              </a:spcBef>
              <a:spcAft>
                <a:spcPts val="0"/>
              </a:spcAft>
              <a:buNone/>
            </a:pPr>
            <a:r>
              <a:t/>
            </a:r>
            <a:endParaRPr/>
          </a:p>
        </p:txBody>
      </p:sp>
      <p:pic>
        <p:nvPicPr>
          <p:cNvPr id="115" name="Google Shape;115;g21fd5b2a02b_0_24"/>
          <p:cNvPicPr preferRelativeResize="0"/>
          <p:nvPr/>
        </p:nvPicPr>
        <p:blipFill rotWithShape="1">
          <a:blip r:embed="rId4">
            <a:alphaModFix/>
          </a:blip>
          <a:srcRect b="0" l="1830" r="-1829" t="0"/>
          <a:stretch/>
        </p:blipFill>
        <p:spPr>
          <a:xfrm>
            <a:off x="564675" y="4191000"/>
            <a:ext cx="4235925" cy="2514600"/>
          </a:xfrm>
          <a:prstGeom prst="rect">
            <a:avLst/>
          </a:prstGeom>
          <a:noFill/>
          <a:ln>
            <a:noFill/>
          </a:ln>
        </p:spPr>
      </p:pic>
      <p:pic>
        <p:nvPicPr>
          <p:cNvPr id="116" name="Google Shape;116;g21fd5b2a02b_0_24"/>
          <p:cNvPicPr preferRelativeResize="0"/>
          <p:nvPr/>
        </p:nvPicPr>
        <p:blipFill>
          <a:blip r:embed="rId5">
            <a:alphaModFix/>
          </a:blip>
          <a:stretch>
            <a:fillRect/>
          </a:stretch>
        </p:blipFill>
        <p:spPr>
          <a:xfrm>
            <a:off x="4668900" y="1524125"/>
            <a:ext cx="4462575" cy="3244100"/>
          </a:xfrm>
          <a:prstGeom prst="rect">
            <a:avLst/>
          </a:prstGeom>
          <a:noFill/>
          <a:ln>
            <a:noFill/>
          </a:ln>
        </p:spPr>
      </p:pic>
      <p:graphicFrame>
        <p:nvGraphicFramePr>
          <p:cNvPr id="117" name="Google Shape;117;g21fd5b2a02b_0_24"/>
          <p:cNvGraphicFramePr/>
          <p:nvPr/>
        </p:nvGraphicFramePr>
        <p:xfrm>
          <a:off x="4952700" y="5090250"/>
          <a:ext cx="3000000" cy="3000000"/>
        </p:xfrm>
        <a:graphic>
          <a:graphicData uri="http://schemas.openxmlformats.org/drawingml/2006/table">
            <a:tbl>
              <a:tblPr>
                <a:noFill/>
                <a:tableStyleId>{ADE71715-57C6-4156-8415-999170734424}</a:tableStyleId>
              </a:tblPr>
              <a:tblGrid>
                <a:gridCol w="876375"/>
                <a:gridCol w="876375"/>
                <a:gridCol w="876375"/>
                <a:gridCol w="876375"/>
              </a:tblGrid>
              <a:tr h="64005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b="1" lang="en-US" sz="1000">
                          <a:solidFill>
                            <a:schemeClr val="dk1"/>
                          </a:solidFill>
                          <a:highlight>
                            <a:srgbClr val="FFFFFF"/>
                          </a:highlight>
                        </a:rPr>
                        <a:t>Profit</a:t>
                      </a:r>
                      <a:endParaRPr b="1" sz="1000"/>
                    </a:p>
                  </a:txBody>
                  <a:tcPr marT="91425" marB="91425" marR="91425" marL="91425" anchor="ctr"/>
                </a:tc>
                <a:tc>
                  <a:txBody>
                    <a:bodyPr/>
                    <a:lstStyle/>
                    <a:p>
                      <a:pPr indent="0" lvl="0" marL="0" rtl="0" algn="l">
                        <a:lnSpc>
                          <a:spcPct val="115000"/>
                        </a:lnSpc>
                        <a:spcBef>
                          <a:spcPts val="0"/>
                        </a:spcBef>
                        <a:spcAft>
                          <a:spcPts val="0"/>
                        </a:spcAft>
                        <a:buNone/>
                      </a:pPr>
                      <a:r>
                        <a:rPr b="1" lang="en-US" sz="1000">
                          <a:highlight>
                            <a:srgbClr val="FFFFFF"/>
                          </a:highlight>
                        </a:rPr>
                        <a:t>Number of rides</a:t>
                      </a:r>
                      <a:endParaRPr b="1" sz="1000">
                        <a:highlight>
                          <a:srgbClr val="FFFFFF"/>
                        </a:highlight>
                      </a:endParaRPr>
                    </a:p>
                  </a:txBody>
                  <a:tcPr marT="57150" marB="57150" marR="57150" marL="57150" anchor="ctr"/>
                </a:tc>
                <a:tc>
                  <a:txBody>
                    <a:bodyPr/>
                    <a:lstStyle/>
                    <a:p>
                      <a:pPr indent="0" lvl="0" marL="0" rtl="0" algn="l">
                        <a:spcBef>
                          <a:spcPts val="0"/>
                        </a:spcBef>
                        <a:spcAft>
                          <a:spcPts val="0"/>
                        </a:spcAft>
                        <a:buNone/>
                      </a:pPr>
                      <a:r>
                        <a:rPr b="1" lang="en-US" sz="1000"/>
                        <a:t>Percent of profitable rides</a:t>
                      </a:r>
                      <a:endParaRPr b="1" sz="1000"/>
                    </a:p>
                  </a:txBody>
                  <a:tcPr marT="91425" marB="91425" marR="91425" marL="91425" anchor="ctr"/>
                </a:tc>
              </a:tr>
              <a:tr h="269350">
                <a:tc>
                  <a:txBody>
                    <a:bodyPr/>
                    <a:lstStyle/>
                    <a:p>
                      <a:pPr indent="0" lvl="0" marL="0" rtl="0" algn="l">
                        <a:spcBef>
                          <a:spcPts val="0"/>
                        </a:spcBef>
                        <a:spcAft>
                          <a:spcPts val="0"/>
                        </a:spcAft>
                        <a:buNone/>
                      </a:pPr>
                      <a:r>
                        <a:rPr b="1" lang="en-US" sz="1000"/>
                        <a:t>Pink Cab</a:t>
                      </a:r>
                      <a:endParaRPr b="1" sz="1000"/>
                    </a:p>
                  </a:txBody>
                  <a:tcPr marT="91425" marB="91425" marR="91425" marL="91425"/>
                </a:tc>
                <a:tc>
                  <a:txBody>
                    <a:bodyPr/>
                    <a:lstStyle/>
                    <a:p>
                      <a:pPr indent="0" lvl="0" marL="0" rtl="0" algn="ctr">
                        <a:spcBef>
                          <a:spcPts val="0"/>
                        </a:spcBef>
                        <a:spcAft>
                          <a:spcPts val="0"/>
                        </a:spcAft>
                        <a:buNone/>
                      </a:pPr>
                      <a:r>
                        <a:rPr lang="en-US" sz="1000">
                          <a:solidFill>
                            <a:schemeClr val="dk1"/>
                          </a:solidFill>
                        </a:rPr>
                        <a:t>5307328</a:t>
                      </a:r>
                      <a:endParaRPr sz="1000"/>
                    </a:p>
                  </a:txBody>
                  <a:tcPr marT="91425" marB="91425" marR="91425" marL="91425"/>
                </a:tc>
                <a:tc>
                  <a:txBody>
                    <a:bodyPr/>
                    <a:lstStyle/>
                    <a:p>
                      <a:pPr indent="0" lvl="0" marL="0" rtl="0" algn="ctr">
                        <a:spcBef>
                          <a:spcPts val="0"/>
                        </a:spcBef>
                        <a:spcAft>
                          <a:spcPts val="0"/>
                        </a:spcAft>
                        <a:buNone/>
                      </a:pPr>
                      <a:r>
                        <a:rPr lang="en-US" sz="1000">
                          <a:solidFill>
                            <a:schemeClr val="dk1"/>
                          </a:solidFill>
                        </a:rPr>
                        <a:t>84711</a:t>
                      </a:r>
                      <a:endParaRPr sz="1000"/>
                    </a:p>
                  </a:txBody>
                  <a:tcPr marT="91425" marB="91425" marR="91425" marL="91425"/>
                </a:tc>
                <a:tc>
                  <a:txBody>
                    <a:bodyPr/>
                    <a:lstStyle/>
                    <a:p>
                      <a:pPr indent="0" lvl="0" marL="0" rtl="0" algn="ctr">
                        <a:spcBef>
                          <a:spcPts val="0"/>
                        </a:spcBef>
                        <a:spcAft>
                          <a:spcPts val="0"/>
                        </a:spcAft>
                        <a:buNone/>
                      </a:pPr>
                      <a:r>
                        <a:rPr lang="en-US" sz="1000">
                          <a:solidFill>
                            <a:schemeClr val="dk1"/>
                          </a:solidFill>
                        </a:rPr>
                        <a:t>86.9</a:t>
                      </a:r>
                      <a:endParaRPr sz="1000"/>
                    </a:p>
                  </a:txBody>
                  <a:tcPr marT="91425" marB="91425" marR="91425" marL="91425"/>
                </a:tc>
              </a:tr>
              <a:tr h="278950">
                <a:tc>
                  <a:txBody>
                    <a:bodyPr/>
                    <a:lstStyle/>
                    <a:p>
                      <a:pPr indent="0" lvl="0" marL="0" rtl="0" algn="l">
                        <a:spcBef>
                          <a:spcPts val="0"/>
                        </a:spcBef>
                        <a:spcAft>
                          <a:spcPts val="0"/>
                        </a:spcAft>
                        <a:buNone/>
                      </a:pPr>
                      <a:r>
                        <a:rPr b="1" lang="en-US" sz="1000"/>
                        <a:t>Yellow Cab</a:t>
                      </a:r>
                      <a:endParaRPr b="1" sz="1000"/>
                    </a:p>
                  </a:txBody>
                  <a:tcPr marT="91425" marB="91425" marR="91425" marL="91425"/>
                </a:tc>
                <a:tc>
                  <a:txBody>
                    <a:bodyPr/>
                    <a:lstStyle/>
                    <a:p>
                      <a:pPr indent="0" lvl="0" marL="0" rtl="0" algn="ctr">
                        <a:spcBef>
                          <a:spcPts val="0"/>
                        </a:spcBef>
                        <a:spcAft>
                          <a:spcPts val="0"/>
                        </a:spcAft>
                        <a:buNone/>
                      </a:pPr>
                      <a:r>
                        <a:rPr lang="en-US" sz="1000">
                          <a:solidFill>
                            <a:schemeClr val="dk1"/>
                          </a:solidFill>
                        </a:rPr>
                        <a:t>44020373</a:t>
                      </a:r>
                      <a:endParaRPr sz="1000"/>
                    </a:p>
                  </a:txBody>
                  <a:tcPr marT="91425" marB="91425" marR="91425" marL="91425"/>
                </a:tc>
                <a:tc>
                  <a:txBody>
                    <a:bodyPr/>
                    <a:lstStyle/>
                    <a:p>
                      <a:pPr indent="0" lvl="0" marL="0" rtl="0" algn="ctr">
                        <a:spcBef>
                          <a:spcPts val="0"/>
                        </a:spcBef>
                        <a:spcAft>
                          <a:spcPts val="0"/>
                        </a:spcAft>
                        <a:buNone/>
                      </a:pPr>
                      <a:r>
                        <a:rPr lang="en-US" sz="1000">
                          <a:solidFill>
                            <a:schemeClr val="dk1"/>
                          </a:solidFill>
                          <a:highlight>
                            <a:srgbClr val="FFFFFF"/>
                          </a:highlight>
                        </a:rPr>
                        <a:t>274681</a:t>
                      </a:r>
                      <a:endParaRPr sz="1000"/>
                    </a:p>
                  </a:txBody>
                  <a:tcPr marT="91425" marB="91425" marR="91425" marL="91425"/>
                </a:tc>
                <a:tc>
                  <a:txBody>
                    <a:bodyPr/>
                    <a:lstStyle/>
                    <a:p>
                      <a:pPr indent="0" lvl="0" marL="0" marR="101600" rtl="0" algn="ctr">
                        <a:lnSpc>
                          <a:spcPct val="115000"/>
                        </a:lnSpc>
                        <a:spcBef>
                          <a:spcPts val="0"/>
                        </a:spcBef>
                        <a:spcAft>
                          <a:spcPts val="0"/>
                        </a:spcAft>
                        <a:buNone/>
                      </a:pPr>
                      <a:r>
                        <a:rPr lang="en-US" sz="1000"/>
                        <a:t>   </a:t>
                      </a:r>
                      <a:r>
                        <a:rPr lang="en-US" sz="1000"/>
                        <a:t>95.0</a:t>
                      </a:r>
                      <a:endParaRPr sz="1000"/>
                    </a:p>
                  </a:txBody>
                  <a:tcPr marT="57150" marB="57150" marR="57150" marL="571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1fd5b2a02b_0_4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g21fd5b2a02b_0_4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Segmentation</a:t>
            </a:r>
            <a:r>
              <a:rPr lang="en-US">
                <a:solidFill>
                  <a:schemeClr val="accent2"/>
                </a:solidFill>
              </a:rPr>
              <a:t> Analysis</a:t>
            </a:r>
            <a:endParaRPr/>
          </a:p>
        </p:txBody>
      </p:sp>
      <p:pic>
        <p:nvPicPr>
          <p:cNvPr id="124" name="Google Shape;124;g21fd5b2a02b_0_43"/>
          <p:cNvPicPr preferRelativeResize="0"/>
          <p:nvPr/>
        </p:nvPicPr>
        <p:blipFill>
          <a:blip r:embed="rId3">
            <a:alphaModFix/>
          </a:blip>
          <a:stretch>
            <a:fillRect/>
          </a:stretch>
        </p:blipFill>
        <p:spPr>
          <a:xfrm>
            <a:off x="76200" y="1600200"/>
            <a:ext cx="5181600" cy="3200399"/>
          </a:xfrm>
          <a:prstGeom prst="rect">
            <a:avLst/>
          </a:prstGeom>
          <a:noFill/>
          <a:ln>
            <a:noFill/>
          </a:ln>
        </p:spPr>
      </p:pic>
      <p:sp>
        <p:nvSpPr>
          <p:cNvPr id="125" name="Google Shape;125;g21fd5b2a02b_0_43"/>
          <p:cNvSpPr txBox="1"/>
          <p:nvPr/>
        </p:nvSpPr>
        <p:spPr>
          <a:xfrm>
            <a:off x="457200" y="5105400"/>
            <a:ext cx="7772400" cy="16995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00000"/>
              </a:lnSpc>
              <a:spcBef>
                <a:spcPts val="0"/>
              </a:spcBef>
              <a:spcAft>
                <a:spcPts val="0"/>
              </a:spcAft>
              <a:buClr>
                <a:schemeClr val="dk1"/>
              </a:buClr>
              <a:buSzPts val="1050"/>
              <a:buChar char="●"/>
            </a:pPr>
            <a:r>
              <a:rPr b="1" lang="en-US"/>
              <a:t>73%</a:t>
            </a:r>
            <a:r>
              <a:rPr lang="en-US">
                <a:solidFill>
                  <a:schemeClr val="dk1"/>
                </a:solidFill>
              </a:rPr>
              <a:t> of customers are </a:t>
            </a:r>
            <a:r>
              <a:rPr b="1" lang="en-US">
                <a:solidFill>
                  <a:schemeClr val="dk1"/>
                </a:solidFill>
              </a:rPr>
              <a:t>below age 40</a:t>
            </a:r>
            <a:r>
              <a:rPr lang="en-US">
                <a:solidFill>
                  <a:schemeClr val="dk1"/>
                </a:solidFill>
              </a:rPr>
              <a:t> and </a:t>
            </a:r>
            <a:r>
              <a:rPr b="1" lang="en-US">
                <a:solidFill>
                  <a:schemeClr val="dk1"/>
                </a:solidFill>
              </a:rPr>
              <a:t>27% are older</a:t>
            </a:r>
            <a:r>
              <a:rPr lang="en-US">
                <a:solidFill>
                  <a:schemeClr val="dk1"/>
                </a:solidFill>
              </a:rPr>
              <a:t> for both companies</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295275" lvl="0" marL="457200" marR="0" rtl="0" algn="l">
              <a:lnSpc>
                <a:spcPct val="100000"/>
              </a:lnSpc>
              <a:spcBef>
                <a:spcPts val="0"/>
              </a:spcBef>
              <a:spcAft>
                <a:spcPts val="0"/>
              </a:spcAft>
              <a:buClr>
                <a:schemeClr val="dk1"/>
              </a:buClr>
              <a:buSzPts val="1050"/>
              <a:buChar char="●"/>
            </a:pPr>
            <a:r>
              <a:rPr b="1" lang="en-US">
                <a:solidFill>
                  <a:schemeClr val="dk1"/>
                </a:solidFill>
              </a:rPr>
              <a:t>91%</a:t>
            </a:r>
            <a:r>
              <a:rPr lang="en-US">
                <a:solidFill>
                  <a:schemeClr val="dk1"/>
                </a:solidFill>
              </a:rPr>
              <a:t> of customers have income </a:t>
            </a:r>
            <a:r>
              <a:rPr b="1" lang="en-US">
                <a:solidFill>
                  <a:schemeClr val="dk1"/>
                </a:solidFill>
              </a:rPr>
              <a:t>&lt; 25000$</a:t>
            </a:r>
            <a:r>
              <a:rPr lang="en-US">
                <a:solidFill>
                  <a:schemeClr val="dk1"/>
                </a:solidFill>
              </a:rPr>
              <a:t> and 9% have more</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295275" lvl="0" marL="457200" rtl="0" algn="l">
              <a:spcBef>
                <a:spcPts val="0"/>
              </a:spcBef>
              <a:spcAft>
                <a:spcPts val="0"/>
              </a:spcAft>
              <a:buClr>
                <a:schemeClr val="dk1"/>
              </a:buClr>
              <a:buSzPts val="1050"/>
              <a:buChar char="●"/>
            </a:pPr>
            <a:r>
              <a:rPr lang="en-US">
                <a:solidFill>
                  <a:schemeClr val="dk1"/>
                </a:solidFill>
              </a:rPr>
              <a:t>In both companies percentage of `Males` is </a:t>
            </a:r>
            <a:r>
              <a:rPr b="1" lang="en-US">
                <a:solidFill>
                  <a:schemeClr val="dk1"/>
                </a:solidFill>
              </a:rPr>
              <a:t>~8% higher</a:t>
            </a:r>
            <a:r>
              <a:rPr lang="en-US">
                <a:solidFill>
                  <a:schemeClr val="dk1"/>
                </a:solidFill>
              </a:rPr>
              <a:t> than `Females`</a:t>
            </a:r>
            <a:endParaRPr>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700"/>
              </a:spcBef>
              <a:spcAft>
                <a:spcPts val="700"/>
              </a:spcAft>
              <a:buNone/>
            </a:pPr>
            <a:r>
              <a:t/>
            </a:r>
            <a:endParaRPr sz="1050">
              <a:solidFill>
                <a:schemeClr val="dk1"/>
              </a:solidFill>
              <a:highlight>
                <a:srgbClr val="FFFFFF"/>
              </a:highlight>
            </a:endParaRPr>
          </a:p>
        </p:txBody>
      </p:sp>
      <p:sp>
        <p:nvSpPr>
          <p:cNvPr id="126" name="Google Shape;126;g21fd5b2a02b_0_43"/>
          <p:cNvSpPr txBox="1"/>
          <p:nvPr/>
        </p:nvSpPr>
        <p:spPr>
          <a:xfrm>
            <a:off x="8811000" y="2826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7" name="Google Shape;127;g21fd5b2a02b_0_43"/>
          <p:cNvPicPr preferRelativeResize="0"/>
          <p:nvPr/>
        </p:nvPicPr>
        <p:blipFill>
          <a:blip r:embed="rId4">
            <a:alphaModFix/>
          </a:blip>
          <a:stretch>
            <a:fillRect/>
          </a:stretch>
        </p:blipFill>
        <p:spPr>
          <a:xfrm>
            <a:off x="4419600" y="1600199"/>
            <a:ext cx="5033935" cy="3200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1fd5b2a02b_0_9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g21fd5b2a02b_0_9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Seasonal Analysis</a:t>
            </a:r>
            <a:endParaRPr/>
          </a:p>
        </p:txBody>
      </p:sp>
      <p:sp>
        <p:nvSpPr>
          <p:cNvPr id="134" name="Google Shape;134;g21fd5b2a02b_0_92"/>
          <p:cNvSpPr txBox="1"/>
          <p:nvPr/>
        </p:nvSpPr>
        <p:spPr>
          <a:xfrm>
            <a:off x="8811000" y="2826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5" name="Google Shape;135;g21fd5b2a02b_0_92"/>
          <p:cNvPicPr preferRelativeResize="0"/>
          <p:nvPr/>
        </p:nvPicPr>
        <p:blipFill>
          <a:blip r:embed="rId3">
            <a:alphaModFix/>
          </a:blip>
          <a:stretch>
            <a:fillRect/>
          </a:stretch>
        </p:blipFill>
        <p:spPr>
          <a:xfrm>
            <a:off x="1292918" y="1778700"/>
            <a:ext cx="9222682" cy="3326700"/>
          </a:xfrm>
          <a:prstGeom prst="rect">
            <a:avLst/>
          </a:prstGeom>
          <a:noFill/>
          <a:ln>
            <a:noFill/>
          </a:ln>
        </p:spPr>
      </p:pic>
      <p:sp>
        <p:nvSpPr>
          <p:cNvPr id="136" name="Google Shape;136;g21fd5b2a02b_0_92"/>
          <p:cNvSpPr txBox="1"/>
          <p:nvPr/>
        </p:nvSpPr>
        <p:spPr>
          <a:xfrm>
            <a:off x="1828800" y="5214900"/>
            <a:ext cx="8229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There is some year-trend in the data as well as seasonal component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No obvious correlation between `Amount of rides` and `Holidays`, except for the significant rise in the number of rides after New Year in `2017` and `2018`</a:t>
            </a:r>
            <a:endParaRPr/>
          </a:p>
        </p:txBody>
      </p:sp>
      <p:sp>
        <p:nvSpPr>
          <p:cNvPr id="137" name="Google Shape;137;g21fd5b2a02b_0_92"/>
          <p:cNvSpPr txBox="1"/>
          <p:nvPr/>
        </p:nvSpPr>
        <p:spPr>
          <a:xfrm>
            <a:off x="4026300" y="2495400"/>
            <a:ext cx="56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accent6"/>
                </a:solidFill>
                <a:latin typeface="Calibri"/>
                <a:ea typeface="Calibri"/>
                <a:cs typeface="Calibri"/>
                <a:sym typeface="Calibri"/>
              </a:rPr>
              <a:t>holidays</a:t>
            </a:r>
            <a:endParaRPr>
              <a:solidFill>
                <a:schemeClr val="accent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1fd5b2a02b_0_7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g21fd5b2a02b_0_7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Seasonal Analysis</a:t>
            </a:r>
            <a:endParaRPr/>
          </a:p>
        </p:txBody>
      </p:sp>
      <p:sp>
        <p:nvSpPr>
          <p:cNvPr id="144" name="Google Shape;144;g21fd5b2a02b_0_79"/>
          <p:cNvSpPr txBox="1"/>
          <p:nvPr/>
        </p:nvSpPr>
        <p:spPr>
          <a:xfrm>
            <a:off x="8811000" y="2826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5" name="Google Shape;145;g21fd5b2a02b_0_79"/>
          <p:cNvPicPr preferRelativeResize="0"/>
          <p:nvPr/>
        </p:nvPicPr>
        <p:blipFill>
          <a:blip r:embed="rId3">
            <a:alphaModFix/>
          </a:blip>
          <a:stretch>
            <a:fillRect/>
          </a:stretch>
        </p:blipFill>
        <p:spPr>
          <a:xfrm>
            <a:off x="457200" y="1676400"/>
            <a:ext cx="6997248" cy="2438400"/>
          </a:xfrm>
          <a:prstGeom prst="rect">
            <a:avLst/>
          </a:prstGeom>
          <a:noFill/>
          <a:ln>
            <a:noFill/>
          </a:ln>
        </p:spPr>
      </p:pic>
      <p:pic>
        <p:nvPicPr>
          <p:cNvPr id="146" name="Google Shape;146;g21fd5b2a02b_0_79"/>
          <p:cNvPicPr preferRelativeResize="0"/>
          <p:nvPr/>
        </p:nvPicPr>
        <p:blipFill>
          <a:blip r:embed="rId4">
            <a:alphaModFix/>
          </a:blip>
          <a:stretch>
            <a:fillRect/>
          </a:stretch>
        </p:blipFill>
        <p:spPr>
          <a:xfrm>
            <a:off x="495622" y="4267201"/>
            <a:ext cx="6971978" cy="2438399"/>
          </a:xfrm>
          <a:prstGeom prst="rect">
            <a:avLst/>
          </a:prstGeom>
          <a:noFill/>
          <a:ln>
            <a:noFill/>
          </a:ln>
        </p:spPr>
      </p:pic>
      <p:sp>
        <p:nvSpPr>
          <p:cNvPr id="147" name="Google Shape;147;g21fd5b2a02b_0_79"/>
          <p:cNvSpPr txBox="1"/>
          <p:nvPr/>
        </p:nvSpPr>
        <p:spPr>
          <a:xfrm>
            <a:off x="8001000" y="4439700"/>
            <a:ext cx="3762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There is a high amount of orders in couple of days before the weekends, at the start of the week number of orders is the lowest</a:t>
            </a:r>
            <a:endParaRPr/>
          </a:p>
        </p:txBody>
      </p:sp>
      <p:sp>
        <p:nvSpPr>
          <p:cNvPr id="148" name="Google Shape;148;g21fd5b2a02b_0_79"/>
          <p:cNvSpPr/>
          <p:nvPr/>
        </p:nvSpPr>
        <p:spPr>
          <a:xfrm>
            <a:off x="4800600" y="1905000"/>
            <a:ext cx="1905000" cy="1981200"/>
          </a:xfrm>
          <a:prstGeom prst="rect">
            <a:avLst/>
          </a:prstGeom>
          <a:noFill/>
          <a:ln cap="flat" cmpd="sng" w="3810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g21fd5b2a02b_0_79"/>
          <p:cNvCxnSpPr/>
          <p:nvPr/>
        </p:nvCxnSpPr>
        <p:spPr>
          <a:xfrm flipH="1" rot="10800000">
            <a:off x="838200" y="3886200"/>
            <a:ext cx="3962400" cy="609600"/>
          </a:xfrm>
          <a:prstGeom prst="straightConnector1">
            <a:avLst/>
          </a:prstGeom>
          <a:noFill/>
          <a:ln cap="flat" cmpd="sng" w="38100">
            <a:solidFill>
              <a:schemeClr val="accent1"/>
            </a:solidFill>
            <a:prstDash val="dash"/>
            <a:round/>
            <a:headEnd len="med" w="med" type="none"/>
            <a:tailEnd len="med" w="med" type="none"/>
          </a:ln>
        </p:spPr>
      </p:cxnSp>
      <p:cxnSp>
        <p:nvCxnSpPr>
          <p:cNvPr id="150" name="Google Shape;150;g21fd5b2a02b_0_79"/>
          <p:cNvCxnSpPr/>
          <p:nvPr/>
        </p:nvCxnSpPr>
        <p:spPr>
          <a:xfrm>
            <a:off x="6705600" y="3886200"/>
            <a:ext cx="76200" cy="609600"/>
          </a:xfrm>
          <a:prstGeom prst="straightConnector1">
            <a:avLst/>
          </a:prstGeom>
          <a:noFill/>
          <a:ln cap="flat" cmpd="sng" w="38100">
            <a:solidFill>
              <a:schemeClr val="accent1"/>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1fd5b2a02b_0_11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1fd5b2a02b_0_11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lang="en-US">
                <a:solidFill>
                  <a:schemeClr val="accent2"/>
                </a:solidFill>
              </a:rPr>
              <a:t>Coverage</a:t>
            </a:r>
            <a:r>
              <a:rPr lang="en-US">
                <a:solidFill>
                  <a:schemeClr val="accent2"/>
                </a:solidFill>
              </a:rPr>
              <a:t> Analysis</a:t>
            </a:r>
            <a:endParaRPr/>
          </a:p>
        </p:txBody>
      </p:sp>
      <p:pic>
        <p:nvPicPr>
          <p:cNvPr id="157" name="Google Shape;157;g21fd5b2a02b_0_111"/>
          <p:cNvPicPr preferRelativeResize="0"/>
          <p:nvPr/>
        </p:nvPicPr>
        <p:blipFill>
          <a:blip r:embed="rId3">
            <a:alphaModFix/>
          </a:blip>
          <a:stretch>
            <a:fillRect/>
          </a:stretch>
        </p:blipFill>
        <p:spPr>
          <a:xfrm>
            <a:off x="152400" y="1676538"/>
            <a:ext cx="4876799" cy="3733662"/>
          </a:xfrm>
          <a:prstGeom prst="rect">
            <a:avLst/>
          </a:prstGeom>
          <a:noFill/>
          <a:ln>
            <a:noFill/>
          </a:ln>
        </p:spPr>
      </p:pic>
      <p:sp>
        <p:nvSpPr>
          <p:cNvPr id="158" name="Google Shape;158;g21fd5b2a02b_0_111"/>
          <p:cNvSpPr txBox="1"/>
          <p:nvPr/>
        </p:nvSpPr>
        <p:spPr>
          <a:xfrm>
            <a:off x="8458200" y="2819400"/>
            <a:ext cx="3581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In most cities `Yellow` company have higher percentage of users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In total `Yellow` company have higher percentage of users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Both companies experienced growth in amount of users by </a:t>
            </a:r>
            <a:r>
              <a:rPr b="1" lang="en-US"/>
              <a:t>+6.7%</a:t>
            </a:r>
            <a:r>
              <a:rPr lang="en-US"/>
              <a:t> - for Yellow and </a:t>
            </a:r>
            <a:r>
              <a:rPr b="1" lang="en-US"/>
              <a:t>+10.6%</a:t>
            </a:r>
            <a:r>
              <a:rPr lang="en-US"/>
              <a:t> for Pink  in 2016 and reduction by </a:t>
            </a:r>
            <a:r>
              <a:rPr b="1" lang="en-US"/>
              <a:t>1.2-1.3%</a:t>
            </a:r>
            <a:r>
              <a:rPr lang="en-US"/>
              <a:t> in 2018 </a:t>
            </a:r>
            <a:endParaRPr/>
          </a:p>
        </p:txBody>
      </p:sp>
      <p:pic>
        <p:nvPicPr>
          <p:cNvPr id="159" name="Google Shape;159;g21fd5b2a02b_0_111"/>
          <p:cNvPicPr preferRelativeResize="0"/>
          <p:nvPr/>
        </p:nvPicPr>
        <p:blipFill>
          <a:blip r:embed="rId4">
            <a:alphaModFix/>
          </a:blip>
          <a:stretch>
            <a:fillRect/>
          </a:stretch>
        </p:blipFill>
        <p:spPr>
          <a:xfrm>
            <a:off x="5334000" y="4495800"/>
            <a:ext cx="2133600" cy="2133600"/>
          </a:xfrm>
          <a:prstGeom prst="rect">
            <a:avLst/>
          </a:prstGeom>
          <a:noFill/>
          <a:ln>
            <a:noFill/>
          </a:ln>
        </p:spPr>
      </p:pic>
      <p:pic>
        <p:nvPicPr>
          <p:cNvPr id="160" name="Google Shape;160;g21fd5b2a02b_0_111"/>
          <p:cNvPicPr preferRelativeResize="0"/>
          <p:nvPr/>
        </p:nvPicPr>
        <p:blipFill>
          <a:blip r:embed="rId5">
            <a:alphaModFix/>
          </a:blip>
          <a:stretch>
            <a:fillRect/>
          </a:stretch>
        </p:blipFill>
        <p:spPr>
          <a:xfrm>
            <a:off x="4267200" y="1676400"/>
            <a:ext cx="4114801"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