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7" r:id="rId4"/>
    <p:sldId id="270" r:id="rId5"/>
    <p:sldId id="269" r:id="rId6"/>
    <p:sldId id="271" r:id="rId7"/>
    <p:sldId id="272" r:id="rId8"/>
    <p:sldId id="273"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56"/>
  </p:normalViewPr>
  <p:slideViewPr>
    <p:cSldViewPr snapToGrid="0">
      <p:cViewPr varScale="1">
        <p:scale>
          <a:sx n="88" d="100"/>
          <a:sy n="88" d="100"/>
        </p:scale>
        <p:origin x="184"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p:cNvSpPr txBox="1"/>
          <p:nvPr/>
        </p:nvSpPr>
        <p:spPr>
          <a:xfrm>
            <a:off x="870585" y="1771015"/>
            <a:ext cx="9411335" cy="4894580"/>
          </a:xfrm>
          <a:prstGeom prst="rect">
            <a:avLst/>
          </a:prstGeom>
          <a:solidFill>
            <a:srgbClr val="3B3B3B"/>
          </a:solidFill>
        </p:spPr>
        <p:txBody>
          <a:bodyPr wrap="square" rtlCol="0">
            <a:noAutofit/>
          </a:bodyPr>
          <a:lstStyle/>
          <a:p>
            <a:pPr algn="ctr"/>
            <a:r>
              <a:rPr lang="en-GB" altLang="en-US" sz="6000" dirty="0">
                <a:solidFill>
                  <a:srgbClr val="FF6600"/>
                </a:solidFill>
              </a:rPr>
              <a:t>Hate Speech Detection</a:t>
            </a:r>
            <a:endParaRPr lang="en-GB" altLang="en-US" sz="6000" dirty="0">
              <a:solidFill>
                <a:srgbClr val="FF6600"/>
              </a:solidFill>
            </a:endParaRPr>
          </a:p>
          <a:p>
            <a:endParaRPr lang="en-GB" altLang="en-US" sz="3600" dirty="0">
              <a:solidFill>
                <a:srgbClr val="FF6600"/>
              </a:solidFill>
            </a:endParaRPr>
          </a:p>
          <a:p>
            <a:r>
              <a:rPr lang="en-GB" altLang="en-US" sz="3600" dirty="0">
                <a:solidFill>
                  <a:srgbClr val="FF6600"/>
                </a:solidFill>
              </a:rPr>
              <a:t>Group Name: Scalabe Minds</a:t>
            </a:r>
            <a:endParaRPr lang="en-GB" altLang="en-US" sz="3600" dirty="0">
              <a:solidFill>
                <a:srgbClr val="FF6600"/>
              </a:solidFill>
            </a:endParaRPr>
          </a:p>
          <a:p>
            <a:r>
              <a:rPr lang="en-GB" altLang="en-US" sz="3600" dirty="0">
                <a:solidFill>
                  <a:srgbClr val="FF6600"/>
                </a:solidFill>
              </a:rPr>
              <a:t>University: Mary Queen</a:t>
            </a:r>
            <a:endParaRPr lang="en-GB" altLang="en-US" sz="3600" dirty="0">
              <a:solidFill>
                <a:srgbClr val="FF6600"/>
              </a:solidFill>
            </a:endParaRPr>
          </a:p>
          <a:p>
            <a:r>
              <a:rPr lang="en-GB" altLang="en-US" sz="3600" dirty="0">
                <a:solidFill>
                  <a:srgbClr val="FF6600"/>
                </a:solidFill>
              </a:rPr>
              <a:t>Internship Domain: Data Science</a:t>
            </a:r>
            <a:endParaRPr lang="en-GB" altLang="en-US" sz="3600" dirty="0">
              <a:solidFill>
                <a:srgbClr val="FF6600"/>
              </a:solidFill>
            </a:endParaRPr>
          </a:p>
          <a:p>
            <a:r>
              <a:rPr lang="en-GB" altLang="en-US" sz="3600" dirty="0">
                <a:solidFill>
                  <a:srgbClr val="FF6600"/>
                </a:solidFill>
              </a:rPr>
              <a:t>Submitted By: Igwebuike Eze &amp; Lucy Nowascki</a:t>
            </a:r>
            <a:endParaRPr lang="en-GB" altLang="en-US" sz="3600" dirty="0">
              <a:solidFill>
                <a:srgbClr val="FF6600"/>
              </a:solidFill>
            </a:endParaRPr>
          </a:p>
          <a:p>
            <a:r>
              <a:rPr lang="en-GB" altLang="en-US" sz="3600" dirty="0">
                <a:solidFill>
                  <a:srgbClr val="FF6600"/>
                </a:solidFill>
              </a:rPr>
              <a:t>Batch: LISUM32</a:t>
            </a:r>
            <a:endParaRPr lang="en-GB" altLang="en-US" sz="3600" dirty="0">
              <a:solidFill>
                <a:srgbClr val="FF6600"/>
              </a:solidFill>
            </a:endParaRPr>
          </a:p>
          <a:p>
            <a:r>
              <a:rPr lang="en-GB" altLang="en-US" sz="3600" dirty="0">
                <a:solidFill>
                  <a:srgbClr val="FF6600"/>
                </a:solidFill>
              </a:rPr>
              <a:t>Date: 1st July, 2024</a:t>
            </a:r>
            <a:endParaRPr lang="en-GB" altLang="en-US" sz="3600" dirty="0">
              <a:solidFill>
                <a:srgbClr val="FF6600"/>
              </a:solidFill>
            </a:endParaRPr>
          </a:p>
          <a:p>
            <a:endParaRPr lang="en-GB" altLang="en-US" sz="2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endParaRPr lang="en-US" b="1" dirty="0">
              <a:solidFill>
                <a:srgbClr val="FF6600"/>
              </a:solidFill>
            </a:endParaRPr>
          </a:p>
        </p:txBody>
      </p:sp>
      <p:sp>
        <p:nvSpPr>
          <p:cNvPr id="3" name="Subtitle 2"/>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endParaRPr lang="en-US" dirty="0">
              <a:solidFill>
                <a:srgbClr val="FF6600"/>
              </a:solidFill>
            </a:endParaRPr>
          </a:p>
          <a:p>
            <a:pPr algn="just"/>
            <a:r>
              <a:rPr lang="en-US" sz="2800" dirty="0">
                <a:solidFill>
                  <a:srgbClr val="FF6600"/>
                </a:solidFill>
              </a:rPr>
              <a:t>         </a:t>
            </a:r>
            <a:endParaRPr lang="en-US" sz="2800" dirty="0">
              <a:solidFill>
                <a:srgbClr val="FF6600"/>
              </a:solidFill>
            </a:endParaRPr>
          </a:p>
          <a:p>
            <a:pPr algn="just"/>
            <a:r>
              <a:rPr lang="en-US" sz="2800" dirty="0">
                <a:solidFill>
                  <a:srgbClr val="FF6600"/>
                </a:solidFill>
              </a:rPr>
              <a:t>         Executive Summary</a:t>
            </a:r>
            <a:endParaRPr lang="en-US" sz="2800" dirty="0">
              <a:solidFill>
                <a:srgbClr val="FF6600"/>
              </a:solidFill>
            </a:endParaRPr>
          </a:p>
          <a:p>
            <a:pPr algn="just"/>
            <a:r>
              <a:rPr lang="en-US" sz="2800" dirty="0">
                <a:solidFill>
                  <a:srgbClr val="FF6600"/>
                </a:solidFill>
              </a:rPr>
              <a:t>         Problem Statement</a:t>
            </a:r>
            <a:endParaRPr lang="en-US" sz="2800" dirty="0">
              <a:solidFill>
                <a:srgbClr val="FF6600"/>
              </a:solidFill>
            </a:endParaRPr>
          </a:p>
          <a:p>
            <a:pPr algn="just"/>
            <a:r>
              <a:rPr lang="en-US" sz="2800" dirty="0">
                <a:solidFill>
                  <a:srgbClr val="FF6600"/>
                </a:solidFill>
              </a:rPr>
              <a:t>         </a:t>
            </a:r>
            <a:r>
              <a:rPr lang="en-GB" altLang="en-US" sz="2800" dirty="0">
                <a:solidFill>
                  <a:srgbClr val="FF6600"/>
                </a:solidFill>
              </a:rPr>
              <a:t>Project </a:t>
            </a:r>
            <a:r>
              <a:rPr lang="en-US" sz="2800" dirty="0">
                <a:solidFill>
                  <a:srgbClr val="FF6600"/>
                </a:solidFill>
              </a:rPr>
              <a:t>A</a:t>
            </a:r>
            <a:r>
              <a:rPr lang="en-GB" altLang="en-US" sz="2800" dirty="0">
                <a:solidFill>
                  <a:srgbClr val="FF6600"/>
                </a:solidFill>
              </a:rPr>
              <a:t>p</a:t>
            </a:r>
            <a:r>
              <a:rPr lang="en-US" sz="2800" dirty="0">
                <a:solidFill>
                  <a:srgbClr val="FF6600"/>
                </a:solidFill>
              </a:rPr>
              <a:t>proach</a:t>
            </a:r>
            <a:endParaRPr lang="en-US" sz="2800" dirty="0">
              <a:solidFill>
                <a:srgbClr val="FF6600"/>
              </a:solidFill>
            </a:endParaRPr>
          </a:p>
          <a:p>
            <a:pPr algn="just"/>
            <a:r>
              <a:rPr lang="en-US" sz="2800" dirty="0">
                <a:solidFill>
                  <a:srgbClr val="FF6600"/>
                </a:solidFill>
              </a:rPr>
              <a:t>         EDA</a:t>
            </a:r>
            <a:endParaRPr lang="en-US" sz="2800" dirty="0">
              <a:solidFill>
                <a:srgbClr val="FF6600"/>
              </a:solidFill>
            </a:endParaRPr>
          </a:p>
          <a:p>
            <a:pPr algn="just"/>
            <a:r>
              <a:rPr lang="en-US" sz="2800" dirty="0">
                <a:solidFill>
                  <a:srgbClr val="FF6600"/>
                </a:solidFill>
              </a:rPr>
              <a:t>         EDA Summary</a:t>
            </a:r>
            <a:endParaRPr lang="en-US" sz="2800" dirty="0">
              <a:solidFill>
                <a:srgbClr val="FF6600"/>
              </a:solidFill>
            </a:endParaRPr>
          </a:p>
          <a:p>
            <a:pPr algn="just"/>
            <a:r>
              <a:rPr lang="en-US" sz="2800" dirty="0">
                <a:solidFill>
                  <a:srgbClr val="FF6600"/>
                </a:solidFill>
              </a:rPr>
              <a:t>         Recommendations</a:t>
            </a:r>
            <a:endParaRPr lang="en-US" sz="28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Executive Summary</a:t>
            </a:r>
            <a:endParaRPr lang="en-GB" altLang="en-US"/>
          </a:p>
        </p:txBody>
      </p:sp>
      <p:sp>
        <p:nvSpPr>
          <p:cNvPr id="3" name="Content Placeholder 2"/>
          <p:cNvSpPr>
            <a:spLocks noGrp="1"/>
          </p:cNvSpPr>
          <p:nvPr>
            <p:ph idx="1"/>
          </p:nvPr>
        </p:nvSpPr>
        <p:spPr/>
        <p:txBody>
          <a:bodyPr/>
          <a:p>
            <a:pPr marL="0" indent="0">
              <a:buNone/>
            </a:pPr>
            <a:r>
              <a:rPr lang="en-US"/>
              <a:t>Detecting and mitigating hate speech on social media platforms is critical for fostering inclusive digital environments. Traditional large language models (LLMs) like GPT, BERT, and ILAMA are effective but resource-intensive, limiting their practicality for widespread deployment. Our focus is on developing models that balance effectiveness with resource efficiency, ensuring broader accessibility and scalability</a:t>
            </a:r>
            <a:r>
              <a:rPr lang="en-GB" altLang="en-US"/>
              <a:t> by comparing NanoGPT and xLSTM models</a:t>
            </a:r>
            <a:r>
              <a:rPr lang="en-US"/>
              <a: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t>Problem Description</a:t>
            </a:r>
            <a:endParaRPr lang="en-GB" altLang="en-US" b="1"/>
          </a:p>
        </p:txBody>
      </p:sp>
      <p:sp>
        <p:nvSpPr>
          <p:cNvPr id="3" name="Content Placeholder 2"/>
          <p:cNvSpPr>
            <a:spLocks noGrp="1"/>
          </p:cNvSpPr>
          <p:nvPr>
            <p:ph idx="1"/>
          </p:nvPr>
        </p:nvSpPr>
        <p:spPr/>
        <p:txBody>
          <a:bodyPr>
            <a:normAutofit lnSpcReduction="20000"/>
          </a:bodyPr>
          <a:p>
            <a:r>
              <a:rPr lang="en-US"/>
              <a:t>The term hate speech is understood as any type of verbal, written or behavioural communication that attacks or uses derogatory or discriminatory language against a person or group based on what they are, in other words, based on their religion, ethnicity, nationality, race, colour, ancestry, sex or another identity factor. In this problem, We will take you through a hate speech detection model with Machine Learning and Python.</a:t>
            </a:r>
            <a:endParaRPr lang="en-US"/>
          </a:p>
          <a:p>
            <a:r>
              <a:rPr lang="en-US"/>
              <a:t>Hate Speech Detection is generally a task of sentiment classification. So for training, a model that can classify hate speech from a certain piece of tweet can be achieved by training it on a data that is generally used to classify sentiments. So for the task of hate speech detection model, We will use the Twitter tweets to identify tweets containing Hate speech.</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Project Approach</a:t>
            </a:r>
            <a:endParaRPr lang="en-GB" altLang="en-US"/>
          </a:p>
        </p:txBody>
      </p:sp>
      <p:sp>
        <p:nvSpPr>
          <p:cNvPr id="3" name="Content Placeholder 2"/>
          <p:cNvSpPr>
            <a:spLocks noGrp="1"/>
          </p:cNvSpPr>
          <p:nvPr>
            <p:ph idx="1"/>
          </p:nvPr>
        </p:nvSpPr>
        <p:spPr/>
        <p:txBody>
          <a:bodyPr/>
          <a:p>
            <a:endParaRPr lang="en-US"/>
          </a:p>
        </p:txBody>
      </p:sp>
      <p:sp>
        <p:nvSpPr>
          <p:cNvPr id="4" name="Rectangles 3"/>
          <p:cNvSpPr/>
          <p:nvPr/>
        </p:nvSpPr>
        <p:spPr>
          <a:xfrm>
            <a:off x="838200" y="1961515"/>
            <a:ext cx="2974975" cy="5848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Data Collection</a:t>
            </a:r>
            <a:endParaRPr lang="en-GB" altLang="en-US" sz="2800"/>
          </a:p>
        </p:txBody>
      </p:sp>
      <p:sp>
        <p:nvSpPr>
          <p:cNvPr id="5" name="Rectangles 4"/>
          <p:cNvSpPr/>
          <p:nvPr/>
        </p:nvSpPr>
        <p:spPr>
          <a:xfrm>
            <a:off x="8378825" y="1961515"/>
            <a:ext cx="2974975" cy="76517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Model Development</a:t>
            </a:r>
            <a:endParaRPr lang="en-GB" altLang="en-US" sz="2800"/>
          </a:p>
        </p:txBody>
      </p:sp>
      <p:sp>
        <p:nvSpPr>
          <p:cNvPr id="6" name="Rectangles 5"/>
          <p:cNvSpPr/>
          <p:nvPr/>
        </p:nvSpPr>
        <p:spPr>
          <a:xfrm>
            <a:off x="4608830" y="1961515"/>
            <a:ext cx="2974975" cy="5848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Data Processing</a:t>
            </a:r>
            <a:endParaRPr lang="en-GB" altLang="en-US" sz="2800"/>
          </a:p>
        </p:txBody>
      </p:sp>
      <p:sp>
        <p:nvSpPr>
          <p:cNvPr id="7" name="Rectangles 6"/>
          <p:cNvSpPr/>
          <p:nvPr/>
        </p:nvSpPr>
        <p:spPr>
          <a:xfrm>
            <a:off x="4450080" y="3809365"/>
            <a:ext cx="2974975" cy="81534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Model </a:t>
            </a:r>
            <a:endParaRPr lang="en-GB" altLang="en-US" sz="2800"/>
          </a:p>
          <a:p>
            <a:pPr algn="ctr"/>
            <a:r>
              <a:rPr lang="en-GB" altLang="en-US" sz="2800"/>
              <a:t>Deployment</a:t>
            </a:r>
            <a:endParaRPr lang="en-GB" altLang="en-US" sz="2800"/>
          </a:p>
        </p:txBody>
      </p:sp>
      <p:sp>
        <p:nvSpPr>
          <p:cNvPr id="8" name="Right Arrow 7"/>
          <p:cNvSpPr/>
          <p:nvPr/>
        </p:nvSpPr>
        <p:spPr>
          <a:xfrm>
            <a:off x="7741920" y="2130425"/>
            <a:ext cx="478155" cy="2476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Right Arrow 8"/>
          <p:cNvSpPr/>
          <p:nvPr/>
        </p:nvSpPr>
        <p:spPr>
          <a:xfrm>
            <a:off x="3971925" y="2130425"/>
            <a:ext cx="478155" cy="2476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Rectangles 9"/>
          <p:cNvSpPr/>
          <p:nvPr/>
        </p:nvSpPr>
        <p:spPr>
          <a:xfrm>
            <a:off x="8378825" y="3590290"/>
            <a:ext cx="2974975" cy="129032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Evaluation </a:t>
            </a:r>
            <a:endParaRPr lang="en-GB" altLang="en-US" sz="2800"/>
          </a:p>
          <a:p>
            <a:pPr algn="ctr"/>
            <a:r>
              <a:rPr lang="en-GB" altLang="en-US" sz="2800"/>
              <a:t>and</a:t>
            </a:r>
            <a:endParaRPr lang="en-GB" altLang="en-US" sz="2800"/>
          </a:p>
          <a:p>
            <a:pPr algn="ctr"/>
            <a:r>
              <a:rPr lang="en-GB" altLang="en-US" sz="2800"/>
              <a:t>Comparon</a:t>
            </a:r>
            <a:endParaRPr lang="en-GB" altLang="en-US" sz="2800"/>
          </a:p>
        </p:txBody>
      </p:sp>
      <p:sp>
        <p:nvSpPr>
          <p:cNvPr id="11" name="Right Arrow 10"/>
          <p:cNvSpPr/>
          <p:nvPr/>
        </p:nvSpPr>
        <p:spPr>
          <a:xfrm rot="10800000">
            <a:off x="7663180" y="4093210"/>
            <a:ext cx="478155" cy="2476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 name="Right Arrow 11"/>
          <p:cNvSpPr/>
          <p:nvPr/>
        </p:nvSpPr>
        <p:spPr>
          <a:xfrm rot="5400000">
            <a:off x="9418320" y="2997200"/>
            <a:ext cx="478155" cy="2476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EDA</a:t>
            </a:r>
            <a:endParaRPr lang="en-GB" altLang="en-US"/>
          </a:p>
        </p:txBody>
      </p:sp>
      <p:pic>
        <p:nvPicPr>
          <p:cNvPr id="4" name="Content Placeholder 3"/>
          <p:cNvPicPr>
            <a:picLocks noChangeAspect="1"/>
          </p:cNvPicPr>
          <p:nvPr>
            <p:ph idx="1"/>
          </p:nvPr>
        </p:nvPicPr>
        <p:blipFill>
          <a:blip r:embed="rId1"/>
          <a:stretch>
            <a:fillRect/>
          </a:stretch>
        </p:blipFill>
        <p:spPr>
          <a:xfrm>
            <a:off x="3228340" y="1691005"/>
            <a:ext cx="6722745" cy="42386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Recommendations</a:t>
            </a:r>
            <a:endParaRPr lang="en-GB" altLang="en-US"/>
          </a:p>
        </p:txBody>
      </p:sp>
      <p:sp>
        <p:nvSpPr>
          <p:cNvPr id="3" name="Content Placeholder 2"/>
          <p:cNvSpPr>
            <a:spLocks noGrp="1"/>
          </p:cNvSpPr>
          <p:nvPr>
            <p:ph idx="1"/>
          </p:nvPr>
        </p:nvSpPr>
        <p:spPr/>
        <p:txBody>
          <a:bodyPr/>
          <a:p>
            <a:pPr marL="0" indent="0">
              <a:buNone/>
            </a:pPr>
            <a:r>
              <a:rPr lang="en-GB" altLang="en-US"/>
              <a:t>1. </a:t>
            </a:r>
            <a:r>
              <a:rPr lang="en-US"/>
              <a:t>xLSTM model outperforms the nanoGPT model in terms of accuracy, precision, recall, and F1 score </a:t>
            </a:r>
            <a:r>
              <a:rPr lang="en-GB" altLang="en-US"/>
              <a:t>and</a:t>
            </a:r>
            <a:r>
              <a:rPr lang="en-US"/>
              <a:t> does so with significantly fewer parameters</a:t>
            </a:r>
            <a:r>
              <a:rPr lang="en-GB" altLang="en-US"/>
              <a:t> making it</a:t>
            </a:r>
            <a:r>
              <a:rPr lang="en-US"/>
              <a:t> a more efficient and effective solution for hate speech detection. </a:t>
            </a:r>
            <a:endParaRPr lang="en-US"/>
          </a:p>
          <a:p>
            <a:pPr marL="0" indent="0">
              <a:buNone/>
            </a:pPr>
            <a:r>
              <a:rPr lang="en-GB" altLang="en-US"/>
              <a:t>2. xLSTM </a:t>
            </a:r>
            <a:r>
              <a:rPr lang="en-US"/>
              <a:t>offers superior performance while being resource-efficient, providing a strong competitive advantage in the NLP market.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endParaRPr lang="en-US" sz="6600" dirty="0">
              <a:solidFill>
                <a:srgbClr val="FF6600"/>
              </a:solidFill>
            </a:endParaRPr>
          </a:p>
          <a:p>
            <a:endParaRPr lang="en-US" sz="6600" dirty="0">
              <a:solidFill>
                <a:srgbClr val="FF6600"/>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2095</Words>
  <Application>WPS Presentation</Application>
  <PresentationFormat>Widescreen</PresentationFormat>
  <Paragraphs>58</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Calibri</vt:lpstr>
      <vt:lpstr>Microsoft YaHei</vt:lpstr>
      <vt:lpstr>Arial Unicode MS</vt:lpstr>
      <vt:lpstr>Calibri Light</vt:lpstr>
      <vt:lpstr>Office Theme</vt:lpstr>
      <vt:lpstr>PowerPoint 演示文稿</vt:lpstr>
      <vt:lpstr>   Agenda</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Samson Eze</cp:lastModifiedBy>
  <cp:revision>103</cp:revision>
  <dcterms:created xsi:type="dcterms:W3CDTF">2020-12-18T04:50:00Z</dcterms:created>
  <dcterms:modified xsi:type="dcterms:W3CDTF">2024-07-01T23:35:16Z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B7E1330646E14E87A5A9D101DCDB6907_13</vt:lpwstr>
  </property>
  <property fmtid="{D5CDD505-2E9C-101B-9397-08002B2CF9AE}" pid="3" name="KSOProductBuildVer">
    <vt:lpwstr>1033-12.2.0.13472</vt:lpwstr>
  </property>
</Properties>
</file>