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67" r:id="rId4"/>
    <p:sldId id="270" r:id="rId5"/>
    <p:sldId id="269" r:id="rId6"/>
    <p:sldId id="271" r:id="rId7"/>
    <p:sldId id="272" r:id="rId8"/>
    <p:sldId id="282" r:id="rId9"/>
    <p:sldId id="278" r:id="rId11"/>
    <p:sldId id="283" r:id="rId12"/>
    <p:sldId id="281" r:id="rId13"/>
    <p:sldId id="273" r:id="rId14"/>
    <p:sldId id="277" r:id="rId15"/>
    <p:sldId id="279"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6"/>
  </p:normalViewPr>
  <p:slideViewPr>
    <p:cSldViewPr snapToGrid="0">
      <p:cViewPr varScale="1">
        <p:scale>
          <a:sx n="88" d="100"/>
          <a:sy n="88" d="100"/>
        </p:scale>
        <p:origin x="18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p:cNvSpPr txBox="1"/>
          <p:nvPr/>
        </p:nvSpPr>
        <p:spPr>
          <a:xfrm>
            <a:off x="870585" y="1771015"/>
            <a:ext cx="9411335" cy="4894580"/>
          </a:xfrm>
          <a:prstGeom prst="rect">
            <a:avLst/>
          </a:prstGeom>
          <a:solidFill>
            <a:srgbClr val="3B3B3B"/>
          </a:solidFill>
        </p:spPr>
        <p:txBody>
          <a:bodyPr wrap="square" rtlCol="0">
            <a:noAutofit/>
          </a:bodyPr>
          <a:lstStyle/>
          <a:p>
            <a:pPr algn="ctr"/>
            <a:r>
              <a:rPr lang="en-GB" altLang="en-US" sz="6000" dirty="0">
                <a:solidFill>
                  <a:srgbClr val="FF6600"/>
                </a:solidFill>
              </a:rPr>
              <a:t>Hate Speech Detection</a:t>
            </a:r>
            <a:endParaRPr lang="en-GB" altLang="en-US" sz="6000" dirty="0">
              <a:solidFill>
                <a:srgbClr val="FF6600"/>
              </a:solidFill>
            </a:endParaRPr>
          </a:p>
          <a:p>
            <a:endParaRPr lang="en-GB" altLang="en-US" sz="3600" dirty="0">
              <a:solidFill>
                <a:srgbClr val="FF6600"/>
              </a:solidFill>
            </a:endParaRPr>
          </a:p>
          <a:p>
            <a:r>
              <a:rPr lang="en-GB" altLang="en-US" sz="3600" dirty="0">
                <a:solidFill>
                  <a:srgbClr val="FF6600"/>
                </a:solidFill>
              </a:rPr>
              <a:t>Group Name: Scalabe Minds</a:t>
            </a:r>
            <a:endParaRPr lang="en-GB" altLang="en-US" sz="3600" dirty="0">
              <a:solidFill>
                <a:srgbClr val="FF6600"/>
              </a:solidFill>
            </a:endParaRPr>
          </a:p>
          <a:p>
            <a:r>
              <a:rPr lang="en-GB" altLang="en-US" sz="3600" dirty="0">
                <a:solidFill>
                  <a:srgbClr val="FF6600"/>
                </a:solidFill>
              </a:rPr>
              <a:t>University: Mary Queen</a:t>
            </a:r>
            <a:endParaRPr lang="en-GB" altLang="en-US" sz="3600" dirty="0">
              <a:solidFill>
                <a:srgbClr val="FF6600"/>
              </a:solidFill>
            </a:endParaRPr>
          </a:p>
          <a:p>
            <a:r>
              <a:rPr lang="en-GB" altLang="en-US" sz="3600" dirty="0">
                <a:solidFill>
                  <a:srgbClr val="FF6600"/>
                </a:solidFill>
              </a:rPr>
              <a:t>Internship Domain: Data Science</a:t>
            </a:r>
            <a:endParaRPr lang="en-GB" altLang="en-US" sz="3600" dirty="0">
              <a:solidFill>
                <a:srgbClr val="FF6600"/>
              </a:solidFill>
            </a:endParaRPr>
          </a:p>
          <a:p>
            <a:r>
              <a:rPr lang="en-GB" altLang="en-US" sz="3600" dirty="0">
                <a:solidFill>
                  <a:srgbClr val="FF6600"/>
                </a:solidFill>
              </a:rPr>
              <a:t>Submitted By: Igwebuike Eze &amp; Lucy Nowacki</a:t>
            </a:r>
            <a:endParaRPr lang="en-GB" altLang="en-US" sz="3600" dirty="0">
              <a:solidFill>
                <a:srgbClr val="FF6600"/>
              </a:solidFill>
            </a:endParaRPr>
          </a:p>
          <a:p>
            <a:r>
              <a:rPr lang="en-GB" altLang="en-US" sz="3600" dirty="0">
                <a:solidFill>
                  <a:srgbClr val="FF6600"/>
                </a:solidFill>
              </a:rPr>
              <a:t>Batch: LISUM32</a:t>
            </a:r>
            <a:endParaRPr lang="en-GB" altLang="en-US" sz="3600" dirty="0">
              <a:solidFill>
                <a:srgbClr val="FF6600"/>
              </a:solidFill>
            </a:endParaRPr>
          </a:p>
          <a:p>
            <a:r>
              <a:rPr lang="en-GB" altLang="en-US" sz="3600" dirty="0">
                <a:solidFill>
                  <a:srgbClr val="FF6600"/>
                </a:solidFill>
              </a:rPr>
              <a:t>Date: 1st July, 2024</a:t>
            </a:r>
            <a:endParaRPr lang="en-GB" altLang="en-US" sz="3600" dirty="0">
              <a:solidFill>
                <a:srgbClr val="FF6600"/>
              </a:solidFill>
            </a:endParaRPr>
          </a:p>
          <a:p>
            <a:endParaRPr lang="en-GB" alt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8650"/>
          </a:xfrm>
        </p:spPr>
        <p:txBody>
          <a:bodyPr>
            <a:normAutofit/>
          </a:bodyPr>
          <a:p>
            <a:r>
              <a:rPr lang="en-US" sz="2665" b="1">
                <a:solidFill>
                  <a:srgbClr val="0070C0"/>
                </a:solidFill>
                <a:latin typeface="Arial" panose="020B0604020202020204" pitchFamily="34" charset="0"/>
                <a:cs typeface="Arial" panose="020B0604020202020204" pitchFamily="34" charset="0"/>
              </a:rPr>
              <a:t>Model Performance</a:t>
            </a:r>
            <a:r>
              <a:rPr lang="en-GB" altLang="en-US" sz="2665" b="1">
                <a:solidFill>
                  <a:srgbClr val="0070C0"/>
                </a:solidFill>
                <a:latin typeface="Arial" panose="020B0604020202020204" pitchFamily="34" charset="0"/>
                <a:cs typeface="Arial" panose="020B0604020202020204" pitchFamily="34" charset="0"/>
              </a:rPr>
              <a:t> Comparison</a:t>
            </a:r>
            <a:endParaRPr lang="en-GB" altLang="en-US" sz="2665" b="1">
              <a:solidFill>
                <a:srgbClr val="0070C0"/>
              </a:solidFill>
              <a:latin typeface="Arial" panose="020B0604020202020204" pitchFamily="34" charset="0"/>
              <a:cs typeface="Arial" panose="020B0604020202020204" pitchFamily="34" charset="0"/>
            </a:endParaRPr>
          </a:p>
        </p:txBody>
      </p:sp>
      <p:graphicFrame>
        <p:nvGraphicFramePr>
          <p:cNvPr id="4" name="Content Placeholder 3"/>
          <p:cNvGraphicFramePr/>
          <p:nvPr>
            <p:ph idx="1"/>
          </p:nvPr>
        </p:nvGraphicFramePr>
        <p:xfrm>
          <a:off x="838200" y="1174115"/>
          <a:ext cx="6309360" cy="3048000"/>
        </p:xfrm>
        <a:graphic>
          <a:graphicData uri="http://schemas.openxmlformats.org/drawingml/2006/table">
            <a:tbl>
              <a:tblPr firstRow="1" bandRow="1">
                <a:tableStyleId>{5C22544A-7EE6-4342-B048-85BDC9FD1C3A}</a:tableStyleId>
              </a:tblPr>
              <a:tblGrid>
                <a:gridCol w="2103120"/>
                <a:gridCol w="1051560"/>
                <a:gridCol w="1051560"/>
                <a:gridCol w="1051560"/>
                <a:gridCol w="1051560"/>
              </a:tblGrid>
              <a:tr h="381000">
                <a:tc>
                  <a:txBody>
                    <a:bodyPr/>
                    <a:p>
                      <a:pPr>
                        <a:buNone/>
                      </a:pPr>
                      <a:r>
                        <a:rPr lang="en-GB" altLang="en-US"/>
                        <a:t>Model</a:t>
                      </a:r>
                      <a:endParaRPr lang="en-GB" altLang="en-US"/>
                    </a:p>
                  </a:txBody>
                  <a:tcPr/>
                </a:tc>
                <a:tc gridSpan="2">
                  <a:txBody>
                    <a:bodyPr/>
                    <a:p>
                      <a:pPr>
                        <a:buNone/>
                      </a:pPr>
                      <a:r>
                        <a:rPr lang="en-GB" altLang="en-US"/>
                        <a:t>NanoGPT</a:t>
                      </a:r>
                      <a:endParaRPr lang="en-GB" altLang="en-US"/>
                    </a:p>
                  </a:txBody>
                  <a:tcPr/>
                </a:tc>
                <a:tc hMerge="1">
                  <a:tcPr/>
                </a:tc>
                <a:tc gridSpan="2">
                  <a:txBody>
                    <a:bodyPr/>
                    <a:p>
                      <a:pPr>
                        <a:buNone/>
                      </a:pPr>
                      <a:r>
                        <a:rPr lang="en-GB" altLang="en-US"/>
                        <a:t>xLSTM</a:t>
                      </a:r>
                      <a:endParaRPr lang="en-GB" altLang="en-US"/>
                    </a:p>
                  </a:txBody>
                  <a:tcPr/>
                </a:tc>
                <a:tc hMerge="1">
                  <a:tcPr/>
                </a:tc>
              </a:tr>
              <a:tr h="381000">
                <a:tc>
                  <a:txBody>
                    <a:bodyPr/>
                    <a:p>
                      <a:pPr>
                        <a:buNone/>
                      </a:pPr>
                      <a:r>
                        <a:rPr lang="en-GB" altLang="en-US"/>
                        <a:t>No. of Params(M)</a:t>
                      </a:r>
                      <a:endParaRPr lang="en-GB" altLang="en-US"/>
                    </a:p>
                  </a:txBody>
                  <a:tcPr/>
                </a:tc>
                <a:tc gridSpan="2">
                  <a:txBody>
                    <a:bodyPr/>
                    <a:p>
                      <a:pPr>
                        <a:buNone/>
                      </a:pPr>
                      <a:r>
                        <a:rPr lang="en-GB" altLang="en-US"/>
                        <a:t>29.95</a:t>
                      </a:r>
                      <a:endParaRPr lang="en-GB" altLang="en-US"/>
                    </a:p>
                  </a:txBody>
                  <a:tcPr/>
                </a:tc>
                <a:tc hMerge="1">
                  <a:tcPr/>
                </a:tc>
                <a:tc gridSpan="2">
                  <a:txBody>
                    <a:bodyPr/>
                    <a:p>
                      <a:pPr>
                        <a:buNone/>
                      </a:pPr>
                      <a:r>
                        <a:rPr lang="en-GB" altLang="en-US"/>
                        <a:t>6.68</a:t>
                      </a:r>
                      <a:endParaRPr lang="en-GB" altLang="en-US"/>
                    </a:p>
                  </a:txBody>
                  <a:tcPr/>
                </a:tc>
                <a:tc hMerge="1">
                  <a:tcPr/>
                </a:tc>
              </a:tr>
              <a:tr h="381000">
                <a:tc>
                  <a:txBody>
                    <a:bodyPr/>
                    <a:p>
                      <a:pPr>
                        <a:buNone/>
                      </a:pPr>
                      <a:r>
                        <a:rPr lang="en-GB" altLang="en-US"/>
                        <a:t>Accuracy</a:t>
                      </a:r>
                      <a:endParaRPr lang="en-GB" altLang="en-US"/>
                    </a:p>
                  </a:txBody>
                  <a:tcPr/>
                </a:tc>
                <a:tc gridSpan="2">
                  <a:txBody>
                    <a:bodyPr/>
                    <a:p>
                      <a:pPr>
                        <a:buNone/>
                      </a:pPr>
                      <a:r>
                        <a:rPr lang="en-GB" altLang="en-US"/>
                        <a:t>0.9271</a:t>
                      </a:r>
                      <a:endParaRPr lang="en-GB" altLang="en-US"/>
                    </a:p>
                  </a:txBody>
                  <a:tcPr/>
                </a:tc>
                <a:tc hMerge="1">
                  <a:tcPr/>
                </a:tc>
                <a:tc gridSpan="2">
                  <a:txBody>
                    <a:bodyPr/>
                    <a:p>
                      <a:pPr>
                        <a:buNone/>
                      </a:pPr>
                      <a:r>
                        <a:rPr lang="en-GB" altLang="en-US"/>
                        <a:t>0.9987</a:t>
                      </a:r>
                      <a:endParaRPr lang="en-GB" altLang="en-US"/>
                    </a:p>
                  </a:txBody>
                  <a:tcPr/>
                </a:tc>
                <a:tc hMerge="1">
                  <a:tcPr/>
                </a:tc>
              </a:tr>
              <a:tr h="381000">
                <a:tc>
                  <a:txBody>
                    <a:bodyPr/>
                    <a:p>
                      <a:pPr>
                        <a:buNone/>
                      </a:pPr>
                      <a:r>
                        <a:rPr lang="en-GB" altLang="en-US"/>
                        <a:t>ROC AUC</a:t>
                      </a:r>
                      <a:endParaRPr lang="en-GB" altLang="en-US"/>
                    </a:p>
                  </a:txBody>
                  <a:tcPr/>
                </a:tc>
                <a:tc gridSpan="2">
                  <a:txBody>
                    <a:bodyPr/>
                    <a:p>
                      <a:pPr>
                        <a:buNone/>
                      </a:pPr>
                      <a:r>
                        <a:rPr lang="en-GB" altLang="en-US"/>
                        <a:t>-</a:t>
                      </a:r>
                      <a:endParaRPr lang="en-GB" altLang="en-US"/>
                    </a:p>
                  </a:txBody>
                  <a:tcPr/>
                </a:tc>
                <a:tc hMerge="1">
                  <a:tcPr/>
                </a:tc>
                <a:tc gridSpan="2">
                  <a:txBody>
                    <a:bodyPr/>
                    <a:p>
                      <a:pPr>
                        <a:buNone/>
                      </a:pPr>
                      <a:r>
                        <a:rPr lang="en-GB" altLang="en-US"/>
                        <a:t>1.0000</a:t>
                      </a:r>
                      <a:endParaRPr lang="en-GB" altLang="en-US"/>
                    </a:p>
                  </a:txBody>
                  <a:tcPr/>
                </a:tc>
                <a:tc hMerge="1">
                  <a:tcPr/>
                </a:tc>
              </a:tr>
              <a:tr h="381000">
                <a:tc>
                  <a:txBody>
                    <a:bodyPr/>
                    <a:p>
                      <a:pPr>
                        <a:buNone/>
                      </a:pPr>
                      <a:r>
                        <a:rPr lang="en-GB" altLang="en-US" sz="1800">
                          <a:sym typeface="+mn-ea"/>
                        </a:rPr>
                        <a:t>Class</a:t>
                      </a:r>
                      <a:endParaRPr 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r>
              <a:tr h="381000">
                <a:tc>
                  <a:txBody>
                    <a:bodyPr/>
                    <a:p>
                      <a:pPr>
                        <a:buNone/>
                      </a:pPr>
                      <a:r>
                        <a:rPr lang="en-GB" altLang="en-US"/>
                        <a:t>Precision</a:t>
                      </a:r>
                      <a:endParaRPr lang="en-GB" altLang="en-US"/>
                    </a:p>
                  </a:txBody>
                  <a:tcPr/>
                </a:tc>
                <a:tc>
                  <a:txBody>
                    <a:bodyPr/>
                    <a:p>
                      <a:pPr>
                        <a:buNone/>
                      </a:pPr>
                      <a:r>
                        <a:rPr lang="en-GB" altLang="en-US"/>
                        <a:t>0.93</a:t>
                      </a:r>
                      <a:endParaRPr lang="en-GB" altLang="en-US"/>
                    </a:p>
                  </a:txBody>
                  <a:tcPr/>
                </a:tc>
                <a:tc>
                  <a:txBody>
                    <a:bodyPr/>
                    <a:p>
                      <a:pPr>
                        <a:buNone/>
                      </a:pPr>
                      <a:r>
                        <a:rPr lang="en-GB" altLang="en-US"/>
                        <a:t>0.00</a:t>
                      </a:r>
                      <a:endParaRPr lang="en-GB" altLang="en-US"/>
                    </a:p>
                  </a:txBody>
                  <a:tcPr/>
                </a:tc>
                <a:tc>
                  <a:txBody>
                    <a:bodyPr/>
                    <a:p>
                      <a:pPr>
                        <a:buNone/>
                      </a:pPr>
                      <a:r>
                        <a:rPr lang="en-GB" altLang="en-US"/>
                        <a:t>0.9990</a:t>
                      </a:r>
                      <a:endParaRPr lang="en-GB" altLang="en-US"/>
                    </a:p>
                  </a:txBody>
                  <a:tcPr/>
                </a:tc>
                <a:tc>
                  <a:txBody>
                    <a:bodyPr/>
                    <a:p>
                      <a:pPr>
                        <a:buNone/>
                      </a:pPr>
                      <a:r>
                        <a:rPr lang="en-GB" altLang="en-US"/>
                        <a:t>0.9958</a:t>
                      </a:r>
                      <a:endParaRPr lang="en-GB" altLang="en-US"/>
                    </a:p>
                  </a:txBody>
                  <a:tcPr/>
                </a:tc>
              </a:tr>
              <a:tr h="381000">
                <a:tc>
                  <a:txBody>
                    <a:bodyPr/>
                    <a:p>
                      <a:pPr>
                        <a:buNone/>
                      </a:pPr>
                      <a:r>
                        <a:rPr lang="en-GB" altLang="en-US"/>
                        <a:t>Recall</a:t>
                      </a:r>
                      <a:endParaRPr lang="en-GB" altLang="en-US"/>
                    </a:p>
                  </a:txBody>
                  <a:tcPr/>
                </a:tc>
                <a:tc>
                  <a:txBody>
                    <a:bodyPr/>
                    <a:p>
                      <a:pPr>
                        <a:buNone/>
                      </a:pPr>
                      <a:r>
                        <a:rPr lang="en-GB" altLang="en-US"/>
                        <a:t>1.00</a:t>
                      </a:r>
                      <a:endParaRPr lang="en-GB" altLang="en-US"/>
                    </a:p>
                  </a:txBody>
                  <a:tcPr/>
                </a:tc>
                <a:tc>
                  <a:txBody>
                    <a:bodyPr/>
                    <a:p>
                      <a:pPr>
                        <a:buNone/>
                      </a:pPr>
                      <a:r>
                        <a:rPr lang="en-GB" altLang="en-US"/>
                        <a:t>0.00</a:t>
                      </a:r>
                      <a:endParaRPr lang="en-GB" altLang="en-US"/>
                    </a:p>
                  </a:txBody>
                  <a:tcPr/>
                </a:tc>
                <a:tc>
                  <a:txBody>
                    <a:bodyPr/>
                    <a:p>
                      <a:pPr>
                        <a:buNone/>
                      </a:pPr>
                      <a:r>
                        <a:rPr lang="en-GB" altLang="en-US"/>
                        <a:t>0.9997</a:t>
                      </a:r>
                      <a:endParaRPr lang="en-GB" altLang="en-US"/>
                    </a:p>
                  </a:txBody>
                  <a:tcPr/>
                </a:tc>
                <a:tc>
                  <a:txBody>
                    <a:bodyPr/>
                    <a:p>
                      <a:pPr>
                        <a:buNone/>
                      </a:pPr>
                      <a:r>
                        <a:rPr lang="en-GB" altLang="en-US"/>
                        <a:t>0.9876</a:t>
                      </a:r>
                      <a:endParaRPr lang="en-GB" altLang="en-US"/>
                    </a:p>
                  </a:txBody>
                  <a:tcPr/>
                </a:tc>
              </a:tr>
              <a:tr h="381000">
                <a:tc>
                  <a:txBody>
                    <a:bodyPr/>
                    <a:p>
                      <a:pPr>
                        <a:buNone/>
                      </a:pPr>
                      <a:r>
                        <a:rPr lang="en-GB" altLang="en-US"/>
                        <a:t>F1-Score</a:t>
                      </a:r>
                      <a:endParaRPr lang="en-GB" altLang="en-US"/>
                    </a:p>
                  </a:txBody>
                  <a:tcPr/>
                </a:tc>
                <a:tc>
                  <a:txBody>
                    <a:bodyPr/>
                    <a:p>
                      <a:pPr>
                        <a:buNone/>
                      </a:pPr>
                      <a:r>
                        <a:rPr lang="en-GB" altLang="en-US"/>
                        <a:t>0.96</a:t>
                      </a:r>
                      <a:endParaRPr lang="en-GB" altLang="en-US"/>
                    </a:p>
                  </a:txBody>
                  <a:tcPr/>
                </a:tc>
                <a:tc>
                  <a:txBody>
                    <a:bodyPr/>
                    <a:p>
                      <a:pPr>
                        <a:buNone/>
                      </a:pPr>
                      <a:r>
                        <a:rPr lang="en-GB" altLang="en-US"/>
                        <a:t>0.00</a:t>
                      </a:r>
                      <a:endParaRPr lang="en-GB" altLang="en-US"/>
                    </a:p>
                  </a:txBody>
                  <a:tcPr/>
                </a:tc>
                <a:tc>
                  <a:txBody>
                    <a:bodyPr/>
                    <a:p>
                      <a:pPr>
                        <a:buNone/>
                      </a:pPr>
                      <a:r>
                        <a:rPr lang="en-GB" altLang="en-US"/>
                        <a:t>0.9993</a:t>
                      </a:r>
                      <a:endParaRPr lang="en-GB" altLang="en-US"/>
                    </a:p>
                  </a:txBody>
                  <a:tcPr/>
                </a:tc>
                <a:tc>
                  <a:txBody>
                    <a:bodyPr/>
                    <a:p>
                      <a:pPr>
                        <a:buNone/>
                      </a:pPr>
                      <a:r>
                        <a:rPr lang="en-GB" altLang="en-US"/>
                        <a:t>0.9917</a:t>
                      </a:r>
                      <a:endParaRPr lang="en-GB" altLang="en-US"/>
                    </a:p>
                  </a:txBody>
                  <a:tcPr/>
                </a:tc>
              </a:tr>
            </a:tbl>
          </a:graphicData>
        </a:graphic>
      </p:graphicFrame>
      <p:sp>
        <p:nvSpPr>
          <p:cNvPr id="65" name="textbox 65"/>
          <p:cNvSpPr/>
          <p:nvPr/>
        </p:nvSpPr>
        <p:spPr>
          <a:xfrm>
            <a:off x="838200" y="440182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
        <p:nvSpPr>
          <p:cNvPr id="62" name="rect"/>
          <p:cNvSpPr/>
          <p:nvPr/>
        </p:nvSpPr>
        <p:spPr>
          <a:xfrm>
            <a:off x="716915" y="4755515"/>
            <a:ext cx="11019155" cy="1972310"/>
          </a:xfrm>
          <a:prstGeom prst="rect">
            <a:avLst/>
          </a:prstGeom>
          <a:solidFill>
            <a:srgbClr val="5B9BD5">
              <a:alpha val="20000"/>
            </a:srgbClr>
          </a:solidFill>
          <a:ln cap="flat">
            <a:noFill/>
            <a:prstDash val="solid"/>
            <a:miter lim="0"/>
          </a:ln>
        </p:spPr>
        <p:txBody>
          <a:bodyPr rtlCol="0"/>
          <a:p>
            <a:pPr marL="342900" indent="-342900">
              <a:buAutoNum type="arabicPeriod"/>
            </a:pPr>
            <a:r>
              <a:rPr lang="en-US" altLang="en-GB" dirty="0">
                <a:latin typeface="Arial" panose="020B0604020202020204" pitchFamily="34" charset="0"/>
                <a:cs typeface="Arial" panose="020B0604020202020204" pitchFamily="34" charset="0"/>
              </a:rPr>
              <a:t>nanoGPT achieves an accuracy of 0.9271, which is significantly lower compared to the xLSTM's accuracy of 0.9987. </a:t>
            </a:r>
            <a:endParaRPr lang="en-US" altLang="en-GB" dirty="0">
              <a:latin typeface="Arial" panose="020B0604020202020204" pitchFamily="34" charset="0"/>
              <a:cs typeface="Arial" panose="020B0604020202020204" pitchFamily="34" charset="0"/>
            </a:endParaRPr>
          </a:p>
          <a:p>
            <a:pPr marL="342900" indent="-342900">
              <a:buAutoNum type="arabicPeriod"/>
            </a:pPr>
            <a:r>
              <a:rPr lang="en-US" altLang="en-GB" dirty="0">
                <a:latin typeface="Arial" panose="020B0604020202020204" pitchFamily="34" charset="0"/>
                <a:cs typeface="Arial" panose="020B0604020202020204" pitchFamily="34" charset="0"/>
              </a:rPr>
              <a:t>nanoGPT model exhibits poor performance in detecting class 1 (hate speech) with a precision, recall, and F1-score of 0.00</a:t>
            </a:r>
            <a:r>
              <a:rPr lang="en-GB" altLang="en-US" dirty="0">
                <a:latin typeface="Arial" panose="020B0604020202020204" pitchFamily="34" charset="0"/>
                <a:cs typeface="Arial" panose="020B0604020202020204" pitchFamily="34" charset="0"/>
              </a:rPr>
              <a:t> while</a:t>
            </a:r>
            <a:r>
              <a:rPr lang="en-US" altLang="en-GB" dirty="0">
                <a:latin typeface="Arial" panose="020B0604020202020204" pitchFamily="34" charset="0"/>
                <a:cs typeface="Arial" panose="020B0604020202020204" pitchFamily="34" charset="0"/>
              </a:rPr>
              <a:t> xLSTM model shows  near-perfect scores for both classes.</a:t>
            </a:r>
            <a:endParaRPr lang="en-US" altLang="en-GB" dirty="0">
              <a:latin typeface="Arial" panose="020B0604020202020204" pitchFamily="34" charset="0"/>
              <a:cs typeface="Arial" panose="020B0604020202020204" pitchFamily="34" charset="0"/>
            </a:endParaRPr>
          </a:p>
          <a:p>
            <a:pPr marL="342900" indent="-342900">
              <a:buAutoNum type="arabicPeriod"/>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9130"/>
          </a:xfrm>
        </p:spPr>
        <p:txBody>
          <a:bodyPr/>
          <a:p>
            <a:r>
              <a:rPr lang="en-GB" altLang="en-US" sz="2800" b="1">
                <a:solidFill>
                  <a:srgbClr val="0070C0"/>
                </a:solidFill>
                <a:latin typeface="Arial" panose="020B0604020202020204" pitchFamily="34" charset="0"/>
                <a:cs typeface="Arial" panose="020B0604020202020204" pitchFamily="34" charset="0"/>
              </a:rPr>
              <a:t>Recommendations</a:t>
            </a:r>
            <a:endParaRPr lang="en-GB" altLang="en-US" sz="2800" b="1">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266825"/>
            <a:ext cx="10515600" cy="2955925"/>
          </a:xfrm>
        </p:spPr>
        <p:txBody>
          <a:bodyPr/>
          <a:p>
            <a:pPr marL="0" indent="0">
              <a:buNone/>
            </a:pPr>
            <a:r>
              <a:rPr lang="en-GB" altLang="en-US" sz="2400">
                <a:latin typeface="Arial" panose="020B0604020202020204" pitchFamily="34" charset="0"/>
                <a:cs typeface="Arial" panose="020B0604020202020204" pitchFamily="34" charset="0"/>
              </a:rPr>
              <a:t>1. </a:t>
            </a:r>
            <a:r>
              <a:rPr lang="en-US" sz="2400">
                <a:latin typeface="Arial" panose="020B0604020202020204" pitchFamily="34" charset="0"/>
                <a:cs typeface="Arial" panose="020B0604020202020204" pitchFamily="34" charset="0"/>
              </a:rPr>
              <a:t>xLSTM model outperforms the nanoGPT model in terms of accuracy, precision, recall, and F1 score </a:t>
            </a:r>
            <a:r>
              <a:rPr lang="en-GB" altLang="en-US" sz="2400">
                <a:latin typeface="Arial" panose="020B0604020202020204" pitchFamily="34" charset="0"/>
                <a:cs typeface="Arial" panose="020B0604020202020204" pitchFamily="34" charset="0"/>
              </a:rPr>
              <a:t>and</a:t>
            </a:r>
            <a:r>
              <a:rPr lang="en-US" sz="2400">
                <a:latin typeface="Arial" panose="020B0604020202020204" pitchFamily="34" charset="0"/>
                <a:cs typeface="Arial" panose="020B0604020202020204" pitchFamily="34" charset="0"/>
              </a:rPr>
              <a:t> does so with significantly fewer parameters</a:t>
            </a:r>
            <a:r>
              <a:rPr lang="en-GB" altLang="en-US" sz="2400">
                <a:latin typeface="Arial" panose="020B0604020202020204" pitchFamily="34" charset="0"/>
                <a:cs typeface="Arial" panose="020B0604020202020204" pitchFamily="34" charset="0"/>
              </a:rPr>
              <a:t> making it</a:t>
            </a:r>
            <a:r>
              <a:rPr lang="en-US" sz="2400">
                <a:latin typeface="Arial" panose="020B0604020202020204" pitchFamily="34" charset="0"/>
                <a:cs typeface="Arial" panose="020B0604020202020204" pitchFamily="34" charset="0"/>
              </a:rPr>
              <a:t> a more efficient and effective solution for hate speech detection. </a:t>
            </a:r>
            <a:endParaRPr lang="en-US" sz="2400">
              <a:latin typeface="Arial" panose="020B0604020202020204" pitchFamily="34" charset="0"/>
              <a:cs typeface="Arial" panose="020B0604020202020204" pitchFamily="34" charset="0"/>
            </a:endParaRPr>
          </a:p>
          <a:p>
            <a:pPr marL="0" indent="0">
              <a:buNone/>
            </a:pPr>
            <a:r>
              <a:rPr lang="en-GB" altLang="en-US" sz="2400">
                <a:latin typeface="Arial" panose="020B0604020202020204" pitchFamily="34" charset="0"/>
                <a:cs typeface="Arial" panose="020B0604020202020204" pitchFamily="34" charset="0"/>
              </a:rPr>
              <a:t>2. xLSTM </a:t>
            </a:r>
            <a:r>
              <a:rPr lang="en-US" sz="2400">
                <a:latin typeface="Arial" panose="020B0604020202020204" pitchFamily="34" charset="0"/>
                <a:cs typeface="Arial" panose="020B0604020202020204" pitchFamily="34" charset="0"/>
              </a:rPr>
              <a:t>offers superior performance while being resource-efficient, providing a strong competitive advantage in the NLP market.</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3890"/>
          </a:xfrm>
        </p:spPr>
        <p:txBody>
          <a:bodyPr/>
          <a:p>
            <a:r>
              <a:rPr lang="en-US" sz="2800" b="1">
                <a:solidFill>
                  <a:srgbClr val="0070C0"/>
                </a:solidFill>
                <a:latin typeface="Arial" panose="020B0604020202020204" pitchFamily="34" charset="0"/>
                <a:cs typeface="Arial" panose="020B0604020202020204" pitchFamily="34" charset="0"/>
                <a:sym typeface="+mn-ea"/>
              </a:rPr>
              <a:t>Conclusion</a:t>
            </a:r>
            <a:endParaRPr lang="en-US" sz="2800" b="1">
              <a:solidFill>
                <a:srgbClr val="0070C0"/>
              </a:solidFill>
              <a:latin typeface="Arial" panose="020B0604020202020204" pitchFamily="34" charset="0"/>
              <a:cs typeface="Arial" panose="020B0604020202020204" pitchFamily="34" charset="0"/>
              <a:sym typeface="+mn-ea"/>
            </a:endParaRPr>
          </a:p>
        </p:txBody>
      </p:sp>
      <p:sp>
        <p:nvSpPr>
          <p:cNvPr id="3" name="Content Placeholder 2"/>
          <p:cNvSpPr>
            <a:spLocks noGrp="1"/>
          </p:cNvSpPr>
          <p:nvPr>
            <p:ph idx="1"/>
          </p:nvPr>
        </p:nvSpPr>
        <p:spPr>
          <a:xfrm>
            <a:off x="838200" y="1297940"/>
            <a:ext cx="10515600" cy="2893695"/>
          </a:xfrm>
        </p:spPr>
        <p:txBody>
          <a:bodyPr/>
          <a:p>
            <a:pPr marL="0" indent="0">
              <a:buNone/>
            </a:pPr>
            <a:r>
              <a:rPr lang="en-US" sz="2400">
                <a:latin typeface="Arial" panose="020B0604020202020204" pitchFamily="34" charset="0"/>
                <a:cs typeface="Arial" panose="020B0604020202020204" pitchFamily="34" charset="0"/>
              </a:rPr>
              <a:t>The comparative analysis clearly demonstrates that the xLSTM model not only outperforms the nanoGPT model in terms of accuracy, precision, recall, and F1 score but also does so with significantly fewer parameters. This makes the xLSTM model a more efficient and effective solution for hate speech detection. </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1630" y="365125"/>
            <a:ext cx="10515600" cy="520065"/>
          </a:xfrm>
        </p:spPr>
        <p:txBody>
          <a:bodyPr>
            <a:normAutofit/>
          </a:bodyPr>
          <a:p>
            <a:r>
              <a:rPr lang="en-GB" altLang="en-US" sz="2800" b="1">
                <a:solidFill>
                  <a:srgbClr val="0070C0"/>
                </a:solidFill>
                <a:latin typeface="Arial" panose="020B0604020202020204" pitchFamily="34" charset="0"/>
                <a:cs typeface="Arial" panose="020B0604020202020204" pitchFamily="34" charset="0"/>
              </a:rPr>
              <a:t>Future Work</a:t>
            </a:r>
            <a:endParaRPr lang="en-GB" altLang="en-US" sz="2800" b="1">
              <a:solidFill>
                <a:srgbClr val="0070C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41630" y="885190"/>
            <a:ext cx="11710670" cy="4284345"/>
          </a:xfrm>
        </p:spPr>
        <p:txBody>
          <a:bodyPr>
            <a:noAutofit/>
          </a:bodyPr>
          <a:p>
            <a:pPr marL="0" indent="0">
              <a:buNone/>
            </a:pPr>
            <a:r>
              <a:rPr lang="en-US" sz="2400">
                <a:latin typeface="Arial" panose="020B0604020202020204" pitchFamily="34" charset="0"/>
                <a:cs typeface="Arial" panose="020B0604020202020204" pitchFamily="34" charset="0"/>
              </a:rPr>
              <a:t>We will make better hate detection by:</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A</a:t>
            </a:r>
            <a:r>
              <a:rPr lang="en-US" sz="2400">
                <a:latin typeface="Arial" panose="020B0604020202020204" pitchFamily="34" charset="0"/>
                <a:cs typeface="Arial" panose="020B0604020202020204" pitchFamily="34" charset="0"/>
              </a:rPr>
              <a:t>ugmentation</a:t>
            </a:r>
            <a:r>
              <a:rPr lang="en-GB" altLang="en-US" sz="2400">
                <a:latin typeface="Arial" panose="020B0604020202020204" pitchFamily="34" charset="0"/>
                <a:cs typeface="Arial" panose="020B0604020202020204" pitchFamily="34" charset="0"/>
              </a:rPr>
              <a:t> of</a:t>
            </a:r>
            <a:r>
              <a:rPr lang="en-US" sz="2400">
                <a:latin typeface="Arial" panose="020B0604020202020204" pitchFamily="34" charset="0"/>
                <a:cs typeface="Arial" panose="020B0604020202020204" pitchFamily="34" charset="0"/>
              </a:rPr>
              <a:t> the training data by abusive wording from the language dictionary</a:t>
            </a:r>
            <a:r>
              <a:rPr lang="en-GB" altLang="en-US"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using another than GPT2 embedding</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I</a:t>
            </a:r>
            <a:r>
              <a:rPr lang="en-US" sz="2400">
                <a:latin typeface="Arial" panose="020B0604020202020204" pitchFamily="34" charset="0"/>
                <a:cs typeface="Arial" panose="020B0604020202020204" pitchFamily="34" charset="0"/>
              </a:rPr>
              <a:t>ncorporating pretraining loop in which the model will learn next word instead of binary classification</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E</a:t>
            </a:r>
            <a:r>
              <a:rPr lang="en-US" sz="2400">
                <a:latin typeface="Arial" panose="020B0604020202020204" pitchFamily="34" charset="0"/>
                <a:cs typeface="Arial" panose="020B0604020202020204" pitchFamily="34" charset="0"/>
              </a:rPr>
              <a:t>ns</a:t>
            </a:r>
            <a:r>
              <a:rPr lang="en-GB" altLang="en-US" sz="2400">
                <a:latin typeface="Arial" panose="020B0604020202020204" pitchFamily="34" charset="0"/>
                <a:cs typeface="Arial" panose="020B0604020202020204" pitchFamily="34" charset="0"/>
              </a:rPr>
              <a:t>e</a:t>
            </a:r>
            <a:r>
              <a:rPr lang="en-US" sz="2400">
                <a:latin typeface="Arial" panose="020B0604020202020204" pitchFamily="34" charset="0"/>
                <a:cs typeface="Arial" panose="020B0604020202020204" pitchFamily="34" charset="0"/>
              </a:rPr>
              <a:t>mble model by stacking xLSTM and GPT in residual block, where say, learning signal nanoGPT : xLSTM is 1:3</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U</a:t>
            </a:r>
            <a:r>
              <a:rPr lang="en-US" sz="2400">
                <a:latin typeface="Arial" panose="020B0604020202020204" pitchFamily="34" charset="0"/>
                <a:cs typeface="Arial" panose="020B0604020202020204" pitchFamily="34" charset="0"/>
              </a:rPr>
              <a:t>sing adversarial training based on synthetic data augmentation on the ongoing basis during training</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I</a:t>
            </a:r>
            <a:r>
              <a:rPr lang="en-US" sz="2400">
                <a:latin typeface="Arial" panose="020B0604020202020204" pitchFamily="34" charset="0"/>
                <a:cs typeface="Arial" panose="020B0604020202020204" pitchFamily="34" charset="0"/>
              </a:rPr>
              <a:t>ncorporating external liquid layers that will learn how to set up residual connections between blocks, blocks and so on</a:t>
            </a:r>
            <a:endParaRPr 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C</a:t>
            </a:r>
            <a:r>
              <a:rPr lang="en-US" sz="2400">
                <a:latin typeface="Arial" panose="020B0604020202020204" pitchFamily="34" charset="0"/>
                <a:cs typeface="Arial" panose="020B0604020202020204" pitchFamily="34" charset="0"/>
              </a:rPr>
              <a:t>urrent model is not trained enough since it should be trained on much larger number of tokens and conditionaly take into account abusive dictionary and phrases. </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r>
              <a:rPr lang="en-GB" altLang="en-US" b="1" dirty="0">
                <a:solidFill>
                  <a:srgbClr val="FF6600"/>
                </a:solidFill>
              </a:rPr>
              <a:t>Samson</a:t>
            </a:r>
            <a:br>
              <a:rPr lang="en-GB" altLang="en-US" b="1" dirty="0">
                <a:solidFill>
                  <a:srgbClr val="FF6600"/>
                </a:solidFill>
              </a:rPr>
            </a:br>
            <a:br>
              <a:rPr lang="en-GB" altLang="en-US" b="1" dirty="0">
                <a:solidFill>
                  <a:srgbClr val="FF6600"/>
                </a:solidFill>
              </a:rPr>
            </a:br>
            <a:br>
              <a:rPr lang="en-GB" altLang="en-US" b="1" dirty="0">
                <a:solidFill>
                  <a:srgbClr val="FF6600"/>
                </a:solidFill>
              </a:rPr>
            </a:br>
            <a:r>
              <a:rPr lang="en-GB" altLang="en-US" b="1" dirty="0">
                <a:solidFill>
                  <a:srgbClr val="FF6600"/>
                </a:solidFill>
              </a:rPr>
              <a:t>&amp;</a:t>
            </a:r>
            <a:br>
              <a:rPr lang="en-GB" altLang="en-US" b="1" dirty="0">
                <a:solidFill>
                  <a:srgbClr val="FF6600"/>
                </a:solidFill>
              </a:rPr>
            </a:br>
            <a:br>
              <a:rPr lang="en-GB" altLang="en-US" b="1" dirty="0">
                <a:solidFill>
                  <a:srgbClr val="FF6600"/>
                </a:solidFill>
              </a:rPr>
            </a:br>
            <a:br>
              <a:rPr lang="en-GB" altLang="en-US" b="1" dirty="0">
                <a:solidFill>
                  <a:srgbClr val="FF6600"/>
                </a:solidFill>
              </a:rPr>
            </a:br>
            <a:r>
              <a:rPr lang="en-GB" altLang="en-US" b="1" dirty="0">
                <a:solidFill>
                  <a:srgbClr val="FF6600"/>
                </a:solidFill>
              </a:rPr>
              <a:t>Lucy</a:t>
            </a:r>
            <a:endParaRPr lang="en-GB" altLang="en-US" b="1"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p:cNvSpPr>
            <a:spLocks noGrp="1"/>
          </p:cNvSpPr>
          <p:nvPr>
            <p:ph type="subTitle" idx="1"/>
          </p:nvPr>
        </p:nvSpPr>
        <p:spPr>
          <a:xfrm>
            <a:off x="6096635" y="1132840"/>
            <a:ext cx="5653405" cy="3924300"/>
          </a:xfrm>
        </p:spPr>
        <p:txBody>
          <a:bodyPr>
            <a:normAutofit/>
          </a:bodyPr>
          <a:lstStyle/>
          <a:p>
            <a:r>
              <a:rPr lang="en-GB" altLang="en-US" sz="6600" dirty="0">
                <a:solidFill>
                  <a:srgbClr val="FF6600"/>
                </a:solidFill>
              </a:rPr>
              <a:t>Say</a:t>
            </a:r>
            <a:endParaRPr lang="en-US" sz="6600" dirty="0">
              <a:solidFill>
                <a:srgbClr val="FF6600"/>
              </a:solidFill>
            </a:endParaRPr>
          </a:p>
          <a:p>
            <a:endParaRPr lang="en-US" sz="6600" dirty="0">
              <a:solidFill>
                <a:srgbClr val="FF6600"/>
              </a:solidFill>
            </a:endParaRPr>
          </a:p>
          <a:p>
            <a:r>
              <a:rPr lang="en-US" sz="6600" dirty="0">
                <a:solidFill>
                  <a:srgbClr val="FF6600"/>
                </a:solidFill>
              </a:rPr>
              <a:t>Thank You</a:t>
            </a:r>
            <a:endParaRPr lang="en-US" sz="6600" dirty="0">
              <a:solidFill>
                <a:srgbClr val="FF6600"/>
              </a:solidFill>
            </a:endParaRPr>
          </a:p>
          <a:p>
            <a:endParaRPr lang="en-US" sz="6600" dirty="0">
              <a:solidFill>
                <a:srgbClr val="FF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ox(in)">
                                      <p:cBhvr>
                                        <p:cTn id="7" dur="2000"/>
                                        <p:tgtEl>
                                          <p:spTgt spid="6">
                                            <p:txEl>
                                              <p:pRg st="2" end="2"/>
                                            </p:txEl>
                                          </p:spTgt>
                                        </p:tgtEl>
                                      </p:cBhvr>
                                    </p:animEffect>
                                  </p:childTnLst>
                                </p:cTn>
                              </p:par>
                            </p:childTnLst>
                          </p:cTn>
                        </p:par>
                        <p:par>
                          <p:cTn id="8" fill="hold">
                            <p:stCondLst>
                              <p:cond delay="2000"/>
                            </p:stCondLst>
                            <p:childTnLst>
                              <p:par>
                                <p:cTn id="9" presetID="4" presetClass="entr" presetSubtype="16"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box(in)">
                                      <p:cBhvr>
                                        <p:cTn id="11" dur="2000"/>
                                        <p:tgtEl>
                                          <p:spTgt spid="6">
                                            <p:txEl>
                                              <p:pRg st="0" end="0"/>
                                            </p:txEl>
                                          </p:spTgt>
                                        </p:tgtEl>
                                      </p:cBhvr>
                                    </p:animEffect>
                                  </p:childTnLst>
                                </p:cTn>
                              </p:par>
                            </p:childTnLst>
                          </p:cTn>
                        </p:par>
                        <p:par>
                          <p:cTn id="12" fill="hold">
                            <p:stCondLst>
                              <p:cond delay="4000"/>
                            </p:stCondLst>
                            <p:childTnLst>
                              <p:par>
                                <p:cTn id="13" presetID="3" presetClass="entr" presetSubtype="1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endParaRPr lang="en-US" b="1" dirty="0">
              <a:solidFill>
                <a:srgbClr val="FF6600"/>
              </a:solidFill>
            </a:endParaRPr>
          </a:p>
        </p:txBody>
      </p:sp>
      <p:sp>
        <p:nvSpPr>
          <p:cNvPr id="3" name="Subtitle 2"/>
          <p:cNvSpPr>
            <a:spLocks noGrp="1"/>
          </p:cNvSpPr>
          <p:nvPr>
            <p:ph type="subTitle" idx="1"/>
          </p:nvPr>
        </p:nvSpPr>
        <p:spPr>
          <a:xfrm rot="5400000">
            <a:off x="5533569" y="199573"/>
            <a:ext cx="6858004" cy="6458857"/>
          </a:xfrm>
        </p:spPr>
        <p:txBody>
          <a:bodyPr vert="vert270">
            <a:normAutofit lnSpcReduction="10000"/>
          </a:bodyPr>
          <a:lstStyle/>
          <a:p>
            <a:endParaRPr lang="en-US" dirty="0">
              <a:solidFill>
                <a:srgbClr val="FF6600"/>
              </a:solidFill>
            </a:endParaRPr>
          </a:p>
          <a:p>
            <a:pPr algn="just"/>
            <a:r>
              <a:rPr lang="en-US" dirty="0">
                <a:solidFill>
                  <a:srgbClr val="FF6600"/>
                </a:solidFill>
              </a:rPr>
              <a:t>   </a:t>
            </a:r>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Executive Summary</a:t>
            </a:r>
            <a:endParaRPr lang="en-US" sz="2800" dirty="0">
              <a:solidFill>
                <a:srgbClr val="FF6600"/>
              </a:solidFill>
            </a:endParaRPr>
          </a:p>
          <a:p>
            <a:pPr algn="just"/>
            <a:r>
              <a:rPr lang="en-US" sz="2800" dirty="0">
                <a:solidFill>
                  <a:srgbClr val="FF6600"/>
                </a:solidFill>
              </a:rPr>
              <a:t>         Problem Statement</a:t>
            </a:r>
            <a:endParaRPr lang="en-US" sz="2800" dirty="0">
              <a:solidFill>
                <a:srgbClr val="FF6600"/>
              </a:solidFill>
            </a:endParaRPr>
          </a:p>
          <a:p>
            <a:pPr algn="just"/>
            <a:r>
              <a:rPr lang="en-US" sz="2800" dirty="0">
                <a:solidFill>
                  <a:srgbClr val="FF6600"/>
                </a:solidFill>
              </a:rPr>
              <a:t>         </a:t>
            </a:r>
            <a:r>
              <a:rPr lang="en-GB" altLang="en-US" sz="2800" dirty="0">
                <a:solidFill>
                  <a:srgbClr val="FF6600"/>
                </a:solidFill>
              </a:rPr>
              <a:t>Project </a:t>
            </a:r>
            <a:r>
              <a:rPr lang="en-US" sz="2800" dirty="0">
                <a:solidFill>
                  <a:srgbClr val="FF6600"/>
                </a:solidFill>
              </a:rPr>
              <a:t>A</a:t>
            </a:r>
            <a:r>
              <a:rPr lang="en-GB" altLang="en-US" sz="2800" dirty="0">
                <a:solidFill>
                  <a:srgbClr val="FF6600"/>
                </a:solidFill>
              </a:rPr>
              <a:t>p</a:t>
            </a:r>
            <a:r>
              <a:rPr lang="en-US" sz="2800" dirty="0">
                <a:solidFill>
                  <a:srgbClr val="FF6600"/>
                </a:solidFill>
              </a:rPr>
              <a:t>proach</a:t>
            </a:r>
            <a:endParaRPr lang="en-US" sz="2800" dirty="0">
              <a:solidFill>
                <a:srgbClr val="FF6600"/>
              </a:solidFill>
            </a:endParaRPr>
          </a:p>
          <a:p>
            <a:pPr algn="just"/>
            <a:r>
              <a:rPr lang="en-US" sz="2800" dirty="0">
                <a:solidFill>
                  <a:srgbClr val="FF6600"/>
                </a:solidFill>
              </a:rPr>
              <a:t>         EDA Summary</a:t>
            </a:r>
            <a:endParaRPr lang="en-US" sz="2800" dirty="0">
              <a:solidFill>
                <a:srgbClr val="FF6600"/>
              </a:solidFill>
            </a:endParaRPr>
          </a:p>
          <a:p>
            <a:pPr algn="just"/>
            <a:r>
              <a:rPr lang="en-GB" altLang="en-US" sz="2800" dirty="0">
                <a:solidFill>
                  <a:srgbClr val="FF6600"/>
                </a:solidFill>
              </a:rPr>
              <a:t>         nanoGPT Model Performance</a:t>
            </a:r>
            <a:endParaRPr lang="en-GB" altLang="en-US" sz="2800" dirty="0">
              <a:solidFill>
                <a:srgbClr val="FF6600"/>
              </a:solidFill>
            </a:endParaRPr>
          </a:p>
          <a:p>
            <a:pPr algn="just"/>
            <a:r>
              <a:rPr lang="en-GB" altLang="en-US" sz="2800" dirty="0">
                <a:solidFill>
                  <a:srgbClr val="FF6600"/>
                </a:solidFill>
              </a:rPr>
              <a:t>         nanoGPT Model Metrics</a:t>
            </a:r>
            <a:endParaRPr lang="en-GB" altLang="en-US" sz="2800" dirty="0">
              <a:solidFill>
                <a:srgbClr val="FF6600"/>
              </a:solidFill>
            </a:endParaRPr>
          </a:p>
          <a:p>
            <a:pPr algn="just"/>
            <a:r>
              <a:rPr lang="en-GB" altLang="en-US" sz="2800" dirty="0">
                <a:solidFill>
                  <a:srgbClr val="FF6600"/>
                </a:solidFill>
              </a:rPr>
              <a:t>         xLSTM Performance Metrics</a:t>
            </a:r>
            <a:endParaRPr lang="en-US" sz="2800" dirty="0">
              <a:solidFill>
                <a:srgbClr val="FF6600"/>
              </a:solidFill>
            </a:endParaRPr>
          </a:p>
          <a:p>
            <a:pPr algn="just"/>
            <a:r>
              <a:rPr lang="en-US" sz="2800" dirty="0">
                <a:solidFill>
                  <a:srgbClr val="FF6600"/>
                </a:solidFill>
              </a:rPr>
              <a:t> </a:t>
            </a:r>
            <a:r>
              <a:rPr lang="en-GB" altLang="en-US" sz="2800" dirty="0">
                <a:solidFill>
                  <a:srgbClr val="FF6600"/>
                </a:solidFill>
              </a:rPr>
              <a:t>        </a:t>
            </a:r>
            <a:r>
              <a:rPr lang="en-US" sz="2800">
                <a:solidFill>
                  <a:srgbClr val="FF6600"/>
                </a:solidFill>
                <a:latin typeface="Calibri(Body)" charset="0"/>
                <a:cs typeface="Calibri(Body)" charset="0"/>
                <a:sym typeface="+mn-ea"/>
              </a:rPr>
              <a:t>Model Performance</a:t>
            </a:r>
            <a:r>
              <a:rPr lang="en-GB" altLang="en-US" sz="2800">
                <a:solidFill>
                  <a:srgbClr val="FF6600"/>
                </a:solidFill>
                <a:latin typeface="Calibri(Body)" charset="0"/>
                <a:cs typeface="Calibri(Body)" charset="0"/>
                <a:sym typeface="+mn-ea"/>
              </a:rPr>
              <a:t> Comparison</a:t>
            </a:r>
            <a:endParaRPr lang="en-US" sz="2800" dirty="0">
              <a:solidFill>
                <a:srgbClr val="FF6600"/>
              </a:solidFill>
              <a:latin typeface="Calibri(Body)" charset="0"/>
              <a:cs typeface="Calibri(Body)" charset="0"/>
            </a:endParaRPr>
          </a:p>
          <a:p>
            <a:pPr algn="just"/>
            <a:r>
              <a:rPr lang="en-US" sz="2800" dirty="0">
                <a:solidFill>
                  <a:srgbClr val="FF6600"/>
                </a:solidFill>
              </a:rPr>
              <a:t>         Recommendations</a:t>
            </a:r>
            <a:endParaRPr lang="en-US" sz="2800" dirty="0">
              <a:solidFill>
                <a:srgbClr val="FF6600"/>
              </a:solidFill>
            </a:endParaRPr>
          </a:p>
          <a:p>
            <a:pPr algn="just"/>
            <a:r>
              <a:rPr lang="en-GB" altLang="en-US" sz="2800" dirty="0">
                <a:solidFill>
                  <a:srgbClr val="FF6600"/>
                </a:solidFill>
              </a:rPr>
              <a:t>         Conclusion</a:t>
            </a:r>
            <a:endParaRPr lang="en-GB" altLang="en-US" sz="2800" dirty="0">
              <a:solidFill>
                <a:srgbClr val="FF6600"/>
              </a:solidFill>
            </a:endParaRPr>
          </a:p>
          <a:p>
            <a:pPr algn="just"/>
            <a:r>
              <a:rPr lang="en-GB" altLang="en-US" sz="2800" dirty="0">
                <a:solidFill>
                  <a:srgbClr val="FF6600"/>
                </a:solidFill>
              </a:rPr>
              <a:t>         Future Work</a:t>
            </a:r>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14070"/>
          </a:xfrm>
        </p:spPr>
        <p:txBody>
          <a:bodyPr/>
          <a:p>
            <a:r>
              <a:rPr lang="en-GB" altLang="en-US" sz="2800" b="1">
                <a:solidFill>
                  <a:schemeClr val="accent1"/>
                </a:solidFill>
                <a:latin typeface="Arial" panose="020B0604020202020204" pitchFamily="34" charset="0"/>
                <a:cs typeface="Arial" panose="020B0604020202020204" pitchFamily="34" charset="0"/>
              </a:rPr>
              <a:t>Executive Summary</a:t>
            </a:r>
            <a:endParaRPr lang="en-GB" altLang="en-US" sz="2800" b="1">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179195"/>
            <a:ext cx="10515600" cy="3818890"/>
          </a:xfrm>
        </p:spPr>
        <p:txBody>
          <a:bodyPr>
            <a:normAutofit lnSpcReduction="20000"/>
          </a:bodyPr>
          <a:p>
            <a:pPr marL="0" indent="0">
              <a:buNone/>
            </a:pPr>
            <a:r>
              <a:rPr lang="en-US" sz="2400">
                <a:latin typeface="Arial" panose="020B0604020202020204" pitchFamily="34" charset="0"/>
                <a:cs typeface="Arial" panose="020B0604020202020204" pitchFamily="34" charset="0"/>
              </a:rPr>
              <a:t>Detecting and mitigating hate speech on social media platforms is critical for fostering inclusive digital environments. Traditional large language models (LLMs) like GPT, BERT, and ILAMA are effective but resource-intensive, limiting their practicality for widespread deployment. </a:t>
            </a:r>
            <a:endParaRPr lang="en-US" sz="2400">
              <a:latin typeface="Arial" panose="020B0604020202020204" pitchFamily="34" charset="0"/>
              <a:cs typeface="Arial" panose="020B0604020202020204" pitchFamily="34" charset="0"/>
            </a:endParaRPr>
          </a:p>
          <a:p>
            <a:pPr marL="0" indent="0">
              <a:buNone/>
            </a:pPr>
            <a:r>
              <a:rPr lang="en-GB" altLang="en-US" sz="2400">
                <a:latin typeface="Arial" panose="020B0604020202020204" pitchFamily="34" charset="0"/>
                <a:cs typeface="Arial" panose="020B0604020202020204" pitchFamily="34" charset="0"/>
                <a:sym typeface="+mn-ea"/>
              </a:rPr>
              <a:t>W</a:t>
            </a:r>
            <a:r>
              <a:rPr lang="en-US" sz="2400">
                <a:latin typeface="Arial" panose="020B0604020202020204" pitchFamily="34" charset="0"/>
                <a:cs typeface="Arial" panose="020B0604020202020204" pitchFamily="34" charset="0"/>
                <a:sym typeface="+mn-ea"/>
              </a:rPr>
              <a:t>e used implementaion of xLSTM architecture provided from inventors</a:t>
            </a:r>
            <a:r>
              <a:rPr lang="en-GB" altLang="en-US" sz="2400">
                <a:latin typeface="Arial" panose="020B0604020202020204" pitchFamily="34" charset="0"/>
                <a:cs typeface="Arial" panose="020B0604020202020204" pitchFamily="34" charset="0"/>
                <a:sym typeface="+mn-ea"/>
              </a:rPr>
              <a:t> [xLSTM: Efficient and Scalable Neural Networks for Sequence Learning](https://arxiv.org/abs/2405.04517)</a:t>
            </a:r>
            <a:r>
              <a:rPr lang="en-US" sz="2400">
                <a:latin typeface="Arial" panose="020B0604020202020204" pitchFamily="34" charset="0"/>
                <a:cs typeface="Arial" panose="020B0604020202020204" pitchFamily="34" charset="0"/>
                <a:sym typeface="+mn-ea"/>
              </a:rPr>
              <a:t> of xLSTM's technology with some modification to adjust the training for binary classifier</a:t>
            </a:r>
            <a:endParaRPr lang="en-US" sz="2400">
              <a:latin typeface="Arial" panose="020B0604020202020204" pitchFamily="34" charset="0"/>
              <a:cs typeface="Arial" panose="020B0604020202020204" pitchFamily="34" charset="0"/>
            </a:endParaRPr>
          </a:p>
          <a:p>
            <a:pPr marL="0" indent="0">
              <a:buNone/>
            </a:pPr>
            <a:r>
              <a:rPr lang="en-US" sz="2400">
                <a:latin typeface="Arial" panose="020B0604020202020204" pitchFamily="34" charset="0"/>
                <a:cs typeface="Arial" panose="020B0604020202020204" pitchFamily="34" charset="0"/>
              </a:rPr>
              <a:t>Our focus is on developing models that balance effectiveness with resource efficiency, ensuring broader accessibility and scalability</a:t>
            </a:r>
            <a:r>
              <a:rPr lang="en-GB" altLang="en-US" sz="2400">
                <a:latin typeface="Arial" panose="020B0604020202020204" pitchFamily="34" charset="0"/>
                <a:cs typeface="Arial" panose="020B0604020202020204" pitchFamily="34" charset="0"/>
              </a:rPr>
              <a:t> by comparing NanoGPT and xLSTM models</a:t>
            </a:r>
            <a:r>
              <a:rPr lang="en-US" sz="240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pPr marL="0" indent="0">
              <a:buNone/>
            </a:pP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9430"/>
          </a:xfrm>
        </p:spPr>
        <p:txBody>
          <a:bodyPr/>
          <a:p>
            <a:r>
              <a:rPr lang="en-GB" altLang="en-US" sz="2800" b="1">
                <a:solidFill>
                  <a:schemeClr val="accent1"/>
                </a:solidFill>
                <a:latin typeface="Arial" panose="020B0604020202020204" pitchFamily="34" charset="0"/>
                <a:cs typeface="Arial" panose="020B0604020202020204" pitchFamily="34" charset="0"/>
              </a:rPr>
              <a:t>Problem Description</a:t>
            </a:r>
            <a:endParaRPr lang="en-GB" altLang="en-US" sz="2800" b="1">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019175"/>
            <a:ext cx="10515600" cy="5158105"/>
          </a:xfrm>
        </p:spPr>
        <p:txBody>
          <a:bodyPr>
            <a:normAutofit/>
          </a:bodyPr>
          <a:p>
            <a:pPr marL="0" indent="0">
              <a:buNone/>
            </a:pPr>
            <a:r>
              <a:rPr lang="en-US" sz="2400"/>
              <a:t>The term hate speech is understood as any type of verbal, written or behavioural communication that attacks or uses derogatory or discriminatory language against a person or group based on what they are, in other words, based on their religion, ethnicity, nationality, race, colour, ancestry, sex or another identity factor. In this problem, We will take you through a hate speech detection model with Machine Learning and Python.</a:t>
            </a:r>
            <a:endParaRPr lang="en-US" sz="2400"/>
          </a:p>
          <a:p>
            <a:pPr marL="0" indent="0">
              <a:buNone/>
            </a:pPr>
            <a:r>
              <a:rPr lang="en-US" sz="2400"/>
              <a:t>Hate Speech Detection is generally a task of sentiment classification. So for training, a model that can classify hate speech from a certain piece of tweet can be achieved by training it on a data that is generally used to classify sentiments. So for the task of hate speech detection model, We will use the Twitter tweets to identify tweets containing Hate speech.</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96265"/>
          </a:xfrm>
        </p:spPr>
        <p:txBody>
          <a:bodyPr/>
          <a:p>
            <a:r>
              <a:rPr lang="en-GB" altLang="en-US" sz="2800" b="1">
                <a:solidFill>
                  <a:schemeClr val="accent1"/>
                </a:solidFill>
                <a:latin typeface="Arial" panose="020B0604020202020204" pitchFamily="34" charset="0"/>
                <a:cs typeface="Arial" panose="020B0604020202020204" pitchFamily="34" charset="0"/>
              </a:rPr>
              <a:t>Project Approach</a:t>
            </a:r>
            <a:endParaRPr lang="en-GB" altLang="en-US" sz="2800" b="1">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961390"/>
            <a:ext cx="10515600" cy="4378325"/>
          </a:xfrm>
        </p:spPr>
        <p:txBody>
          <a:bodyPr/>
          <a:p>
            <a:pPr marL="0" indent="0">
              <a:buNone/>
            </a:pPr>
            <a:endParaRPr lang="en-US"/>
          </a:p>
        </p:txBody>
      </p:sp>
      <p:sp>
        <p:nvSpPr>
          <p:cNvPr id="4" name="Rectangles 3"/>
          <p:cNvSpPr/>
          <p:nvPr/>
        </p:nvSpPr>
        <p:spPr>
          <a:xfrm>
            <a:off x="838200" y="1961515"/>
            <a:ext cx="2974975" cy="5848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Data Collection</a:t>
            </a:r>
            <a:endParaRPr lang="en-GB" altLang="en-US" sz="2800"/>
          </a:p>
        </p:txBody>
      </p:sp>
      <p:sp>
        <p:nvSpPr>
          <p:cNvPr id="5" name="Rectangles 4"/>
          <p:cNvSpPr/>
          <p:nvPr/>
        </p:nvSpPr>
        <p:spPr>
          <a:xfrm>
            <a:off x="8378825" y="1961515"/>
            <a:ext cx="2974975" cy="765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Model Development</a:t>
            </a:r>
            <a:endParaRPr lang="en-GB" altLang="en-US" sz="2800"/>
          </a:p>
        </p:txBody>
      </p:sp>
      <p:sp>
        <p:nvSpPr>
          <p:cNvPr id="6" name="Rectangles 5"/>
          <p:cNvSpPr/>
          <p:nvPr/>
        </p:nvSpPr>
        <p:spPr>
          <a:xfrm>
            <a:off x="4608830" y="1961515"/>
            <a:ext cx="2974975" cy="5848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Data Processing</a:t>
            </a:r>
            <a:endParaRPr lang="en-GB" altLang="en-US" sz="2800"/>
          </a:p>
        </p:txBody>
      </p:sp>
      <p:sp>
        <p:nvSpPr>
          <p:cNvPr id="7" name="Rectangles 6"/>
          <p:cNvSpPr/>
          <p:nvPr/>
        </p:nvSpPr>
        <p:spPr>
          <a:xfrm>
            <a:off x="4450080" y="3809365"/>
            <a:ext cx="2974975" cy="8153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Model </a:t>
            </a:r>
            <a:endParaRPr lang="en-GB" altLang="en-US" sz="2800"/>
          </a:p>
          <a:p>
            <a:pPr algn="ctr"/>
            <a:r>
              <a:rPr lang="en-GB" altLang="en-US" sz="2800"/>
              <a:t>Deployment</a:t>
            </a:r>
            <a:endParaRPr lang="en-GB" altLang="en-US" sz="2800"/>
          </a:p>
        </p:txBody>
      </p:sp>
      <p:sp>
        <p:nvSpPr>
          <p:cNvPr id="8" name="Right Arrow 7"/>
          <p:cNvSpPr/>
          <p:nvPr/>
        </p:nvSpPr>
        <p:spPr>
          <a:xfrm>
            <a:off x="7741920" y="2130425"/>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ight Arrow 8"/>
          <p:cNvSpPr/>
          <p:nvPr/>
        </p:nvSpPr>
        <p:spPr>
          <a:xfrm>
            <a:off x="3971925" y="2130425"/>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Rectangles 9"/>
          <p:cNvSpPr/>
          <p:nvPr/>
        </p:nvSpPr>
        <p:spPr>
          <a:xfrm>
            <a:off x="8378825" y="3590290"/>
            <a:ext cx="2974975" cy="12903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sz="2800"/>
              <a:t>Evaluation </a:t>
            </a:r>
            <a:endParaRPr lang="en-GB" altLang="en-US" sz="2800"/>
          </a:p>
          <a:p>
            <a:pPr algn="ctr"/>
            <a:r>
              <a:rPr lang="en-GB" altLang="en-US" sz="2800"/>
              <a:t>and</a:t>
            </a:r>
            <a:endParaRPr lang="en-GB" altLang="en-US" sz="2800"/>
          </a:p>
          <a:p>
            <a:pPr algn="ctr"/>
            <a:r>
              <a:rPr lang="en-GB" altLang="en-US" sz="2800"/>
              <a:t>Comparon</a:t>
            </a:r>
            <a:endParaRPr lang="en-GB" altLang="en-US" sz="2800"/>
          </a:p>
        </p:txBody>
      </p:sp>
      <p:sp>
        <p:nvSpPr>
          <p:cNvPr id="11" name="Right Arrow 10"/>
          <p:cNvSpPr/>
          <p:nvPr/>
        </p:nvSpPr>
        <p:spPr>
          <a:xfrm rot="10800000">
            <a:off x="7663180" y="4093210"/>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Right Arrow 11"/>
          <p:cNvSpPr/>
          <p:nvPr/>
        </p:nvSpPr>
        <p:spPr>
          <a:xfrm rot="5400000">
            <a:off x="9418320" y="2997200"/>
            <a:ext cx="478155" cy="2476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3880"/>
          </a:xfrm>
        </p:spPr>
        <p:txBody>
          <a:bodyPr>
            <a:normAutofit/>
          </a:bodyPr>
          <a:p>
            <a:r>
              <a:rPr lang="en-GB" altLang="en-US" sz="3110" b="1">
                <a:solidFill>
                  <a:schemeClr val="accent1"/>
                </a:solidFill>
                <a:latin typeface="Arial" panose="020B0604020202020204" pitchFamily="34" charset="0"/>
                <a:cs typeface="Arial" panose="020B0604020202020204" pitchFamily="34" charset="0"/>
              </a:rPr>
              <a:t>EDA</a:t>
            </a:r>
            <a:endParaRPr lang="en-GB" altLang="en-US" sz="3110" b="1">
              <a:solidFill>
                <a:schemeClr val="accent1"/>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sz="half" idx="1"/>
          </p:nvPr>
        </p:nvPicPr>
        <p:blipFill>
          <a:blip r:embed="rId1"/>
          <a:srcRect r="36475"/>
          <a:stretch>
            <a:fillRect/>
          </a:stretch>
        </p:blipFill>
        <p:spPr>
          <a:xfrm>
            <a:off x="528955" y="1041400"/>
            <a:ext cx="3985260" cy="4059555"/>
          </a:xfrm>
          <a:prstGeom prst="rect">
            <a:avLst/>
          </a:prstGeom>
        </p:spPr>
      </p:pic>
      <p:pic>
        <p:nvPicPr>
          <p:cNvPr id="5" name="Content Placeholder 4"/>
          <p:cNvPicPr>
            <a:picLocks noChangeAspect="1"/>
          </p:cNvPicPr>
          <p:nvPr>
            <p:ph sz="half" idx="2"/>
          </p:nvPr>
        </p:nvPicPr>
        <p:blipFill>
          <a:blip r:embed="rId2"/>
          <a:stretch>
            <a:fillRect/>
          </a:stretch>
        </p:blipFill>
        <p:spPr>
          <a:xfrm>
            <a:off x="4807585" y="803275"/>
            <a:ext cx="6546215" cy="4315460"/>
          </a:xfrm>
          <a:prstGeom prst="rect">
            <a:avLst/>
          </a:prstGeom>
        </p:spPr>
      </p:pic>
      <p:sp>
        <p:nvSpPr>
          <p:cNvPr id="62" name="rect"/>
          <p:cNvSpPr/>
          <p:nvPr/>
        </p:nvSpPr>
        <p:spPr>
          <a:xfrm>
            <a:off x="716915" y="5691505"/>
            <a:ext cx="11278870" cy="1092200"/>
          </a:xfrm>
          <a:prstGeom prst="rect">
            <a:avLst/>
          </a:prstGeom>
          <a:solidFill>
            <a:srgbClr val="5B9BD5">
              <a:alpha val="20000"/>
            </a:srgbClr>
          </a:solidFill>
          <a:ln cap="flat">
            <a:noFill/>
            <a:prstDash val="solid"/>
            <a:miter lim="0"/>
          </a:ln>
        </p:spPr>
        <p:txBody>
          <a:bodyPr rtlCol="0"/>
          <a:p>
            <a:pPr marL="342900" indent="-342900">
              <a:buAutoNum type="arabicPeriod"/>
            </a:pPr>
            <a:r>
              <a:rPr lang="en-GB" altLang="en-US" dirty="0">
                <a:latin typeface="Arial" panose="020B0604020202020204" pitchFamily="34" charset="0"/>
                <a:cs typeface="Arial" panose="020B0604020202020204" pitchFamily="34" charset="0"/>
              </a:rPr>
              <a:t>The pie chart showed that the train data is highly umbalanced with 7% hate speech and 93% free speech</a:t>
            </a:r>
            <a:endParaRPr lang="en-GB" altLang="en-US" dirty="0">
              <a:latin typeface="Arial" panose="020B0604020202020204" pitchFamily="34" charset="0"/>
              <a:cs typeface="Arial" panose="020B0604020202020204" pitchFamily="34" charset="0"/>
            </a:endParaRPr>
          </a:p>
          <a:p>
            <a:pPr marL="342900" indent="-342900">
              <a:buAutoNum type="arabicPeriod"/>
            </a:pPr>
            <a:r>
              <a:rPr lang="en-GB" altLang="en-US" dirty="0">
                <a:latin typeface="Arial" panose="020B0604020202020204" pitchFamily="34" charset="0"/>
                <a:cs typeface="Arial" panose="020B0604020202020204" pitchFamily="34" charset="0"/>
              </a:rPr>
              <a:t>The word count showed the count of unique word in the corpus </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
        <p:nvSpPr>
          <p:cNvPr id="65" name="textbox 65"/>
          <p:cNvSpPr/>
          <p:nvPr/>
        </p:nvSpPr>
        <p:spPr>
          <a:xfrm>
            <a:off x="684530" y="533781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6735"/>
          </a:xfrm>
        </p:spPr>
        <p:txBody>
          <a:bodyPr>
            <a:normAutofit/>
          </a:bodyPr>
          <a:p>
            <a:r>
              <a:rPr lang="en-GB" altLang="en-US" sz="3110" b="1">
                <a:solidFill>
                  <a:srgbClr val="0070C0"/>
                </a:solidFill>
                <a:latin typeface="Arial" panose="020B0604020202020204" pitchFamily="34" charset="0"/>
                <a:cs typeface="Arial" panose="020B0604020202020204" pitchFamily="34" charset="0"/>
                <a:sym typeface="+mn-ea"/>
              </a:rPr>
              <a:t>nanoGPT </a:t>
            </a:r>
            <a:r>
              <a:rPr lang="en-US" sz="3110" b="1">
                <a:solidFill>
                  <a:srgbClr val="0070C0"/>
                </a:solidFill>
                <a:latin typeface="Arial" panose="020B0604020202020204" pitchFamily="34" charset="0"/>
                <a:cs typeface="Arial" panose="020B0604020202020204" pitchFamily="34" charset="0"/>
                <a:sym typeface="+mn-ea"/>
              </a:rPr>
              <a:t>Mode</a:t>
            </a:r>
            <a:r>
              <a:rPr lang="en-GB" altLang="en-US" sz="3110" b="1">
                <a:solidFill>
                  <a:srgbClr val="0070C0"/>
                </a:solidFill>
                <a:latin typeface="Arial" panose="020B0604020202020204" pitchFamily="34" charset="0"/>
                <a:cs typeface="Arial" panose="020B0604020202020204" pitchFamily="34" charset="0"/>
                <a:sym typeface="+mn-ea"/>
              </a:rPr>
              <a:t>l Performance</a:t>
            </a:r>
            <a:endParaRPr lang="en-US" sz="3110"/>
          </a:p>
        </p:txBody>
      </p:sp>
      <p:pic>
        <p:nvPicPr>
          <p:cNvPr id="5" name="Content Placeholder 4"/>
          <p:cNvPicPr>
            <a:picLocks noChangeAspect="1"/>
          </p:cNvPicPr>
          <p:nvPr>
            <p:ph sz="half" idx="1"/>
          </p:nvPr>
        </p:nvPicPr>
        <p:blipFill>
          <a:blip r:embed="rId1"/>
          <a:stretch>
            <a:fillRect/>
          </a:stretch>
        </p:blipFill>
        <p:spPr>
          <a:xfrm>
            <a:off x="838200" y="1031240"/>
            <a:ext cx="9935845" cy="3490595"/>
          </a:xfrm>
          <a:prstGeom prst="rect">
            <a:avLst/>
          </a:prstGeom>
        </p:spPr>
      </p:pic>
      <p:sp>
        <p:nvSpPr>
          <p:cNvPr id="62" name="rect"/>
          <p:cNvSpPr/>
          <p:nvPr/>
        </p:nvSpPr>
        <p:spPr>
          <a:xfrm>
            <a:off x="716915" y="5090795"/>
            <a:ext cx="11019155" cy="1554480"/>
          </a:xfrm>
          <a:prstGeom prst="rect">
            <a:avLst/>
          </a:prstGeom>
          <a:solidFill>
            <a:srgbClr val="5B9BD5">
              <a:alpha val="20000"/>
            </a:srgbClr>
          </a:solidFill>
          <a:ln cap="flat">
            <a:noFill/>
            <a:prstDash val="solid"/>
            <a:miter lim="0"/>
          </a:ln>
        </p:spPr>
        <p:txBody>
          <a:bodyPr rtlCol="0"/>
          <a:p>
            <a:pPr marL="342900" indent="-342900">
              <a:buAutoNum type="arabicPeriod"/>
            </a:pPr>
            <a:r>
              <a:rPr lang="en-GB" altLang="en-US" dirty="0">
                <a:latin typeface="Arial" panose="020B0604020202020204" pitchFamily="34" charset="0"/>
                <a:cs typeface="Arial" panose="020B0604020202020204" pitchFamily="34" charset="0"/>
              </a:rPr>
              <a:t>The chart shows a modest training and validation loss for our nanoGPT model that will perform optimally well. It shows a a constantly decreasing loss as the number of batch increases.</a:t>
            </a:r>
            <a:endParaRPr lang="en-GB" altLang="en-US" dirty="0">
              <a:latin typeface="Arial" panose="020B0604020202020204" pitchFamily="34" charset="0"/>
              <a:cs typeface="Arial" panose="020B0604020202020204" pitchFamily="34" charset="0"/>
            </a:endParaRPr>
          </a:p>
          <a:p>
            <a:pPr marL="342900" indent="-342900">
              <a:buAutoNum type="arabicPeriod"/>
            </a:pPr>
            <a:r>
              <a:rPr lang="en-GB" altLang="en-US" dirty="0">
                <a:latin typeface="Arial" panose="020B0604020202020204" pitchFamily="34" charset="0"/>
                <a:cs typeface="Arial" panose="020B0604020202020204" pitchFamily="34" charset="0"/>
              </a:rPr>
              <a:t>Performance optimisation can be further acheived with increased number of parameters and batch. </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
        <p:nvSpPr>
          <p:cNvPr id="65" name="textbox 65"/>
          <p:cNvSpPr/>
          <p:nvPr/>
        </p:nvSpPr>
        <p:spPr>
          <a:xfrm>
            <a:off x="740410" y="473710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8650"/>
          </a:xfrm>
        </p:spPr>
        <p:txBody>
          <a:bodyPr>
            <a:normAutofit/>
          </a:bodyPr>
          <a:p>
            <a:r>
              <a:rPr lang="en-GB" altLang="en-US" sz="2665" b="1">
                <a:solidFill>
                  <a:srgbClr val="0070C0"/>
                </a:solidFill>
                <a:latin typeface="Arial" panose="020B0604020202020204" pitchFamily="34" charset="0"/>
                <a:cs typeface="Arial" panose="020B0604020202020204" pitchFamily="34" charset="0"/>
              </a:rPr>
              <a:t>nanoGPT </a:t>
            </a:r>
            <a:r>
              <a:rPr lang="en-US" sz="2665" b="1">
                <a:solidFill>
                  <a:srgbClr val="0070C0"/>
                </a:solidFill>
                <a:latin typeface="Arial" panose="020B0604020202020204" pitchFamily="34" charset="0"/>
                <a:cs typeface="Arial" panose="020B0604020202020204" pitchFamily="34" charset="0"/>
              </a:rPr>
              <a:t>Mode</a:t>
            </a:r>
            <a:r>
              <a:rPr lang="en-GB" altLang="en-US" sz="2665" b="1">
                <a:solidFill>
                  <a:srgbClr val="0070C0"/>
                </a:solidFill>
                <a:latin typeface="Arial" panose="020B0604020202020204" pitchFamily="34" charset="0"/>
                <a:cs typeface="Arial" panose="020B0604020202020204" pitchFamily="34" charset="0"/>
              </a:rPr>
              <a:t>l Metrics</a:t>
            </a:r>
            <a:endParaRPr lang="en-GB" altLang="en-US" sz="2665" b="1">
              <a:solidFill>
                <a:srgbClr val="0070C0"/>
              </a:solidFill>
              <a:latin typeface="Arial" panose="020B0604020202020204" pitchFamily="34" charset="0"/>
              <a:cs typeface="Arial" panose="020B0604020202020204" pitchFamily="34" charset="0"/>
            </a:endParaRPr>
          </a:p>
        </p:txBody>
      </p:sp>
      <p:graphicFrame>
        <p:nvGraphicFramePr>
          <p:cNvPr id="4" name="Content Placeholder 3"/>
          <p:cNvGraphicFramePr/>
          <p:nvPr>
            <p:ph idx="1"/>
          </p:nvPr>
        </p:nvGraphicFramePr>
        <p:xfrm>
          <a:off x="716915" y="993140"/>
          <a:ext cx="10194290" cy="2926715"/>
        </p:xfrm>
        <a:graphic>
          <a:graphicData uri="http://schemas.openxmlformats.org/drawingml/2006/table">
            <a:tbl>
              <a:tblPr firstRow="1" bandRow="1">
                <a:tableStyleId>{5C22544A-7EE6-4342-B048-85BDC9FD1C3A}</a:tableStyleId>
              </a:tblPr>
              <a:tblGrid>
                <a:gridCol w="1995805"/>
                <a:gridCol w="852805"/>
                <a:gridCol w="873760"/>
                <a:gridCol w="735330"/>
                <a:gridCol w="826135"/>
                <a:gridCol w="895350"/>
                <a:gridCol w="768985"/>
                <a:gridCol w="767715"/>
                <a:gridCol w="767080"/>
                <a:gridCol w="855980"/>
                <a:gridCol w="855345"/>
              </a:tblGrid>
              <a:tr h="395605">
                <a:tc>
                  <a:txBody>
                    <a:bodyPr/>
                    <a:p>
                      <a:pPr>
                        <a:buNone/>
                      </a:pPr>
                      <a:r>
                        <a:rPr lang="en-GB" altLang="en-US"/>
                        <a:t>Pooling</a:t>
                      </a:r>
                      <a:endParaRPr lang="en-GB" altLang="en-US"/>
                    </a:p>
                  </a:txBody>
                  <a:tcPr/>
                </a:tc>
                <a:tc gridSpan="2">
                  <a:txBody>
                    <a:bodyPr/>
                    <a:p>
                      <a:pPr>
                        <a:buNone/>
                      </a:pPr>
                      <a:r>
                        <a:rPr lang="en-GB" altLang="en-US"/>
                        <a:t>mean</a:t>
                      </a:r>
                      <a:endParaRPr lang="en-GB" altLang="en-US"/>
                    </a:p>
                  </a:txBody>
                  <a:tcPr/>
                </a:tc>
                <a:tc hMerge="1">
                  <a:tcPr/>
                </a:tc>
                <a:tc gridSpan="2">
                  <a:txBody>
                    <a:bodyPr/>
                    <a:p>
                      <a:pPr>
                        <a:buNone/>
                      </a:pPr>
                      <a:r>
                        <a:rPr lang="en-GB" altLang="en-US"/>
                        <a:t>cls</a:t>
                      </a:r>
                      <a:endParaRPr lang="en-GB" altLang="en-US"/>
                    </a:p>
                  </a:txBody>
                  <a:tcPr/>
                </a:tc>
                <a:tc hMerge="1">
                  <a:tcPr/>
                </a:tc>
                <a:tc gridSpan="2">
                  <a:txBody>
                    <a:bodyPr/>
                    <a:p>
                      <a:pPr>
                        <a:buNone/>
                      </a:pPr>
                      <a:r>
                        <a:rPr lang="en-GB" altLang="en-US"/>
                        <a:t>max</a:t>
                      </a:r>
                      <a:endParaRPr lang="en-GB" altLang="en-US"/>
                    </a:p>
                  </a:txBody>
                  <a:tcPr/>
                </a:tc>
                <a:tc hMerge="1">
                  <a:tcPr/>
                </a:tc>
                <a:tc gridSpan="2">
                  <a:txBody>
                    <a:bodyPr/>
                    <a:p>
                      <a:pPr>
                        <a:buNone/>
                      </a:pPr>
                      <a:r>
                        <a:rPr lang="en-GB" altLang="en-US" sz="1800">
                          <a:sym typeface="+mn-ea"/>
                        </a:rPr>
                        <a:t>weighted</a:t>
                      </a:r>
                      <a:endParaRPr lang="en-GB" altLang="en-US"/>
                    </a:p>
                  </a:txBody>
                  <a:tcPr/>
                </a:tc>
                <a:tc hMerge="1">
                  <a:tcPr/>
                </a:tc>
                <a:tc gridSpan="2">
                  <a:txBody>
                    <a:bodyPr/>
                    <a:p>
                      <a:pPr>
                        <a:buNone/>
                      </a:pPr>
                      <a:r>
                        <a:rPr lang="en-GB" altLang="en-US"/>
                        <a:t>Hybrid</a:t>
                      </a:r>
                      <a:endParaRPr lang="en-GB" altLang="en-US"/>
                    </a:p>
                  </a:txBody>
                  <a:tcPr/>
                </a:tc>
                <a:tc hMerge="1">
                  <a:tcPr/>
                </a:tc>
              </a:tr>
              <a:tr h="365760">
                <a:tc>
                  <a:txBody>
                    <a:bodyPr/>
                    <a:p>
                      <a:pPr>
                        <a:buNone/>
                      </a:pPr>
                      <a:r>
                        <a:rPr lang="en-GB" altLang="en-US" sz="1800">
                          <a:sym typeface="+mn-ea"/>
                        </a:rPr>
                        <a:t>Class</a:t>
                      </a:r>
                      <a:endParaRPr 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1</a:t>
                      </a:r>
                      <a:endParaRPr lang="en-GB" altLang="en-US"/>
                    </a:p>
                  </a:txBody>
                  <a:tcPr/>
                </a:tc>
                <a:tc>
                  <a:txBody>
                    <a:bodyPr/>
                    <a:p>
                      <a:pPr>
                        <a:buNone/>
                      </a:pPr>
                      <a:r>
                        <a:rPr lang="en-GB" altLang="en-US"/>
                        <a:t>0</a:t>
                      </a:r>
                      <a:endParaRPr lang="en-GB" altLang="en-US"/>
                    </a:p>
                  </a:txBody>
                  <a:tcPr/>
                </a:tc>
                <a:tc>
                  <a:txBody>
                    <a:bodyPr/>
                    <a:p>
                      <a:pPr>
                        <a:buNone/>
                      </a:pPr>
                      <a:r>
                        <a:rPr lang="en-GB" altLang="en-US"/>
                        <a:t>0.00</a:t>
                      </a:r>
                      <a:endParaRPr lang="en-GB" altLang="en-US"/>
                    </a:p>
                  </a:txBody>
                  <a:tcPr/>
                </a:tc>
              </a:tr>
              <a:tr h="396240">
                <a:tc>
                  <a:txBody>
                    <a:bodyPr/>
                    <a:p>
                      <a:pPr>
                        <a:buNone/>
                      </a:pPr>
                      <a:r>
                        <a:rPr lang="en-GB" altLang="en-US"/>
                        <a:t>Precision</a:t>
                      </a:r>
                      <a:endParaRPr lang="en-GB" altLang="en-US"/>
                    </a:p>
                  </a:txBody>
                  <a:tcPr/>
                </a:tc>
                <a:tc>
                  <a:txBody>
                    <a:bodyPr/>
                    <a:p>
                      <a:pPr>
                        <a:buNone/>
                      </a:pPr>
                      <a:r>
                        <a:rPr lang="en-GB" altLang="en-US"/>
                        <a:t>0.93   </a:t>
                      </a:r>
                      <a:endParaRPr lang="en-GB" altLang="en-US"/>
                    </a:p>
                  </a:txBody>
                  <a:tcPr/>
                </a:tc>
                <a:tc>
                  <a:txBody>
                    <a:bodyPr/>
                    <a:p>
                      <a:pPr>
                        <a:buNone/>
                      </a:pPr>
                      <a:r>
                        <a:rPr lang="en-GB" altLang="en-US"/>
                        <a:t>0.80 </a:t>
                      </a:r>
                      <a:endParaRPr lang="en-GB" altLang="en-US"/>
                    </a:p>
                  </a:txBody>
                  <a:tcPr/>
                </a:tc>
                <a:tc>
                  <a:txBody>
                    <a:bodyPr/>
                    <a:p>
                      <a:pPr>
                        <a:buNone/>
                      </a:pPr>
                      <a:r>
                        <a:rPr lang="en-GB" altLang="en-US"/>
                        <a:t>0.93   </a:t>
                      </a:r>
                      <a:endParaRPr lang="en-GB" altLang="en-US"/>
                    </a:p>
                  </a:txBody>
                  <a:tcPr/>
                </a:tc>
                <a:tc>
                  <a:txBody>
                    <a:bodyPr/>
                    <a:p>
                      <a:pPr>
                        <a:buNone/>
                      </a:pPr>
                      <a:r>
                        <a:rPr lang="en-GB" altLang="en-US"/>
                        <a:t>0.80 </a:t>
                      </a:r>
                      <a:endParaRPr lang="en-GB" altLang="en-US"/>
                    </a:p>
                  </a:txBody>
                  <a:tcPr/>
                </a:tc>
                <a:tc>
                  <a:txBody>
                    <a:bodyPr/>
                    <a:p>
                      <a:pPr>
                        <a:buNone/>
                      </a:pPr>
                      <a:r>
                        <a:rPr lang="en-GB" altLang="en-US"/>
                        <a:t>0.93     </a:t>
                      </a:r>
                      <a:endParaRPr lang="en-GB" altLang="en-US"/>
                    </a:p>
                  </a:txBody>
                  <a:tcPr/>
                </a:tc>
                <a:tc>
                  <a:txBody>
                    <a:bodyPr/>
                    <a:p>
                      <a:pPr>
                        <a:buNone/>
                      </a:pPr>
                      <a:r>
                        <a:rPr lang="en-GB" altLang="en-US"/>
                        <a:t>0.00</a:t>
                      </a:r>
                      <a:endParaRPr lang="en-GB" altLang="en-US"/>
                    </a:p>
                  </a:txBody>
                  <a:tcPr/>
                </a:tc>
                <a:tc>
                  <a:txBody>
                    <a:bodyPr/>
                    <a:p>
                      <a:pPr>
                        <a:buNone/>
                      </a:pPr>
                      <a:r>
                        <a:rPr lang="en-GB" altLang="en-US"/>
                        <a:t>0.93      </a:t>
                      </a:r>
                      <a:endParaRPr lang="en-GB" altLang="en-US"/>
                    </a:p>
                  </a:txBody>
                  <a:tcPr/>
                </a:tc>
                <a:tc>
                  <a:txBody>
                    <a:bodyPr/>
                    <a:p>
                      <a:pPr>
                        <a:buNone/>
                      </a:pPr>
                      <a:r>
                        <a:rPr lang="en-GB" altLang="en-US"/>
                        <a:t>0.80     </a:t>
                      </a:r>
                      <a:endParaRPr lang="en-GB" altLang="en-US"/>
                    </a:p>
                  </a:txBody>
                  <a:tcPr/>
                </a:tc>
                <a:tc>
                  <a:txBody>
                    <a:bodyPr/>
                    <a:p>
                      <a:pPr>
                        <a:buNone/>
                      </a:pPr>
                      <a:r>
                        <a:rPr lang="en-GB" altLang="en-US"/>
                        <a:t>0.93</a:t>
                      </a:r>
                      <a:endParaRPr lang="en-GB" altLang="en-US"/>
                    </a:p>
                  </a:txBody>
                  <a:tcPr/>
                </a:tc>
                <a:tc>
                  <a:txBody>
                    <a:bodyPr/>
                    <a:p>
                      <a:pPr>
                        <a:buNone/>
                      </a:pPr>
                      <a:r>
                        <a:rPr lang="en-GB" altLang="en-US"/>
                        <a:t>0.00</a:t>
                      </a:r>
                      <a:endParaRPr lang="en-GB" altLang="en-US"/>
                    </a:p>
                  </a:txBody>
                  <a:tcPr/>
                </a:tc>
              </a:tr>
              <a:tr h="565150">
                <a:tc>
                  <a:txBody>
                    <a:bodyPr/>
                    <a:p>
                      <a:pPr>
                        <a:buNone/>
                      </a:pPr>
                      <a:r>
                        <a:rPr lang="en-GB" altLang="en-US"/>
                        <a:t>Recall</a:t>
                      </a:r>
                      <a:endParaRPr lang="en-GB" altLang="en-US"/>
                    </a:p>
                  </a:txBody>
                  <a:tcPr/>
                </a:tc>
                <a:tc>
                  <a:txBody>
                    <a:bodyPr/>
                    <a:p>
                      <a:pPr>
                        <a:buNone/>
                      </a:pPr>
                      <a:r>
                        <a:rPr lang="en-GB" altLang="en-US"/>
                        <a:t>1.00      </a:t>
                      </a:r>
                      <a:endParaRPr lang="en-GB" altLang="en-US"/>
                    </a:p>
                  </a:txBody>
                  <a:tcPr/>
                </a:tc>
                <a:tc>
                  <a:txBody>
                    <a:bodyPr/>
                    <a:p>
                      <a:pPr>
                        <a:buNone/>
                      </a:pPr>
                      <a:r>
                        <a:rPr lang="en-GB" altLang="en-US"/>
                        <a:t> 0.05      </a:t>
                      </a:r>
                      <a:endParaRPr lang="en-GB" altLang="en-US"/>
                    </a:p>
                  </a:txBody>
                  <a:tcPr/>
                </a:tc>
                <a:tc>
                  <a:txBody>
                    <a:bodyPr/>
                    <a:p>
                      <a:pPr>
                        <a:buNone/>
                      </a:pPr>
                      <a:r>
                        <a:rPr lang="en-GB" altLang="en-US"/>
                        <a:t>1.00      </a:t>
                      </a:r>
                      <a:endParaRPr lang="en-GB" altLang="en-US"/>
                    </a:p>
                  </a:txBody>
                  <a:tcPr/>
                </a:tc>
                <a:tc>
                  <a:txBody>
                    <a:bodyPr/>
                    <a:p>
                      <a:pPr>
                        <a:buNone/>
                      </a:pPr>
                      <a:r>
                        <a:rPr lang="en-GB" altLang="en-US"/>
                        <a:t>0.05      </a:t>
                      </a:r>
                      <a:endParaRPr lang="en-GB" altLang="en-US"/>
                    </a:p>
                  </a:txBody>
                  <a:tcPr/>
                </a:tc>
                <a:tc>
                  <a:txBody>
                    <a:bodyPr/>
                    <a:p>
                      <a:pPr>
                        <a:buNone/>
                      </a:pPr>
                      <a:r>
                        <a:rPr lang="en-GB" altLang="en-US"/>
                        <a:t>1.00      </a:t>
                      </a:r>
                      <a:endParaRPr lang="en-GB" altLang="en-US"/>
                    </a:p>
                  </a:txBody>
                  <a:tcPr/>
                </a:tc>
                <a:tc>
                  <a:txBody>
                    <a:bodyPr/>
                    <a:p>
                      <a:pPr>
                        <a:buNone/>
                      </a:pPr>
                      <a:r>
                        <a:rPr lang="en-GB" altLang="en-US"/>
                        <a:t>0.00</a:t>
                      </a:r>
                      <a:endParaRPr lang="en-GB" altLang="en-US"/>
                    </a:p>
                  </a:txBody>
                  <a:tcPr/>
                </a:tc>
                <a:tc>
                  <a:txBody>
                    <a:bodyPr/>
                    <a:p>
                      <a:pPr>
                        <a:buNone/>
                      </a:pPr>
                      <a:r>
                        <a:rPr lang="en-GB" altLang="en-US"/>
                        <a:t>1.00      </a:t>
                      </a:r>
                      <a:endParaRPr lang="en-GB" altLang="en-US"/>
                    </a:p>
                  </a:txBody>
                  <a:tcPr/>
                </a:tc>
                <a:tc>
                  <a:txBody>
                    <a:bodyPr/>
                    <a:p>
                      <a:pPr>
                        <a:buNone/>
                      </a:pPr>
                      <a:r>
                        <a:rPr lang="en-GB" altLang="en-US"/>
                        <a:t>0.05     </a:t>
                      </a:r>
                      <a:endParaRPr lang="en-GB" altLang="en-US"/>
                    </a:p>
                  </a:txBody>
                  <a:tcPr/>
                </a:tc>
                <a:tc>
                  <a:txBody>
                    <a:bodyPr/>
                    <a:p>
                      <a:pPr>
                        <a:buNone/>
                      </a:pPr>
                      <a:r>
                        <a:rPr lang="en-GB" altLang="en-US"/>
                        <a:t>1.00      </a:t>
                      </a:r>
                      <a:endParaRPr lang="en-GB" altLang="en-US"/>
                    </a:p>
                  </a:txBody>
                  <a:tcPr/>
                </a:tc>
                <a:tc>
                  <a:txBody>
                    <a:bodyPr/>
                    <a:p>
                      <a:pPr>
                        <a:buNone/>
                      </a:pPr>
                      <a:r>
                        <a:rPr lang="en-GB" altLang="en-US"/>
                        <a:t>0.00</a:t>
                      </a:r>
                      <a:endParaRPr lang="en-GB" altLang="en-US"/>
                    </a:p>
                  </a:txBody>
                  <a:tcPr/>
                </a:tc>
              </a:tr>
              <a:tr h="563880">
                <a:tc>
                  <a:txBody>
                    <a:bodyPr/>
                    <a:p>
                      <a:pPr>
                        <a:buNone/>
                      </a:pPr>
                      <a:r>
                        <a:rPr lang="en-GB" altLang="en-US"/>
                        <a:t>F1-Score</a:t>
                      </a:r>
                      <a:endParaRPr lang="en-GB" altLang="en-US"/>
                    </a:p>
                  </a:txBody>
                  <a:tcPr/>
                </a:tc>
                <a:tc>
                  <a:txBody>
                    <a:bodyPr/>
                    <a:p>
                      <a:pPr>
                        <a:buNone/>
                      </a:pPr>
                      <a:r>
                        <a:rPr lang="en-GB" altLang="en-US"/>
                        <a:t>0.96 </a:t>
                      </a:r>
                      <a:endParaRPr lang="en-GB" altLang="en-US"/>
                    </a:p>
                  </a:txBody>
                  <a:tcPr/>
                </a:tc>
                <a:tc>
                  <a:txBody>
                    <a:bodyPr/>
                    <a:p>
                      <a:pPr>
                        <a:buNone/>
                      </a:pPr>
                      <a:r>
                        <a:rPr lang="en-GB" altLang="en-US"/>
                        <a:t> 0.10</a:t>
                      </a:r>
                      <a:endParaRPr lang="en-GB" altLang="en-US"/>
                    </a:p>
                  </a:txBody>
                  <a:tcPr/>
                </a:tc>
                <a:tc>
                  <a:txBody>
                    <a:bodyPr/>
                    <a:p>
                      <a:pPr>
                        <a:buNone/>
                      </a:pPr>
                      <a:r>
                        <a:rPr lang="en-GB" altLang="en-US"/>
                        <a:t>0.96 </a:t>
                      </a:r>
                      <a:endParaRPr lang="en-GB" altLang="en-US"/>
                    </a:p>
                  </a:txBody>
                  <a:tcPr/>
                </a:tc>
                <a:tc>
                  <a:txBody>
                    <a:bodyPr/>
                    <a:p>
                      <a:pPr>
                        <a:buNone/>
                      </a:pPr>
                      <a:r>
                        <a:rPr lang="en-GB" altLang="en-US"/>
                        <a:t>0.10</a:t>
                      </a:r>
                      <a:endParaRPr lang="en-GB" altLang="en-US"/>
                    </a:p>
                  </a:txBody>
                  <a:tcPr/>
                </a:tc>
                <a:tc>
                  <a:txBody>
                    <a:bodyPr/>
                    <a:p>
                      <a:pPr>
                        <a:buNone/>
                      </a:pPr>
                      <a:r>
                        <a:rPr lang="en-GB" altLang="en-US"/>
                        <a:t>0.96</a:t>
                      </a:r>
                      <a:endParaRPr lang="en-GB" altLang="en-US"/>
                    </a:p>
                  </a:txBody>
                  <a:tcPr/>
                </a:tc>
                <a:tc>
                  <a:txBody>
                    <a:bodyPr/>
                    <a:p>
                      <a:pPr>
                        <a:buNone/>
                      </a:pPr>
                      <a:r>
                        <a:rPr lang="en-GB" altLang="en-US"/>
                        <a:t>0.00</a:t>
                      </a:r>
                      <a:endParaRPr lang="en-GB" altLang="en-US"/>
                    </a:p>
                  </a:txBody>
                  <a:tcPr/>
                </a:tc>
                <a:tc>
                  <a:txBody>
                    <a:bodyPr/>
                    <a:p>
                      <a:pPr>
                        <a:buNone/>
                      </a:pPr>
                      <a:r>
                        <a:rPr lang="en-GB" altLang="en-US"/>
                        <a:t>0.96</a:t>
                      </a:r>
                      <a:endParaRPr lang="en-GB" altLang="en-US"/>
                    </a:p>
                  </a:txBody>
                  <a:tcPr/>
                </a:tc>
                <a:tc>
                  <a:txBody>
                    <a:bodyPr/>
                    <a:p>
                      <a:pPr>
                        <a:buNone/>
                      </a:pPr>
                      <a:r>
                        <a:rPr lang="en-GB" altLang="en-US"/>
                        <a:t>0.10</a:t>
                      </a:r>
                      <a:endParaRPr lang="en-GB" altLang="en-US"/>
                    </a:p>
                  </a:txBody>
                  <a:tcPr/>
                </a:tc>
                <a:tc>
                  <a:txBody>
                    <a:bodyPr/>
                    <a:p>
                      <a:pPr>
                        <a:buNone/>
                      </a:pPr>
                      <a:r>
                        <a:rPr lang="en-GB" altLang="en-US"/>
                        <a:t>0.96</a:t>
                      </a:r>
                      <a:endParaRPr lang="en-GB" altLang="en-US"/>
                    </a:p>
                  </a:txBody>
                  <a:tcPr/>
                </a:tc>
                <a:tc>
                  <a:txBody>
                    <a:bodyPr/>
                    <a:p>
                      <a:pPr>
                        <a:buNone/>
                      </a:pPr>
                      <a:r>
                        <a:rPr lang="en-GB" altLang="en-US"/>
                        <a:t>0.00</a:t>
                      </a:r>
                      <a:endParaRPr lang="en-GB" altLang="en-US"/>
                    </a:p>
                  </a:txBody>
                  <a:tcPr/>
                </a:tc>
              </a:tr>
              <a:tr h="640080">
                <a:tc>
                  <a:txBody>
                    <a:bodyPr/>
                    <a:p>
                      <a:pPr>
                        <a:buNone/>
                      </a:pPr>
                      <a:r>
                        <a:rPr lang="en-GB" altLang="en-US" sz="1800"/>
                        <a:t>Accuracy</a:t>
                      </a:r>
                      <a:endParaRPr lang="en-GB" altLang="en-US" sz="1800"/>
                    </a:p>
                    <a:p>
                      <a:pPr>
                        <a:buNone/>
                      </a:pPr>
                      <a:endParaRPr lang="en-GB" altLang="en-US"/>
                    </a:p>
                  </a:txBody>
                  <a:tcPr/>
                </a:tc>
                <a:tc gridSpan="2">
                  <a:txBody>
                    <a:bodyPr/>
                    <a:p>
                      <a:pPr>
                        <a:buNone/>
                      </a:pPr>
                      <a:r>
                        <a:rPr lang="en-GB" altLang="en-US"/>
                        <a:t>0.9314</a:t>
                      </a:r>
                      <a:endParaRPr lang="en-GB" altLang="en-US"/>
                    </a:p>
                  </a:txBody>
                  <a:tcPr/>
                </a:tc>
                <a:tc hMerge="1">
                  <a:tcPr/>
                </a:tc>
                <a:tc gridSpan="2">
                  <a:txBody>
                    <a:bodyPr/>
                    <a:p>
                      <a:pPr>
                        <a:buNone/>
                      </a:pPr>
                      <a:r>
                        <a:rPr lang="en-GB" altLang="en-US"/>
                        <a:t>0.9319</a:t>
                      </a:r>
                      <a:endParaRPr lang="en-GB" altLang="en-US"/>
                    </a:p>
                  </a:txBody>
                  <a:tcPr/>
                </a:tc>
                <a:tc hMerge="1">
                  <a:tcPr/>
                </a:tc>
                <a:tc gridSpan="2">
                  <a:txBody>
                    <a:bodyPr/>
                    <a:p>
                      <a:pPr>
                        <a:buNone/>
                      </a:pPr>
                      <a:r>
                        <a:rPr lang="en-GB" altLang="en-US"/>
                        <a:t>0.9286</a:t>
                      </a:r>
                      <a:endParaRPr lang="en-GB" altLang="en-US"/>
                    </a:p>
                  </a:txBody>
                  <a:tcPr/>
                </a:tc>
                <a:tc hMerge="1">
                  <a:tcPr/>
                </a:tc>
                <a:tc gridSpan="2">
                  <a:txBody>
                    <a:bodyPr/>
                    <a:p>
                      <a:pPr>
                        <a:buNone/>
                      </a:pPr>
                      <a:r>
                        <a:rPr lang="en-GB" altLang="en-US" sz="1800">
                          <a:sym typeface="+mn-ea"/>
                        </a:rPr>
                        <a:t>0.93148</a:t>
                      </a:r>
                      <a:endParaRPr lang="en-GB" altLang="en-US"/>
                    </a:p>
                  </a:txBody>
                  <a:tcPr/>
                </a:tc>
                <a:tc hMerge="1">
                  <a:tcPr/>
                </a:tc>
                <a:tc gridSpan="2">
                  <a:txBody>
                    <a:bodyPr/>
                    <a:p>
                      <a:pPr>
                        <a:buNone/>
                      </a:pPr>
                      <a:r>
                        <a:rPr lang="en-GB" altLang="en-US"/>
                        <a:t>0.9286</a:t>
                      </a:r>
                      <a:endParaRPr lang="en-GB" altLang="en-US"/>
                    </a:p>
                  </a:txBody>
                  <a:tcPr/>
                </a:tc>
                <a:tc hMerge="1">
                  <a:tcPr/>
                </a:tc>
              </a:tr>
            </a:tbl>
          </a:graphicData>
        </a:graphic>
      </p:graphicFrame>
      <p:sp>
        <p:nvSpPr>
          <p:cNvPr id="65" name="textbox 65"/>
          <p:cNvSpPr/>
          <p:nvPr/>
        </p:nvSpPr>
        <p:spPr>
          <a:xfrm>
            <a:off x="740410" y="402463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
        <p:nvSpPr>
          <p:cNvPr id="62" name="rect"/>
          <p:cNvSpPr/>
          <p:nvPr/>
        </p:nvSpPr>
        <p:spPr>
          <a:xfrm>
            <a:off x="716915" y="4392295"/>
            <a:ext cx="11019155" cy="1972310"/>
          </a:xfrm>
          <a:prstGeom prst="rect">
            <a:avLst/>
          </a:prstGeom>
          <a:solidFill>
            <a:srgbClr val="5B9BD5">
              <a:alpha val="20000"/>
            </a:srgbClr>
          </a:solidFill>
          <a:ln cap="flat">
            <a:noFill/>
            <a:prstDash val="solid"/>
            <a:miter lim="0"/>
          </a:ln>
        </p:spPr>
        <p:txBody>
          <a:bodyPr rtlCol="0"/>
          <a:p>
            <a:pPr marL="342900" indent="-342900">
              <a:buAutoNum type="arabicPeriod"/>
            </a:pPr>
            <a:r>
              <a:rPr lang="en-US" altLang="en-GB" dirty="0">
                <a:latin typeface="Arial" panose="020B0604020202020204" pitchFamily="34" charset="0"/>
                <a:cs typeface="Arial" panose="020B0604020202020204" pitchFamily="34" charset="0"/>
              </a:rPr>
              <a:t>Attention CLS Token Pooling has the highest accuracy (0.9320) and performs better than others in terms of precision and recall for label 1. </a:t>
            </a:r>
            <a:endParaRPr lang="en-US" altLang="en-GB" dirty="0">
              <a:latin typeface="Arial" panose="020B0604020202020204" pitchFamily="34" charset="0"/>
              <a:cs typeface="Arial" panose="020B0604020202020204" pitchFamily="34" charset="0"/>
            </a:endParaRPr>
          </a:p>
          <a:p>
            <a:pPr marL="342900" indent="-342900">
              <a:buAutoNum type="arabicPeriod"/>
            </a:pPr>
            <a:r>
              <a:rPr lang="en-US" altLang="en-GB" dirty="0">
                <a:latin typeface="Arial" panose="020B0604020202020204" pitchFamily="34" charset="0"/>
                <a:cs typeface="Arial" panose="020B0604020202020204" pitchFamily="34" charset="0"/>
              </a:rPr>
              <a:t>Attention Mean and Weighted Pooling also perform well, but their accuracy is slightly lower than attention_cls. Attention Max and Hybrid Pooling have the same accuracy (0.9287), which is lower than the other strategies, and they both have poor F1-scores for label 1.</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35025"/>
          </a:xfrm>
        </p:spPr>
        <p:txBody>
          <a:bodyPr>
            <a:normAutofit/>
          </a:bodyPr>
          <a:p>
            <a:r>
              <a:rPr lang="en-GB" altLang="en-US" sz="2665" b="1">
                <a:solidFill>
                  <a:schemeClr val="accent1"/>
                </a:solidFill>
                <a:latin typeface="Arial" panose="020B0604020202020204" pitchFamily="34" charset="0"/>
                <a:cs typeface="Arial" panose="020B0604020202020204" pitchFamily="34" charset="0"/>
              </a:rPr>
              <a:t>xLSTM Performance Metrics</a:t>
            </a:r>
            <a:endParaRPr lang="en-GB" altLang="en-US" sz="2665" b="1">
              <a:solidFill>
                <a:schemeClr val="accent1"/>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sz="half" idx="1"/>
          </p:nvPr>
        </p:nvPicPr>
        <p:blipFill>
          <a:blip r:embed="rId1"/>
          <a:stretch>
            <a:fillRect/>
          </a:stretch>
        </p:blipFill>
        <p:spPr>
          <a:xfrm>
            <a:off x="838200" y="1356360"/>
            <a:ext cx="5181600" cy="3550285"/>
          </a:xfrm>
          <a:prstGeom prst="rect">
            <a:avLst/>
          </a:prstGeom>
        </p:spPr>
      </p:pic>
      <p:pic>
        <p:nvPicPr>
          <p:cNvPr id="5" name="Content Placeholder 4"/>
          <p:cNvPicPr>
            <a:picLocks noChangeAspect="1"/>
          </p:cNvPicPr>
          <p:nvPr>
            <p:ph sz="half" idx="2"/>
          </p:nvPr>
        </p:nvPicPr>
        <p:blipFill>
          <a:blip r:embed="rId2"/>
          <a:stretch>
            <a:fillRect/>
          </a:stretch>
        </p:blipFill>
        <p:spPr>
          <a:xfrm>
            <a:off x="6172200" y="1356995"/>
            <a:ext cx="5181600" cy="3549650"/>
          </a:xfrm>
          <a:prstGeom prst="rect">
            <a:avLst/>
          </a:prstGeom>
        </p:spPr>
      </p:pic>
      <p:sp>
        <p:nvSpPr>
          <p:cNvPr id="65" name="textbox 65"/>
          <p:cNvSpPr/>
          <p:nvPr/>
        </p:nvSpPr>
        <p:spPr>
          <a:xfrm>
            <a:off x="740410" y="4960620"/>
            <a:ext cx="3459480" cy="354330"/>
          </a:xfrm>
          <a:prstGeom prst="rect">
            <a:avLst/>
          </a:prstGeom>
          <a:solidFill>
            <a:srgbClr val="5B9BD5"/>
          </a:solidFill>
        </p:spPr>
        <p:txBody>
          <a:bodyPr vert="horz" wrap="square" lIns="0" tIns="0" rIns="0" bIns="0"/>
          <a:p>
            <a:pPr algn="l" rtl="0" eaLnBrk="0">
              <a:lnSpc>
                <a:spcPct val="135000"/>
              </a:lnSpc>
            </a:pPr>
            <a:endParaRPr lang="en-US" altLang="en-US" sz="200" dirty="0">
              <a:latin typeface="Arial" panose="020B0604020202020204" pitchFamily="34" charset="0"/>
              <a:cs typeface="Arial" panose="020B0604020202020204" pitchFamily="34" charset="0"/>
            </a:endParaRPr>
          </a:p>
          <a:p>
            <a:pPr marL="262890" algn="l" rtl="0" eaLnBrk="0">
              <a:lnSpc>
                <a:spcPts val="1840"/>
              </a:lnSpc>
              <a:spcBef>
                <a:spcPts val="0"/>
              </a:spcBef>
            </a:pP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Observations</a:t>
            </a:r>
            <a:r>
              <a:rPr kern="0" spc="-2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a:t>
            </a:r>
            <a:r>
              <a:rPr kern="0" spc="80" dirty="0">
                <a:solidFill>
                  <a:srgbClr val="000000">
                    <a:alpha val="100000"/>
                  </a:srgbClr>
                </a:solidFill>
                <a:latin typeface="Arial" panose="020B0604020202020204" pitchFamily="34" charset="0"/>
                <a:ea typeface="Arial" panose="020B0604020202020204"/>
                <a:cs typeface="Arial" panose="020B0604020202020204" pitchFamily="34" charset="0"/>
              </a:rPr>
              <a:t> </a:t>
            </a:r>
            <a:r>
              <a:rPr b="1" kern="0" spc="-30" dirty="0">
                <a:solidFill>
                  <a:srgbClr val="000000">
                    <a:alpha val="100000"/>
                  </a:srgbClr>
                </a:solidFill>
                <a:latin typeface="Arial" panose="020B0604020202020204" pitchFamily="34" charset="0"/>
                <a:ea typeface="Arial" panose="020B0604020202020204"/>
                <a:cs typeface="Arial" panose="020B0604020202020204" pitchFamily="34" charset="0"/>
              </a:rPr>
              <a:t>Findings</a:t>
            </a:r>
            <a:endParaRPr lang="en-US" altLang="en-US" dirty="0">
              <a:latin typeface="Arial" panose="020B0604020202020204" pitchFamily="34" charset="0"/>
              <a:cs typeface="Arial" panose="020B0604020202020204" pitchFamily="34" charset="0"/>
            </a:endParaRPr>
          </a:p>
        </p:txBody>
      </p:sp>
      <p:sp>
        <p:nvSpPr>
          <p:cNvPr id="62" name="rect"/>
          <p:cNvSpPr/>
          <p:nvPr/>
        </p:nvSpPr>
        <p:spPr>
          <a:xfrm>
            <a:off x="716915" y="5300345"/>
            <a:ext cx="11019155" cy="1554480"/>
          </a:xfrm>
          <a:prstGeom prst="rect">
            <a:avLst/>
          </a:prstGeom>
          <a:solidFill>
            <a:srgbClr val="5B9BD5">
              <a:alpha val="20000"/>
            </a:srgbClr>
          </a:solidFill>
          <a:ln cap="flat">
            <a:noFill/>
            <a:prstDash val="solid"/>
            <a:miter lim="0"/>
          </a:ln>
        </p:spPr>
        <p:txBody>
          <a:bodyPr rtlCol="0"/>
          <a:p>
            <a:pPr marL="342900" indent="-342900">
              <a:buAutoNum type="arabicPeriod"/>
            </a:pPr>
            <a:r>
              <a:rPr lang="en-GB" altLang="en-US" dirty="0">
                <a:latin typeface="Arial" panose="020B0604020202020204" pitchFamily="34" charset="0"/>
                <a:cs typeface="Arial" panose="020B0604020202020204" pitchFamily="34" charset="0"/>
              </a:rPr>
              <a:t>The performance metrics shows a near perfect (100%) model. It depicts the superiority of xLSTM in hate speech detection among major LLMs.</a:t>
            </a:r>
            <a:endParaRPr lang="en-US" altLang="en-GB" dirty="0">
              <a:latin typeface="Arial" panose="020B0604020202020204" pitchFamily="34" charset="0"/>
              <a:cs typeface="Arial" panose="020B0604020202020204" pitchFamily="34" charset="0"/>
            </a:endParaRPr>
          </a:p>
          <a:p>
            <a:pPr indent="0">
              <a:buNone/>
            </a:pPr>
            <a:br>
              <a:rPr lang="en-GB" dirty="0">
                <a:latin typeface="Arial" panose="020B0604020202020204" pitchFamily="34" charset="0"/>
                <a:cs typeface="Arial" panose="020B0604020202020204" pitchFamily="34" charset="0"/>
              </a:rPr>
            </a:b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5687</Words>
  <Application>WPS Presentation</Application>
  <PresentationFormat>Widescreen</PresentationFormat>
  <Paragraphs>334</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Calibri</vt:lpstr>
      <vt:lpstr>Microsoft YaHei</vt:lpstr>
      <vt:lpstr>Arial Unicode MS</vt:lpstr>
      <vt:lpstr>Calibri Light</vt:lpstr>
      <vt:lpstr>Arial</vt:lpstr>
      <vt:lpstr>Algerian</vt:lpstr>
      <vt:lpstr>Calibri (body)</vt:lpstr>
      <vt:lpstr>等线</vt:lpstr>
      <vt:lpstr>Rockwell Extra Bold</vt:lpstr>
      <vt:lpstr>Calibri(Body)</vt:lpstr>
      <vt:lpstr>Office Theme</vt:lpstr>
      <vt:lpstr>PowerPoint 演示文稿</vt:lpstr>
      <vt:lpstr>   Agenda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Model Performance Comparison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Samson Eze</cp:lastModifiedBy>
  <cp:revision>106</cp:revision>
  <dcterms:created xsi:type="dcterms:W3CDTF">2020-12-18T04:50:00Z</dcterms:created>
  <dcterms:modified xsi:type="dcterms:W3CDTF">2024-07-05T08:57:11Z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B7E1330646E14E87A5A9D101DCDB6907_13</vt:lpwstr>
  </property>
  <property fmtid="{D5CDD505-2E9C-101B-9397-08002B2CF9AE}" pid="3" name="KSOProductBuildVer">
    <vt:lpwstr>1033-12.2.0.13472</vt:lpwstr>
  </property>
</Properties>
</file>