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2"/>
    <p:sldId id="260" r:id="rId3"/>
    <p:sldId id="258" r:id="rId4"/>
    <p:sldId id="259" r:id="rId5"/>
    <p:sldId id="263"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23A"/>
    <a:srgbClr val="3F2A29"/>
    <a:srgbClr val="8E483A"/>
    <a:srgbClr val="12303A"/>
    <a:srgbClr val="0C2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6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AF9F64-D484-4266-9E20-F40C01973431}" type="datetimeFigureOut">
              <a:rPr lang="en-US" smtClean="0"/>
              <a:t>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C2BF97-0325-4CE4-A480-2DA6429EB0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C2BF97-0325-4CE4-A480-2DA6429EB0B4}"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6048B5-8B3A-488C-8A0D-2A87524B3D9D}"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731EBC-B756-415D-9686-DCBCEFF14DA0}"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FD8E5-212C-4163-9918-FF36D5959DAE}"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524EEE-2998-4C03-B681-5CB0E22F18CC}"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0F104-DBAE-4552-A8AA-9E224B6B6A63}"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2CA549-63A4-42AA-B049-E771AF743DF8}" type="datetime1">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691020-D57A-4CCE-A293-D1E1A19D864C}" type="datetime1">
              <a:rPr lang="en-US" smtClean="0"/>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2553F0-2C2D-4775-BA21-2D01D8A13129}" type="datetime1">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15B77-25CE-43C4-ADEF-E4BC8C55744C}" type="datetime1">
              <a:rPr lang="en-US" smtClean="0"/>
              <a:t>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B1608-D822-4FDE-AAD9-8ACC87A334D4}" type="datetime1">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88A93A-05E7-4074-A859-53BC76232B49}" type="datetime1">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B50FE-A48D-4A86-9D08-6CEAFD8D54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F0753-A263-400F-A5C7-282608144047}" type="datetime1">
              <a:rPr lang="en-US" smtClean="0"/>
              <a:t>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B50FE-A48D-4A86-9D08-6CEAFD8D54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927B50FE-A48D-4A86-9D08-6CEAFD8D54AA}" type="slidenum">
              <a:rPr lang="en-US" smtClean="0"/>
              <a:t>1</a:t>
            </a:fld>
            <a:endParaRPr lang="en-US"/>
          </a:p>
        </p:txBody>
      </p:sp>
      <p:sp>
        <p:nvSpPr>
          <p:cNvPr id="13" name="Rectangle 12"/>
          <p:cNvSpPr/>
          <p:nvPr/>
        </p:nvSpPr>
        <p:spPr>
          <a:xfrm>
            <a:off x="1143000" y="457200"/>
            <a:ext cx="6705600" cy="584775"/>
          </a:xfrm>
          <a:prstGeom prst="rect">
            <a:avLst/>
          </a:prstGeom>
          <a:solidFill>
            <a:schemeClr val="tx2">
              <a:lumMod val="75000"/>
            </a:schemeClr>
          </a:solidFill>
          <a:ln>
            <a:solidFill>
              <a:schemeClr val="bg1"/>
            </a:solidFill>
          </a:ln>
        </p:spPr>
        <p:txBody>
          <a:bodyPr wrap="square">
            <a:spAutoFit/>
          </a:bodyPr>
          <a:lstStyle/>
          <a:p>
            <a:r>
              <a:rPr lang="en-US" sz="3200" b="1" i="1" dirty="0">
                <a:solidFill>
                  <a:schemeClr val="bg2"/>
                </a:solidFill>
              </a:rPr>
              <a:t>PREVENTING  FROM  VOTE  RIGGING</a:t>
            </a:r>
            <a:endParaRPr lang="en-US" sz="3200" dirty="0">
              <a:solidFill>
                <a:schemeClr val="bg2"/>
              </a:solidFill>
            </a:endParaRPr>
          </a:p>
        </p:txBody>
      </p:sp>
      <p:sp>
        <p:nvSpPr>
          <p:cNvPr id="15" name="Rectangle 14"/>
          <p:cNvSpPr/>
          <p:nvPr/>
        </p:nvSpPr>
        <p:spPr>
          <a:xfrm rot="10800000" flipV="1">
            <a:off x="4648200" y="4183053"/>
            <a:ext cx="3429000" cy="1508105"/>
          </a:xfrm>
          <a:prstGeom prst="rect">
            <a:avLst/>
          </a:prstGeom>
        </p:spPr>
        <p:txBody>
          <a:bodyPr wrap="square">
            <a:spAutoFit/>
          </a:bodyPr>
          <a:lstStyle/>
          <a:p>
            <a:r>
              <a:rPr lang="en-US" sz="2000" b="1" i="1" dirty="0">
                <a:ln>
                  <a:solidFill>
                    <a:schemeClr val="tx2">
                      <a:lumMod val="50000"/>
                    </a:schemeClr>
                  </a:solidFill>
                </a:ln>
                <a:solidFill>
                  <a:schemeClr val="tx2">
                    <a:lumMod val="50000"/>
                  </a:schemeClr>
                </a:solidFill>
                <a:latin typeface="Aharoni" pitchFamily="2" charset="-79"/>
                <a:cs typeface="Aharoni" pitchFamily="2" charset="-79"/>
              </a:rPr>
              <a:t>TEAM MEMBERS  </a:t>
            </a:r>
            <a:r>
              <a:rPr lang="en-US" b="1" i="1" dirty="0">
                <a:ln>
                  <a:solidFill>
                    <a:schemeClr val="tx2">
                      <a:lumMod val="50000"/>
                    </a:schemeClr>
                  </a:solidFill>
                </a:ln>
                <a:latin typeface="Aharoni" pitchFamily="2" charset="-79"/>
                <a:cs typeface="Aharoni" pitchFamily="2" charset="-79"/>
              </a:rPr>
              <a:t>-</a:t>
            </a:r>
            <a:br>
              <a:rPr lang="en-US" b="1" i="1" dirty="0">
                <a:ln>
                  <a:solidFill>
                    <a:schemeClr val="tx2">
                      <a:lumMod val="50000"/>
                    </a:schemeClr>
                  </a:solidFill>
                </a:ln>
                <a:latin typeface="Cooper Black" pitchFamily="18" charset="0"/>
                <a:cs typeface="Aharoni" pitchFamily="2" charset="-79"/>
              </a:rPr>
            </a:br>
            <a:r>
              <a:rPr lang="en-US" b="1" i="1" dirty="0">
                <a:ln>
                  <a:solidFill>
                    <a:schemeClr val="tx2">
                      <a:lumMod val="50000"/>
                    </a:schemeClr>
                  </a:solidFill>
                </a:ln>
                <a:latin typeface="Cooper Black" pitchFamily="18" charset="0"/>
                <a:cs typeface="Aharoni" pitchFamily="2" charset="-79"/>
              </a:rPr>
              <a:t>            </a:t>
            </a:r>
            <a:r>
              <a:rPr lang="en-US" b="1" i="1" dirty="0">
                <a:ln>
                  <a:solidFill>
                    <a:schemeClr val="tx2">
                      <a:lumMod val="50000"/>
                    </a:schemeClr>
                  </a:solidFill>
                </a:ln>
                <a:solidFill>
                  <a:schemeClr val="tx2">
                    <a:lumMod val="50000"/>
                  </a:schemeClr>
                </a:solidFill>
                <a:latin typeface="Georgia" panose="02040502050405020303" pitchFamily="18" charset="0"/>
                <a:cs typeface="Aharoni" pitchFamily="2" charset="-79"/>
              </a:rPr>
              <a:t>OM PANDYA</a:t>
            </a:r>
            <a:br>
              <a:rPr lang="en-US" b="1" i="1" dirty="0">
                <a:ln>
                  <a:solidFill>
                    <a:schemeClr val="tx2">
                      <a:lumMod val="50000"/>
                    </a:schemeClr>
                  </a:solidFill>
                </a:ln>
                <a:solidFill>
                  <a:schemeClr val="tx2">
                    <a:lumMod val="50000"/>
                  </a:schemeClr>
                </a:solidFill>
                <a:latin typeface="Georgia" panose="02040502050405020303" pitchFamily="18" charset="0"/>
                <a:cs typeface="Aharoni" pitchFamily="2" charset="-79"/>
              </a:rPr>
            </a:br>
            <a:r>
              <a:rPr lang="en-US" b="1" i="1" dirty="0">
                <a:ln>
                  <a:solidFill>
                    <a:schemeClr val="tx2">
                      <a:lumMod val="50000"/>
                    </a:schemeClr>
                  </a:solidFill>
                </a:ln>
                <a:solidFill>
                  <a:schemeClr val="tx2">
                    <a:lumMod val="50000"/>
                  </a:schemeClr>
                </a:solidFill>
                <a:latin typeface="Georgia" panose="02040502050405020303" pitchFamily="18" charset="0"/>
                <a:cs typeface="Aharoni" pitchFamily="2" charset="-79"/>
              </a:rPr>
              <a:t>            TANU CHAURASIYA</a:t>
            </a:r>
            <a:br>
              <a:rPr lang="en-US" b="1" i="1" dirty="0">
                <a:ln>
                  <a:solidFill>
                    <a:schemeClr val="tx2">
                      <a:lumMod val="50000"/>
                    </a:schemeClr>
                  </a:solidFill>
                </a:ln>
                <a:solidFill>
                  <a:schemeClr val="tx2">
                    <a:lumMod val="50000"/>
                  </a:schemeClr>
                </a:solidFill>
                <a:latin typeface="Georgia" panose="02040502050405020303" pitchFamily="18" charset="0"/>
                <a:cs typeface="Aharoni" pitchFamily="2" charset="-79"/>
              </a:rPr>
            </a:br>
            <a:r>
              <a:rPr lang="en-US" b="1" i="1" dirty="0">
                <a:ln>
                  <a:solidFill>
                    <a:schemeClr val="tx2">
                      <a:lumMod val="50000"/>
                    </a:schemeClr>
                  </a:solidFill>
                </a:ln>
                <a:solidFill>
                  <a:schemeClr val="tx2">
                    <a:lumMod val="50000"/>
                  </a:schemeClr>
                </a:solidFill>
                <a:latin typeface="Georgia" panose="02040502050405020303" pitchFamily="18" charset="0"/>
                <a:cs typeface="Aharoni" pitchFamily="2" charset="-79"/>
              </a:rPr>
              <a:t>            MAHAK TRIPATHI</a:t>
            </a:r>
            <a:br>
              <a:rPr lang="en-US" b="1" i="1" dirty="0">
                <a:ln>
                  <a:solidFill>
                    <a:schemeClr val="tx2">
                      <a:lumMod val="50000"/>
                    </a:schemeClr>
                  </a:solidFill>
                </a:ln>
                <a:solidFill>
                  <a:schemeClr val="tx2">
                    <a:lumMod val="50000"/>
                  </a:schemeClr>
                </a:solidFill>
                <a:latin typeface="Georgia" panose="02040502050405020303" pitchFamily="18" charset="0"/>
                <a:cs typeface="Aharoni" pitchFamily="2" charset="-79"/>
              </a:rPr>
            </a:br>
            <a:r>
              <a:rPr lang="en-US" b="1" i="1" dirty="0">
                <a:ln>
                  <a:solidFill>
                    <a:schemeClr val="tx2">
                      <a:lumMod val="50000"/>
                    </a:schemeClr>
                  </a:solidFill>
                </a:ln>
                <a:solidFill>
                  <a:schemeClr val="tx2">
                    <a:lumMod val="50000"/>
                  </a:schemeClr>
                </a:solidFill>
                <a:latin typeface="Georgia" panose="02040502050405020303" pitchFamily="18" charset="0"/>
                <a:cs typeface="Aharoni" pitchFamily="2" charset="-79"/>
              </a:rPr>
              <a:t>            ADITI SAXENA</a:t>
            </a:r>
            <a:endParaRPr lang="en-US" dirty="0">
              <a:ln>
                <a:solidFill>
                  <a:schemeClr val="tx2">
                    <a:lumMod val="50000"/>
                  </a:schemeClr>
                </a:solidFill>
              </a:ln>
              <a:solidFill>
                <a:schemeClr val="tx2">
                  <a:lumMod val="50000"/>
                </a:schemeClr>
              </a:solidFill>
              <a:latin typeface="Georgia" panose="02040502050405020303" pitchFamily="18" charset="0"/>
              <a:cs typeface="Aharoni" pitchFamily="2" charset="-79"/>
            </a:endParaRPr>
          </a:p>
        </p:txBody>
      </p:sp>
      <p:pic>
        <p:nvPicPr>
          <p:cNvPr id="17" name="Picture 16" descr="V.jpg"/>
          <p:cNvPicPr>
            <a:picLocks noChangeAspect="1"/>
          </p:cNvPicPr>
          <p:nvPr/>
        </p:nvPicPr>
        <p:blipFill>
          <a:blip r:embed="rId3">
            <a:duotone>
              <a:schemeClr val="bg2">
                <a:shade val="45000"/>
                <a:satMod val="135000"/>
              </a:schemeClr>
              <a:prstClr val="white"/>
            </a:duotone>
          </a:blip>
          <a:stretch>
            <a:fillRect/>
          </a:stretch>
        </p:blipFill>
        <p:spPr>
          <a:xfrm>
            <a:off x="-169333" y="0"/>
            <a:ext cx="9313333"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0" name="Rectangle 19"/>
          <p:cNvSpPr/>
          <p:nvPr/>
        </p:nvSpPr>
        <p:spPr>
          <a:xfrm>
            <a:off x="381000" y="1524001"/>
            <a:ext cx="44958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spc="0" dirty="0" err="1">
                <a:ln w="0"/>
                <a:solidFill>
                  <a:schemeClr val="accent2">
                    <a:lumMod val="50000"/>
                  </a:schemeClr>
                </a:solidFill>
                <a:effectLst>
                  <a:reflection blurRad="12700" stA="50000" endPos="50000" dist="5000" dir="5400000" sy="-100000" rotWithShape="0"/>
                </a:effectLst>
              </a:rPr>
              <a:t>PREVEntion</a:t>
            </a:r>
            <a:r>
              <a:rPr lang="en-US" sz="5400" b="1" cap="all" spc="0" dirty="0">
                <a:ln w="0"/>
                <a:solidFill>
                  <a:schemeClr val="tx2">
                    <a:lumMod val="50000"/>
                  </a:schemeClr>
                </a:solidFill>
                <a:effectLst>
                  <a:reflection blurRad="12700" stA="50000" endPos="50000" dist="5000" dir="5400000" sy="-100000" rotWithShape="0"/>
                </a:effectLst>
              </a:rPr>
              <a:t> </a:t>
            </a:r>
          </a:p>
        </p:txBody>
      </p:sp>
      <p:sp>
        <p:nvSpPr>
          <p:cNvPr id="22" name="Rectangle 21"/>
          <p:cNvSpPr/>
          <p:nvPr/>
        </p:nvSpPr>
        <p:spPr>
          <a:xfrm>
            <a:off x="3429000" y="2438400"/>
            <a:ext cx="3429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a:ln w="0"/>
                <a:solidFill>
                  <a:schemeClr val="accent2">
                    <a:lumMod val="50000"/>
                  </a:schemeClr>
                </a:solidFill>
                <a:effectLst>
                  <a:reflection blurRad="12700" stA="50000" endPos="50000" dist="5000" dir="5400000" sy="-100000" rotWithShape="0"/>
                </a:effectLst>
              </a:rPr>
              <a:t>FROM</a:t>
            </a:r>
            <a:endParaRPr lang="en-US" sz="6000" b="1" cap="all" spc="0" dirty="0">
              <a:ln w="0"/>
              <a:solidFill>
                <a:schemeClr val="accent2">
                  <a:lumMod val="50000"/>
                </a:schemeClr>
              </a:solidFill>
              <a:effectLst>
                <a:reflection blurRad="12700" stA="50000" endPos="50000" dist="5000" dir="5400000" sy="-100000" rotWithShape="0"/>
              </a:effectLst>
            </a:endParaRPr>
          </a:p>
        </p:txBody>
      </p:sp>
      <p:sp>
        <p:nvSpPr>
          <p:cNvPr id="23" name="Rectangle 22"/>
          <p:cNvSpPr/>
          <p:nvPr/>
        </p:nvSpPr>
        <p:spPr>
          <a:xfrm>
            <a:off x="2133600" y="3124200"/>
            <a:ext cx="28194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spc="0" dirty="0">
                <a:ln w="0"/>
                <a:solidFill>
                  <a:schemeClr val="accent2">
                    <a:lumMod val="50000"/>
                  </a:schemeClr>
                </a:solidFill>
                <a:effectLst>
                  <a:reflection blurRad="12700" stA="50000" endPos="50000" dist="5000" dir="5400000" sy="-100000" rotWithShape="0"/>
                </a:effectLst>
              </a:rPr>
              <a:t>VOTE</a:t>
            </a: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p:txBody>
      </p:sp>
      <p:sp>
        <p:nvSpPr>
          <p:cNvPr id="24" name="Rectangle 23"/>
          <p:cNvSpPr/>
          <p:nvPr/>
        </p:nvSpPr>
        <p:spPr>
          <a:xfrm rot="10800000" flipV="1">
            <a:off x="3733800" y="3844498"/>
            <a:ext cx="37338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spc="0" dirty="0">
                <a:ln w="0"/>
                <a:solidFill>
                  <a:schemeClr val="accent2">
                    <a:lumMod val="50000"/>
                  </a:schemeClr>
                </a:solidFill>
                <a:effectLst>
                  <a:reflection blurRad="12700" stA="50000" endPos="50000" dist="5000" dir="5400000" sy="-100000" rotWithShape="0"/>
                </a:effectLst>
              </a:rPr>
              <a:t>RIGGING</a:t>
            </a:r>
          </a:p>
        </p:txBody>
      </p:sp>
      <p:pic>
        <p:nvPicPr>
          <p:cNvPr id="27" name="Picture 26" descr="v.jpg"/>
          <p:cNvPicPr>
            <a:picLocks noChangeAspect="1"/>
          </p:cNvPicPr>
          <p:nvPr/>
        </p:nvPicPr>
        <p:blipFill>
          <a:blip r:embed="rId4">
            <a:lum bright="-10000"/>
          </a:blip>
          <a:stretch>
            <a:fillRect/>
          </a:stretch>
        </p:blipFill>
        <p:spPr>
          <a:xfrm>
            <a:off x="7000875" y="0"/>
            <a:ext cx="2143125"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27B50FE-A48D-4A86-9D08-6CEAFD8D54AA}" type="slidenum">
              <a:rPr lang="en-US" smtClean="0"/>
              <a:t>2</a:t>
            </a:fld>
            <a:endParaRPr lang="en-US"/>
          </a:p>
        </p:txBody>
      </p:sp>
      <p:sp>
        <p:nvSpPr>
          <p:cNvPr id="11" name="Title 10"/>
          <p:cNvSpPr>
            <a:spLocks noGrp="1"/>
          </p:cNvSpPr>
          <p:nvPr>
            <p:ph type="title"/>
          </p:nvPr>
        </p:nvSpPr>
        <p:spPr/>
        <p:txBody>
          <a:bodyPr/>
          <a:lstStyle/>
          <a:p>
            <a:endParaRPr lang="en-US" i="1" dirty="0">
              <a:latin typeface="Cooper Black" pitchFamily="18" charset="0"/>
            </a:endParaRPr>
          </a:p>
        </p:txBody>
      </p:sp>
      <p:sp>
        <p:nvSpPr>
          <p:cNvPr id="13" name="Rectangle 12"/>
          <p:cNvSpPr/>
          <p:nvPr/>
        </p:nvSpPr>
        <p:spPr>
          <a:xfrm>
            <a:off x="685800" y="1295400"/>
            <a:ext cx="7010400" cy="923330"/>
          </a:xfrm>
          <a:prstGeom prst="rect">
            <a:avLst/>
          </a:prstGeom>
          <a:noFill/>
        </p:spPr>
        <p:txBody>
          <a:bodyPr wrap="square" lIns="91440" tIns="45720" rIns="91440" bIns="45720">
            <a:spAutoFit/>
          </a:bodyPr>
          <a:lstStyle/>
          <a:p>
            <a:pPr algn="ctr"/>
            <a:r>
              <a:rPr lang="en-US" sz="5400" i="1" cap="all" spc="0" dirty="0">
                <a:ln w="9000" cmpd="sng">
                  <a:solidFill>
                    <a:schemeClr val="accent4">
                      <a:shade val="50000"/>
                      <a:satMod val="120000"/>
                    </a:schemeClr>
                  </a:solidFill>
                  <a:prstDash val="solid"/>
                </a:ln>
                <a:solidFill>
                  <a:srgbClr val="8E483A"/>
                </a:solidFill>
                <a:effectLst>
                  <a:reflection blurRad="12700" stA="28000" endPos="45000" dist="1000" dir="5400000" sy="-100000" algn="bl" rotWithShape="0"/>
                </a:effectLst>
                <a:latin typeface="Baskerville Old Face" pitchFamily="18" charset="0"/>
                <a:cs typeface="Aharoni" pitchFamily="2" charset="-79"/>
              </a:rPr>
              <a:t>TEAM  MEMBERS:</a:t>
            </a:r>
          </a:p>
        </p:txBody>
      </p:sp>
      <p:pic>
        <p:nvPicPr>
          <p:cNvPr id="15" name="Picture 14" descr="V.jpg"/>
          <p:cNvPicPr>
            <a:picLocks noChangeAspect="1"/>
          </p:cNvPicPr>
          <p:nvPr/>
        </p:nvPicPr>
        <p:blipFill>
          <a:blip r:embed="rId2">
            <a:duotone>
              <a:schemeClr val="bg2">
                <a:shade val="45000"/>
                <a:satMod val="135000"/>
              </a:schemeClr>
              <a:prstClr val="white"/>
            </a:duotone>
          </a:blip>
          <a:stretch>
            <a:fillRect/>
          </a:stretch>
        </p:blipFill>
        <p:spPr>
          <a:xfrm>
            <a:off x="1" y="0"/>
            <a:ext cx="9143999"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6" name="Rectangle 15"/>
          <p:cNvSpPr/>
          <p:nvPr/>
        </p:nvSpPr>
        <p:spPr>
          <a:xfrm>
            <a:off x="1958367" y="1143000"/>
            <a:ext cx="6077305" cy="923330"/>
          </a:xfrm>
          <a:prstGeom prst="rect">
            <a:avLst/>
          </a:prstGeom>
          <a:noFill/>
        </p:spPr>
        <p:txBody>
          <a:bodyPr wrap="square" lIns="91440" tIns="45720" rIns="91440" bIns="45720">
            <a:spAutoFit/>
          </a:bodyPr>
          <a:lstStyle/>
          <a:p>
            <a:pPr algn="ctr"/>
            <a:r>
              <a:rPr lang="en-US" sz="5400" i="1" cap="all" spc="0" dirty="0">
                <a:ln w="9000" cmpd="sng">
                  <a:solidFill>
                    <a:schemeClr val="accent4">
                      <a:shade val="50000"/>
                      <a:satMod val="120000"/>
                    </a:schemeClr>
                  </a:solidFill>
                  <a:prstDash val="solid"/>
                </a:ln>
                <a:solidFill>
                  <a:srgbClr val="2D223A"/>
                </a:solidFill>
                <a:effectLst>
                  <a:reflection blurRad="12700" stA="28000" endPos="45000" dist="1000" dir="5400000" sy="-100000" algn="bl" rotWithShape="0"/>
                </a:effectLst>
                <a:latin typeface="Baskerville Old Face" pitchFamily="18" charset="0"/>
              </a:rPr>
              <a:t>TEAM  MEMBERS:</a:t>
            </a:r>
          </a:p>
        </p:txBody>
      </p:sp>
      <p:sp>
        <p:nvSpPr>
          <p:cNvPr id="17" name="Rectangle 16"/>
          <p:cNvSpPr/>
          <p:nvPr/>
        </p:nvSpPr>
        <p:spPr>
          <a:xfrm>
            <a:off x="4114800" y="2828836"/>
            <a:ext cx="4343400" cy="2062103"/>
          </a:xfrm>
          <a:prstGeom prst="rect">
            <a:avLst/>
          </a:prstGeom>
        </p:spPr>
        <p:txBody>
          <a:bodyPr wrap="square">
            <a:spAutoFit/>
          </a:bodyPr>
          <a:lstStyle/>
          <a:p>
            <a:r>
              <a:rPr lang="en-US" sz="3200" i="1" dirty="0">
                <a:solidFill>
                  <a:schemeClr val="tx1">
                    <a:lumMod val="95000"/>
                    <a:lumOff val="5000"/>
                  </a:schemeClr>
                </a:solidFill>
                <a:latin typeface="Rockwell" pitchFamily="18" charset="0"/>
              </a:rPr>
              <a:t>OM  PANDYA</a:t>
            </a:r>
            <a:br>
              <a:rPr lang="en-US" sz="3200" i="1" dirty="0">
                <a:solidFill>
                  <a:schemeClr val="tx1">
                    <a:lumMod val="95000"/>
                    <a:lumOff val="5000"/>
                  </a:schemeClr>
                </a:solidFill>
                <a:latin typeface="Rockwell" pitchFamily="18" charset="0"/>
              </a:rPr>
            </a:br>
            <a:r>
              <a:rPr lang="en-US" sz="3200" i="1" dirty="0">
                <a:solidFill>
                  <a:schemeClr val="tx1">
                    <a:lumMod val="95000"/>
                    <a:lumOff val="5000"/>
                  </a:schemeClr>
                </a:solidFill>
                <a:latin typeface="Rockwell" pitchFamily="18" charset="0"/>
              </a:rPr>
              <a:t>TANU  CHAURASIYA</a:t>
            </a:r>
            <a:br>
              <a:rPr lang="en-US" sz="3200" i="1" dirty="0">
                <a:solidFill>
                  <a:schemeClr val="tx1">
                    <a:lumMod val="95000"/>
                    <a:lumOff val="5000"/>
                  </a:schemeClr>
                </a:solidFill>
                <a:latin typeface="Rockwell" pitchFamily="18" charset="0"/>
              </a:rPr>
            </a:br>
            <a:r>
              <a:rPr lang="en-US" sz="3200" i="1" dirty="0">
                <a:solidFill>
                  <a:schemeClr val="tx1">
                    <a:lumMod val="95000"/>
                    <a:lumOff val="5000"/>
                  </a:schemeClr>
                </a:solidFill>
                <a:latin typeface="Rockwell" pitchFamily="18" charset="0"/>
              </a:rPr>
              <a:t>MAHAK  TRIPATHI</a:t>
            </a:r>
            <a:br>
              <a:rPr lang="en-US" sz="3200" i="1" dirty="0">
                <a:solidFill>
                  <a:schemeClr val="tx1">
                    <a:lumMod val="95000"/>
                    <a:lumOff val="5000"/>
                  </a:schemeClr>
                </a:solidFill>
                <a:latin typeface="Rockwell" pitchFamily="18" charset="0"/>
              </a:rPr>
            </a:br>
            <a:r>
              <a:rPr lang="en-US" sz="3200" i="1" dirty="0">
                <a:solidFill>
                  <a:schemeClr val="tx1">
                    <a:lumMod val="95000"/>
                    <a:lumOff val="5000"/>
                  </a:schemeClr>
                </a:solidFill>
                <a:latin typeface="Rockwell" pitchFamily="18" charset="0"/>
              </a:rPr>
              <a:t>ADITI  SAXENA</a:t>
            </a:r>
            <a:endParaRPr lang="en-US" sz="32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8848" y="3244334"/>
            <a:ext cx="3586303" cy="369332"/>
          </a:xfrm>
          <a:prstGeom prst="rect">
            <a:avLst/>
          </a:prstGeom>
        </p:spPr>
        <p:txBody>
          <a:bodyPr wrap="none">
            <a:spAutoFit/>
          </a:bodyPr>
          <a:lstStyle/>
          <a:p>
            <a:r>
              <a:rPr lang="en-US" b="1" i="1" dirty="0"/>
              <a:t>PREVENTION  FROM VOTE RIGGING</a:t>
            </a:r>
            <a:endParaRPr lang="en-US" dirty="0"/>
          </a:p>
        </p:txBody>
      </p:sp>
      <p:pic>
        <p:nvPicPr>
          <p:cNvPr id="3" name="Picture 2" descr="V.jpg"/>
          <p:cNvPicPr>
            <a:picLocks noChangeAspect="1"/>
          </p:cNvPicPr>
          <p:nvPr/>
        </p:nvPicPr>
        <p:blipFill>
          <a:blip r:embed="rId2">
            <a:duotone>
              <a:schemeClr val="bg2">
                <a:shade val="45000"/>
                <a:satMod val="135000"/>
              </a:schemeClr>
              <a:prstClr val="white"/>
            </a:duotone>
          </a:blip>
          <a:stretch>
            <a:fillRect/>
          </a:stretch>
        </p:blipFill>
        <p:spPr>
          <a:xfrm>
            <a:off x="-32927" y="0"/>
            <a:ext cx="9313333"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927B50FE-A48D-4A86-9D08-6CEAFD8D54AA}" type="slidenum">
              <a:rPr lang="en-US" smtClean="0"/>
              <a:t>3</a:t>
            </a:fld>
            <a:endParaRPr lang="en-US"/>
          </a:p>
        </p:txBody>
      </p:sp>
      <p:sp>
        <p:nvSpPr>
          <p:cNvPr id="6" name="Rectangle 5"/>
          <p:cNvSpPr/>
          <p:nvPr/>
        </p:nvSpPr>
        <p:spPr>
          <a:xfrm>
            <a:off x="609600" y="1524001"/>
            <a:ext cx="8001000" cy="2861310"/>
          </a:xfrm>
          <a:prstGeom prst="rect">
            <a:avLst/>
          </a:prstGeom>
        </p:spPr>
        <p:txBody>
          <a:bodyPr wrap="square">
            <a:spAutoFit/>
          </a:bodyPr>
          <a:lstStyle/>
          <a:p>
            <a:r>
              <a:rPr lang="en-US" sz="2000" b="1" dirty="0">
                <a:latin typeface="Complex" pitchFamily="2" charset="0"/>
                <a:cs typeface="Complex" pitchFamily="2" charset="0"/>
              </a:rPr>
              <a:t>Vote rigging is one dimension of election irregularities.</a:t>
            </a:r>
          </a:p>
          <a:p>
            <a:endParaRPr lang="en-US" sz="2000" b="1" dirty="0">
              <a:latin typeface="Complex" pitchFamily="2" charset="0"/>
              <a:cs typeface="Complex" pitchFamily="2" charset="0"/>
            </a:endParaRPr>
          </a:p>
          <a:p>
            <a:r>
              <a:rPr lang="en-US" sz="2000" b="1" dirty="0">
                <a:latin typeface="Complex" pitchFamily="2" charset="0"/>
                <a:cs typeface="Complex" pitchFamily="2" charset="0"/>
              </a:rPr>
              <a:t> It’s  points to irregularities in the polling, counting, tallying and announcement of election results.</a:t>
            </a:r>
          </a:p>
          <a:p>
            <a:endParaRPr lang="en-US" sz="2000" b="1" dirty="0">
              <a:latin typeface="Complex" pitchFamily="2" charset="0"/>
              <a:cs typeface="Complex" pitchFamily="2" charset="0"/>
            </a:endParaRPr>
          </a:p>
          <a:p>
            <a:r>
              <a:rPr lang="en-US" sz="2000" b="1" dirty="0">
                <a:latin typeface="Complex" pitchFamily="2" charset="0"/>
                <a:cs typeface="Complex" pitchFamily="2" charset="0"/>
              </a:rPr>
              <a:t>Generally it includes fraud by multiple voting,  interference with boxes, exclusion of valid ballots by counting officials, denying </a:t>
            </a:r>
            <a:r>
              <a:rPr lang="en-US" sz="2000" b="1" dirty="0" err="1">
                <a:latin typeface="Complex" pitchFamily="2" charset="0"/>
                <a:cs typeface="Complex" pitchFamily="2" charset="0"/>
              </a:rPr>
              <a:t>marginalised</a:t>
            </a:r>
            <a:r>
              <a:rPr lang="en-US" sz="2000" b="1" dirty="0">
                <a:latin typeface="Complex" pitchFamily="2" charset="0"/>
                <a:cs typeface="Complex" pitchFamily="2" charset="0"/>
              </a:rPr>
              <a:t> voters the right to vote, falsification of results sheet or deliberate fraud in tabulating results</a:t>
            </a:r>
            <a:r>
              <a:rPr lang="en-US" sz="2000" dirty="0">
                <a:latin typeface="Complex" pitchFamily="2" charset="0"/>
                <a:cs typeface="Complex" pitchFamily="2" charset="0"/>
              </a:rPr>
              <a:t>. </a:t>
            </a:r>
          </a:p>
        </p:txBody>
      </p:sp>
      <p:sp>
        <p:nvSpPr>
          <p:cNvPr id="7" name="Rectangle 6"/>
          <p:cNvSpPr/>
          <p:nvPr/>
        </p:nvSpPr>
        <p:spPr>
          <a:xfrm>
            <a:off x="2895600" y="533400"/>
            <a:ext cx="3505200" cy="523220"/>
          </a:xfrm>
          <a:prstGeom prst="rect">
            <a:avLst/>
          </a:prstGeom>
        </p:spPr>
        <p:txBody>
          <a:bodyPr wrap="square">
            <a:spAutoFit/>
          </a:bodyPr>
          <a:lstStyle/>
          <a:p>
            <a:r>
              <a:rPr lang="en-US" sz="2800" i="1" dirty="0">
                <a:solidFill>
                  <a:schemeClr val="tx1">
                    <a:lumMod val="95000"/>
                    <a:lumOff val="5000"/>
                  </a:schemeClr>
                </a:solidFill>
                <a:latin typeface="Cooper Black" pitchFamily="18" charset="0"/>
              </a:rPr>
              <a:t>VOTE RIGGING</a:t>
            </a:r>
            <a:endParaRPr lang="en-US" sz="28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jpg"/>
          <p:cNvPicPr>
            <a:picLocks noChangeAspect="1"/>
          </p:cNvPicPr>
          <p:nvPr/>
        </p:nvPicPr>
        <p:blipFill>
          <a:blip r:embed="rId2">
            <a:duotone>
              <a:schemeClr val="bg2">
                <a:shade val="45000"/>
                <a:satMod val="135000"/>
              </a:schemeClr>
              <a:prstClr val="white"/>
            </a:duotone>
          </a:blip>
          <a:stretch>
            <a:fillRect/>
          </a:stretch>
        </p:blipFill>
        <p:spPr>
          <a:xfrm>
            <a:off x="-32927" y="0"/>
            <a:ext cx="9313333"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Slide Number Placeholder 2"/>
          <p:cNvSpPr>
            <a:spLocks noGrp="1"/>
          </p:cNvSpPr>
          <p:nvPr>
            <p:ph type="sldNum" sz="quarter" idx="12"/>
          </p:nvPr>
        </p:nvSpPr>
        <p:spPr/>
        <p:txBody>
          <a:bodyPr/>
          <a:lstStyle/>
          <a:p>
            <a:fld id="{927B50FE-A48D-4A86-9D08-6CEAFD8D54AA}" type="slidenum">
              <a:rPr lang="en-US" smtClean="0"/>
              <a:t>4</a:t>
            </a:fld>
            <a:endParaRPr lang="en-US"/>
          </a:p>
        </p:txBody>
      </p:sp>
      <p:sp>
        <p:nvSpPr>
          <p:cNvPr id="4" name="Rectangle 3"/>
          <p:cNvSpPr/>
          <p:nvPr/>
        </p:nvSpPr>
        <p:spPr>
          <a:xfrm>
            <a:off x="762000" y="1524000"/>
            <a:ext cx="7924800" cy="3477875"/>
          </a:xfrm>
          <a:prstGeom prst="rect">
            <a:avLst/>
          </a:prstGeom>
        </p:spPr>
        <p:txBody>
          <a:bodyPr wrap="square">
            <a:spAutoFit/>
          </a:bodyPr>
          <a:lstStyle/>
          <a:p>
            <a:r>
              <a:rPr lang="en-US" sz="2000" b="1" dirty="0">
                <a:latin typeface="Complex" pitchFamily="2" charset="0"/>
                <a:cs typeface="Complex" pitchFamily="2" charset="0"/>
              </a:rPr>
              <a:t>We have used Retina Scanner for the purpose of voter identification or </a:t>
            </a:r>
            <a:r>
              <a:rPr lang="en-US" sz="2000" b="1" dirty="0" err="1">
                <a:latin typeface="Complex" pitchFamily="2" charset="0"/>
                <a:cs typeface="Complex" pitchFamily="2" charset="0"/>
              </a:rPr>
              <a:t>authentication.As</a:t>
            </a:r>
            <a:r>
              <a:rPr lang="en-US" sz="2000" b="1" dirty="0">
                <a:latin typeface="Complex" pitchFamily="2" charset="0"/>
                <a:cs typeface="Complex" pitchFamily="2" charset="0"/>
              </a:rPr>
              <a:t> the Retina Scanner of every individual is </a:t>
            </a:r>
            <a:r>
              <a:rPr lang="en-US" sz="2000" b="1" dirty="0" err="1">
                <a:latin typeface="Complex" pitchFamily="2" charset="0"/>
                <a:cs typeface="Complex" pitchFamily="2" charset="0"/>
              </a:rPr>
              <a:t>unique,it</a:t>
            </a:r>
            <a:r>
              <a:rPr lang="en-US" sz="2000" b="1" dirty="0">
                <a:latin typeface="Complex" pitchFamily="2" charset="0"/>
                <a:cs typeface="Complex" pitchFamily="2" charset="0"/>
              </a:rPr>
              <a:t> helps in maximizing the </a:t>
            </a:r>
            <a:r>
              <a:rPr lang="en-US" sz="2000" b="1" dirty="0" err="1">
                <a:latin typeface="Complex" pitchFamily="2" charset="0"/>
                <a:cs typeface="Complex" pitchFamily="2" charset="0"/>
              </a:rPr>
              <a:t>accuracy.A</a:t>
            </a:r>
            <a:r>
              <a:rPr lang="en-US" sz="2000" b="1" dirty="0">
                <a:latin typeface="Complex" pitchFamily="2" charset="0"/>
                <a:cs typeface="Complex" pitchFamily="2" charset="0"/>
              </a:rPr>
              <a:t> database is created containing the Retina Scanner of all voters in the </a:t>
            </a:r>
            <a:r>
              <a:rPr lang="en-US" sz="2000" b="1" dirty="0" err="1">
                <a:latin typeface="Complex" pitchFamily="2" charset="0"/>
                <a:cs typeface="Complex" pitchFamily="2" charset="0"/>
              </a:rPr>
              <a:t>constituency.Repetition</a:t>
            </a:r>
            <a:r>
              <a:rPr lang="en-US" sz="2000" b="1" dirty="0">
                <a:latin typeface="Complex" pitchFamily="2" charset="0"/>
                <a:cs typeface="Complex" pitchFamily="2" charset="0"/>
              </a:rPr>
              <a:t> of votes will be efficiently evaluated in this system. Hence if this system is employed, the elections would be fare and free from </a:t>
            </a:r>
            <a:r>
              <a:rPr lang="en-US" sz="2000" b="1" dirty="0" err="1">
                <a:latin typeface="Complex" pitchFamily="2" charset="0"/>
                <a:cs typeface="Complex" pitchFamily="2" charset="0"/>
              </a:rPr>
              <a:t>rigging.And</a:t>
            </a:r>
            <a:r>
              <a:rPr lang="en-US" sz="2000" b="1" dirty="0">
                <a:latin typeface="Complex" pitchFamily="2" charset="0"/>
                <a:cs typeface="Complex" pitchFamily="2" charset="0"/>
              </a:rPr>
              <a:t> in the case of blind </a:t>
            </a:r>
            <a:r>
              <a:rPr lang="en-US" sz="2000" b="1" dirty="0" err="1">
                <a:latin typeface="Complex" pitchFamily="2" charset="0"/>
                <a:cs typeface="Complex" pitchFamily="2" charset="0"/>
              </a:rPr>
              <a:t>people,we</a:t>
            </a:r>
            <a:r>
              <a:rPr lang="en-US" sz="2000" b="1" dirty="0">
                <a:latin typeface="Complex" pitchFamily="2" charset="0"/>
                <a:cs typeface="Complex" pitchFamily="2" charset="0"/>
              </a:rPr>
              <a:t> will use right thumb impression of that individual.</a:t>
            </a:r>
          </a:p>
          <a:p>
            <a:r>
              <a:rPr lang="en-US" sz="2000" b="1" dirty="0">
                <a:latin typeface="Complex" pitchFamily="2" charset="0"/>
                <a:cs typeface="Complex" pitchFamily="2" charset="0"/>
              </a:rPr>
              <a:t>Thanks to this system that conducting elections would be fare and transparent.</a:t>
            </a:r>
          </a:p>
          <a:p>
            <a:endParaRPr lang="en-US" sz="2000" b="1" dirty="0">
              <a:latin typeface="Complex" pitchFamily="2" charset="0"/>
              <a:cs typeface="Complex" pitchFamily="2" charset="0"/>
            </a:endParaRPr>
          </a:p>
          <a:p>
            <a:endParaRPr lang="en-US" sz="2000" b="1" dirty="0">
              <a:latin typeface="Complex" pitchFamily="2" charset="0"/>
              <a:cs typeface="Complex" pitchFamily="2" charset="0"/>
            </a:endParaRPr>
          </a:p>
        </p:txBody>
      </p:sp>
      <p:sp>
        <p:nvSpPr>
          <p:cNvPr id="5" name="Rectangle 4"/>
          <p:cNvSpPr/>
          <p:nvPr/>
        </p:nvSpPr>
        <p:spPr>
          <a:xfrm>
            <a:off x="1828800" y="381001"/>
            <a:ext cx="4191000" cy="166199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cap="none" spc="0" dirty="0">
                <a:ln w="11430"/>
                <a:solidFill>
                  <a:schemeClr val="tx1">
                    <a:lumMod val="95000"/>
                    <a:lumOff val="5000"/>
                  </a:schemeClr>
                </a:solidFill>
                <a:effectLst>
                  <a:outerShdw blurRad="50800" dist="39000" dir="5460000" algn="tl">
                    <a:srgbClr val="000000">
                      <a:alpha val="38000"/>
                    </a:srgbClr>
                  </a:outerShdw>
                </a:effectLst>
              </a:rPr>
              <a:t>SOLUTION</a:t>
            </a: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27B50FE-A48D-4A86-9D08-6CEAFD8D54AA}" type="slidenum">
              <a:rPr lang="en-US" smtClean="0"/>
              <a:t>5</a:t>
            </a:fld>
            <a:endParaRPr lang="en-US"/>
          </a:p>
        </p:txBody>
      </p:sp>
      <p:pic>
        <p:nvPicPr>
          <p:cNvPr id="3" name="Picture 2" descr="V.jpg"/>
          <p:cNvPicPr>
            <a:picLocks noChangeAspect="1"/>
          </p:cNvPicPr>
          <p:nvPr/>
        </p:nvPicPr>
        <p:blipFill>
          <a:blip r:embed="rId2">
            <a:duotone>
              <a:schemeClr val="bg2">
                <a:shade val="45000"/>
                <a:satMod val="135000"/>
              </a:schemeClr>
              <a:prstClr val="white"/>
            </a:duotone>
          </a:blip>
          <a:stretch>
            <a:fillRect/>
          </a:stretch>
        </p:blipFill>
        <p:spPr>
          <a:xfrm>
            <a:off x="0" y="0"/>
            <a:ext cx="9143999"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9F27C05B-A38F-4D8B-9451-A3358798D1D6}"/>
              </a:ext>
            </a:extLst>
          </p:cNvPr>
          <p:cNvSpPr/>
          <p:nvPr/>
        </p:nvSpPr>
        <p:spPr>
          <a:xfrm>
            <a:off x="228600" y="136525"/>
            <a:ext cx="8077200" cy="6647974"/>
          </a:xfrm>
          <a:prstGeom prst="rect">
            <a:avLst/>
          </a:prstGeom>
        </p:spPr>
        <p:txBody>
          <a:bodyPr wrap="square">
            <a:spAutoFit/>
          </a:bodyPr>
          <a:lstStyle/>
          <a:p>
            <a:r>
              <a:rPr lang="en-IN" sz="4800" dirty="0"/>
              <a:t>        Operation Procedure</a:t>
            </a:r>
          </a:p>
          <a:p>
            <a:endParaRPr lang="en-IN" dirty="0"/>
          </a:p>
          <a:p>
            <a:r>
              <a:rPr lang="en-IN" b="1" u="sng" dirty="0"/>
              <a:t>Step 1</a:t>
            </a:r>
            <a:r>
              <a:rPr lang="en-IN" dirty="0"/>
              <a:t>:Run the ImageComparision.py </a:t>
            </a:r>
            <a:r>
              <a:rPr lang="en-IN" dirty="0" err="1"/>
              <a:t>file.It</a:t>
            </a:r>
            <a:r>
              <a:rPr lang="en-IN" dirty="0"/>
              <a:t> will generate text file containing all the duplicate votes given by an individual. (Here we assume that database has already been created in MySQL </a:t>
            </a:r>
            <a:r>
              <a:rPr lang="en-IN" dirty="0" err="1"/>
              <a:t>server.We</a:t>
            </a:r>
            <a:r>
              <a:rPr lang="en-IN" dirty="0"/>
              <a:t> took entries of citizen's retinas and of thumb prints(for blind) and stored them in database already.)</a:t>
            </a:r>
          </a:p>
          <a:p>
            <a:endParaRPr lang="en-IN" b="1" u="sng" dirty="0"/>
          </a:p>
          <a:p>
            <a:r>
              <a:rPr lang="en-IN" b="1" u="sng" dirty="0"/>
              <a:t>Step 2</a:t>
            </a:r>
            <a:r>
              <a:rPr lang="en-IN" dirty="0"/>
              <a:t>:We have placed the </a:t>
            </a:r>
            <a:r>
              <a:rPr lang="en-IN" dirty="0" err="1"/>
              <a:t>govtfp</a:t>
            </a:r>
            <a:r>
              <a:rPr lang="en-IN" dirty="0"/>
              <a:t> folder inside the </a:t>
            </a:r>
            <a:r>
              <a:rPr lang="en-IN" dirty="0" err="1"/>
              <a:t>MyApp</a:t>
            </a:r>
            <a:r>
              <a:rPr lang="en-IN" dirty="0"/>
              <a:t> application of the java Tomcat </a:t>
            </a:r>
            <a:r>
              <a:rPr lang="en-IN" dirty="0" err="1"/>
              <a:t>server.Now</a:t>
            </a:r>
            <a:r>
              <a:rPr lang="en-IN" dirty="0"/>
              <a:t> we compile the java Servlet program by sitting in the </a:t>
            </a:r>
            <a:r>
              <a:rPr lang="en-IN" dirty="0" err="1"/>
              <a:t>src</a:t>
            </a:r>
            <a:r>
              <a:rPr lang="en-IN" dirty="0"/>
              <a:t> folder of WEB-INF in our </a:t>
            </a:r>
            <a:r>
              <a:rPr lang="en-IN" dirty="0" err="1"/>
              <a:t>MyApp.The</a:t>
            </a:r>
            <a:r>
              <a:rPr lang="en-IN" dirty="0"/>
              <a:t> compiled file will therefore be automatically saved in classes folder of WEB-INF.</a:t>
            </a:r>
          </a:p>
          <a:p>
            <a:endParaRPr lang="en-IN" b="1" u="sng" dirty="0"/>
          </a:p>
          <a:p>
            <a:r>
              <a:rPr lang="en-IN" b="1" u="sng" dirty="0"/>
              <a:t>Step 3</a:t>
            </a:r>
            <a:r>
              <a:rPr lang="en-IN" dirty="0"/>
              <a:t>:Now we start the Tomcat server through administrator </a:t>
            </a:r>
            <a:r>
              <a:rPr lang="en-IN" dirty="0" err="1"/>
              <a:t>permission.All</a:t>
            </a:r>
            <a:r>
              <a:rPr lang="en-IN" dirty="0"/>
              <a:t> the applications will automatically be deployed.</a:t>
            </a:r>
          </a:p>
          <a:p>
            <a:endParaRPr lang="en-IN" b="1" u="sng" dirty="0"/>
          </a:p>
          <a:p>
            <a:r>
              <a:rPr lang="en-IN" b="1" u="sng" dirty="0"/>
              <a:t>Step 4</a:t>
            </a:r>
            <a:r>
              <a:rPr lang="en-IN" dirty="0"/>
              <a:t>: Now we open the web browser and type- localhost:8080/</a:t>
            </a:r>
            <a:r>
              <a:rPr lang="en-IN" dirty="0" err="1"/>
              <a:t>MyApp</a:t>
            </a:r>
            <a:r>
              <a:rPr lang="en-IN" dirty="0"/>
              <a:t> in </a:t>
            </a:r>
            <a:r>
              <a:rPr lang="en-IN" dirty="0" err="1"/>
              <a:t>URL.It</a:t>
            </a:r>
            <a:r>
              <a:rPr lang="en-IN" dirty="0"/>
              <a:t> will give index page of the administrator's web application.</a:t>
            </a:r>
          </a:p>
          <a:p>
            <a:endParaRPr lang="en-IN" b="1" u="sng" dirty="0"/>
          </a:p>
          <a:p>
            <a:r>
              <a:rPr lang="en-IN" b="1" u="sng" dirty="0"/>
              <a:t>Step 5</a:t>
            </a:r>
            <a:r>
              <a:rPr lang="en-IN" dirty="0"/>
              <a:t>:Now administrator enter his respective name and password(admin &amp; 1234 in our application).After clicking Login he enters his dashboard page where all the fraud people Aadhar numbers will be displayed and therefore the administrator can take the respective legal 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27B50FE-A48D-4A86-9D08-6CEAFD8D54AA}" type="slidenum">
              <a:rPr lang="en-US" smtClean="0"/>
              <a:t>6</a:t>
            </a:fld>
            <a:endParaRPr lang="en-US"/>
          </a:p>
        </p:txBody>
      </p:sp>
      <p:pic>
        <p:nvPicPr>
          <p:cNvPr id="4" name="Picture 3" descr="v1.jpg"/>
          <p:cNvPicPr>
            <a:picLocks noChangeAspect="1"/>
          </p:cNvPicPr>
          <p:nvPr/>
        </p:nvPicPr>
        <p:blipFill>
          <a:blip r:embed="rId2"/>
          <a:stretch>
            <a:fillRect/>
          </a:stretch>
        </p:blipFill>
        <p:spPr>
          <a:xfrm>
            <a:off x="6477000" y="0"/>
            <a:ext cx="2667000" cy="2247900"/>
          </a:xfrm>
          <a:prstGeom prst="rect">
            <a:avLst/>
          </a:prstGeom>
        </p:spPr>
      </p:pic>
      <p:pic>
        <p:nvPicPr>
          <p:cNvPr id="5" name="Picture 4" descr="v2.jpg"/>
          <p:cNvPicPr>
            <a:picLocks noChangeAspect="1"/>
          </p:cNvPicPr>
          <p:nvPr/>
        </p:nvPicPr>
        <p:blipFill>
          <a:blip r:embed="rId3">
            <a:lum bright="-30000"/>
          </a:blip>
          <a:stretch>
            <a:fillRect/>
          </a:stretch>
        </p:blipFill>
        <p:spPr>
          <a:xfrm>
            <a:off x="0" y="4724401"/>
            <a:ext cx="2514600" cy="2133600"/>
          </a:xfrm>
          <a:prstGeom prst="rect">
            <a:avLst/>
          </a:prstGeom>
        </p:spPr>
      </p:pic>
      <p:sp>
        <p:nvSpPr>
          <p:cNvPr id="6" name="Rectangle 5"/>
          <p:cNvSpPr/>
          <p:nvPr/>
        </p:nvSpPr>
        <p:spPr>
          <a:xfrm>
            <a:off x="1399293" y="2032201"/>
            <a:ext cx="4726828" cy="1015663"/>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000" b="1" dirty="0">
                <a:ln w="11430"/>
                <a:solidFill>
                  <a:schemeClr val="accent2">
                    <a:lumMod val="50000"/>
                  </a:schemeClr>
                </a:solidFill>
                <a:effectLst>
                  <a:outerShdw blurRad="80000" dist="40000" dir="5040000" algn="tl">
                    <a:srgbClr val="000000">
                      <a:alpha val="30000"/>
                    </a:srgbClr>
                  </a:outerShdw>
                </a:effectLst>
                <a:latin typeface="Cooper Black" pitchFamily="18" charset="0"/>
              </a:rPr>
              <a:t>THANK</a:t>
            </a: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Rectangle 6"/>
          <p:cNvSpPr/>
          <p:nvPr/>
        </p:nvSpPr>
        <p:spPr>
          <a:xfrm>
            <a:off x="4267200" y="3276600"/>
            <a:ext cx="23622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a:ln w="11430"/>
                <a:solidFill>
                  <a:schemeClr val="accent2">
                    <a:lumMod val="50000"/>
                  </a:schemeClr>
                </a:solidFill>
                <a:effectLst>
                  <a:outerShdw blurRad="50800" dist="39000" dir="5460000" algn="tl">
                    <a:srgbClr val="000000">
                      <a:alpha val="38000"/>
                    </a:srgbClr>
                  </a:outerShdw>
                </a:effectLst>
                <a:latin typeface="Cooper Black" pitchFamily="18" charset="0"/>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445</Words>
  <Application>Microsoft Office PowerPoint</Application>
  <PresentationFormat>On-screen Show (4:3)</PresentationFormat>
  <Paragraphs>39</Paragraphs>
  <Slides>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Aharoni</vt:lpstr>
      <vt:lpstr>Arial</vt:lpstr>
      <vt:lpstr>Baskerville Old Face</vt:lpstr>
      <vt:lpstr>Calibri</vt:lpstr>
      <vt:lpstr>Complex</vt:lpstr>
      <vt:lpstr>Cooper Black</vt:lpstr>
      <vt:lpstr>Georgia</vt:lpstr>
      <vt:lpstr>Rockwell</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Rishi saxena</dc:creator>
  <cp:lastModifiedBy>pandyaom01@gmail.com</cp:lastModifiedBy>
  <cp:revision>9</cp:revision>
  <dcterms:created xsi:type="dcterms:W3CDTF">2020-01-31T12:41:00Z</dcterms:created>
  <dcterms:modified xsi:type="dcterms:W3CDTF">2020-02-01T04:51:16Z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