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58" r:id="rId9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>
        <p:scale>
          <a:sx n="60" d="100"/>
          <a:sy n="60" d="100"/>
        </p:scale>
        <p:origin x="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63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2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65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4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7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8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72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3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0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DDC2-6E12-4A94-B220-638A925C74BC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D04-5932-47C4-A518-3B3896B62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5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50.png"/><Relationship Id="rId5" Type="http://schemas.openxmlformats.org/officeDocument/2006/relationships/image" Target="../media/image12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50.png"/><Relationship Id="rId7" Type="http://schemas.openxmlformats.org/officeDocument/2006/relationships/image" Target="../media/image2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10" Type="http://schemas.openxmlformats.org/officeDocument/2006/relationships/image" Target="../media/image230.png"/><Relationship Id="rId4" Type="http://schemas.openxmlformats.org/officeDocument/2006/relationships/image" Target="../media/image31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在喜靈洲的一個話劇表演中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福音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義工有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59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戒毒青年有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64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兩隊各有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是原創歌曲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20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分鐘表達毒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品的禍害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其餘歌曲表達正面人生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的訊息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這佔多少分鐘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en-HK" sz="44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  <a:blipFill>
                <a:blip r:embed="rId2"/>
                <a:stretch>
                  <a:fillRect l="-2212" b="-81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71D2C41-F530-46D0-9BE6-CF5C86A45B76}"/>
              </a:ext>
            </a:extLst>
          </p:cNvPr>
          <p:cNvSpPr/>
          <p:nvPr/>
        </p:nvSpPr>
        <p:spPr>
          <a:xfrm>
            <a:off x="0" y="0"/>
            <a:ext cx="576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4017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B8AB7-8940-4C95-8C9A-40EE1B7445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23" y="50886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(59+64)×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4"/>
                <a:stretch>
                  <a:fillRect l="-3804" r="-3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0D1661C3-9D9A-43C8-B3E9-3F01B356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5771" y="40970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答得好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﹗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你能理解用了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即是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，並在計算乘法前，先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用加法和括號求出兩隊表演的總時間，最後懂得減去表達毒品禍害的時間，來求得餘下的時間。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0D1661C3-9D9A-43C8-B3E9-3F01B356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71" y="40970"/>
                <a:ext cx="5472000" cy="3744000"/>
              </a:xfrm>
              <a:prstGeom prst="rect">
                <a:avLst/>
              </a:prstGeom>
              <a:blipFill>
                <a:blip r:embed="rId5"/>
                <a:stretch>
                  <a:fillRect l="-2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59 + 64 ×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6"/>
                <a:stretch>
                  <a:fillRect l="-3804" r="-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BC8220F4-292D-4AD7-949F-F16C03AC3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6354" y="232614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欣賞你能理解用了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的時間即是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，又懂得減去表達毒品禍害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的時間，來求得餘下的時間。要小心兩隊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各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的時間，所以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在計算乘法前，先用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加法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括號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求出兩隊表演的總時間。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BC8220F4-292D-4AD7-949F-F16C03AC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354" y="232614"/>
                <a:ext cx="5472000" cy="3744000"/>
              </a:xfrm>
              <a:prstGeom prst="rect">
                <a:avLst/>
              </a:prstGeom>
              <a:blipFill>
                <a:blip r:embed="rId7"/>
                <a:stretch>
                  <a:fillRect l="-2227" b="-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8D98873F-AF8A-4A33-A3FE-BF109A5EAEE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342" y="191670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(59+64)×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8"/>
                <a:stretch>
                  <a:fillRect l="-3804" r="-1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1FE93AF2-EE86-4DB2-8729-AE82F9156F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37" y="3744544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8DE686A9-98FD-4FF7-A56C-0B6B51484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2285" y="3780348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很高興看見你能理解用了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即是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並在計算乘法前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先用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加法和括號求出兩隊表演的總時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間。不過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正面人生歌曲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是用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餘</a:t>
                </a:r>
                <a:endParaRPr lang="en-CA" altLang="zh-TW" sz="2800" dirty="0">
                  <a:solidFill>
                    <a:srgbClr val="C00000"/>
                  </a:solidFill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下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所以需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減去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表達毒品禍害的時間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才求得餘下的時間。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8DE686A9-98FD-4FF7-A56C-0B6B5148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85" y="3780348"/>
                <a:ext cx="5472000" cy="3744000"/>
              </a:xfrm>
              <a:prstGeom prst="rect">
                <a:avLst/>
              </a:prstGeom>
              <a:blipFill>
                <a:blip r:embed="rId9"/>
                <a:stretch>
                  <a:fillRect l="-2227" r="-2116" b="-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(59+64)÷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0"/>
                <a:stretch>
                  <a:fillRect l="-3804" r="-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7F3B7F6A-4FC3-4698-A677-105CA52E772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72" y="3918154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1">
                <a:extLst>
                  <a:ext uri="{FF2B5EF4-FFF2-40B4-BE49-F238E27FC236}">
                    <a16:creationId xmlns:a16="http://schemas.microsoft.com/office/drawing/2014/main" id="{CA76F789-D638-4311-9701-A784DF2A0D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48020" y="3935670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欣賞你先用加法和括號求出兩隊表演的總時間，還懂得減去表達毒品禍害的時間，來求得餘下的時間。留意：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即是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分數乘法：</a:t>
                </a:r>
                <a:r>
                  <a:rPr lang="en-HK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1" name="Title 1">
                <a:extLst>
                  <a:ext uri="{FF2B5EF4-FFF2-40B4-BE49-F238E27FC236}">
                    <a16:creationId xmlns:a16="http://schemas.microsoft.com/office/drawing/2014/main" id="{CA76F789-D638-4311-9701-A784DF2A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8020" y="3935670"/>
                <a:ext cx="5472000" cy="3744000"/>
              </a:xfrm>
              <a:prstGeom prst="rect">
                <a:avLst/>
              </a:prstGeom>
              <a:blipFill>
                <a:blip r:embed="rId11"/>
                <a:stretch>
                  <a:fillRect l="-2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6B61FDB-3321-4506-9037-46B718DAED9D}"/>
              </a:ext>
            </a:extLst>
          </p:cNvPr>
          <p:cNvSpPr txBox="1"/>
          <p:nvPr/>
        </p:nvSpPr>
        <p:spPr>
          <a:xfrm>
            <a:off x="5594563" y="7883218"/>
            <a:ext cx="941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0a</a:t>
            </a:r>
          </a:p>
          <a:p>
            <a:r>
              <a:rPr lang="en-HK" dirty="0"/>
              <a:t>2</a:t>
            </a:r>
          </a:p>
          <a:p>
            <a:r>
              <a:rPr lang="en-HK" dirty="0"/>
              <a:t>0</a:t>
            </a:r>
          </a:p>
          <a:p>
            <a:r>
              <a:rPr lang="en-HK" dirty="0"/>
              <a:t>1</a:t>
            </a:r>
          </a:p>
          <a:p>
            <a:r>
              <a:rPr lang="en-HK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D98873F-AF8A-4A33-A3FE-BF109A5EAE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342" y="191670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在喜靈洲的一個話劇表演中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福音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義工有</a:t>
                </a:r>
                <a: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30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戒毒青年有</a:t>
                </a:r>
                <a: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36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兩隊各有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是原創歌曲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HK" altLang="zh-TW" sz="2800" i="1" dirty="0" smtClean="0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HK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分鐘表達毒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品的禍害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其餘歌曲表達正面人生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的訊息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這佔多少分鐘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en-HK" sz="44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  <a:blipFill>
                <a:blip r:embed="rId3"/>
                <a:stretch>
                  <a:fillRect l="-2212" b="-81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71D2C41-F530-46D0-9BE6-CF5C86A45B76}"/>
              </a:ext>
            </a:extLst>
          </p:cNvPr>
          <p:cNvSpPr/>
          <p:nvPr/>
        </p:nvSpPr>
        <p:spPr>
          <a:xfrm>
            <a:off x="0" y="0"/>
            <a:ext cx="576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4017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B8AB7-8940-4C95-8C9A-40EE1B7445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23" y="50886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(30+36)×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4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0D1661C3-9D9A-43C8-B3E9-3F01B356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5771" y="40970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答得好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﹗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你能理解用了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即是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，並在計算乘法前，先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用加法和括號求出兩隊表演的總時間，最後懂得減去表達毒品禍害的時間，來求得餘下的時間。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0D1661C3-9D9A-43C8-B3E9-3F01B356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71" y="40970"/>
                <a:ext cx="5472000" cy="3744000"/>
              </a:xfrm>
              <a:prstGeom prst="rect">
                <a:avLst/>
              </a:prstGeom>
              <a:blipFill>
                <a:blip r:embed="rId5"/>
                <a:stretch>
                  <a:fillRect l="-2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30 + 36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6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BC8220F4-292D-4AD7-949F-F16C03AC3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6354" y="232614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欣賞你能理解用了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的時間即是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en-HK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，又懂得減去表達毒品禍害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的時間，來求得餘下的時間。要小心兩隊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各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的時間，所以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在計算乘法前，先用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加法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括號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求出兩隊表演的總時間。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BC8220F4-292D-4AD7-949F-F16C03AC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354" y="232614"/>
                <a:ext cx="5472000" cy="3744000"/>
              </a:xfrm>
              <a:prstGeom prst="rect">
                <a:avLst/>
              </a:prstGeom>
              <a:blipFill>
                <a:blip r:embed="rId7"/>
                <a:stretch>
                  <a:fillRect l="-2227" b="-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(30+36)×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+ 10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8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1FE93AF2-EE86-4DB2-8729-AE82F9156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37" y="3744544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8DE686A9-98FD-4FF7-A56C-0B6B51484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2285" y="3780348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很高興看見你能理解用了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即是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並在計算乘法前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先用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加法和括號求出兩隊表演的總時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間。不過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正面人生歌曲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是用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餘</a:t>
                </a:r>
                <a:endParaRPr lang="en-CA" altLang="zh-TW" sz="2800" dirty="0">
                  <a:solidFill>
                    <a:srgbClr val="C00000"/>
                  </a:solidFill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下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所以需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減去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表達毒品禍害的時間</a:t>
                </a:r>
                <a:r>
                  <a: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才求得餘下的時間。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8DE686A9-98FD-4FF7-A56C-0B6B5148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85" y="3780348"/>
                <a:ext cx="5472000" cy="3744000"/>
              </a:xfrm>
              <a:prstGeom prst="rect">
                <a:avLst/>
              </a:prstGeom>
              <a:blipFill>
                <a:blip r:embed="rId9"/>
                <a:stretch>
                  <a:fillRect l="-2227" b="-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(30+36)÷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0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7F3B7F6A-4FC3-4698-A677-105CA52E772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172" y="3918154"/>
            <a:ext cx="5724000" cy="3816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1">
                <a:extLst>
                  <a:ext uri="{FF2B5EF4-FFF2-40B4-BE49-F238E27FC236}">
                    <a16:creationId xmlns:a16="http://schemas.microsoft.com/office/drawing/2014/main" id="{CA76F789-D638-4311-9701-A784DF2A0D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48020" y="3935670"/>
                <a:ext cx="5472000" cy="374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135002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8858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欣賞你先用加法和括號求出兩隊表演的總時間，還懂得減去表達毒品禍害的時間，來求得餘下的時間。留意：</a:t>
                </a:r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用了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即是</a:t>
                </a:r>
                <a:endParaRPr lang="en-CA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分數乘法：</a:t>
                </a:r>
                <a:r>
                  <a:rPr lang="en-HK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1" name="Title 1">
                <a:extLst>
                  <a:ext uri="{FF2B5EF4-FFF2-40B4-BE49-F238E27FC236}">
                    <a16:creationId xmlns:a16="http://schemas.microsoft.com/office/drawing/2014/main" id="{CA76F789-D638-4311-9701-A784DF2A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8020" y="3935670"/>
                <a:ext cx="5472000" cy="3744000"/>
              </a:xfrm>
              <a:prstGeom prst="rect">
                <a:avLst/>
              </a:prstGeom>
              <a:blipFill>
                <a:blip r:embed="rId11"/>
                <a:stretch>
                  <a:fillRect l="-2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D67083-3B91-4928-9054-3F2269A02A4D}"/>
              </a:ext>
            </a:extLst>
          </p:cNvPr>
          <p:cNvSpPr txBox="1"/>
          <p:nvPr/>
        </p:nvSpPr>
        <p:spPr>
          <a:xfrm>
            <a:off x="5594563" y="7883218"/>
            <a:ext cx="94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0b</a:t>
            </a:r>
          </a:p>
          <a:p>
            <a:r>
              <a:rPr lang="en-HK" dirty="0"/>
              <a:t>0</a:t>
            </a:r>
          </a:p>
          <a:p>
            <a:r>
              <a:rPr lang="en-HK" dirty="0"/>
              <a:t>3</a:t>
            </a:r>
          </a:p>
          <a:p>
            <a:r>
              <a:rPr lang="en-HK" dirty="0"/>
              <a:t>2</a:t>
            </a:r>
          </a:p>
          <a:p>
            <a:r>
              <a:rPr lang="en-HK" dirty="0"/>
              <a:t>1</a:t>
            </a:r>
          </a:p>
          <a:p>
            <a:r>
              <a:rPr lang="en-HK" dirty="0"/>
              <a:t>[2,0]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29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在喜靈洲的一個話劇表演中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福音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義工有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59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戒毒青年有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64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兩隊各有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是原創歌曲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20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分鐘表達毒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品的禍害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其餘歌曲表達正面人生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的訊息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這佔多少分鐘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en-HK" sz="44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  <a:blipFill>
                <a:blip r:embed="rId2"/>
                <a:stretch>
                  <a:fillRect l="-2212" b="-81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71D2C41-F530-46D0-9BE6-CF5C86A45B76}"/>
              </a:ext>
            </a:extLst>
          </p:cNvPr>
          <p:cNvSpPr/>
          <p:nvPr/>
        </p:nvSpPr>
        <p:spPr>
          <a:xfrm>
            <a:off x="0" y="0"/>
            <a:ext cx="576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401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(59+64)×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3"/>
                <a:stretch>
                  <a:fillRect l="-3610" r="-1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A87DED-FE4F-49E5-BC26-E3E77F035060}"/>
              </a:ext>
            </a:extLst>
          </p:cNvPr>
          <p:cNvGrpSpPr/>
          <p:nvPr/>
        </p:nvGrpSpPr>
        <p:grpSpPr>
          <a:xfrm>
            <a:off x="6518923" y="40970"/>
            <a:ext cx="5728848" cy="3825916"/>
            <a:chOff x="6518923" y="40970"/>
            <a:chExt cx="5728848" cy="3825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4B8AB7-8940-4C95-8C9A-40EE1B74455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923" y="50886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算得好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﹗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你會先計算括號內的加法，再於分數乘法時把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123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約簡，然後把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205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化成帶分數。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最後計算減法時懂得通分母，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把兩數擴分至分母為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  <a:blipFill>
                  <a:blip r:embed="rId6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59 + 64 ×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7"/>
                <a:stretch>
                  <a:fillRect l="-3804" r="-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D41907-33E8-43B1-A22A-3C11545F6CAF}"/>
              </a:ext>
            </a:extLst>
          </p:cNvPr>
          <p:cNvGrpSpPr/>
          <p:nvPr/>
        </p:nvGrpSpPr>
        <p:grpSpPr>
          <a:xfrm>
            <a:off x="12115342" y="191670"/>
            <a:ext cx="5783012" cy="3816000"/>
            <a:chOff x="12115342" y="191670"/>
            <a:chExt cx="5783012" cy="3816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D98873F-AF8A-4A33-A3FE-BF109A5EAEEC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5342" y="191670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欣賞你會先計算括號內的加法，再於分數乘法時把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123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約簡，然後把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205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化成帶分數。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留意計算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CA" altLang="zh-TW" sz="2800" b="0" i="0" smtClean="0">
                          <a:latin typeface="Cambria Math" panose="02040503050406030204" pitchFamily="18" charset="0"/>
                          <a:ea typeface="LiSu" panose="020105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</m:oMath>
                  </a14:m>
                  <a:r>
                    <a:rPr lang="en-CA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HK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̶ </a:t>
                  </a:r>
                  <a:r>
                    <a:rPr lang="en-CA" sz="2800" dirty="0">
                      <a:ea typeface="LiSu" panose="020105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6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時需</a:t>
                  </a:r>
                  <a:r>
                    <a:rPr lang="zh-TW" altLang="en-US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通分母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把兩數</a:t>
                  </a:r>
                  <a:r>
                    <a:rPr lang="zh-TW" altLang="en-US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擴分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至分母的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L.C.M.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即是</a:t>
                  </a:r>
                  <a:r>
                    <a:rPr lang="en-US" altLang="zh-TW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  <a:blipFill>
                  <a:blip r:embed="rId8"/>
                  <a:stretch>
                    <a:fillRect l="-2227" b="-8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(59+64)×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9"/>
                <a:stretch>
                  <a:fillRect l="-3804" r="-1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B8E261E-C9F1-4F80-9F8C-B77589F9340D}"/>
              </a:ext>
            </a:extLst>
          </p:cNvPr>
          <p:cNvGrpSpPr/>
          <p:nvPr/>
        </p:nvGrpSpPr>
        <p:grpSpPr>
          <a:xfrm>
            <a:off x="6445437" y="3744544"/>
            <a:ext cx="5728848" cy="3816000"/>
            <a:chOff x="6445437" y="3744544"/>
            <a:chExt cx="5728848" cy="3816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FE93AF2-EE86-4DB2-8729-AE82F9156F5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437" y="374454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很高興看見你先計算括號內的加法，而且最後計算減法時懂得通分母，把兩數擴分至分母為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。不過，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123</a:t>
                  </a:r>
                  <a:r>
                    <a:rPr lang="en-HK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HK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×</a:t>
                  </a:r>
                  <a14:m>
                    <m:oMath xmlns:m="http://schemas.openxmlformats.org/officeDocument/2006/math">
                      <m:r>
                        <a:rPr lang="en-HK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不等於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123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。</m:t>
                      </m:r>
                    </m:oMath>
                  </a14:m>
                  <a:endParaRPr lang="en-C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請先把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123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TW" altLang="en-US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，再計算分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數乘法。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  <a:blipFill>
                  <a:blip r:embed="rId10"/>
                  <a:stretch>
                    <a:fillRect l="-2227" t="-3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(59+64)÷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20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1"/>
                <a:stretch>
                  <a:fillRect l="-3804" r="-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F936130-20FC-414A-BF38-A9B6566BA230}"/>
              </a:ext>
            </a:extLst>
          </p:cNvPr>
          <p:cNvGrpSpPr/>
          <p:nvPr/>
        </p:nvGrpSpPr>
        <p:grpSpPr>
          <a:xfrm>
            <a:off x="12091172" y="3918154"/>
            <a:ext cx="5728848" cy="3816000"/>
            <a:chOff x="12091172" y="3918154"/>
            <a:chExt cx="5728848" cy="381600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F3B7F6A-4FC3-4698-A677-105CA52E772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91172" y="391815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先計算括號內的加法，再於分數</a:t>
                  </a:r>
                  <a:r>
                    <a:rPr lang="zh-TW" altLang="en-US" sz="2800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乘法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時把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123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TW" altLang="en-US" sz="2800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，然後把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205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化成帶分數。最後計算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CA" altLang="zh-TW" sz="2800">
                          <a:latin typeface="Cambria Math" panose="02040503050406030204" pitchFamily="18" charset="0"/>
                          <a:ea typeface="LiSu" panose="020105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</m:oMath>
                  </a14:m>
                  <a:r>
                    <a:rPr lang="en-CA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HK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̶ </a:t>
                  </a:r>
                  <a:r>
                    <a:rPr lang="en-CA" sz="2800" dirty="0">
                      <a:ea typeface="LiSu" panose="020105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6</m:t>
                          </m:r>
                        </m:den>
                      </m:f>
                    </m:oMath>
                  </a14:m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時需通分母，把兩數擴分至分母的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L.C.M.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，即是</a:t>
                  </a:r>
                  <a:r>
                    <a:rPr lang="en-US" altLang="zh-TW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  <a:blipFill>
                  <a:blip r:embed="rId12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B61FDB-3321-4506-9037-46B718DAED9D}"/>
              </a:ext>
            </a:extLst>
          </p:cNvPr>
          <p:cNvSpPr txBox="1"/>
          <p:nvPr/>
        </p:nvSpPr>
        <p:spPr>
          <a:xfrm>
            <a:off x="5594563" y="7883218"/>
            <a:ext cx="1766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1a</a:t>
            </a:r>
          </a:p>
          <a:p>
            <a:r>
              <a:rPr lang="en-HK" dirty="0"/>
              <a:t>[31,1,12]</a:t>
            </a:r>
          </a:p>
          <a:p>
            <a:r>
              <a:rPr lang="en-US" altLang="zh-TW" dirty="0"/>
              <a:t>[31,1,2]</a:t>
            </a:r>
            <a:endParaRPr lang="en-HK" dirty="0"/>
          </a:p>
          <a:p>
            <a:r>
              <a:rPr lang="en-US" altLang="zh-TW" dirty="0"/>
              <a:t>[103,1,4]</a:t>
            </a:r>
            <a:endParaRPr lang="en-HK" dirty="0"/>
          </a:p>
          <a:p>
            <a:r>
              <a:rPr lang="en-US" altLang="zh-TW" dirty="0"/>
              <a:t>[0,0,0]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9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A87DED-FE4F-49E5-BC26-E3E77F035060}"/>
              </a:ext>
            </a:extLst>
          </p:cNvPr>
          <p:cNvGrpSpPr/>
          <p:nvPr/>
        </p:nvGrpSpPr>
        <p:grpSpPr>
          <a:xfrm>
            <a:off x="6518923" y="40970"/>
            <a:ext cx="5728848" cy="3825916"/>
            <a:chOff x="6518923" y="40970"/>
            <a:chExt cx="5728848" cy="3825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4B8AB7-8940-4C95-8C9A-40EE1B7445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923" y="50886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算得好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﹗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你會先計算括號內的加法，再於分數乘法時把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HK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9</a:t>
                  </a:r>
                  <a:endPara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約簡，然後把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88</m:t>
                          </m:r>
                        </m:num>
                        <m:den>
                          <m:r>
                            <a:rPr lang="en-HK" altLang="zh-TW" sz="2800" b="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化成帶分數。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最後計算減法時懂得通分母，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把兩數擴分至分母為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  <a:blipFill>
                  <a:blip r:embed="rId3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D41907-33E8-43B1-A22A-3C11545F6CAF}"/>
              </a:ext>
            </a:extLst>
          </p:cNvPr>
          <p:cNvGrpSpPr/>
          <p:nvPr/>
        </p:nvGrpSpPr>
        <p:grpSpPr>
          <a:xfrm>
            <a:off x="12115342" y="191670"/>
            <a:ext cx="5783012" cy="3816000"/>
            <a:chOff x="12115342" y="191670"/>
            <a:chExt cx="5783012" cy="3816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D98873F-AF8A-4A33-A3FE-BF109A5EAEEC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5342" y="191670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欣賞你會先計算括號內的加法，再於分數乘法時把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HK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9</a:t>
                  </a:r>
                  <a:endParaRPr lang="en-US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約簡，然後把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88</m:t>
                          </m:r>
                        </m:num>
                        <m:den>
                          <m:r>
                            <a:rPr lang="en-HK" altLang="zh-TW" sz="2800" b="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化成帶分數。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留意計算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CA" altLang="zh-TW" sz="2800" b="0" i="0" smtClean="0">
                          <a:latin typeface="Cambria Math" panose="02040503050406030204" pitchFamily="18" charset="0"/>
                          <a:ea typeface="LiSu" panose="020105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</m:oMath>
                  </a14:m>
                  <a:r>
                    <a:rPr lang="en-CA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HK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̶ </a:t>
                  </a:r>
                  <a:r>
                    <a:rPr lang="en-CA" sz="2800" dirty="0">
                      <a:ea typeface="LiSu" panose="020105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6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時需</a:t>
                  </a:r>
                  <a:r>
                    <a:rPr lang="zh-TW" altLang="en-US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通分母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把兩數</a:t>
                  </a:r>
                  <a:r>
                    <a:rPr lang="zh-TW" altLang="en-US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擴分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至分母的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L.C.M.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即是</a:t>
                  </a:r>
                  <a:r>
                    <a:rPr lang="en-US" altLang="zh-TW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  <a:blipFill>
                  <a:blip r:embed="rId4"/>
                  <a:stretch>
                    <a:fillRect l="-2227" b="-8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8E261E-C9F1-4F80-9F8C-B77589F9340D}"/>
              </a:ext>
            </a:extLst>
          </p:cNvPr>
          <p:cNvGrpSpPr/>
          <p:nvPr/>
        </p:nvGrpSpPr>
        <p:grpSpPr>
          <a:xfrm>
            <a:off x="6445437" y="3744544"/>
            <a:ext cx="5728848" cy="3816000"/>
            <a:chOff x="6445437" y="3744544"/>
            <a:chExt cx="5728848" cy="3816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FE93AF2-EE86-4DB2-8729-AE82F9156F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437" y="374454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很高興看見你先計算括號內的加法，而且最後計算減法時懂得通分母，把兩數擴分至分母為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L.C.M.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。不過，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66</a:t>
                  </a:r>
                  <a:r>
                    <a:rPr lang="en-HK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HK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×</a:t>
                  </a:r>
                  <a14:m>
                    <m:oMath xmlns:m="http://schemas.openxmlformats.org/officeDocument/2006/math">
                      <m:r>
                        <a:rPr lang="en-HK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不等於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66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。</m:t>
                      </m:r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請先把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9</a:t>
                  </a:r>
                  <a:r>
                    <a:rPr lang="zh-TW" altLang="en-US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，再計算分數乘法。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  <a:blipFill>
                  <a:blip r:embed="rId5"/>
                  <a:stretch>
                    <a:fillRect l="-2227" b="-3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936130-20FC-414A-BF38-A9B6566BA230}"/>
              </a:ext>
            </a:extLst>
          </p:cNvPr>
          <p:cNvGrpSpPr/>
          <p:nvPr/>
        </p:nvGrpSpPr>
        <p:grpSpPr>
          <a:xfrm>
            <a:off x="12091172" y="3918154"/>
            <a:ext cx="5728848" cy="3816000"/>
            <a:chOff x="12091172" y="3918154"/>
            <a:chExt cx="5728848" cy="381600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F3B7F6A-4FC3-4698-A677-105CA52E772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1172" y="391815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先計算括號內的加法，再於分數</a:t>
                  </a:r>
                  <a:r>
                    <a:rPr lang="zh-TW" altLang="en-US" sz="2800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乘法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時把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HK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9</a:t>
                  </a:r>
                  <a:r>
                    <a:rPr lang="zh-TW" altLang="en-US" sz="2800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約簡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，然後把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b="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88</m:t>
                          </m:r>
                        </m:num>
                        <m:den>
                          <m:r>
                            <a:rPr lang="en-HK" altLang="zh-TW" sz="2800" b="0" i="1" smtClean="0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化成帶分數。最後計算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CA" altLang="zh-TW" sz="2800">
                          <a:latin typeface="Cambria Math" panose="02040503050406030204" pitchFamily="18" charset="0"/>
                          <a:ea typeface="LiSu" panose="020105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</m:oMath>
                  </a14:m>
                  <a:r>
                    <a:rPr lang="en-CA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HK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̶ </a:t>
                  </a:r>
                  <a:r>
                    <a:rPr lang="en-CA" sz="2800" dirty="0">
                      <a:ea typeface="LiSu" panose="020105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6</m:t>
                          </m:r>
                        </m:den>
                      </m:f>
                    </m:oMath>
                  </a14:m>
                  <a:endPara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時需通分母，把兩數擴分至分母的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L.C.M.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，即是</a:t>
                  </a:r>
                  <a:r>
                    <a:rPr lang="en-US" altLang="zh-TW" sz="280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  <a:blipFill>
                  <a:blip r:embed="rId6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B61FDB-3321-4506-9037-46B718DAED9D}"/>
              </a:ext>
            </a:extLst>
          </p:cNvPr>
          <p:cNvSpPr txBox="1"/>
          <p:nvPr/>
        </p:nvSpPr>
        <p:spPr>
          <a:xfrm>
            <a:off x="5594563" y="7883218"/>
            <a:ext cx="1766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1b</a:t>
            </a:r>
          </a:p>
          <a:p>
            <a:r>
              <a:rPr lang="en-HK" dirty="0"/>
              <a:t>[19,1,6]</a:t>
            </a:r>
          </a:p>
          <a:p>
            <a:r>
              <a:rPr lang="en-US" altLang="zh-TW" dirty="0"/>
              <a:t>[19,1,3]</a:t>
            </a:r>
            <a:endParaRPr lang="en-HK" dirty="0"/>
          </a:p>
          <a:p>
            <a:r>
              <a:rPr lang="en-US" altLang="zh-TW" dirty="0"/>
              <a:t>[56,5,18]</a:t>
            </a:r>
            <a:endParaRPr lang="en-HK" dirty="0"/>
          </a:p>
          <a:p>
            <a:r>
              <a:rPr lang="en-US" altLang="zh-TW" dirty="0"/>
              <a:t>[0,0,0]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A814DB46-185B-47BA-A9C5-CA3E1B9B3BD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在喜靈洲的一個話劇表演中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福音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義工有</a:t>
                </a:r>
                <a: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30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戒毒青年有</a:t>
                </a:r>
                <a: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36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分鐘的表演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兩隊各有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的時間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是原創歌曲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HK" altLang="zh-TW" sz="2800" i="1" dirty="0" smtClean="0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HK" sz="2800" i="1">
                        <a:latin typeface="Cambria Math" panose="02040503050406030204" pitchFamily="18" charset="0"/>
                        <a:ea typeface="LiSu" panose="020105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分鐘表達毒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品的禍害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其餘歌曲表達正面人生</a:t>
                </a:r>
                <a:br>
                  <a:rPr lang="en-HK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</a:b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的訊息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這佔多少分鐘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en-HK" sz="44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A814DB46-185B-47BA-A9C5-CA3E1B9B3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95450" y="40970"/>
                <a:ext cx="5508000" cy="3528000"/>
              </a:xfrm>
              <a:blipFill>
                <a:blip r:embed="rId7"/>
                <a:stretch>
                  <a:fillRect l="-2212" b="-81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B0618D-ABC1-4879-BB64-8D3EB30D78DC}"/>
              </a:ext>
            </a:extLst>
          </p:cNvPr>
          <p:cNvSpPr/>
          <p:nvPr/>
        </p:nvSpPr>
        <p:spPr>
          <a:xfrm>
            <a:off x="0" y="0"/>
            <a:ext cx="576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401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96FBB-77BE-46EC-9FA3-C5A83B160F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(30+36)×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96FBB-77BE-46EC-9FA3-C5A83B16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8"/>
                <a:stretch>
                  <a:fillRect l="-36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741EA3-B599-483B-B3EB-0264DD35E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30 + 36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741EA3-B599-483B-B3EB-0264DD35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9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A8FA00-EEE5-42A4-A043-EDE5DB7E5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(30+36)×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+ 10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A8FA00-EEE5-42A4-A043-EDE5DB7E5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10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54A850-614D-43B7-8D39-AFB199438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(30+36)÷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54A850-614D-43B7-8D39-AFB1994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1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8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F8C78C-A9AC-442F-97B1-9B17B5FD963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0" y="121877"/>
            <a:ext cx="5760000" cy="3600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70178" y="148969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母親節卡每張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父親節卡每張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鼓勵卡每張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元。哥哥有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買了母親節和父親節卡各一張後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還可以購買鼓勵卡多少張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來鼓勵同學一起考進大學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70178" y="148969"/>
                <a:ext cx="5508000" cy="3528000"/>
              </a:xfrm>
              <a:blipFill>
                <a:blip r:embed="rId3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)÷7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4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4D45C1-7585-4BB6-B0D7-834A410D636E}"/>
              </a:ext>
            </a:extLst>
          </p:cNvPr>
          <p:cNvGrpSpPr/>
          <p:nvPr/>
        </p:nvGrpSpPr>
        <p:grpSpPr>
          <a:xfrm>
            <a:off x="6518923" y="40970"/>
            <a:ext cx="5728848" cy="3825916"/>
            <a:chOff x="6518923" y="40970"/>
            <a:chExt cx="5728848" cy="3825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4B8AB7-8940-4C95-8C9A-40EE1B7445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923" y="50886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做得好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﹗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你能先用連減法和括號求得哥哥餘下的金錢，再以每張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元的方法來分物，用除法求得鼓勵卡的數量。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  <a:blipFill>
                  <a:blip r:embed="rId5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÷7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6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AD11C7-4A24-4C5C-9586-BC78E9A72BBC}"/>
              </a:ext>
            </a:extLst>
          </p:cNvPr>
          <p:cNvGrpSpPr/>
          <p:nvPr/>
        </p:nvGrpSpPr>
        <p:grpSpPr>
          <a:xfrm>
            <a:off x="12115342" y="191670"/>
            <a:ext cx="5783012" cy="3816000"/>
            <a:chOff x="12115342" y="191670"/>
            <a:chExt cx="5783012" cy="3816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D98873F-AF8A-4A33-A3FE-BF109A5EAEEC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5342" y="191670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你能運用連減法來求得哥哥餘下的金錢，再以每張</a:t>
                  </a:r>
                  <a:r>
                    <a:rPr lang="en-HK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元的方法來分物，用除法求得鼓勵卡的數量。不過，若沒有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括號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l">
                    <a:lnSpc>
                      <a:spcPts val="4500"/>
                    </a:lnSpc>
                  </a:pP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8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7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</m:oMath>
                  </a14:m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就會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首先計算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  <a:blipFill>
                  <a:blip r:embed="rId7"/>
                  <a:stretch>
                    <a:fillRect l="-22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8"/>
                <a:stretch>
                  <a:fillRect l="-3804" r="-50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A9D3D13-D510-41E2-9376-F6C623C65023}"/>
              </a:ext>
            </a:extLst>
          </p:cNvPr>
          <p:cNvGrpSpPr/>
          <p:nvPr/>
        </p:nvGrpSpPr>
        <p:grpSpPr>
          <a:xfrm>
            <a:off x="6424470" y="3712970"/>
            <a:ext cx="5728848" cy="3816000"/>
            <a:chOff x="6445437" y="3744544"/>
            <a:chExt cx="5728848" cy="3816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FE93AF2-EE86-4DB2-8729-AE82F9156F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437" y="374454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很高興看見你能先用連減法和括號求得哥哥餘下的金錢。這時，餘下的金錢需以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每張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的方法來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分物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，即用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來求得鼓勵卡的數量。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  <a:blipFill>
                  <a:blip r:embed="rId9"/>
                  <a:stretch>
                    <a:fillRect l="-22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̶ 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0"/>
                <a:stretch>
                  <a:fillRect l="-3804" r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AE0B026-FFEF-44E3-B238-AFC26A720AB7}"/>
              </a:ext>
            </a:extLst>
          </p:cNvPr>
          <p:cNvGrpSpPr/>
          <p:nvPr/>
        </p:nvGrpSpPr>
        <p:grpSpPr>
          <a:xfrm>
            <a:off x="12091172" y="3918154"/>
            <a:ext cx="5728848" cy="3816000"/>
            <a:chOff x="12091172" y="3918154"/>
            <a:chExt cx="5728848" cy="381600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F3B7F6A-4FC3-4698-A677-105CA52E772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1172" y="391815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欣賞你能先用連減法和括號求得哥哥餘下的金錢。這時，哥哥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不只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買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張，所以餘下的金錢需以每張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分物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，用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來求得鼓勵卡的數量。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  <a:blipFill>
                  <a:blip r:embed="rId11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FE9C82-26AA-4067-B604-41DD73FCFFB4}"/>
              </a:ext>
            </a:extLst>
          </p:cNvPr>
          <p:cNvSpPr txBox="1"/>
          <p:nvPr/>
        </p:nvSpPr>
        <p:spPr>
          <a:xfrm>
            <a:off x="5594563" y="7883218"/>
            <a:ext cx="941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2a</a:t>
            </a:r>
          </a:p>
          <a:p>
            <a:r>
              <a:rPr lang="en-HK" dirty="0"/>
              <a:t>3</a:t>
            </a:r>
          </a:p>
          <a:p>
            <a:r>
              <a:rPr lang="en-HK" dirty="0"/>
              <a:t>2</a:t>
            </a:r>
          </a:p>
          <a:p>
            <a:r>
              <a:rPr lang="en-HK" dirty="0"/>
              <a:t>1</a:t>
            </a:r>
          </a:p>
          <a:p>
            <a:r>
              <a:rPr lang="en-HK" dirty="0"/>
              <a:t>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82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F8C78C-A9AC-442F-97B1-9B17B5FD963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0" y="121877"/>
            <a:ext cx="5760000" cy="3600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70178" y="148969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母親節卡每張</a:t>
                </a:r>
                <a:r>
                  <a: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9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10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父親節卡每張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鼓勵卡每張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元。哥哥有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買了母親節和父親節卡各一張後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還可以購買鼓勵卡多少張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來鼓勵同學一起考進大學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70178" y="148969"/>
                <a:ext cx="5508000" cy="3528000"/>
              </a:xfrm>
              <a:blipFill>
                <a:blip r:embed="rId3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9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10</m:t>
                        </m:r>
                      </m:den>
                    </m:f>
                    <m:r>
                      <a:rPr lang="en-CA" sz="2800" b="0" i="1" smtClean="0">
                        <a:latin typeface="Cambria Math" panose="02040503050406030204" pitchFamily="18" charset="0"/>
                        <a:ea typeface="LiSu" panose="02010509060101010101" pitchFamily="49" charset="-122"/>
                      </a:rPr>
                      <m:t> </m:t>
                    </m:r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)÷7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4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4D45C1-7585-4BB6-B0D7-834A410D636E}"/>
              </a:ext>
            </a:extLst>
          </p:cNvPr>
          <p:cNvGrpSpPr/>
          <p:nvPr/>
        </p:nvGrpSpPr>
        <p:grpSpPr>
          <a:xfrm>
            <a:off x="6518923" y="40970"/>
            <a:ext cx="5728848" cy="3825916"/>
            <a:chOff x="6518923" y="40970"/>
            <a:chExt cx="5728848" cy="3825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4B8AB7-8940-4C95-8C9A-40EE1B7445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923" y="50886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做得好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﹗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你能先用連減法和括號求得哥哥餘下的金錢，再以每張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元的方法來分物，用除法求得鼓勵卡的數量。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40" name="Title 1">
                  <a:extLst>
                    <a:ext uri="{FF2B5EF4-FFF2-40B4-BE49-F238E27FC236}">
                      <a16:creationId xmlns:a16="http://schemas.microsoft.com/office/drawing/2014/main" id="{0D1661C3-9D9A-43C8-B3E9-3F01B3568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771" y="40970"/>
                  <a:ext cx="5472000" cy="3744000"/>
                </a:xfrm>
                <a:prstGeom prst="rect">
                  <a:avLst/>
                </a:prstGeom>
                <a:blipFill>
                  <a:blip r:embed="rId5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9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÷7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6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AD11C7-4A24-4C5C-9586-BC78E9A72BBC}"/>
              </a:ext>
            </a:extLst>
          </p:cNvPr>
          <p:cNvGrpSpPr/>
          <p:nvPr/>
        </p:nvGrpSpPr>
        <p:grpSpPr>
          <a:xfrm>
            <a:off x="12115342" y="191670"/>
            <a:ext cx="5783012" cy="3816000"/>
            <a:chOff x="12115342" y="191670"/>
            <a:chExt cx="5783012" cy="3816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D98873F-AF8A-4A33-A3FE-BF109A5EAEEC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5342" y="191670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你能運用連減法來求得哥哥餘下的金錢，再以每張</a:t>
                  </a:r>
                  <a:r>
                    <a:rPr lang="en-HK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元的方法來分物，用除法求得鼓勵卡的數量。不過，若沒有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括號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l">
                    <a:lnSpc>
                      <a:spcPts val="4500"/>
                    </a:lnSpc>
                  </a:pP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8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5</m:t>
                          </m:r>
                        </m:den>
                      </m:f>
                    </m:oMath>
                  </a14:m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就會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首先計算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  <a:blipFill>
                  <a:blip r:embed="rId7"/>
                  <a:stretch>
                    <a:fillRect l="-22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9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8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A9D3D13-D510-41E2-9376-F6C623C65023}"/>
              </a:ext>
            </a:extLst>
          </p:cNvPr>
          <p:cNvGrpSpPr/>
          <p:nvPr/>
        </p:nvGrpSpPr>
        <p:grpSpPr>
          <a:xfrm>
            <a:off x="6424470" y="3712970"/>
            <a:ext cx="5728848" cy="3816000"/>
            <a:chOff x="6445437" y="3744544"/>
            <a:chExt cx="5728848" cy="3816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FE93AF2-EE86-4DB2-8729-AE82F9156F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437" y="374454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很高興看見你能先用連減法和括號求得哥哥餘下的金錢。這時，餘下的金錢需以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每張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的方法來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分物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，即用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來求得鼓勵卡的數量。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  <a:blipFill>
                  <a:blip r:embed="rId9"/>
                  <a:stretch>
                    <a:fillRect l="-22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CA" altLang="zh-TW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9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̶ 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0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AE0B026-FFEF-44E3-B238-AFC26A720AB7}"/>
              </a:ext>
            </a:extLst>
          </p:cNvPr>
          <p:cNvGrpSpPr/>
          <p:nvPr/>
        </p:nvGrpSpPr>
        <p:grpSpPr>
          <a:xfrm>
            <a:off x="12091172" y="3918154"/>
            <a:ext cx="5728848" cy="3816000"/>
            <a:chOff x="12091172" y="3918154"/>
            <a:chExt cx="5728848" cy="381600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F3B7F6A-4FC3-4698-A677-105CA52E772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1172" y="391815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欣賞你能先用連減法和括號求得哥哥餘下的金錢。這時，哥哥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不只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買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張，所以餘下的金錢需以每張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分物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，用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來求得鼓勵卡的數量。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  <a:blipFill>
                  <a:blip r:embed="rId11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22624A-0343-4F69-ABD0-7CD457F7943D}"/>
              </a:ext>
            </a:extLst>
          </p:cNvPr>
          <p:cNvSpPr txBox="1"/>
          <p:nvPr/>
        </p:nvSpPr>
        <p:spPr>
          <a:xfrm>
            <a:off x="5594563" y="7883218"/>
            <a:ext cx="94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2b</a:t>
            </a:r>
          </a:p>
          <a:p>
            <a:r>
              <a:rPr lang="en-HK" dirty="0"/>
              <a:t>1</a:t>
            </a:r>
          </a:p>
          <a:p>
            <a:r>
              <a:rPr lang="en-HK" dirty="0"/>
              <a:t>3</a:t>
            </a:r>
          </a:p>
          <a:p>
            <a:r>
              <a:rPr lang="en-HK" dirty="0"/>
              <a:t>0</a:t>
            </a:r>
          </a:p>
          <a:p>
            <a:r>
              <a:rPr lang="en-HK" dirty="0"/>
              <a:t>2</a:t>
            </a:r>
          </a:p>
          <a:p>
            <a:r>
              <a:rPr lang="en-HK" dirty="0"/>
              <a:t>[3,1]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500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F8C78C-A9AC-442F-97B1-9B17B5FD963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0" y="121877"/>
            <a:ext cx="5760000" cy="3600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70178" y="148969"/>
                <a:ext cx="5508000" cy="3528000"/>
              </a:xfrm>
            </p:spPr>
            <p:txBody>
              <a:bodyPr anchor="ctr">
                <a:normAutofit/>
              </a:bodyPr>
              <a:lstStyle/>
              <a:p>
                <a:pPr algn="l">
                  <a:lnSpc>
                    <a:spcPts val="4500"/>
                  </a:lnSpc>
                </a:pP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母親節卡每張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父親節卡每張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鼓勵卡每張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b="0" i="1" smtClean="0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元。哥哥有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買了母親節和父親節卡各一張後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還可以購買鼓勵卡多少張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來鼓勵同學一起考進大學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en-CA" sz="2800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D19D4-3A20-4511-9454-FD192C717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70178" y="148969"/>
                <a:ext cx="5508000" cy="3528000"/>
              </a:xfrm>
              <a:blipFill>
                <a:blip r:embed="rId3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)÷7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0933-6980-4908-A3F0-1EAD32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5287370"/>
                <a:ext cx="3366000" cy="1224000"/>
              </a:xfrm>
              <a:prstGeom prst="rect">
                <a:avLst/>
              </a:prstGeom>
              <a:blipFill>
                <a:blip r:embed="rId4"/>
                <a:stretch>
                  <a:fillRect l="-36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4D45C1-7585-4BB6-B0D7-834A410D636E}"/>
              </a:ext>
            </a:extLst>
          </p:cNvPr>
          <p:cNvGrpSpPr/>
          <p:nvPr/>
        </p:nvGrpSpPr>
        <p:grpSpPr>
          <a:xfrm>
            <a:off x="6518923" y="40970"/>
            <a:ext cx="5728848" cy="3825916"/>
            <a:chOff x="6518923" y="40970"/>
            <a:chExt cx="5728848" cy="3825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4B8AB7-8940-4C95-8C9A-40EE1B7445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923" y="50886"/>
              <a:ext cx="5724000" cy="381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0D1661C3-9D9A-43C8-B3E9-3F01B356896F}"/>
                </a:ext>
              </a:extLst>
            </p:cNvPr>
            <p:cNvSpPr txBox="1">
              <a:spLocks/>
            </p:cNvSpPr>
            <p:nvPr/>
          </p:nvSpPr>
          <p:spPr>
            <a:xfrm>
              <a:off x="6775771" y="40970"/>
              <a:ext cx="5472000" cy="3744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13500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5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4500"/>
                </a:lnSpc>
              </a:pPr>
              <a:r>
                <a:rPr lang="zh-TW" altLang="en-US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好犀利</a:t>
              </a:r>
              <a:r>
                <a:rPr lang="en-US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﹗</a:t>
              </a:r>
              <a:r>
                <a:rPr lang="zh-TW" altLang="en-US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你能判斷這次連減法需要借</a:t>
              </a:r>
              <a:r>
                <a:rPr lang="en-US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TW" altLang="en-US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，並通分母至</a:t>
              </a:r>
              <a:r>
                <a:rPr lang="en-US" altLang="zh-TW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TW" altLang="en-US" sz="280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，連減後把</a:t>
              </a:r>
              <a:r>
                <a:rPr lang="zh-TW" altLang="en-US" sz="2800" dirty="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分子、分母約簡。計算除法時，又會把兩數化成</a:t>
              </a:r>
              <a:r>
                <a:rPr lang="zh-TW" altLang="en-US" sz="2800">
                  <a:latin typeface="Cambria Math" panose="02040503050406030204" pitchFamily="18" charset="0"/>
                  <a:ea typeface="LiSu" panose="02010509060101010101" pitchFamily="49" charset="-122"/>
                  <a:cs typeface="Times New Roman" panose="02020603050405020304" pitchFamily="18" charset="0"/>
                </a:rPr>
                <a:t>假分數，並把除數上下倒轉。</a:t>
              </a:r>
              <a:endParaRPr lang="en-CA" sz="28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÷7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A6D6BA-1B0B-4971-9133-E42D1B02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6511370"/>
                <a:ext cx="3366000" cy="1224000"/>
              </a:xfrm>
              <a:prstGeom prst="rect">
                <a:avLst/>
              </a:prstGeom>
              <a:blipFill>
                <a:blip r:embed="rId6"/>
                <a:stretch>
                  <a:fillRect l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AD11C7-4A24-4C5C-9586-BC78E9A72BBC}"/>
              </a:ext>
            </a:extLst>
          </p:cNvPr>
          <p:cNvGrpSpPr/>
          <p:nvPr/>
        </p:nvGrpSpPr>
        <p:grpSpPr>
          <a:xfrm>
            <a:off x="12115342" y="191670"/>
            <a:ext cx="5783012" cy="3816000"/>
            <a:chOff x="12115342" y="191670"/>
            <a:chExt cx="5783012" cy="3816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D98873F-AF8A-4A33-A3FE-BF109A5EAEEC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5342" y="191670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你能運用連減法來求得哥哥餘下的金錢，再以每張</a:t>
                  </a:r>
                  <a:r>
                    <a:rPr lang="en-HK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元的方法來分物，用除法求得鼓勵卡的數量。不過，若沒有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括號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l">
                    <a:lnSpc>
                      <a:spcPts val="4500"/>
                    </a:lnSpc>
                  </a:pP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8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7</m:t>
                          </m:r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</m:oMath>
                  </a14:m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就會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首先計算</a:t>
                  </a:r>
                  <a:r>
                    <a:rPr lang="zh-TW" altLang="en-US" sz="28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2" name="Title 1">
                  <a:extLst>
                    <a:ext uri="{FF2B5EF4-FFF2-40B4-BE49-F238E27FC236}">
                      <a16:creationId xmlns:a16="http://schemas.microsoft.com/office/drawing/2014/main" id="{BC8220F4-292D-4AD7-949F-F16C03AC3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6354" y="232614"/>
                  <a:ext cx="5472000" cy="3744000"/>
                </a:xfrm>
                <a:prstGeom prst="rect">
                  <a:avLst/>
                </a:prstGeom>
                <a:blipFill>
                  <a:blip r:embed="rId7"/>
                  <a:stretch>
                    <a:fillRect l="-22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D6FBBB-EEA6-46FB-9E7D-B8A61988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7506314"/>
                <a:ext cx="3366000" cy="1224000"/>
              </a:xfrm>
              <a:prstGeom prst="rect">
                <a:avLst/>
              </a:prstGeom>
              <a:blipFill>
                <a:blip r:embed="rId8"/>
                <a:stretch>
                  <a:fillRect l="-3804" r="-5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A9D3D13-D510-41E2-9376-F6C623C65023}"/>
              </a:ext>
            </a:extLst>
          </p:cNvPr>
          <p:cNvGrpSpPr/>
          <p:nvPr/>
        </p:nvGrpSpPr>
        <p:grpSpPr>
          <a:xfrm>
            <a:off x="6424470" y="3712970"/>
            <a:ext cx="5728848" cy="3816000"/>
            <a:chOff x="6445437" y="3744544"/>
            <a:chExt cx="5728848" cy="3816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FE93AF2-EE86-4DB2-8729-AE82F9156F5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437" y="374454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很高興看見你能先用連減法和括號求得哥哥餘下的金錢。這時，餘下的金錢需以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每張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的方法來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分物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，即用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來求得鼓勵卡的數量。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8" name="Title 1">
                  <a:extLst>
                    <a:ext uri="{FF2B5EF4-FFF2-40B4-BE49-F238E27FC236}">
                      <a16:creationId xmlns:a16="http://schemas.microsoft.com/office/drawing/2014/main" id="{8DE686A9-98FD-4FF7-A56C-0B6B51484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85" y="3780348"/>
                  <a:ext cx="5472000" cy="3744000"/>
                </a:xfrm>
                <a:prstGeom prst="rect">
                  <a:avLst/>
                </a:prstGeom>
                <a:blipFill>
                  <a:blip r:embed="rId9"/>
                  <a:stretch>
                    <a:fillRect l="-22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(50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en-CA" sz="2800" dirty="0">
                    <a:ea typeface="LiSu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̶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7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)  </a:t>
                </a:r>
                <a:r>
                  <a:rPr lang="en-HK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̶  </a:t>
                </a:r>
                <a:r>
                  <a:rPr lang="en-HK" sz="2800" dirty="0">
                    <a:latin typeface="Cambria Math" panose="02040503050406030204" pitchFamily="18" charset="0"/>
                    <a:ea typeface="LiSu" panose="02010509060101010101" pitchFamily="49" charset="-122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</m:ctrlPr>
                      </m:fPr>
                      <m:num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LiSu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9B6C09-8275-4425-98DF-A790DFB0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1" y="8621882"/>
                <a:ext cx="3366000" cy="1224000"/>
              </a:xfrm>
              <a:prstGeom prst="rect">
                <a:avLst/>
              </a:prstGeom>
              <a:blipFill>
                <a:blip r:embed="rId10"/>
                <a:stretch>
                  <a:fillRect l="-3804" r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AE0B026-FFEF-44E3-B238-AFC26A720AB7}"/>
              </a:ext>
            </a:extLst>
          </p:cNvPr>
          <p:cNvGrpSpPr/>
          <p:nvPr/>
        </p:nvGrpSpPr>
        <p:grpSpPr>
          <a:xfrm>
            <a:off x="12091172" y="3918154"/>
            <a:ext cx="5728848" cy="3816000"/>
            <a:chOff x="12091172" y="3918154"/>
            <a:chExt cx="5728848" cy="381600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F3B7F6A-4FC3-4698-A677-105CA52E772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1172" y="3918154"/>
              <a:ext cx="5724000" cy="38160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135002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8858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ts val="4500"/>
                    </a:lnSpc>
                  </a:pP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欣賞你能先用連減法和括號求得哥哥餘下的金錢。這時，哥哥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不只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買</a:t>
                  </a:r>
                  <a:r>
                    <a:rPr lang="en-US" altLang="zh-TW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張，所以餘下的金錢需以每張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元的方法來</a:t>
                  </a:r>
                  <a:r>
                    <a:rPr lang="zh-TW" altLang="en-US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分物</a:t>
                  </a:r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，用</a:t>
                  </a:r>
                  <a:r>
                    <a:rPr lang="en-HK" sz="28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÷</a:t>
                  </a:r>
                  <a:r>
                    <a:rPr lang="en-HK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7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HK" sz="2800" i="1">
                              <a:latin typeface="Cambria Math" panose="02040503050406030204" pitchFamily="18" charset="0"/>
                              <a:ea typeface="LiSu" panose="020105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TW" altLang="en-US" sz="2800" dirty="0">
                      <a:latin typeface="Cambria Math" panose="02040503050406030204" pitchFamily="18" charset="0"/>
                      <a:ea typeface="LiSu" panose="02010509060101010101" pitchFamily="49" charset="-122"/>
                      <a:cs typeface="Times New Roman" panose="02020603050405020304" pitchFamily="18" charset="0"/>
                    </a:rPr>
                    <a:t>來求得鼓勵卡的數量。</a:t>
                  </a:r>
                  <a:endParaRPr lang="en-CA" sz="2800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Title 1">
                  <a:extLst>
                    <a:ext uri="{FF2B5EF4-FFF2-40B4-BE49-F238E27FC236}">
                      <a16:creationId xmlns:a16="http://schemas.microsoft.com/office/drawing/2014/main" id="{CA76F789-D638-4311-9701-A784DF2A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020" y="3935670"/>
                  <a:ext cx="5472000" cy="3744000"/>
                </a:xfrm>
                <a:prstGeom prst="rect">
                  <a:avLst/>
                </a:prstGeom>
                <a:blipFill>
                  <a:blip r:embed="rId11"/>
                  <a:stretch>
                    <a:fillRect l="-23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FE9C82-26AA-4067-B604-41DD73FCFFB4}"/>
              </a:ext>
            </a:extLst>
          </p:cNvPr>
          <p:cNvSpPr txBox="1"/>
          <p:nvPr/>
        </p:nvSpPr>
        <p:spPr>
          <a:xfrm>
            <a:off x="5594563" y="7883218"/>
            <a:ext cx="941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3a</a:t>
            </a:r>
          </a:p>
          <a:p>
            <a:r>
              <a:rPr lang="en-HK" dirty="0"/>
              <a:t>[4,1,5]</a:t>
            </a:r>
          </a:p>
          <a:p>
            <a:r>
              <a:rPr lang="en-HK" dirty="0"/>
              <a:t>2</a:t>
            </a:r>
          </a:p>
          <a:p>
            <a:r>
              <a:rPr lang="en-HK" dirty="0"/>
              <a:t>1</a:t>
            </a:r>
          </a:p>
          <a:p>
            <a:r>
              <a:rPr lang="en-HK" dirty="0"/>
              <a:t>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53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88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1787</Words>
  <Application>Microsoft Office PowerPoint</Application>
  <PresentationFormat>Custom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DFKai-SB</vt:lpstr>
      <vt:lpstr>Arial</vt:lpstr>
      <vt:lpstr>Calibri</vt:lpstr>
      <vt:lpstr>Calibri Light</vt:lpstr>
      <vt:lpstr>Cambria Math</vt:lpstr>
      <vt:lpstr>Office Theme</vt:lpstr>
      <vt:lpstr>在喜靈洲的一個話劇表演中,福音 義工有59分鐘的表演,戒毒青年有64分鐘的表演,兩隊各有5/12的時間 是原創歌曲,其中20 1/6分鐘表達毒 品的禍害,其餘歌曲表達正面人生 的訊息,這佔多少分鐘? </vt:lpstr>
      <vt:lpstr>在喜靈洲的一個話劇表演中,福音 義工有30分鐘的表演,戒毒青年有36分鐘的表演,兩隊各有4/9的時間 是原創歌曲,其中10 1/6分鐘表達毒 品的禍害,其餘歌曲表達正面人生 的訊息,這佔多少分鐘? </vt:lpstr>
      <vt:lpstr>在喜靈洲的一個話劇表演中,福音 義工有59分鐘的表演,戒毒青年有64分鐘的表演,兩隊各有5/12的時間 是原創歌曲,其中20 1/6分鐘表達毒 品的禍害,其餘歌曲表達正面人生 的訊息,這佔多少分鐘? </vt:lpstr>
      <vt:lpstr>在喜靈洲的一個話劇表演中,福音 義工有30分鐘的表演,戒毒青年有36分鐘的表演,兩隊各有4/9的時間 是原創歌曲,其中10 1/6分鐘表達毒 品的禍害,其餘歌曲表達正面人生 的訊息,這佔多少分鐘? </vt:lpstr>
      <vt:lpstr>母親節卡每張94/5元,父親節卡每張87/10元,鼓勵卡每張71/2元。哥哥有50元,買了母親節和父親節卡各一張後,還可以購買鼓勵卡多少張, 來鼓勵同學一起考進大學?</vt:lpstr>
      <vt:lpstr>母親節卡每張89/10元,父親節卡每張83/5元,鼓勵卡每張71/2元。哥哥有50元,買了母親節和父親節卡各一張後,還可以購買鼓勵卡多少張, 來鼓勵同學一起考進大學?</vt:lpstr>
      <vt:lpstr>母親節卡每張94/5元,父親節卡每張87/10元,鼓勵卡每張71/2元。哥哥有50元,買了母親節和父親節卡各一張後,還可以購買鼓勵卡多少張, 來鼓勵同學一起考進大學?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CHARM SUM YU</dc:creator>
  <cp:lastModifiedBy>CHARM SUM YU</cp:lastModifiedBy>
  <cp:revision>29</cp:revision>
  <dcterms:created xsi:type="dcterms:W3CDTF">2019-05-11T21:24:34Z</dcterms:created>
  <dcterms:modified xsi:type="dcterms:W3CDTF">2019-05-12T14:33:52Z</dcterms:modified>
</cp:coreProperties>
</file>