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56" r:id="rId2"/>
    <p:sldId id="265" r:id="rId3"/>
    <p:sldId id="259"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AD19E-C136-4DFE-AA01-E20E353064A5}" v="19" dt="2024-02-23T04:30:47.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1" d="100"/>
          <a:sy n="81" d="100"/>
        </p:scale>
        <p:origin x="706"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kele Samson Dawit" userId="7a2f564f-b7be-4502-8825-8dab2e58878a" providerId="ADAL" clId="{4FCAD19E-C136-4DFE-AA01-E20E353064A5}"/>
    <pc:docChg chg="custSel addSld delSld modSld">
      <pc:chgData name="Bekele Samson Dawit" userId="7a2f564f-b7be-4502-8825-8dab2e58878a" providerId="ADAL" clId="{4FCAD19E-C136-4DFE-AA01-E20E353064A5}" dt="2024-02-23T04:31:50.882" v="285" actId="1076"/>
      <pc:docMkLst>
        <pc:docMk/>
      </pc:docMkLst>
      <pc:sldChg chg="modSp add del mod">
        <pc:chgData name="Bekele Samson Dawit" userId="7a2f564f-b7be-4502-8825-8dab2e58878a" providerId="ADAL" clId="{4FCAD19E-C136-4DFE-AA01-E20E353064A5}" dt="2024-02-22T13:19:17.042" v="2" actId="47"/>
        <pc:sldMkLst>
          <pc:docMk/>
          <pc:sldMk cId="130540155" sldId="257"/>
        </pc:sldMkLst>
        <pc:spChg chg="mod">
          <ac:chgData name="Bekele Samson Dawit" userId="7a2f564f-b7be-4502-8825-8dab2e58878a" providerId="ADAL" clId="{4FCAD19E-C136-4DFE-AA01-E20E353064A5}" dt="2024-02-22T13:19:11.313" v="1" actId="27636"/>
          <ac:spMkLst>
            <pc:docMk/>
            <pc:sldMk cId="130540155" sldId="257"/>
            <ac:spMk id="4" creationId="{CD290E2A-1BD0-1B03-6234-0A9199E8943C}"/>
          </ac:spMkLst>
        </pc:spChg>
      </pc:sldChg>
      <pc:sldChg chg="addSp modSp mod modAnim">
        <pc:chgData name="Bekele Samson Dawit" userId="7a2f564f-b7be-4502-8825-8dab2e58878a" providerId="ADAL" clId="{4FCAD19E-C136-4DFE-AA01-E20E353064A5}" dt="2024-02-23T04:30:34.555" v="277" actId="14100"/>
        <pc:sldMkLst>
          <pc:docMk/>
          <pc:sldMk cId="1989057776" sldId="261"/>
        </pc:sldMkLst>
        <pc:spChg chg="add mod">
          <ac:chgData name="Bekele Samson Dawit" userId="7a2f564f-b7be-4502-8825-8dab2e58878a" providerId="ADAL" clId="{4FCAD19E-C136-4DFE-AA01-E20E353064A5}" dt="2024-02-23T04:30:34.555" v="277" actId="14100"/>
          <ac:spMkLst>
            <pc:docMk/>
            <pc:sldMk cId="1989057776" sldId="261"/>
            <ac:spMk id="4" creationId="{74E2B99A-0C54-B17F-C16B-D6613DF6A8FD}"/>
          </ac:spMkLst>
        </pc:spChg>
      </pc:sldChg>
      <pc:sldChg chg="addSp modSp modAnim">
        <pc:chgData name="Bekele Samson Dawit" userId="7a2f564f-b7be-4502-8825-8dab2e58878a" providerId="ADAL" clId="{4FCAD19E-C136-4DFE-AA01-E20E353064A5}" dt="2024-02-23T04:30:47.328" v="278"/>
        <pc:sldMkLst>
          <pc:docMk/>
          <pc:sldMk cId="3908141196" sldId="262"/>
        </pc:sldMkLst>
        <pc:spChg chg="add mod">
          <ac:chgData name="Bekele Samson Dawit" userId="7a2f564f-b7be-4502-8825-8dab2e58878a" providerId="ADAL" clId="{4FCAD19E-C136-4DFE-AA01-E20E353064A5}" dt="2024-02-23T04:30:47.328" v="278"/>
          <ac:spMkLst>
            <pc:docMk/>
            <pc:sldMk cId="3908141196" sldId="262"/>
            <ac:spMk id="4" creationId="{AD0DDD01-C327-5EF9-5088-559C2500F569}"/>
          </ac:spMkLst>
        </pc:spChg>
      </pc:sldChg>
      <pc:sldChg chg="modSp mod">
        <pc:chgData name="Bekele Samson Dawit" userId="7a2f564f-b7be-4502-8825-8dab2e58878a" providerId="ADAL" clId="{4FCAD19E-C136-4DFE-AA01-E20E353064A5}" dt="2024-02-23T04:31:50.882" v="285" actId="1076"/>
        <pc:sldMkLst>
          <pc:docMk/>
          <pc:sldMk cId="2870169506" sldId="263"/>
        </pc:sldMkLst>
        <pc:spChg chg="mod">
          <ac:chgData name="Bekele Samson Dawit" userId="7a2f564f-b7be-4502-8825-8dab2e58878a" providerId="ADAL" clId="{4FCAD19E-C136-4DFE-AA01-E20E353064A5}" dt="2024-02-23T04:31:50.882" v="285" actId="1076"/>
          <ac:spMkLst>
            <pc:docMk/>
            <pc:sldMk cId="2870169506" sldId="263"/>
            <ac:spMk id="3" creationId="{F84AA83B-A8B9-D1FD-DEE3-C4B82DD42AAC}"/>
          </ac:spMkLst>
        </pc:spChg>
      </pc:sldChg>
      <pc:sldChg chg="addSp delSp modSp new mod modNotesTx">
        <pc:chgData name="Bekele Samson Dawit" userId="7a2f564f-b7be-4502-8825-8dab2e58878a" providerId="ADAL" clId="{4FCAD19E-C136-4DFE-AA01-E20E353064A5}" dt="2024-02-23T04:30:10.480" v="271"/>
        <pc:sldMkLst>
          <pc:docMk/>
          <pc:sldMk cId="4096224290" sldId="265"/>
        </pc:sldMkLst>
        <pc:spChg chg="del">
          <ac:chgData name="Bekele Samson Dawit" userId="7a2f564f-b7be-4502-8825-8dab2e58878a" providerId="ADAL" clId="{4FCAD19E-C136-4DFE-AA01-E20E353064A5}" dt="2024-02-22T13:19:25.145" v="4"/>
          <ac:spMkLst>
            <pc:docMk/>
            <pc:sldMk cId="4096224290" sldId="265"/>
            <ac:spMk id="2" creationId="{45B6AE92-EAA9-DE47-CB5C-4D53C86220D4}"/>
          </ac:spMkLst>
        </pc:spChg>
        <pc:spChg chg="del">
          <ac:chgData name="Bekele Samson Dawit" userId="7a2f564f-b7be-4502-8825-8dab2e58878a" providerId="ADAL" clId="{4FCAD19E-C136-4DFE-AA01-E20E353064A5}" dt="2024-02-22T13:19:54.808" v="9" actId="478"/>
          <ac:spMkLst>
            <pc:docMk/>
            <pc:sldMk cId="4096224290" sldId="265"/>
            <ac:spMk id="3" creationId="{81639101-3223-3FDE-450D-DEAC18DBB4BC}"/>
          </ac:spMkLst>
        </pc:spChg>
        <pc:spChg chg="add mod">
          <ac:chgData name="Bekele Samson Dawit" userId="7a2f564f-b7be-4502-8825-8dab2e58878a" providerId="ADAL" clId="{4FCAD19E-C136-4DFE-AA01-E20E353064A5}" dt="2024-02-22T13:25:51.738" v="181" actId="1076"/>
          <ac:spMkLst>
            <pc:docMk/>
            <pc:sldMk cId="4096224290" sldId="265"/>
            <ac:spMk id="4" creationId="{5720098F-C81A-0629-C95B-43B074E7D2A0}"/>
          </ac:spMkLst>
        </pc:spChg>
        <pc:spChg chg="add mod">
          <ac:chgData name="Bekele Samson Dawit" userId="7a2f564f-b7be-4502-8825-8dab2e58878a" providerId="ADAL" clId="{4FCAD19E-C136-4DFE-AA01-E20E353064A5}" dt="2024-02-22T13:25:33.800" v="177" actId="403"/>
          <ac:spMkLst>
            <pc:docMk/>
            <pc:sldMk cId="4096224290" sldId="265"/>
            <ac:spMk id="5" creationId="{D034AA08-2F3B-522C-4D91-903777A78AA4}"/>
          </ac:spMkLst>
        </pc:spChg>
        <pc:spChg chg="add del mod">
          <ac:chgData name="Bekele Samson Dawit" userId="7a2f564f-b7be-4502-8825-8dab2e58878a" providerId="ADAL" clId="{4FCAD19E-C136-4DFE-AA01-E20E353064A5}" dt="2024-02-22T13:24:40.538" v="159" actId="478"/>
          <ac:spMkLst>
            <pc:docMk/>
            <pc:sldMk cId="4096224290" sldId="265"/>
            <ac:spMk id="8" creationId="{6505BA55-8997-7129-DAAD-B56E0321453A}"/>
          </ac:spMkLst>
        </pc:spChg>
        <pc:spChg chg="add mod">
          <ac:chgData name="Bekele Samson Dawit" userId="7a2f564f-b7be-4502-8825-8dab2e58878a" providerId="ADAL" clId="{4FCAD19E-C136-4DFE-AA01-E20E353064A5}" dt="2024-02-22T13:25:12.323" v="170" actId="1076"/>
          <ac:spMkLst>
            <pc:docMk/>
            <pc:sldMk cId="4096224290" sldId="265"/>
            <ac:spMk id="9" creationId="{6D8C01FC-DC4A-DCB6-74B7-3ACD8BB7B5D1}"/>
          </ac:spMkLst>
        </pc:spChg>
        <pc:spChg chg="add mod">
          <ac:chgData name="Bekele Samson Dawit" userId="7a2f564f-b7be-4502-8825-8dab2e58878a" providerId="ADAL" clId="{4FCAD19E-C136-4DFE-AA01-E20E353064A5}" dt="2024-02-22T13:34:08.647" v="255" actId="20577"/>
          <ac:spMkLst>
            <pc:docMk/>
            <pc:sldMk cId="4096224290" sldId="265"/>
            <ac:spMk id="10" creationId="{F4A461BD-F20C-CAB4-F749-D439C69797DC}"/>
          </ac:spMkLst>
        </pc:spChg>
        <pc:spChg chg="add mod">
          <ac:chgData name="Bekele Samson Dawit" userId="7a2f564f-b7be-4502-8825-8dab2e58878a" providerId="ADAL" clId="{4FCAD19E-C136-4DFE-AA01-E20E353064A5}" dt="2024-02-23T04:30:03.153" v="270" actId="1076"/>
          <ac:spMkLst>
            <pc:docMk/>
            <pc:sldMk cId="4096224290" sldId="265"/>
            <ac:spMk id="11" creationId="{251AFA8B-F1A5-255D-89CB-C11ABAA4668F}"/>
          </ac:spMkLst>
        </pc:spChg>
        <pc:spChg chg="add mod">
          <ac:chgData name="Bekele Samson Dawit" userId="7a2f564f-b7be-4502-8825-8dab2e58878a" providerId="ADAL" clId="{4FCAD19E-C136-4DFE-AA01-E20E353064A5}" dt="2024-02-22T13:25:57.707" v="183" actId="1076"/>
          <ac:spMkLst>
            <pc:docMk/>
            <pc:sldMk cId="4096224290" sldId="265"/>
            <ac:spMk id="12" creationId="{C5E80CB9-E0A0-C41D-F076-62DCF2A20D37}"/>
          </ac:spMkLst>
        </pc:spChg>
        <pc:spChg chg="add del mod">
          <ac:chgData name="Bekele Samson Dawit" userId="7a2f564f-b7be-4502-8825-8dab2e58878a" providerId="ADAL" clId="{4FCAD19E-C136-4DFE-AA01-E20E353064A5}" dt="2024-02-22T13:24:41.817" v="160" actId="478"/>
          <ac:spMkLst>
            <pc:docMk/>
            <pc:sldMk cId="4096224290" sldId="265"/>
            <ac:spMk id="13" creationId="{654F50BA-7F80-5EB9-A65E-F5E60F3A4100}"/>
          </ac:spMkLst>
        </pc:spChg>
        <pc:spChg chg="add del mod">
          <ac:chgData name="Bekele Samson Dawit" userId="7a2f564f-b7be-4502-8825-8dab2e58878a" providerId="ADAL" clId="{4FCAD19E-C136-4DFE-AA01-E20E353064A5}" dt="2024-02-22T13:24:43.359" v="161" actId="478"/>
          <ac:spMkLst>
            <pc:docMk/>
            <pc:sldMk cId="4096224290" sldId="265"/>
            <ac:spMk id="15" creationId="{84E4680A-27AD-C51C-CDC8-704CE12F36F4}"/>
          </ac:spMkLst>
        </pc:spChg>
        <pc:spChg chg="add del mod">
          <ac:chgData name="Bekele Samson Dawit" userId="7a2f564f-b7be-4502-8825-8dab2e58878a" providerId="ADAL" clId="{4FCAD19E-C136-4DFE-AA01-E20E353064A5}" dt="2024-02-22T13:24:49.105" v="163" actId="478"/>
          <ac:spMkLst>
            <pc:docMk/>
            <pc:sldMk cId="4096224290" sldId="265"/>
            <ac:spMk id="16" creationId="{F77F4D26-1019-9CE3-3A40-105F9DC2FDF3}"/>
          </ac:spMkLst>
        </pc:spChg>
        <pc:spChg chg="add del mod">
          <ac:chgData name="Bekele Samson Dawit" userId="7a2f564f-b7be-4502-8825-8dab2e58878a" providerId="ADAL" clId="{4FCAD19E-C136-4DFE-AA01-E20E353064A5}" dt="2024-02-22T13:24:51.606" v="164" actId="478"/>
          <ac:spMkLst>
            <pc:docMk/>
            <pc:sldMk cId="4096224290" sldId="265"/>
            <ac:spMk id="18" creationId="{99DEB846-460F-17E1-1D4B-FF13EA27EAAA}"/>
          </ac:spMkLst>
        </pc:spChg>
        <pc:spChg chg="add mod">
          <ac:chgData name="Bekele Samson Dawit" userId="7a2f564f-b7be-4502-8825-8dab2e58878a" providerId="ADAL" clId="{4FCAD19E-C136-4DFE-AA01-E20E353064A5}" dt="2024-02-22T13:25:45.571" v="180" actId="1076"/>
          <ac:spMkLst>
            <pc:docMk/>
            <pc:sldMk cId="4096224290" sldId="265"/>
            <ac:spMk id="19" creationId="{EDC89C60-16AC-7ECB-190B-10817BF89CBA}"/>
          </ac:spMkLst>
        </pc:spChg>
        <pc:cxnChg chg="add mod">
          <ac:chgData name="Bekele Samson Dawit" userId="7a2f564f-b7be-4502-8825-8dab2e58878a" providerId="ADAL" clId="{4FCAD19E-C136-4DFE-AA01-E20E353064A5}" dt="2024-02-22T13:20:00.490" v="12"/>
          <ac:cxnSpMkLst>
            <pc:docMk/>
            <pc:sldMk cId="4096224290" sldId="265"/>
            <ac:cxnSpMk id="6" creationId="{E6B29D36-395C-2B68-0979-226D21C9634B}"/>
          </ac:cxnSpMkLst>
        </pc:cxnChg>
        <pc:cxnChg chg="add mod">
          <ac:chgData name="Bekele Samson Dawit" userId="7a2f564f-b7be-4502-8825-8dab2e58878a" providerId="ADAL" clId="{4FCAD19E-C136-4DFE-AA01-E20E353064A5}" dt="2024-02-22T13:20:04.501" v="13"/>
          <ac:cxnSpMkLst>
            <pc:docMk/>
            <pc:sldMk cId="4096224290" sldId="265"/>
            <ac:cxnSpMk id="7" creationId="{477113B6-EF23-B1D0-CA1F-32CD7578272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BFD65-BBCE-48D7-B475-A628E35E8C9B}"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44D2-586B-4795-A852-F2D233025513}" type="slidenum">
              <a:rPr lang="en-US" smtClean="0"/>
              <a:t>‹#›</a:t>
            </a:fld>
            <a:endParaRPr lang="en-US"/>
          </a:p>
        </p:txBody>
      </p:sp>
    </p:spTree>
    <p:extLst>
      <p:ext uri="{BB962C8B-B14F-4D97-AF65-F5344CB8AC3E}">
        <p14:creationId xmlns:p14="http://schemas.microsoft.com/office/powerpoint/2010/main" val="3717257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Söhne"/>
              </a:rPr>
              <a:t>Predicting enables educators and learning systems to identify individual learners' strengths, weaknesses, and learning preferences</a:t>
            </a:r>
            <a:endParaRPr lang="en-US" dirty="0"/>
          </a:p>
          <a:p>
            <a:endParaRPr lang="en-US" dirty="0"/>
          </a:p>
        </p:txBody>
      </p:sp>
      <p:sp>
        <p:nvSpPr>
          <p:cNvPr id="4" name="Slide Number Placeholder 3"/>
          <p:cNvSpPr>
            <a:spLocks noGrp="1"/>
          </p:cNvSpPr>
          <p:nvPr>
            <p:ph type="sldNum" sz="quarter" idx="5"/>
          </p:nvPr>
        </p:nvSpPr>
        <p:spPr/>
        <p:txBody>
          <a:bodyPr/>
          <a:lstStyle/>
          <a:p>
            <a:fld id="{83C644D2-586B-4795-A852-F2D233025513}" type="slidenum">
              <a:rPr lang="en-US" smtClean="0"/>
              <a:t>2</a:t>
            </a:fld>
            <a:endParaRPr lang="en-US"/>
          </a:p>
        </p:txBody>
      </p:sp>
    </p:spTree>
    <p:extLst>
      <p:ext uri="{BB962C8B-B14F-4D97-AF65-F5344CB8AC3E}">
        <p14:creationId xmlns:p14="http://schemas.microsoft.com/office/powerpoint/2010/main" val="344639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By understanding which features are most important, educators and the AI system can understand what impacts student performance the most. For instance, if 'Tuition fees up to date' has high importance, it might indicate financial stability is a significant predictor of academic success.</a:t>
            </a:r>
          </a:p>
          <a:p>
            <a:r>
              <a:rPr lang="en-US" b="0" i="0" dirty="0">
                <a:solidFill>
                  <a:srgbClr val="ECECEC"/>
                </a:solidFill>
                <a:effectLst/>
                <a:latin typeface="Söhne"/>
              </a:rPr>
              <a:t>If certain academic-related features, such as 'Curricular units 2nd semester (grade)', are identified as highly important, this suggests that recent academic performance should weigh heavily in personalizing future course recommendations.</a:t>
            </a:r>
            <a:endParaRPr lang="en-US" dirty="0"/>
          </a:p>
        </p:txBody>
      </p:sp>
      <p:sp>
        <p:nvSpPr>
          <p:cNvPr id="4" name="Slide Number Placeholder 3"/>
          <p:cNvSpPr>
            <a:spLocks noGrp="1"/>
          </p:cNvSpPr>
          <p:nvPr>
            <p:ph type="sldNum" sz="quarter" idx="5"/>
          </p:nvPr>
        </p:nvSpPr>
        <p:spPr/>
        <p:txBody>
          <a:bodyPr/>
          <a:lstStyle/>
          <a:p>
            <a:fld id="{B32AE066-2C30-44CA-AA85-868C2EABD93E}" type="slidenum">
              <a:rPr lang="en-US" smtClean="0"/>
              <a:t>5</a:t>
            </a:fld>
            <a:endParaRPr lang="en-US"/>
          </a:p>
        </p:txBody>
      </p:sp>
    </p:spTree>
    <p:extLst>
      <p:ext uri="{BB962C8B-B14F-4D97-AF65-F5344CB8AC3E}">
        <p14:creationId xmlns:p14="http://schemas.microsoft.com/office/powerpoint/2010/main" val="298685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260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435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4277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469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1443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893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854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5188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8066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3708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3/21/2024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0781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3/21/2024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0471551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32102-B66D-7D9C-5347-CEABB3CE5AA3}"/>
              </a:ext>
            </a:extLst>
          </p:cNvPr>
          <p:cNvSpPr>
            <a:spLocks noGrp="1"/>
          </p:cNvSpPr>
          <p:nvPr>
            <p:ph type="ctrTitle"/>
          </p:nvPr>
        </p:nvSpPr>
        <p:spPr>
          <a:xfrm>
            <a:off x="354434" y="1894103"/>
            <a:ext cx="11483131" cy="1257299"/>
          </a:xfrm>
        </p:spPr>
        <p:txBody>
          <a:bodyPr vert="horz" lIns="91440" tIns="45720" rIns="91440" bIns="45720" rtlCol="0" anchor="ctr">
            <a:noAutofit/>
          </a:bodyPr>
          <a:lstStyle/>
          <a:p>
            <a:pPr algn="ctr">
              <a:lnSpc>
                <a:spcPct val="90000"/>
              </a:lnSpc>
            </a:pPr>
            <a:r>
              <a:rPr lang="en-US" sz="4400" dirty="0"/>
              <a:t>Predicting Academic Success: </a:t>
            </a:r>
            <a:br>
              <a:rPr lang="en-US" sz="4400" dirty="0"/>
            </a:br>
            <a:r>
              <a:rPr lang="en-US" sz="4400" dirty="0"/>
              <a:t>A foundational step towards personalized education</a:t>
            </a:r>
          </a:p>
        </p:txBody>
      </p:sp>
      <p:sp>
        <p:nvSpPr>
          <p:cNvPr id="3" name="Subtitle 2">
            <a:extLst>
              <a:ext uri="{FF2B5EF4-FFF2-40B4-BE49-F238E27FC236}">
                <a16:creationId xmlns:a16="http://schemas.microsoft.com/office/drawing/2014/main" id="{34BE4340-AA33-8FB6-0B60-1161C4C21054}"/>
              </a:ext>
            </a:extLst>
          </p:cNvPr>
          <p:cNvSpPr>
            <a:spLocks noGrp="1"/>
          </p:cNvSpPr>
          <p:nvPr>
            <p:ph type="subTitle" idx="1"/>
          </p:nvPr>
        </p:nvSpPr>
        <p:spPr>
          <a:xfrm>
            <a:off x="169175" y="4001837"/>
            <a:ext cx="7548695" cy="2978152"/>
          </a:xfrm>
        </p:spPr>
        <p:txBody>
          <a:bodyPr vert="horz" lIns="91440" tIns="45720" rIns="91440" bIns="45720" rtlCol="0">
            <a:normAutofit/>
          </a:bodyPr>
          <a:lstStyle/>
          <a:p>
            <a:pPr indent="-228600"/>
            <a:r>
              <a:rPr lang="en-US" b="1" dirty="0"/>
              <a:t>Presenter: </a:t>
            </a:r>
            <a:r>
              <a:rPr lang="en-US" dirty="0"/>
              <a:t>Samson Dawit Bekele</a:t>
            </a:r>
          </a:p>
          <a:p>
            <a:pPr indent="-228600"/>
            <a:r>
              <a:rPr lang="en-US" dirty="0"/>
              <a:t>2</a:t>
            </a:r>
            <a:r>
              <a:rPr lang="en-US" baseline="30000" dirty="0"/>
              <a:t>nd</a:t>
            </a:r>
            <a:r>
              <a:rPr lang="en-US" dirty="0"/>
              <a:t> Course, Department of Computer Science, FIT,</a:t>
            </a:r>
            <a:br>
              <a:rPr lang="en-US" dirty="0"/>
            </a:br>
            <a:r>
              <a:rPr lang="en-US" dirty="0"/>
              <a:t>Al-</a:t>
            </a:r>
            <a:r>
              <a:rPr lang="en-US" dirty="0" err="1"/>
              <a:t>Farabi</a:t>
            </a:r>
            <a:r>
              <a:rPr lang="en-US" dirty="0"/>
              <a:t> Kazakh National University</a:t>
            </a:r>
          </a:p>
          <a:p>
            <a:pPr indent="-228600"/>
            <a:r>
              <a:rPr lang="en-US" b="1" dirty="0"/>
              <a:t>Advisor: </a:t>
            </a:r>
            <a:r>
              <a:rPr lang="en-US" dirty="0"/>
              <a:t>Assoc. Prof. </a:t>
            </a:r>
            <a:r>
              <a:rPr lang="en-US" dirty="0" err="1"/>
              <a:t>Imankulov</a:t>
            </a:r>
            <a:r>
              <a:rPr lang="en-US" dirty="0"/>
              <a:t> Timur (PhD)</a:t>
            </a:r>
          </a:p>
          <a:p>
            <a:pPr indent="-228600"/>
            <a:endParaRPr lang="en-US" dirty="0"/>
          </a:p>
        </p:txBody>
      </p:sp>
      <p:pic>
        <p:nvPicPr>
          <p:cNvPr id="4" name="Picture 3" descr="A colorful lines on a black background&#10;&#10;Description automatically generated">
            <a:extLst>
              <a:ext uri="{FF2B5EF4-FFF2-40B4-BE49-F238E27FC236}">
                <a16:creationId xmlns:a16="http://schemas.microsoft.com/office/drawing/2014/main" id="{E33A69E7-F6E3-050E-31E9-A6306258618D}"/>
              </a:ext>
            </a:extLst>
          </p:cNvPr>
          <p:cNvPicPr>
            <a:picLocks noChangeAspect="1"/>
          </p:cNvPicPr>
          <p:nvPr/>
        </p:nvPicPr>
        <p:blipFill rotWithShape="1">
          <a:blip r:embed="rId2"/>
          <a:srcRect t="16137" r="-3" b="27336"/>
          <a:stretch/>
        </p:blipFill>
        <p:spPr>
          <a:xfrm>
            <a:off x="6820891" y="363062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
        <p:nvSpPr>
          <p:cNvPr id="5" name="Subtitle 2">
            <a:extLst>
              <a:ext uri="{FF2B5EF4-FFF2-40B4-BE49-F238E27FC236}">
                <a16:creationId xmlns:a16="http://schemas.microsoft.com/office/drawing/2014/main" id="{4F40DABA-4EDE-D29C-76D5-2CA693CE8E43}"/>
              </a:ext>
            </a:extLst>
          </p:cNvPr>
          <p:cNvSpPr txBox="1">
            <a:spLocks/>
          </p:cNvSpPr>
          <p:nvPr/>
        </p:nvSpPr>
        <p:spPr>
          <a:xfrm>
            <a:off x="4819592" y="6509542"/>
            <a:ext cx="4002597" cy="272484"/>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r>
              <a:rPr lang="en-US" dirty="0"/>
              <a:t>Digital </a:t>
            </a:r>
            <a:r>
              <a:rPr lang="en-US" dirty="0" err="1"/>
              <a:t>Farabi</a:t>
            </a:r>
            <a:r>
              <a:rPr lang="en-US" dirty="0"/>
              <a:t>, February 2024</a:t>
            </a:r>
          </a:p>
        </p:txBody>
      </p:sp>
    </p:spTree>
    <p:extLst>
      <p:ext uri="{BB962C8B-B14F-4D97-AF65-F5344CB8AC3E}">
        <p14:creationId xmlns:p14="http://schemas.microsoft.com/office/powerpoint/2010/main" val="265566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20098F-C81A-0629-C95B-43B074E7D2A0}"/>
              </a:ext>
            </a:extLst>
          </p:cNvPr>
          <p:cNvSpPr txBox="1">
            <a:spLocks noGrp="1"/>
          </p:cNvSpPr>
          <p:nvPr>
            <p:ph type="title"/>
          </p:nvPr>
        </p:nvSpPr>
        <p:spPr>
          <a:xfrm>
            <a:off x="192948" y="119235"/>
            <a:ext cx="4320330" cy="95408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3400" dirty="0"/>
              <a:t>Previous Studies</a:t>
            </a:r>
          </a:p>
        </p:txBody>
      </p:sp>
      <p:sp>
        <p:nvSpPr>
          <p:cNvPr id="5" name="Content Placeholder 2">
            <a:extLst>
              <a:ext uri="{FF2B5EF4-FFF2-40B4-BE49-F238E27FC236}">
                <a16:creationId xmlns:a16="http://schemas.microsoft.com/office/drawing/2014/main" id="{D034AA08-2F3B-522C-4D91-903777A78AA4}"/>
              </a:ext>
            </a:extLst>
          </p:cNvPr>
          <p:cNvSpPr txBox="1">
            <a:spLocks/>
          </p:cNvSpPr>
          <p:nvPr/>
        </p:nvSpPr>
        <p:spPr>
          <a:xfrm>
            <a:off x="289421" y="5615123"/>
            <a:ext cx="5461994" cy="106716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FF0000"/>
                </a:solidFill>
              </a:rPr>
              <a:t>One-size-fits-all</a:t>
            </a:r>
            <a:r>
              <a:rPr lang="en-US" sz="2000" dirty="0"/>
              <a:t> education model</a:t>
            </a:r>
          </a:p>
          <a:p>
            <a:r>
              <a:rPr lang="en-US" sz="2000" dirty="0">
                <a:solidFill>
                  <a:srgbClr val="FF0000"/>
                </a:solidFill>
              </a:rPr>
              <a:t>Lack of data</a:t>
            </a:r>
          </a:p>
        </p:txBody>
      </p:sp>
      <p:cxnSp>
        <p:nvCxnSpPr>
          <p:cNvPr id="6" name="Straight Connector 5">
            <a:extLst>
              <a:ext uri="{FF2B5EF4-FFF2-40B4-BE49-F238E27FC236}">
                <a16:creationId xmlns:a16="http://schemas.microsoft.com/office/drawing/2014/main" id="{E6B29D36-395C-2B68-0979-226D21C9634B}"/>
              </a:ext>
            </a:extLst>
          </p:cNvPr>
          <p:cNvCxnSpPr/>
          <p:nvPr/>
        </p:nvCxnSpPr>
        <p:spPr>
          <a:xfrm>
            <a:off x="6110790" y="0"/>
            <a:ext cx="0" cy="68580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7113B6-EF23-B1D0-CA1F-32CD7578272D}"/>
              </a:ext>
            </a:extLst>
          </p:cNvPr>
          <p:cNvCxnSpPr>
            <a:cxnSpLocks/>
          </p:cNvCxnSpPr>
          <p:nvPr/>
        </p:nvCxnSpPr>
        <p:spPr>
          <a:xfrm flipH="1">
            <a:off x="0" y="4848947"/>
            <a:ext cx="6096000" cy="0"/>
          </a:xfrm>
          <a:prstGeom prst="line">
            <a:avLst/>
          </a:prstGeom>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6D8C01FC-DC4A-DCB6-74B7-3ACD8BB7B5D1}"/>
              </a:ext>
            </a:extLst>
          </p:cNvPr>
          <p:cNvSpPr txBox="1">
            <a:spLocks/>
          </p:cNvSpPr>
          <p:nvPr/>
        </p:nvSpPr>
        <p:spPr>
          <a:xfrm>
            <a:off x="117447" y="4848947"/>
            <a:ext cx="4320330" cy="954088"/>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t>Problem Statement</a:t>
            </a:r>
          </a:p>
        </p:txBody>
      </p:sp>
      <p:sp>
        <p:nvSpPr>
          <p:cNvPr id="10" name="TextBox 9">
            <a:extLst>
              <a:ext uri="{FF2B5EF4-FFF2-40B4-BE49-F238E27FC236}">
                <a16:creationId xmlns:a16="http://schemas.microsoft.com/office/drawing/2014/main" id="{F4A461BD-F20C-CAB4-F749-D439C69797DC}"/>
              </a:ext>
            </a:extLst>
          </p:cNvPr>
          <p:cNvSpPr txBox="1"/>
          <p:nvPr/>
        </p:nvSpPr>
        <p:spPr>
          <a:xfrm>
            <a:off x="267687" y="3878537"/>
            <a:ext cx="5712438" cy="830997"/>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b="1" i="1" dirty="0"/>
              <a:t>Note: </a:t>
            </a:r>
            <a:r>
              <a:rPr lang="en-US" sz="1600" dirty="0"/>
              <a:t>Most studies highlight the challenge faced by personalizing education due to lack of data. All don’t consider student preference </a:t>
            </a:r>
            <a:r>
              <a:rPr lang="en-US" sz="1600" b="1" dirty="0"/>
              <a:t>AND</a:t>
            </a:r>
            <a:r>
              <a:rPr lang="en-US" sz="1600" dirty="0"/>
              <a:t> performance.</a:t>
            </a:r>
          </a:p>
        </p:txBody>
      </p:sp>
      <p:sp>
        <p:nvSpPr>
          <p:cNvPr id="11" name="Content Placeholder 2">
            <a:extLst>
              <a:ext uri="{FF2B5EF4-FFF2-40B4-BE49-F238E27FC236}">
                <a16:creationId xmlns:a16="http://schemas.microsoft.com/office/drawing/2014/main" id="{251AFA8B-F1A5-255D-89CB-C11ABAA4668F}"/>
              </a:ext>
            </a:extLst>
          </p:cNvPr>
          <p:cNvSpPr txBox="1">
            <a:spLocks/>
          </p:cNvSpPr>
          <p:nvPr/>
        </p:nvSpPr>
        <p:spPr>
          <a:xfrm>
            <a:off x="6267974" y="1177983"/>
            <a:ext cx="5501489" cy="51305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Predicting academic success </a:t>
            </a:r>
            <a:r>
              <a:rPr lang="en-US" sz="2000" dirty="0">
                <a:solidFill>
                  <a:srgbClr val="FF0000"/>
                </a:solidFill>
              </a:rPr>
              <a:t>is a critical first step</a:t>
            </a:r>
            <a:r>
              <a:rPr lang="en-US" sz="2000" dirty="0"/>
              <a:t> towards personalized education. </a:t>
            </a:r>
          </a:p>
          <a:p>
            <a:pPr marL="0" indent="0" algn="just">
              <a:buNone/>
            </a:pPr>
            <a:endParaRPr lang="en-US" sz="2000" dirty="0"/>
          </a:p>
          <a:p>
            <a:pPr algn="just"/>
            <a:r>
              <a:rPr lang="en-US" sz="2000" dirty="0"/>
              <a:t>It </a:t>
            </a:r>
            <a:r>
              <a:rPr lang="en-US" sz="2000" dirty="0">
                <a:solidFill>
                  <a:srgbClr val="FF0000"/>
                </a:solidFill>
              </a:rPr>
              <a:t>enables</a:t>
            </a:r>
            <a:r>
              <a:rPr lang="en-US" sz="2000" dirty="0"/>
              <a:t> </a:t>
            </a:r>
            <a:r>
              <a:rPr lang="en-US" sz="2000" dirty="0">
                <a:solidFill>
                  <a:srgbClr val="FF0000"/>
                </a:solidFill>
              </a:rPr>
              <a:t>educators</a:t>
            </a:r>
            <a:r>
              <a:rPr lang="en-US" sz="2000" dirty="0"/>
              <a:t> to </a:t>
            </a:r>
            <a:r>
              <a:rPr lang="en-US" sz="2000" dirty="0">
                <a:solidFill>
                  <a:srgbClr val="FF0000"/>
                </a:solidFill>
              </a:rPr>
              <a:t>identify </a:t>
            </a:r>
            <a:r>
              <a:rPr lang="en-US" sz="2000" dirty="0"/>
              <a:t>individual learners' strengths, weaknesses, and learning preferences.</a:t>
            </a:r>
          </a:p>
          <a:p>
            <a:pPr algn="just"/>
            <a:endParaRPr lang="en-US" sz="2000" dirty="0"/>
          </a:p>
          <a:p>
            <a:pPr algn="just"/>
            <a:r>
              <a:rPr lang="en-US" sz="2000" dirty="0"/>
              <a:t>The built model identifies </a:t>
            </a:r>
            <a:r>
              <a:rPr lang="en-US" sz="2000" dirty="0">
                <a:solidFill>
                  <a:srgbClr val="FF0000"/>
                </a:solidFill>
              </a:rPr>
              <a:t>key features and patterns</a:t>
            </a:r>
            <a:r>
              <a:rPr lang="en-US" sz="2000" dirty="0"/>
              <a:t> that influence academic outcomes.</a:t>
            </a:r>
          </a:p>
          <a:p>
            <a:pPr marL="0" indent="0" algn="just">
              <a:buNone/>
            </a:pPr>
            <a:endParaRPr lang="en-US" sz="2000" dirty="0"/>
          </a:p>
          <a:p>
            <a:pPr algn="just"/>
            <a:r>
              <a:rPr lang="en-US" sz="2000" dirty="0"/>
              <a:t>Allows for </a:t>
            </a:r>
            <a:r>
              <a:rPr lang="en-US" sz="2000" dirty="0">
                <a:solidFill>
                  <a:srgbClr val="FF0000"/>
                </a:solidFill>
              </a:rPr>
              <a:t>early interventions </a:t>
            </a:r>
            <a:r>
              <a:rPr lang="en-US" sz="2000" dirty="0"/>
              <a:t>and the proactive design of tailored resources and learning strategies.</a:t>
            </a:r>
          </a:p>
        </p:txBody>
      </p:sp>
      <p:sp>
        <p:nvSpPr>
          <p:cNvPr id="12" name="Title 1">
            <a:extLst>
              <a:ext uri="{FF2B5EF4-FFF2-40B4-BE49-F238E27FC236}">
                <a16:creationId xmlns:a16="http://schemas.microsoft.com/office/drawing/2014/main" id="{C5E80CB9-E0A0-C41D-F076-62DCF2A20D37}"/>
              </a:ext>
            </a:extLst>
          </p:cNvPr>
          <p:cNvSpPr txBox="1">
            <a:spLocks/>
          </p:cNvSpPr>
          <p:nvPr/>
        </p:nvSpPr>
        <p:spPr>
          <a:xfrm>
            <a:off x="6422824" y="119235"/>
            <a:ext cx="4320330" cy="671492"/>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t>Proposed Solution</a:t>
            </a:r>
          </a:p>
        </p:txBody>
      </p:sp>
      <p:sp>
        <p:nvSpPr>
          <p:cNvPr id="19" name="Content Placeholder 2">
            <a:extLst>
              <a:ext uri="{FF2B5EF4-FFF2-40B4-BE49-F238E27FC236}">
                <a16:creationId xmlns:a16="http://schemas.microsoft.com/office/drawing/2014/main" id="{EDC89C60-16AC-7ECB-190B-10817BF89CBA}"/>
              </a:ext>
            </a:extLst>
          </p:cNvPr>
          <p:cNvSpPr txBox="1">
            <a:spLocks/>
          </p:cNvSpPr>
          <p:nvPr/>
        </p:nvSpPr>
        <p:spPr>
          <a:xfrm>
            <a:off x="35313" y="933909"/>
            <a:ext cx="6025373" cy="2960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t>Luan, H., &amp; Tsai, C.-C. (2021). </a:t>
            </a:r>
            <a:r>
              <a:rPr lang="en-US" sz="1600" b="1" dirty="0"/>
              <a:t>A Review of Using Machine Learning Approaches for Precision Education. </a:t>
            </a:r>
            <a:r>
              <a:rPr lang="en-US" sz="1600" dirty="0"/>
              <a:t>Educational Technology &amp; Society, 24(1), 250–266. </a:t>
            </a:r>
          </a:p>
          <a:p>
            <a:pPr algn="just"/>
            <a:r>
              <a:rPr lang="en-US" sz="1600" dirty="0"/>
              <a:t>Ng, Y.-K., &amp; Linn, J. (2017). </a:t>
            </a:r>
            <a:r>
              <a:rPr lang="en-US" sz="1600" b="1" dirty="0" err="1"/>
              <a:t>CrsRecs</a:t>
            </a:r>
            <a:r>
              <a:rPr lang="en-US" sz="1600" b="1" dirty="0"/>
              <a:t>: A personalized course recommendation system for college students</a:t>
            </a:r>
            <a:r>
              <a:rPr lang="en-US" sz="1600" dirty="0"/>
              <a:t>. 2017 8th International Conference on Information, Intelligence, Systems &amp; Applications (IISA). </a:t>
            </a:r>
          </a:p>
          <a:p>
            <a:pPr algn="just"/>
            <a:r>
              <a:rPr lang="en-US" sz="1600" dirty="0"/>
              <a:t>Shawky, D.M., &amp; Badawi, A.H. (2018). </a:t>
            </a:r>
            <a:r>
              <a:rPr lang="en-US" sz="1600" b="1" dirty="0"/>
              <a:t>Towards a Personalized Learning Experience Using Reinforcement Learning. </a:t>
            </a:r>
            <a:r>
              <a:rPr lang="en-US" sz="1600" dirty="0"/>
              <a:t>Machine Learning Paradigms.</a:t>
            </a:r>
          </a:p>
          <a:p>
            <a:pPr algn="just"/>
            <a:endParaRPr lang="en-US" sz="1600" dirty="0"/>
          </a:p>
        </p:txBody>
      </p:sp>
    </p:spTree>
    <p:extLst>
      <p:ext uri="{BB962C8B-B14F-4D97-AF65-F5344CB8AC3E}">
        <p14:creationId xmlns:p14="http://schemas.microsoft.com/office/powerpoint/2010/main" val="409622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9DD0DD0-17AE-809E-6B02-6D9FAD8187B8}"/>
              </a:ext>
            </a:extLst>
          </p:cNvPr>
          <p:cNvSpPr txBox="1">
            <a:spLocks/>
          </p:cNvSpPr>
          <p:nvPr/>
        </p:nvSpPr>
        <p:spPr>
          <a:xfrm>
            <a:off x="179723" y="7459"/>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1. Dataset</a:t>
            </a:r>
          </a:p>
        </p:txBody>
      </p:sp>
      <p:sp>
        <p:nvSpPr>
          <p:cNvPr id="8" name="Title 1">
            <a:extLst>
              <a:ext uri="{FF2B5EF4-FFF2-40B4-BE49-F238E27FC236}">
                <a16:creationId xmlns:a16="http://schemas.microsoft.com/office/drawing/2014/main" id="{2D493E47-C555-0E54-69F7-5EFB290ED1F9}"/>
              </a:ext>
            </a:extLst>
          </p:cNvPr>
          <p:cNvSpPr txBox="1">
            <a:spLocks/>
          </p:cNvSpPr>
          <p:nvPr/>
        </p:nvSpPr>
        <p:spPr>
          <a:xfrm>
            <a:off x="179724" y="529313"/>
            <a:ext cx="8267296"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endParaRPr lang="en-US" sz="4000" dirty="0"/>
          </a:p>
        </p:txBody>
      </p:sp>
      <p:sp>
        <p:nvSpPr>
          <p:cNvPr id="10" name="Content Placeholder 2">
            <a:extLst>
              <a:ext uri="{FF2B5EF4-FFF2-40B4-BE49-F238E27FC236}">
                <a16:creationId xmlns:a16="http://schemas.microsoft.com/office/drawing/2014/main" id="{AAF7AC6A-45BD-A246-22C3-8EFAE73FD89D}"/>
              </a:ext>
            </a:extLst>
          </p:cNvPr>
          <p:cNvSpPr txBox="1">
            <a:spLocks/>
          </p:cNvSpPr>
          <p:nvPr/>
        </p:nvSpPr>
        <p:spPr>
          <a:xfrm>
            <a:off x="297015" y="937686"/>
            <a:ext cx="10801620" cy="2960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Real dataset </a:t>
            </a:r>
            <a:r>
              <a:rPr lang="en-US" sz="1800" dirty="0"/>
              <a:t>from a higher education institution in Portugal, containing 4424 student datapoints.</a:t>
            </a:r>
          </a:p>
          <a:p>
            <a:r>
              <a:rPr lang="en-US" sz="1800" dirty="0"/>
              <a:t>36 </a:t>
            </a:r>
            <a:r>
              <a:rPr lang="en-US" sz="1800" b="1" dirty="0"/>
              <a:t>academic, demographic, macro and academic enrollment, and socio-economic </a:t>
            </a:r>
            <a:r>
              <a:rPr lang="en-US" sz="1800" dirty="0"/>
              <a:t>features</a:t>
            </a:r>
          </a:p>
          <a:p>
            <a:r>
              <a:rPr lang="en-US" sz="1800" dirty="0"/>
              <a:t>The dataset was</a:t>
            </a:r>
            <a:r>
              <a:rPr lang="en-US" sz="1800" b="1" dirty="0"/>
              <a:t> preprocessed and cleaned </a:t>
            </a:r>
            <a:r>
              <a:rPr lang="en-US" sz="1800" dirty="0"/>
              <a:t>before the training process</a:t>
            </a:r>
          </a:p>
          <a:p>
            <a:endParaRPr lang="en-US" sz="1800" dirty="0"/>
          </a:p>
        </p:txBody>
      </p:sp>
      <p:pic>
        <p:nvPicPr>
          <p:cNvPr id="1026" name="Picture 2">
            <a:extLst>
              <a:ext uri="{FF2B5EF4-FFF2-40B4-BE49-F238E27FC236}">
                <a16:creationId xmlns:a16="http://schemas.microsoft.com/office/drawing/2014/main" id="{67DC2268-4093-3C4F-C155-E8E83411C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1978"/>
            <a:ext cx="3885962" cy="40334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89AD3A4-174A-04EE-D74B-D1F93B3D0A8F}"/>
              </a:ext>
            </a:extLst>
          </p:cNvPr>
          <p:cNvPicPr>
            <a:picLocks noChangeAspect="1"/>
          </p:cNvPicPr>
          <p:nvPr/>
        </p:nvPicPr>
        <p:blipFill>
          <a:blip r:embed="rId3"/>
          <a:stretch>
            <a:fillRect/>
          </a:stretch>
        </p:blipFill>
        <p:spPr>
          <a:xfrm>
            <a:off x="3885962" y="2670761"/>
            <a:ext cx="3960240" cy="4194699"/>
          </a:xfrm>
          <a:prstGeom prst="rect">
            <a:avLst/>
          </a:prstGeom>
        </p:spPr>
      </p:pic>
      <p:pic>
        <p:nvPicPr>
          <p:cNvPr id="14" name="Picture 13">
            <a:extLst>
              <a:ext uri="{FF2B5EF4-FFF2-40B4-BE49-F238E27FC236}">
                <a16:creationId xmlns:a16="http://schemas.microsoft.com/office/drawing/2014/main" id="{08A9D1A6-E582-0897-BD4E-3DB3FBF2C76E}"/>
              </a:ext>
            </a:extLst>
          </p:cNvPr>
          <p:cNvPicPr>
            <a:picLocks noChangeAspect="1"/>
          </p:cNvPicPr>
          <p:nvPr/>
        </p:nvPicPr>
        <p:blipFill>
          <a:blip r:embed="rId4"/>
          <a:stretch>
            <a:fillRect/>
          </a:stretch>
        </p:blipFill>
        <p:spPr>
          <a:xfrm>
            <a:off x="7971570" y="2663301"/>
            <a:ext cx="4096652" cy="4194699"/>
          </a:xfrm>
          <a:prstGeom prst="rect">
            <a:avLst/>
          </a:prstGeom>
        </p:spPr>
      </p:pic>
    </p:spTree>
    <p:extLst>
      <p:ext uri="{BB962C8B-B14F-4D97-AF65-F5344CB8AC3E}">
        <p14:creationId xmlns:p14="http://schemas.microsoft.com/office/powerpoint/2010/main" val="240391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49B9-AA3B-F6AD-8781-2B65F4BE34CA}"/>
              </a:ext>
            </a:extLst>
          </p:cNvPr>
          <p:cNvSpPr txBox="1">
            <a:spLocks/>
          </p:cNvSpPr>
          <p:nvPr/>
        </p:nvSpPr>
        <p:spPr>
          <a:xfrm>
            <a:off x="179723" y="7459"/>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2. Machine Learning Models</a:t>
            </a:r>
          </a:p>
        </p:txBody>
      </p:sp>
      <p:sp>
        <p:nvSpPr>
          <p:cNvPr id="3" name="Content Placeholder 2">
            <a:extLst>
              <a:ext uri="{FF2B5EF4-FFF2-40B4-BE49-F238E27FC236}">
                <a16:creationId xmlns:a16="http://schemas.microsoft.com/office/drawing/2014/main" id="{194ADFD9-E933-01EA-FABE-D5F49A9AB86B}"/>
              </a:ext>
            </a:extLst>
          </p:cNvPr>
          <p:cNvSpPr txBox="1">
            <a:spLocks/>
          </p:cNvSpPr>
          <p:nvPr/>
        </p:nvSpPr>
        <p:spPr>
          <a:xfrm>
            <a:off x="484912" y="828015"/>
            <a:ext cx="11671965" cy="18980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dataset was divided into </a:t>
            </a:r>
            <a:r>
              <a:rPr lang="en-US" sz="2000" b="1" dirty="0"/>
              <a:t>20% test and 80% train. </a:t>
            </a:r>
          </a:p>
          <a:p>
            <a:r>
              <a:rPr lang="en-US" sz="2000" b="1" dirty="0"/>
              <a:t>14 Machine learning </a:t>
            </a:r>
            <a:r>
              <a:rPr lang="en-US" sz="2000" dirty="0"/>
              <a:t>techniques were used, and their performance was compared to choose the best one.</a:t>
            </a:r>
          </a:p>
          <a:p>
            <a:r>
              <a:rPr lang="en-US" sz="2000" dirty="0"/>
              <a:t>Hyperparameter tuning was conducted using </a:t>
            </a:r>
            <a:r>
              <a:rPr lang="en-US" sz="2000" dirty="0" err="1"/>
              <a:t>GridSearchCV</a:t>
            </a:r>
            <a:r>
              <a:rPr lang="en-US" sz="2000" dirty="0"/>
              <a:t> for optimal results.</a:t>
            </a:r>
          </a:p>
          <a:p>
            <a:pPr marL="0" indent="0">
              <a:buNone/>
            </a:pPr>
            <a:endParaRPr lang="en-US" sz="2000" dirty="0"/>
          </a:p>
          <a:p>
            <a:pPr marL="0" indent="0">
              <a:buNone/>
            </a:pPr>
            <a:endParaRPr lang="en-US" sz="2000" dirty="0"/>
          </a:p>
        </p:txBody>
      </p:sp>
      <p:pic>
        <p:nvPicPr>
          <p:cNvPr id="9" name="Picture 8">
            <a:extLst>
              <a:ext uri="{FF2B5EF4-FFF2-40B4-BE49-F238E27FC236}">
                <a16:creationId xmlns:a16="http://schemas.microsoft.com/office/drawing/2014/main" id="{0F52FD65-A55C-0051-031A-D99538D418E1}"/>
              </a:ext>
            </a:extLst>
          </p:cNvPr>
          <p:cNvPicPr>
            <a:picLocks noChangeAspect="1"/>
          </p:cNvPicPr>
          <p:nvPr/>
        </p:nvPicPr>
        <p:blipFill>
          <a:blip r:embed="rId2"/>
          <a:stretch>
            <a:fillRect/>
          </a:stretch>
        </p:blipFill>
        <p:spPr>
          <a:xfrm>
            <a:off x="0" y="2828079"/>
            <a:ext cx="12192000" cy="4029921"/>
          </a:xfrm>
          <a:prstGeom prst="rect">
            <a:avLst/>
          </a:prstGeom>
        </p:spPr>
      </p:pic>
      <p:sp>
        <p:nvSpPr>
          <p:cNvPr id="4" name="TextBox 3">
            <a:extLst>
              <a:ext uri="{FF2B5EF4-FFF2-40B4-BE49-F238E27FC236}">
                <a16:creationId xmlns:a16="http://schemas.microsoft.com/office/drawing/2014/main" id="{74E2B99A-0C54-B17F-C16B-D6613DF6A8FD}"/>
              </a:ext>
            </a:extLst>
          </p:cNvPr>
          <p:cNvSpPr txBox="1"/>
          <p:nvPr/>
        </p:nvSpPr>
        <p:spPr>
          <a:xfrm>
            <a:off x="392815" y="2802110"/>
            <a:ext cx="3273663" cy="307777"/>
          </a:xfrm>
          <a:prstGeom prst="rect">
            <a:avLst/>
          </a:prstGeom>
          <a:noFill/>
        </p:spPr>
        <p:txBody>
          <a:bodyPr wrap="square" rtlCol="0">
            <a:spAutoFit/>
          </a:bodyPr>
          <a:lstStyle/>
          <a:p>
            <a:r>
              <a:rPr lang="en-US" sz="1400" b="1" dirty="0"/>
              <a:t>Logistic Regression: 92% Accuracy</a:t>
            </a:r>
          </a:p>
        </p:txBody>
      </p:sp>
    </p:spTree>
    <p:extLst>
      <p:ext uri="{BB962C8B-B14F-4D97-AF65-F5344CB8AC3E}">
        <p14:creationId xmlns:p14="http://schemas.microsoft.com/office/powerpoint/2010/main" val="198905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6D8A8-23B7-62BD-C065-D8999C3BC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EA8072-F54D-38EA-9623-99F03DD6BEDB}"/>
              </a:ext>
            </a:extLst>
          </p:cNvPr>
          <p:cNvSpPr txBox="1">
            <a:spLocks/>
          </p:cNvSpPr>
          <p:nvPr/>
        </p:nvSpPr>
        <p:spPr>
          <a:xfrm>
            <a:off x="179723" y="7459"/>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3. Feature Importance</a:t>
            </a:r>
          </a:p>
        </p:txBody>
      </p:sp>
      <p:sp>
        <p:nvSpPr>
          <p:cNvPr id="3" name="Content Placeholder 2">
            <a:extLst>
              <a:ext uri="{FF2B5EF4-FFF2-40B4-BE49-F238E27FC236}">
                <a16:creationId xmlns:a16="http://schemas.microsoft.com/office/drawing/2014/main" id="{B798E076-BB89-E9B6-1E08-5DF247F78C72}"/>
              </a:ext>
            </a:extLst>
          </p:cNvPr>
          <p:cNvSpPr txBox="1">
            <a:spLocks/>
          </p:cNvSpPr>
          <p:nvPr/>
        </p:nvSpPr>
        <p:spPr>
          <a:xfrm>
            <a:off x="484913" y="824205"/>
            <a:ext cx="9706652" cy="49018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5" name="Picture 4">
            <a:extLst>
              <a:ext uri="{FF2B5EF4-FFF2-40B4-BE49-F238E27FC236}">
                <a16:creationId xmlns:a16="http://schemas.microsoft.com/office/drawing/2014/main" id="{313F40C7-C3B4-FD60-1FD6-1843470D95C7}"/>
              </a:ext>
            </a:extLst>
          </p:cNvPr>
          <p:cNvPicPr>
            <a:picLocks noChangeAspect="1"/>
          </p:cNvPicPr>
          <p:nvPr/>
        </p:nvPicPr>
        <p:blipFill>
          <a:blip r:embed="rId3"/>
          <a:stretch>
            <a:fillRect/>
          </a:stretch>
        </p:blipFill>
        <p:spPr>
          <a:xfrm>
            <a:off x="0" y="725975"/>
            <a:ext cx="4879910" cy="2891207"/>
          </a:xfrm>
          <a:prstGeom prst="rect">
            <a:avLst/>
          </a:prstGeom>
        </p:spPr>
      </p:pic>
      <p:pic>
        <p:nvPicPr>
          <p:cNvPr id="7" name="Picture 6">
            <a:extLst>
              <a:ext uri="{FF2B5EF4-FFF2-40B4-BE49-F238E27FC236}">
                <a16:creationId xmlns:a16="http://schemas.microsoft.com/office/drawing/2014/main" id="{CF5CBB59-C8AD-3048-447E-1B2A802B8C7E}"/>
              </a:ext>
            </a:extLst>
          </p:cNvPr>
          <p:cNvPicPr>
            <a:picLocks noChangeAspect="1"/>
          </p:cNvPicPr>
          <p:nvPr/>
        </p:nvPicPr>
        <p:blipFill>
          <a:blip r:embed="rId4"/>
          <a:stretch>
            <a:fillRect/>
          </a:stretch>
        </p:blipFill>
        <p:spPr>
          <a:xfrm>
            <a:off x="6196925" y="373686"/>
            <a:ext cx="5834486" cy="2957545"/>
          </a:xfrm>
          <a:prstGeom prst="rect">
            <a:avLst/>
          </a:prstGeom>
        </p:spPr>
      </p:pic>
      <p:pic>
        <p:nvPicPr>
          <p:cNvPr id="10" name="Picture 9">
            <a:extLst>
              <a:ext uri="{FF2B5EF4-FFF2-40B4-BE49-F238E27FC236}">
                <a16:creationId xmlns:a16="http://schemas.microsoft.com/office/drawing/2014/main" id="{78FD9E5C-FBD4-DDF9-3ADC-001D197EC007}"/>
              </a:ext>
            </a:extLst>
          </p:cNvPr>
          <p:cNvPicPr>
            <a:picLocks noChangeAspect="1"/>
          </p:cNvPicPr>
          <p:nvPr/>
        </p:nvPicPr>
        <p:blipFill>
          <a:blip r:embed="rId5"/>
          <a:stretch>
            <a:fillRect/>
          </a:stretch>
        </p:blipFill>
        <p:spPr>
          <a:xfrm>
            <a:off x="0" y="4173617"/>
            <a:ext cx="4879910" cy="2715646"/>
          </a:xfrm>
          <a:prstGeom prst="rect">
            <a:avLst/>
          </a:prstGeom>
        </p:spPr>
      </p:pic>
      <p:pic>
        <p:nvPicPr>
          <p:cNvPr id="12" name="Picture 11">
            <a:extLst>
              <a:ext uri="{FF2B5EF4-FFF2-40B4-BE49-F238E27FC236}">
                <a16:creationId xmlns:a16="http://schemas.microsoft.com/office/drawing/2014/main" id="{A6F6AC2E-64B7-112D-FB04-BAF6BC76F6B7}"/>
              </a:ext>
            </a:extLst>
          </p:cNvPr>
          <p:cNvPicPr>
            <a:picLocks noChangeAspect="1"/>
          </p:cNvPicPr>
          <p:nvPr/>
        </p:nvPicPr>
        <p:blipFill>
          <a:blip r:embed="rId6"/>
          <a:stretch>
            <a:fillRect/>
          </a:stretch>
        </p:blipFill>
        <p:spPr>
          <a:xfrm>
            <a:off x="6848486" y="3781750"/>
            <a:ext cx="5114986" cy="2996157"/>
          </a:xfrm>
          <a:prstGeom prst="rect">
            <a:avLst/>
          </a:prstGeom>
        </p:spPr>
      </p:pic>
      <p:sp>
        <p:nvSpPr>
          <p:cNvPr id="13" name="TextBox 12">
            <a:extLst>
              <a:ext uri="{FF2B5EF4-FFF2-40B4-BE49-F238E27FC236}">
                <a16:creationId xmlns:a16="http://schemas.microsoft.com/office/drawing/2014/main" id="{CB626391-DF5E-684B-02C3-E7179BB9F331}"/>
              </a:ext>
            </a:extLst>
          </p:cNvPr>
          <p:cNvSpPr txBox="1"/>
          <p:nvPr/>
        </p:nvSpPr>
        <p:spPr>
          <a:xfrm>
            <a:off x="4286243" y="3530740"/>
            <a:ext cx="3155910" cy="36933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What are the main factors?</a:t>
            </a:r>
          </a:p>
        </p:txBody>
      </p:sp>
      <p:sp>
        <p:nvSpPr>
          <p:cNvPr id="4" name="Content Placeholder 2">
            <a:extLst>
              <a:ext uri="{FF2B5EF4-FFF2-40B4-BE49-F238E27FC236}">
                <a16:creationId xmlns:a16="http://schemas.microsoft.com/office/drawing/2014/main" id="{AD0DDD01-C327-5EF9-5088-559C2500F569}"/>
              </a:ext>
            </a:extLst>
          </p:cNvPr>
          <p:cNvSpPr txBox="1">
            <a:spLocks/>
          </p:cNvSpPr>
          <p:nvPr/>
        </p:nvSpPr>
        <p:spPr>
          <a:xfrm>
            <a:off x="4850516" y="3969035"/>
            <a:ext cx="2085409" cy="77665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1. Academic</a:t>
            </a:r>
          </a:p>
          <a:p>
            <a:pPr marL="0" indent="0" algn="just">
              <a:buNone/>
            </a:pPr>
            <a:r>
              <a:rPr lang="en-US" sz="1600" b="1" dirty="0"/>
              <a:t>2. Socio-economic</a:t>
            </a:r>
          </a:p>
          <a:p>
            <a:pPr marL="0" indent="0" algn="just">
              <a:buNone/>
            </a:pPr>
            <a:endParaRPr lang="en-US" sz="1600" b="1" dirty="0"/>
          </a:p>
        </p:txBody>
      </p:sp>
    </p:spTree>
    <p:extLst>
      <p:ext uri="{BB962C8B-B14F-4D97-AF65-F5344CB8AC3E}">
        <p14:creationId xmlns:p14="http://schemas.microsoft.com/office/powerpoint/2010/main" val="39081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5963-FC16-A5AD-BA4F-E06D0F02B300}"/>
              </a:ext>
            </a:extLst>
          </p:cNvPr>
          <p:cNvSpPr txBox="1">
            <a:spLocks/>
          </p:cNvSpPr>
          <p:nvPr/>
        </p:nvSpPr>
        <p:spPr>
          <a:xfrm>
            <a:off x="260017" y="301074"/>
            <a:ext cx="11671965" cy="81674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b="1" dirty="0"/>
              <a:t>Future Work and Considerations</a:t>
            </a:r>
          </a:p>
        </p:txBody>
      </p:sp>
      <p:sp>
        <p:nvSpPr>
          <p:cNvPr id="3" name="Content Placeholder 2">
            <a:extLst>
              <a:ext uri="{FF2B5EF4-FFF2-40B4-BE49-F238E27FC236}">
                <a16:creationId xmlns:a16="http://schemas.microsoft.com/office/drawing/2014/main" id="{F84AA83B-A8B9-D1FD-DEE3-C4B82DD42AAC}"/>
              </a:ext>
            </a:extLst>
          </p:cNvPr>
          <p:cNvSpPr txBox="1">
            <a:spLocks/>
          </p:cNvSpPr>
          <p:nvPr/>
        </p:nvSpPr>
        <p:spPr>
          <a:xfrm>
            <a:off x="803428" y="1648886"/>
            <a:ext cx="10585142" cy="4070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dirty="0"/>
              <a:t>Creating our </a:t>
            </a:r>
            <a:r>
              <a:rPr lang="en-US" dirty="0">
                <a:solidFill>
                  <a:srgbClr val="FF0000"/>
                </a:solidFill>
              </a:rPr>
              <a:t>own dataset from </a:t>
            </a:r>
            <a:r>
              <a:rPr lang="en-US" dirty="0" err="1">
                <a:solidFill>
                  <a:srgbClr val="FF0000"/>
                </a:solidFill>
              </a:rPr>
              <a:t>KazNU</a:t>
            </a:r>
            <a:r>
              <a:rPr lang="en-US" dirty="0">
                <a:solidFill>
                  <a:srgbClr val="FF0000"/>
                </a:solidFill>
              </a:rPr>
              <a:t> </a:t>
            </a:r>
            <a:r>
              <a:rPr lang="en-US" dirty="0"/>
              <a:t>by creating a comprehensive and ethical </a:t>
            </a:r>
            <a:r>
              <a:rPr lang="en-US" dirty="0">
                <a:solidFill>
                  <a:srgbClr val="FF0000"/>
                </a:solidFill>
              </a:rPr>
              <a:t>survey</a:t>
            </a:r>
            <a:r>
              <a:rPr lang="en-US" dirty="0">
                <a:solidFill>
                  <a:srgbClr val="00B050"/>
                </a:solidFill>
              </a:rPr>
              <a:t> </a:t>
            </a:r>
            <a:r>
              <a:rPr lang="en-US" dirty="0"/>
              <a:t>to integrate personalization variables, as done by </a:t>
            </a:r>
            <a:r>
              <a:rPr lang="en-US" dirty="0" err="1"/>
              <a:t>Nabizadeh</a:t>
            </a:r>
            <a:r>
              <a:rPr lang="en-US" dirty="0"/>
              <a:t>, S. et al</a:t>
            </a:r>
            <a:r>
              <a:rPr lang="en-US" sz="1800" baseline="50000" dirty="0"/>
              <a:t>1</a:t>
            </a:r>
            <a:r>
              <a:rPr lang="en-US" dirty="0"/>
              <a:t>. </a:t>
            </a:r>
          </a:p>
          <a:p>
            <a:pPr algn="just">
              <a:lnSpc>
                <a:spcPct val="150000"/>
              </a:lnSpc>
            </a:pPr>
            <a:r>
              <a:rPr lang="en-US" dirty="0"/>
              <a:t>Integrate the developed system into </a:t>
            </a:r>
            <a:r>
              <a:rPr lang="en-US" dirty="0" err="1">
                <a:solidFill>
                  <a:srgbClr val="FF0000"/>
                </a:solidFill>
              </a:rPr>
              <a:t>Univer</a:t>
            </a:r>
            <a:r>
              <a:rPr lang="en-US" dirty="0"/>
              <a:t> to develop a real-time recommendation system.</a:t>
            </a:r>
          </a:p>
          <a:p>
            <a:pPr algn="just">
              <a:lnSpc>
                <a:spcPct val="150000"/>
              </a:lnSpc>
            </a:pPr>
            <a:r>
              <a:rPr lang="en-US" dirty="0"/>
              <a:t>Collaborate with other universities for a more </a:t>
            </a:r>
            <a:r>
              <a:rPr lang="en-US" dirty="0">
                <a:solidFill>
                  <a:srgbClr val="FF0000"/>
                </a:solidFill>
              </a:rPr>
              <a:t>representative</a:t>
            </a:r>
            <a:r>
              <a:rPr lang="en-US" dirty="0"/>
              <a:t> sampling.</a:t>
            </a:r>
          </a:p>
          <a:p>
            <a:pPr algn="just">
              <a:lnSpc>
                <a:spcPct val="150000"/>
              </a:lnSpc>
            </a:pPr>
            <a:r>
              <a:rPr lang="en-US" dirty="0"/>
              <a:t>Explore </a:t>
            </a:r>
            <a:r>
              <a:rPr lang="en-US" dirty="0">
                <a:solidFill>
                  <a:srgbClr val="FF0000"/>
                </a:solidFill>
              </a:rPr>
              <a:t>ranking and recommendation algorithms.</a:t>
            </a:r>
          </a:p>
          <a:p>
            <a:pPr marL="0" indent="0" algn="just">
              <a:lnSpc>
                <a:spcPct val="150000"/>
              </a:lnSpc>
              <a:buNone/>
            </a:pPr>
            <a:endParaRPr lang="en-US" dirty="0"/>
          </a:p>
        </p:txBody>
      </p:sp>
      <p:sp>
        <p:nvSpPr>
          <p:cNvPr id="4" name="TextBox 3">
            <a:extLst>
              <a:ext uri="{FF2B5EF4-FFF2-40B4-BE49-F238E27FC236}">
                <a16:creationId xmlns:a16="http://schemas.microsoft.com/office/drawing/2014/main" id="{AE2E60D9-90F6-A598-946D-2BB6D7EFF76A}"/>
              </a:ext>
            </a:extLst>
          </p:cNvPr>
          <p:cNvSpPr txBox="1"/>
          <p:nvPr/>
        </p:nvSpPr>
        <p:spPr>
          <a:xfrm>
            <a:off x="277378" y="6250377"/>
            <a:ext cx="8807899" cy="600164"/>
          </a:xfrm>
          <a:prstGeom prst="rect">
            <a:avLst/>
          </a:prstGeom>
          <a:noFill/>
        </p:spPr>
        <p:txBody>
          <a:bodyPr wrap="square" rtlCol="0">
            <a:spAutoFit/>
          </a:bodyPr>
          <a:lstStyle/>
          <a:p>
            <a:pPr marL="342900" indent="-342900" algn="just">
              <a:buFont typeface="+mj-lt"/>
              <a:buAutoNum type="arabicPeriod"/>
            </a:pPr>
            <a:r>
              <a:rPr lang="en-US" sz="1100" dirty="0" err="1"/>
              <a:t>Nabizadeh</a:t>
            </a:r>
            <a:r>
              <a:rPr lang="en-US" sz="1100" dirty="0"/>
              <a:t>, S., </a:t>
            </a:r>
            <a:r>
              <a:rPr lang="en-US" sz="1100" dirty="0" err="1"/>
              <a:t>Hajian</a:t>
            </a:r>
            <a:r>
              <a:rPr lang="en-US" sz="1100" dirty="0"/>
              <a:t>, S., </a:t>
            </a:r>
            <a:r>
              <a:rPr lang="en-US" sz="1100" dirty="0" err="1"/>
              <a:t>Sheikhan</a:t>
            </a:r>
            <a:r>
              <a:rPr lang="en-US" sz="1100" dirty="0"/>
              <a:t>, Z., &amp; </a:t>
            </a:r>
            <a:r>
              <a:rPr lang="en-US" sz="1100" dirty="0" err="1"/>
              <a:t>Rafiei</a:t>
            </a:r>
            <a:r>
              <a:rPr lang="en-US" sz="1100" dirty="0"/>
              <a:t>, F. (2019). Prediction of academic achievement based on learning strategies and outcome expectations among medical students. In BMC Medical Education (Vol. 19, Issue 1). Springer Science and Business Media LLC. https://doi.org/10.1186/s12909-019-1527-9</a:t>
            </a:r>
          </a:p>
        </p:txBody>
      </p:sp>
    </p:spTree>
    <p:extLst>
      <p:ext uri="{BB962C8B-B14F-4D97-AF65-F5344CB8AC3E}">
        <p14:creationId xmlns:p14="http://schemas.microsoft.com/office/powerpoint/2010/main" val="287016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E6CF-002E-01E3-5FE3-9F88FDA9A30D}"/>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7F858B2-5186-14C4-63EF-D44580A7148C}"/>
              </a:ext>
            </a:extLst>
          </p:cNvPr>
          <p:cNvSpPr>
            <a:spLocks noGrp="1"/>
          </p:cNvSpPr>
          <p:nvPr>
            <p:ph type="subTitle" idx="1"/>
          </p:nvPr>
        </p:nvSpPr>
        <p:spPr>
          <a:xfrm>
            <a:off x="1090069" y="4573377"/>
            <a:ext cx="8035342" cy="882904"/>
          </a:xfrm>
        </p:spPr>
        <p:txBody>
          <a:bodyPr>
            <a:normAutofit fontScale="92500" lnSpcReduction="10000"/>
          </a:bodyPr>
          <a:lstStyle/>
          <a:p>
            <a:r>
              <a:rPr lang="en-US" b="1" dirty="0"/>
              <a:t>Presenter: </a:t>
            </a:r>
            <a:r>
              <a:rPr lang="en-US" dirty="0"/>
              <a:t>Samson Dawit Bekele</a:t>
            </a:r>
          </a:p>
          <a:p>
            <a:r>
              <a:rPr lang="en-US" b="1" dirty="0"/>
              <a:t>Advisor: </a:t>
            </a:r>
            <a:r>
              <a:rPr lang="en-US" dirty="0"/>
              <a:t>Assoc. Prof. </a:t>
            </a:r>
            <a:r>
              <a:rPr lang="en-US" dirty="0" err="1"/>
              <a:t>Imankulov</a:t>
            </a:r>
            <a:r>
              <a:rPr lang="en-US" dirty="0"/>
              <a:t> Timur (PhD)</a:t>
            </a:r>
          </a:p>
          <a:p>
            <a:endParaRPr lang="en-US" dirty="0"/>
          </a:p>
        </p:txBody>
      </p:sp>
    </p:spTree>
    <p:extLst>
      <p:ext uri="{BB962C8B-B14F-4D97-AF65-F5344CB8AC3E}">
        <p14:creationId xmlns:p14="http://schemas.microsoft.com/office/powerpoint/2010/main" val="887236610"/>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28311B"/>
      </a:dk2>
      <a:lt2>
        <a:srgbClr val="F1F0F3"/>
      </a:lt2>
      <a:accent1>
        <a:srgbClr val="85AE44"/>
      </a:accent1>
      <a:accent2>
        <a:srgbClr val="A8A538"/>
      </a:accent2>
      <a:accent3>
        <a:srgbClr val="C38F4D"/>
      </a:accent3>
      <a:accent4>
        <a:srgbClr val="B14B3B"/>
      </a:accent4>
      <a:accent5>
        <a:srgbClr val="C34D6D"/>
      </a:accent5>
      <a:accent6>
        <a:srgbClr val="B13B8D"/>
      </a:accent6>
      <a:hlink>
        <a:srgbClr val="C5515E"/>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598</Words>
  <Application>Microsoft Office PowerPoint</Application>
  <PresentationFormat>Widescreen</PresentationFormat>
  <Paragraphs>48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Neue Haas Grotesk Text Pro</vt:lpstr>
      <vt:lpstr>Söhne</vt:lpstr>
      <vt:lpstr>SwellVTI</vt:lpstr>
      <vt:lpstr>Predicting Academic Success:  A foundational step towards personalized education</vt:lpstr>
      <vt:lpstr>Previous Studies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Academic Success:  A foundational step towards personalized education</dc:title>
  <dc:creator>Bekele Samson Dawit</dc:creator>
  <cp:lastModifiedBy>Bekele Samson Dawit</cp:lastModifiedBy>
  <cp:revision>2</cp:revision>
  <dcterms:created xsi:type="dcterms:W3CDTF">2024-02-22T13:02:12Z</dcterms:created>
  <dcterms:modified xsi:type="dcterms:W3CDTF">2024-03-21T07:37:17Z</dcterms:modified>
</cp:coreProperties>
</file>