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65" r:id="rId3"/>
    <p:sldId id="259" r:id="rId4"/>
    <p:sldId id="266" r:id="rId5"/>
    <p:sldId id="261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AD19E-C136-4DFE-AA01-E20E353064A5}" v="15" dt="2024-02-22T13:24:5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kele Samson Dawit" userId="7a2f564f-b7be-4502-8825-8dab2e58878a" providerId="ADAL" clId="{4FCAD19E-C136-4DFE-AA01-E20E353064A5}"/>
    <pc:docChg chg="custSel addSld delSld modSld">
      <pc:chgData name="Bekele Samson Dawit" userId="7a2f564f-b7be-4502-8825-8dab2e58878a" providerId="ADAL" clId="{4FCAD19E-C136-4DFE-AA01-E20E353064A5}" dt="2024-02-22T13:28:21.461" v="211" actId="14100"/>
      <pc:docMkLst>
        <pc:docMk/>
      </pc:docMkLst>
      <pc:sldChg chg="modSp add del mod">
        <pc:chgData name="Bekele Samson Dawit" userId="7a2f564f-b7be-4502-8825-8dab2e58878a" providerId="ADAL" clId="{4FCAD19E-C136-4DFE-AA01-E20E353064A5}" dt="2024-02-22T13:19:17.042" v="2" actId="47"/>
        <pc:sldMkLst>
          <pc:docMk/>
          <pc:sldMk cId="130540155" sldId="257"/>
        </pc:sldMkLst>
        <pc:spChg chg="mod">
          <ac:chgData name="Bekele Samson Dawit" userId="7a2f564f-b7be-4502-8825-8dab2e58878a" providerId="ADAL" clId="{4FCAD19E-C136-4DFE-AA01-E20E353064A5}" dt="2024-02-22T13:19:11.313" v="1" actId="27636"/>
          <ac:spMkLst>
            <pc:docMk/>
            <pc:sldMk cId="130540155" sldId="257"/>
            <ac:spMk id="4" creationId="{CD290E2A-1BD0-1B03-6234-0A9199E8943C}"/>
          </ac:spMkLst>
        </pc:spChg>
      </pc:sldChg>
      <pc:sldChg chg="modSp mod">
        <pc:chgData name="Bekele Samson Dawit" userId="7a2f564f-b7be-4502-8825-8dab2e58878a" providerId="ADAL" clId="{4FCAD19E-C136-4DFE-AA01-E20E353064A5}" dt="2024-02-22T13:24:20.257" v="149" actId="20577"/>
        <pc:sldMkLst>
          <pc:docMk/>
          <pc:sldMk cId="2870169506" sldId="263"/>
        </pc:sldMkLst>
        <pc:spChg chg="mod">
          <ac:chgData name="Bekele Samson Dawit" userId="7a2f564f-b7be-4502-8825-8dab2e58878a" providerId="ADAL" clId="{4FCAD19E-C136-4DFE-AA01-E20E353064A5}" dt="2024-02-22T13:24:20.257" v="149" actId="20577"/>
          <ac:spMkLst>
            <pc:docMk/>
            <pc:sldMk cId="2870169506" sldId="263"/>
            <ac:spMk id="3" creationId="{F84AA83B-A8B9-D1FD-DEE3-C4B82DD42AAC}"/>
          </ac:spMkLst>
        </pc:spChg>
      </pc:sldChg>
      <pc:sldChg chg="addSp delSp modSp new mod">
        <pc:chgData name="Bekele Samson Dawit" userId="7a2f564f-b7be-4502-8825-8dab2e58878a" providerId="ADAL" clId="{4FCAD19E-C136-4DFE-AA01-E20E353064A5}" dt="2024-02-22T13:28:21.461" v="211" actId="14100"/>
        <pc:sldMkLst>
          <pc:docMk/>
          <pc:sldMk cId="4096224290" sldId="265"/>
        </pc:sldMkLst>
        <pc:spChg chg="del">
          <ac:chgData name="Bekele Samson Dawit" userId="7a2f564f-b7be-4502-8825-8dab2e58878a" providerId="ADAL" clId="{4FCAD19E-C136-4DFE-AA01-E20E353064A5}" dt="2024-02-22T13:19:25.145" v="4"/>
          <ac:spMkLst>
            <pc:docMk/>
            <pc:sldMk cId="4096224290" sldId="265"/>
            <ac:spMk id="2" creationId="{45B6AE92-EAA9-DE47-CB5C-4D53C86220D4}"/>
          </ac:spMkLst>
        </pc:spChg>
        <pc:spChg chg="del">
          <ac:chgData name="Bekele Samson Dawit" userId="7a2f564f-b7be-4502-8825-8dab2e58878a" providerId="ADAL" clId="{4FCAD19E-C136-4DFE-AA01-E20E353064A5}" dt="2024-02-22T13:19:54.808" v="9" actId="478"/>
          <ac:spMkLst>
            <pc:docMk/>
            <pc:sldMk cId="4096224290" sldId="265"/>
            <ac:spMk id="3" creationId="{81639101-3223-3FDE-450D-DEAC18DBB4BC}"/>
          </ac:spMkLst>
        </pc:spChg>
        <pc:spChg chg="add mod">
          <ac:chgData name="Bekele Samson Dawit" userId="7a2f564f-b7be-4502-8825-8dab2e58878a" providerId="ADAL" clId="{4FCAD19E-C136-4DFE-AA01-E20E353064A5}" dt="2024-02-22T13:25:51.738" v="181" actId="1076"/>
          <ac:spMkLst>
            <pc:docMk/>
            <pc:sldMk cId="4096224290" sldId="265"/>
            <ac:spMk id="4" creationId="{5720098F-C81A-0629-C95B-43B074E7D2A0}"/>
          </ac:spMkLst>
        </pc:spChg>
        <pc:spChg chg="add mod">
          <ac:chgData name="Bekele Samson Dawit" userId="7a2f564f-b7be-4502-8825-8dab2e58878a" providerId="ADAL" clId="{4FCAD19E-C136-4DFE-AA01-E20E353064A5}" dt="2024-02-22T13:25:33.800" v="177" actId="403"/>
          <ac:spMkLst>
            <pc:docMk/>
            <pc:sldMk cId="4096224290" sldId="265"/>
            <ac:spMk id="5" creationId="{D034AA08-2F3B-522C-4D91-903777A78AA4}"/>
          </ac:spMkLst>
        </pc:spChg>
        <pc:spChg chg="add del mod">
          <ac:chgData name="Bekele Samson Dawit" userId="7a2f564f-b7be-4502-8825-8dab2e58878a" providerId="ADAL" clId="{4FCAD19E-C136-4DFE-AA01-E20E353064A5}" dt="2024-02-22T13:24:40.538" v="159" actId="478"/>
          <ac:spMkLst>
            <pc:docMk/>
            <pc:sldMk cId="4096224290" sldId="265"/>
            <ac:spMk id="8" creationId="{6505BA55-8997-7129-DAAD-B56E0321453A}"/>
          </ac:spMkLst>
        </pc:spChg>
        <pc:spChg chg="add mod">
          <ac:chgData name="Bekele Samson Dawit" userId="7a2f564f-b7be-4502-8825-8dab2e58878a" providerId="ADAL" clId="{4FCAD19E-C136-4DFE-AA01-E20E353064A5}" dt="2024-02-22T13:25:12.323" v="170" actId="1076"/>
          <ac:spMkLst>
            <pc:docMk/>
            <pc:sldMk cId="4096224290" sldId="265"/>
            <ac:spMk id="9" creationId="{6D8C01FC-DC4A-DCB6-74B7-3ACD8BB7B5D1}"/>
          </ac:spMkLst>
        </pc:spChg>
        <pc:spChg chg="add mod">
          <ac:chgData name="Bekele Samson Dawit" userId="7a2f564f-b7be-4502-8825-8dab2e58878a" providerId="ADAL" clId="{4FCAD19E-C136-4DFE-AA01-E20E353064A5}" dt="2024-02-22T13:20:57.306" v="30" actId="208"/>
          <ac:spMkLst>
            <pc:docMk/>
            <pc:sldMk cId="4096224290" sldId="265"/>
            <ac:spMk id="10" creationId="{F4A461BD-F20C-CAB4-F749-D439C69797DC}"/>
          </ac:spMkLst>
        </pc:spChg>
        <pc:spChg chg="add mod">
          <ac:chgData name="Bekele Samson Dawit" userId="7a2f564f-b7be-4502-8825-8dab2e58878a" providerId="ADAL" clId="{4FCAD19E-C136-4DFE-AA01-E20E353064A5}" dt="2024-02-22T13:28:21.461" v="211" actId="14100"/>
          <ac:spMkLst>
            <pc:docMk/>
            <pc:sldMk cId="4096224290" sldId="265"/>
            <ac:spMk id="11" creationId="{251AFA8B-F1A5-255D-89CB-C11ABAA4668F}"/>
          </ac:spMkLst>
        </pc:spChg>
        <pc:spChg chg="add mod">
          <ac:chgData name="Bekele Samson Dawit" userId="7a2f564f-b7be-4502-8825-8dab2e58878a" providerId="ADAL" clId="{4FCAD19E-C136-4DFE-AA01-E20E353064A5}" dt="2024-02-22T13:25:57.707" v="183" actId="1076"/>
          <ac:spMkLst>
            <pc:docMk/>
            <pc:sldMk cId="4096224290" sldId="265"/>
            <ac:spMk id="12" creationId="{C5E80CB9-E0A0-C41D-F076-62DCF2A20D37}"/>
          </ac:spMkLst>
        </pc:spChg>
        <pc:spChg chg="add del mod">
          <ac:chgData name="Bekele Samson Dawit" userId="7a2f564f-b7be-4502-8825-8dab2e58878a" providerId="ADAL" clId="{4FCAD19E-C136-4DFE-AA01-E20E353064A5}" dt="2024-02-22T13:24:41.817" v="160" actId="478"/>
          <ac:spMkLst>
            <pc:docMk/>
            <pc:sldMk cId="4096224290" sldId="265"/>
            <ac:spMk id="13" creationId="{654F50BA-7F80-5EB9-A65E-F5E60F3A4100}"/>
          </ac:spMkLst>
        </pc:spChg>
        <pc:spChg chg="add del mod">
          <ac:chgData name="Bekele Samson Dawit" userId="7a2f564f-b7be-4502-8825-8dab2e58878a" providerId="ADAL" clId="{4FCAD19E-C136-4DFE-AA01-E20E353064A5}" dt="2024-02-22T13:24:43.359" v="161" actId="478"/>
          <ac:spMkLst>
            <pc:docMk/>
            <pc:sldMk cId="4096224290" sldId="265"/>
            <ac:spMk id="15" creationId="{84E4680A-27AD-C51C-CDC8-704CE12F36F4}"/>
          </ac:spMkLst>
        </pc:spChg>
        <pc:spChg chg="add del mod">
          <ac:chgData name="Bekele Samson Dawit" userId="7a2f564f-b7be-4502-8825-8dab2e58878a" providerId="ADAL" clId="{4FCAD19E-C136-4DFE-AA01-E20E353064A5}" dt="2024-02-22T13:24:49.105" v="163" actId="478"/>
          <ac:spMkLst>
            <pc:docMk/>
            <pc:sldMk cId="4096224290" sldId="265"/>
            <ac:spMk id="16" creationId="{F77F4D26-1019-9CE3-3A40-105F9DC2FDF3}"/>
          </ac:spMkLst>
        </pc:spChg>
        <pc:spChg chg="add del mod">
          <ac:chgData name="Bekele Samson Dawit" userId="7a2f564f-b7be-4502-8825-8dab2e58878a" providerId="ADAL" clId="{4FCAD19E-C136-4DFE-AA01-E20E353064A5}" dt="2024-02-22T13:24:51.606" v="164" actId="478"/>
          <ac:spMkLst>
            <pc:docMk/>
            <pc:sldMk cId="4096224290" sldId="265"/>
            <ac:spMk id="18" creationId="{99DEB846-460F-17E1-1D4B-FF13EA27EAAA}"/>
          </ac:spMkLst>
        </pc:spChg>
        <pc:spChg chg="add mod">
          <ac:chgData name="Bekele Samson Dawit" userId="7a2f564f-b7be-4502-8825-8dab2e58878a" providerId="ADAL" clId="{4FCAD19E-C136-4DFE-AA01-E20E353064A5}" dt="2024-02-22T13:25:45.571" v="180" actId="1076"/>
          <ac:spMkLst>
            <pc:docMk/>
            <pc:sldMk cId="4096224290" sldId="265"/>
            <ac:spMk id="19" creationId="{EDC89C60-16AC-7ECB-190B-10817BF89CBA}"/>
          </ac:spMkLst>
        </pc:spChg>
        <pc:cxnChg chg="add mod">
          <ac:chgData name="Bekele Samson Dawit" userId="7a2f564f-b7be-4502-8825-8dab2e58878a" providerId="ADAL" clId="{4FCAD19E-C136-4DFE-AA01-E20E353064A5}" dt="2024-02-22T13:20:00.490" v="12"/>
          <ac:cxnSpMkLst>
            <pc:docMk/>
            <pc:sldMk cId="4096224290" sldId="265"/>
            <ac:cxnSpMk id="6" creationId="{E6B29D36-395C-2B68-0979-226D21C9634B}"/>
          </ac:cxnSpMkLst>
        </pc:cxnChg>
        <pc:cxnChg chg="add mod">
          <ac:chgData name="Bekele Samson Dawit" userId="7a2f564f-b7be-4502-8825-8dab2e58878a" providerId="ADAL" clId="{4FCAD19E-C136-4DFE-AA01-E20E353064A5}" dt="2024-02-22T13:20:04.501" v="13"/>
          <ac:cxnSpMkLst>
            <pc:docMk/>
            <pc:sldMk cId="4096224290" sldId="265"/>
            <ac:cxnSpMk id="7" creationId="{477113B6-EF23-B1D0-CA1F-32CD7578272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FD65-BBCE-48D7-B475-A628E35E8C9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644D2-586B-4795-A852-F2D23302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-success.streamlit.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lab.com/samsondawit/student-succes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32102-B66D-7D9C-5347-CEABB3CE5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34" y="1786313"/>
            <a:ext cx="11483131" cy="12572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Predicting Academic Success: </a:t>
            </a:r>
            <a:br>
              <a:rPr lang="en-US" sz="3200" dirty="0"/>
            </a:br>
            <a:r>
              <a:rPr lang="en-US" sz="3200" dirty="0"/>
              <a:t>A foundational step towards personalized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E4340-AA33-8FB6-0B60-1161C4C2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75" y="4001837"/>
            <a:ext cx="7548695" cy="2978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b="1" dirty="0"/>
              <a:t>Presenter: </a:t>
            </a:r>
            <a:r>
              <a:rPr lang="en-US" dirty="0"/>
              <a:t>Samson Dawit Bekele</a:t>
            </a:r>
          </a:p>
          <a:p>
            <a:pPr indent="-22860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Course, Department of Computer Science, FIT,</a:t>
            </a:r>
            <a:br>
              <a:rPr lang="en-US" dirty="0"/>
            </a:br>
            <a:r>
              <a:rPr lang="en-US" dirty="0"/>
              <a:t>Al-</a:t>
            </a:r>
            <a:r>
              <a:rPr lang="en-US" dirty="0" err="1"/>
              <a:t>Farabi</a:t>
            </a:r>
            <a:r>
              <a:rPr lang="en-US" dirty="0"/>
              <a:t> Kazakh National University</a:t>
            </a:r>
          </a:p>
          <a:p>
            <a:pPr indent="-228600"/>
            <a:r>
              <a:rPr lang="en-US" b="1" dirty="0"/>
              <a:t>Advisor: </a:t>
            </a:r>
            <a:r>
              <a:rPr lang="en-US" dirty="0"/>
              <a:t>Assoc. Prof., PhD, </a:t>
            </a:r>
            <a:r>
              <a:rPr lang="en-US" dirty="0" err="1"/>
              <a:t>Imankulov</a:t>
            </a:r>
            <a:r>
              <a:rPr lang="en-US" dirty="0"/>
              <a:t> Timur </a:t>
            </a:r>
            <a:r>
              <a:rPr lang="en-US" dirty="0" err="1"/>
              <a:t>Sakenovich</a:t>
            </a:r>
            <a:endParaRPr lang="en-US" dirty="0"/>
          </a:p>
          <a:p>
            <a:pPr indent="-228600"/>
            <a:endParaRPr lang="en-US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E33A69E7-F6E3-050E-31E9-A6306258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37" r="-3" b="27336"/>
          <a:stretch/>
        </p:blipFill>
        <p:spPr>
          <a:xfrm>
            <a:off x="6820891" y="363062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F40DABA-4EDE-D29C-76D5-2CA693CE8E43}"/>
              </a:ext>
            </a:extLst>
          </p:cNvPr>
          <p:cNvSpPr txBox="1">
            <a:spLocks/>
          </p:cNvSpPr>
          <p:nvPr/>
        </p:nvSpPr>
        <p:spPr>
          <a:xfrm>
            <a:off x="4819592" y="6509542"/>
            <a:ext cx="4002597" cy="272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en-US" dirty="0"/>
              <a:t>Digital </a:t>
            </a:r>
            <a:r>
              <a:rPr lang="en-US" dirty="0" err="1"/>
              <a:t>Farabi</a:t>
            </a:r>
            <a:r>
              <a:rPr lang="en-US" dirty="0"/>
              <a:t>, March 2024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B9181F-6041-A3DB-D7DE-6FEC65B656EB}"/>
              </a:ext>
            </a:extLst>
          </p:cNvPr>
          <p:cNvSpPr txBox="1">
            <a:spLocks/>
          </p:cNvSpPr>
          <p:nvPr/>
        </p:nvSpPr>
        <p:spPr>
          <a:xfrm>
            <a:off x="4928873" y="3017748"/>
            <a:ext cx="2334251" cy="53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6556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20098F-C81A-0629-C95B-43B074E7D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948" y="119235"/>
            <a:ext cx="11694252" cy="1466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Academic Success Predictor - a </a:t>
            </a:r>
            <a:r>
              <a:rPr lang="en-US" sz="3400" dirty="0">
                <a:solidFill>
                  <a:srgbClr val="FF0000"/>
                </a:solidFill>
              </a:rPr>
              <a:t>critical first step </a:t>
            </a:r>
            <a:r>
              <a:rPr lang="en-US" sz="3400" dirty="0"/>
              <a:t>towards personalized education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1AFA8B-F1A5-255D-89CB-C11ABAA4668F}"/>
              </a:ext>
            </a:extLst>
          </p:cNvPr>
          <p:cNvSpPr txBox="1">
            <a:spLocks/>
          </p:cNvSpPr>
          <p:nvPr/>
        </p:nvSpPr>
        <p:spPr>
          <a:xfrm>
            <a:off x="785364" y="2343086"/>
            <a:ext cx="10319267" cy="322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Recommending courses based on learning preference and academic performance is </a:t>
            </a:r>
            <a:r>
              <a:rPr lang="en-US" sz="2000" dirty="0">
                <a:solidFill>
                  <a:srgbClr val="FF0000"/>
                </a:solidFill>
              </a:rPr>
              <a:t>almost impossible </a:t>
            </a:r>
            <a:r>
              <a:rPr lang="en-US" sz="2000" dirty="0"/>
              <a:t>as shown by previous studies.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This is because of the </a:t>
            </a:r>
            <a:r>
              <a:rPr lang="en-US" sz="2000" dirty="0">
                <a:solidFill>
                  <a:srgbClr val="FF0000"/>
                </a:solidFill>
              </a:rPr>
              <a:t>lack of appropriate datasets</a:t>
            </a:r>
            <a:r>
              <a:rPr lang="en-US" sz="2000" dirty="0"/>
              <a:t>, however, we propose to </a:t>
            </a:r>
            <a:r>
              <a:rPr lang="en-US" sz="2000" dirty="0">
                <a:solidFill>
                  <a:srgbClr val="FF0000"/>
                </a:solidFill>
              </a:rPr>
              <a:t>predict academic success </a:t>
            </a:r>
            <a:r>
              <a:rPr lang="en-US" sz="2000" dirty="0"/>
              <a:t>as it is a first critical step towards personalized education.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have developed a user interface for our trained models, serving as a </a:t>
            </a:r>
            <a:r>
              <a:rPr lang="en-US" sz="2000" dirty="0">
                <a:solidFill>
                  <a:srgbClr val="FF0000"/>
                </a:solidFill>
              </a:rPr>
              <a:t>proof of concept </a:t>
            </a:r>
            <a:r>
              <a:rPr lang="en-US" sz="2000" dirty="0"/>
              <a:t>to illustrate the potential applications in personalized education.</a:t>
            </a:r>
          </a:p>
        </p:txBody>
      </p:sp>
    </p:spTree>
    <p:extLst>
      <p:ext uri="{BB962C8B-B14F-4D97-AF65-F5344CB8AC3E}">
        <p14:creationId xmlns:p14="http://schemas.microsoft.com/office/powerpoint/2010/main" val="40962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9DD0DD0-17AE-809E-6B02-6D9FAD8187B8}"/>
              </a:ext>
            </a:extLst>
          </p:cNvPr>
          <p:cNvSpPr txBox="1">
            <a:spLocks/>
          </p:cNvSpPr>
          <p:nvPr/>
        </p:nvSpPr>
        <p:spPr>
          <a:xfrm>
            <a:off x="2510884" y="461219"/>
            <a:ext cx="7170231" cy="816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User Interface – Tech Stack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93E47-C555-0E54-69F7-5EFB290ED1F9}"/>
              </a:ext>
            </a:extLst>
          </p:cNvPr>
          <p:cNvSpPr txBox="1">
            <a:spLocks/>
          </p:cNvSpPr>
          <p:nvPr/>
        </p:nvSpPr>
        <p:spPr>
          <a:xfrm>
            <a:off x="179724" y="529313"/>
            <a:ext cx="8267296" cy="816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1A985E-566D-725B-F11D-9C9FC273B373}"/>
              </a:ext>
            </a:extLst>
          </p:cNvPr>
          <p:cNvSpPr txBox="1">
            <a:spLocks/>
          </p:cNvSpPr>
          <p:nvPr/>
        </p:nvSpPr>
        <p:spPr>
          <a:xfrm>
            <a:off x="545991" y="1881385"/>
            <a:ext cx="10319267" cy="4434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The user interface was made using a python framework called </a:t>
            </a:r>
            <a:r>
              <a:rPr lang="en-US" sz="2000" dirty="0" err="1">
                <a:solidFill>
                  <a:srgbClr val="FF0000"/>
                </a:solidFill>
              </a:rPr>
              <a:t>Streamlit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It is a framework to build </a:t>
            </a:r>
            <a:r>
              <a:rPr lang="en-US" sz="2000" dirty="0">
                <a:solidFill>
                  <a:srgbClr val="FF0000"/>
                </a:solidFill>
              </a:rPr>
              <a:t>web applications for machine learning.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The UI built allows educators, administrators, and students </a:t>
            </a:r>
            <a:r>
              <a:rPr lang="en-US" sz="2000" dirty="0">
                <a:solidFill>
                  <a:srgbClr val="FF0000"/>
                </a:solidFill>
              </a:rPr>
              <a:t>predict academic outcomes </a:t>
            </a:r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academic, socio-economic, demographic, </a:t>
            </a:r>
            <a:r>
              <a:rPr lang="en-US" sz="2000" dirty="0">
                <a:solidFill>
                  <a:schemeClr val="tx2"/>
                </a:solidFill>
              </a:rPr>
              <a:t>and</a:t>
            </a:r>
            <a:r>
              <a:rPr lang="en-US" sz="2000" dirty="0">
                <a:solidFill>
                  <a:srgbClr val="FF0000"/>
                </a:solidFill>
              </a:rPr>
              <a:t> social features. 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There are a total of </a:t>
            </a:r>
            <a:r>
              <a:rPr lang="en-US" sz="2000" dirty="0">
                <a:solidFill>
                  <a:srgbClr val="FF0000"/>
                </a:solidFill>
              </a:rPr>
              <a:t>4 models </a:t>
            </a:r>
            <a:r>
              <a:rPr lang="en-US" sz="2000" dirty="0">
                <a:solidFill>
                  <a:schemeClr val="tx2"/>
                </a:solidFill>
              </a:rPr>
              <a:t>to make predictions of various academic outcomes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SQLite3</a:t>
            </a:r>
            <a:r>
              <a:rPr lang="en-US" sz="2000" dirty="0"/>
              <a:t> was used to store the datasets in different tables of a database.</a:t>
            </a:r>
          </a:p>
        </p:txBody>
      </p:sp>
      <p:pic>
        <p:nvPicPr>
          <p:cNvPr id="3" name="Picture 2" descr="Python Tutorial: Streamlit | DataCamp">
            <a:extLst>
              <a:ext uri="{FF2B5EF4-FFF2-40B4-BE49-F238E27FC236}">
                <a16:creationId xmlns:a16="http://schemas.microsoft.com/office/drawing/2014/main" id="{71374028-499E-1A40-DF72-D07DCE47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16" y="1664067"/>
            <a:ext cx="2228013" cy="1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ite">
            <a:extLst>
              <a:ext uri="{FF2B5EF4-FFF2-40B4-BE49-F238E27FC236}">
                <a16:creationId xmlns:a16="http://schemas.microsoft.com/office/drawing/2014/main" id="{BE7CD0DE-8BE0-3867-BEA2-6F7CDF74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16" y="5571594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9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CF6-7953-E76A-A38F-9C433E66D3D0}"/>
              </a:ext>
            </a:extLst>
          </p:cNvPr>
          <p:cNvSpPr txBox="1">
            <a:spLocks/>
          </p:cNvSpPr>
          <p:nvPr/>
        </p:nvSpPr>
        <p:spPr>
          <a:xfrm>
            <a:off x="2943325" y="43177"/>
            <a:ext cx="7257590" cy="40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The 4 academic success predictor models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4A6F-DDE7-CF7A-E2CC-AE862CBA2A3B}"/>
              </a:ext>
            </a:extLst>
          </p:cNvPr>
          <p:cNvSpPr txBox="1">
            <a:spLocks/>
          </p:cNvSpPr>
          <p:nvPr/>
        </p:nvSpPr>
        <p:spPr>
          <a:xfrm>
            <a:off x="156476" y="898055"/>
            <a:ext cx="5730521" cy="243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Logistic Regression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graduation and dropout rates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92%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4424 students and 36 features. 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Socio-economic, demographic, macro, and enrollment data, academic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Preprocessing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(3630x33)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Key Factors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Academic and soci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o-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economic factors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1333F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1333F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D6B677-8CFA-EEC1-796C-57FFBA31DE96}"/>
              </a:ext>
            </a:extLst>
          </p:cNvPr>
          <p:cNvSpPr txBox="1">
            <a:spLocks/>
          </p:cNvSpPr>
          <p:nvPr/>
        </p:nvSpPr>
        <p:spPr>
          <a:xfrm>
            <a:off x="406205" y="563585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95C4A-A2C7-C58B-C09A-00D93520C001}"/>
              </a:ext>
            </a:extLst>
          </p:cNvPr>
          <p:cNvSpPr txBox="1">
            <a:spLocks/>
          </p:cNvSpPr>
          <p:nvPr/>
        </p:nvSpPr>
        <p:spPr>
          <a:xfrm>
            <a:off x="6096000" y="898055"/>
            <a:ext cx="6016086" cy="2671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Support Vector Classifier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pass or fail rate in a Math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91%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From high school, Includes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32 features and 395 data 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points. Contains student grades, demographic, social and school-related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Key Factors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Academic performance (grades, study time), social behaviors (going out, travel), and other factors like health and parent's job.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C420DB-7C2A-6676-5C75-CF889913C58D}"/>
              </a:ext>
            </a:extLst>
          </p:cNvPr>
          <p:cNvSpPr txBox="1">
            <a:spLocks/>
          </p:cNvSpPr>
          <p:nvPr/>
        </p:nvSpPr>
        <p:spPr>
          <a:xfrm>
            <a:off x="6282672" y="534229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924863-74E9-16F5-91AC-24C1AC4956AD}"/>
              </a:ext>
            </a:extLst>
          </p:cNvPr>
          <p:cNvCxnSpPr>
            <a:cxnSpLocks/>
          </p:cNvCxnSpPr>
          <p:nvPr/>
        </p:nvCxnSpPr>
        <p:spPr>
          <a:xfrm>
            <a:off x="5939161" y="701336"/>
            <a:ext cx="0" cy="6054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DB8860-A0B6-28BC-108F-4FE9DBE17CA5}"/>
              </a:ext>
            </a:extLst>
          </p:cNvPr>
          <p:cNvCxnSpPr>
            <a:cxnSpLocks/>
          </p:cNvCxnSpPr>
          <p:nvPr/>
        </p:nvCxnSpPr>
        <p:spPr>
          <a:xfrm>
            <a:off x="186672" y="348658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AE6DBF65-6A7D-E477-6037-ACB021F4B1E5}"/>
              </a:ext>
            </a:extLst>
          </p:cNvPr>
          <p:cNvSpPr txBox="1">
            <a:spLocks/>
          </p:cNvSpPr>
          <p:nvPr/>
        </p:nvSpPr>
        <p:spPr>
          <a:xfrm>
            <a:off x="156476" y="3558859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739F8E-1F55-23AA-3EF0-0DC42A83E0C6}"/>
              </a:ext>
            </a:extLst>
          </p:cNvPr>
          <p:cNvSpPr txBox="1">
            <a:spLocks/>
          </p:cNvSpPr>
          <p:nvPr/>
        </p:nvSpPr>
        <p:spPr>
          <a:xfrm>
            <a:off x="51809" y="3851666"/>
            <a:ext cx="5783032" cy="2957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Support Vector Classifier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pass or fail rate in a Portuguese language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95%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From high school, includes student grades, demographic, social and school-related features. It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has 32 features and 649 data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Insights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model considers academic records, health status, family relations, free time and aspirations for higher education as key features.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0BF404-2F71-FF9B-EEC9-36CB0DC5F974}"/>
              </a:ext>
            </a:extLst>
          </p:cNvPr>
          <p:cNvSpPr txBox="1">
            <a:spLocks/>
          </p:cNvSpPr>
          <p:nvPr/>
        </p:nvSpPr>
        <p:spPr>
          <a:xfrm>
            <a:off x="6070884" y="3848209"/>
            <a:ext cx="5783032" cy="2957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Stacking 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Classifier (Random Forest, </a:t>
            </a:r>
            <a:r>
              <a:rPr lang="en-US" sz="1600" dirty="0" err="1">
                <a:solidFill>
                  <a:srgbClr val="31333F"/>
                </a:solidFill>
                <a:latin typeface="Source Sans Pro" panose="020B0503030403020204" pitchFamily="34" charset="0"/>
              </a:rPr>
              <a:t>Adaboost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, Logistic regression (LR) as base learners and LR as final learner)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pass or fail rate in an 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academic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83%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(lower accuracy)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From university, includes student grades, demographic, social and school-related features. It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has 31 features and 145 data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Insights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Not possible from stacking but base learners considered: academic, social, and socio-economic features important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8C79DB-6E4C-3025-3B85-3FA2129AE0F0}"/>
              </a:ext>
            </a:extLst>
          </p:cNvPr>
          <p:cNvSpPr txBox="1">
            <a:spLocks/>
          </p:cNvSpPr>
          <p:nvPr/>
        </p:nvSpPr>
        <p:spPr>
          <a:xfrm>
            <a:off x="6145854" y="3527151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2324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49B9-AA3B-F6AD-8781-2B65F4BE34CA}"/>
              </a:ext>
            </a:extLst>
          </p:cNvPr>
          <p:cNvSpPr txBox="1">
            <a:spLocks/>
          </p:cNvSpPr>
          <p:nvPr/>
        </p:nvSpPr>
        <p:spPr>
          <a:xfrm>
            <a:off x="846306" y="2797126"/>
            <a:ext cx="3806351" cy="816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How it works</a:t>
            </a:r>
          </a:p>
        </p:txBody>
      </p:sp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2FED20-3224-66B9-428A-49EF0653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06" y="31072"/>
            <a:ext cx="4976428" cy="67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5963-FC16-A5AD-BA4F-E06D0F02B300}"/>
              </a:ext>
            </a:extLst>
          </p:cNvPr>
          <p:cNvSpPr txBox="1">
            <a:spLocks/>
          </p:cNvSpPr>
          <p:nvPr/>
        </p:nvSpPr>
        <p:spPr>
          <a:xfrm>
            <a:off x="439926" y="3404081"/>
            <a:ext cx="7084999" cy="62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Future Work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A83B-A8B9-D1FD-DEE3-C4B82DD42AAC}"/>
              </a:ext>
            </a:extLst>
          </p:cNvPr>
          <p:cNvSpPr txBox="1">
            <a:spLocks/>
          </p:cNvSpPr>
          <p:nvPr/>
        </p:nvSpPr>
        <p:spPr>
          <a:xfrm>
            <a:off x="439926" y="4040691"/>
            <a:ext cx="11312148" cy="172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Creating our </a:t>
            </a:r>
            <a:r>
              <a:rPr lang="en-US" sz="2000" dirty="0">
                <a:solidFill>
                  <a:srgbClr val="FF0000"/>
                </a:solidFill>
              </a:rPr>
              <a:t>own dataset </a:t>
            </a:r>
            <a:r>
              <a:rPr lang="en-US" sz="2000" dirty="0"/>
              <a:t>by creating a comprehensive and ethical </a:t>
            </a:r>
            <a:r>
              <a:rPr lang="en-US" sz="2000" dirty="0">
                <a:solidFill>
                  <a:srgbClr val="FF0000"/>
                </a:solidFill>
              </a:rPr>
              <a:t>survey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to integrate personalization variables, as done by </a:t>
            </a:r>
            <a:r>
              <a:rPr lang="en-US" sz="2000" dirty="0" err="1"/>
              <a:t>Nabizadeh</a:t>
            </a:r>
            <a:r>
              <a:rPr lang="en-US" sz="2000" dirty="0"/>
              <a:t>, S. et al</a:t>
            </a:r>
            <a:r>
              <a:rPr lang="en-US" sz="2000" baseline="50000" dirty="0"/>
              <a:t>1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Integrate to </a:t>
            </a:r>
            <a:r>
              <a:rPr lang="en-US" sz="2000" dirty="0">
                <a:solidFill>
                  <a:srgbClr val="FF0000"/>
                </a:solidFill>
              </a:rPr>
              <a:t>Univer</a:t>
            </a:r>
            <a:r>
              <a:rPr lang="en-US" sz="2000" dirty="0"/>
              <a:t> system to develop a real-time recommendation system.</a:t>
            </a:r>
          </a:p>
          <a:p>
            <a:pPr algn="just"/>
            <a:r>
              <a:rPr lang="en-US" sz="2000" dirty="0"/>
              <a:t>Collaborate with other universities for more a </a:t>
            </a:r>
            <a:r>
              <a:rPr lang="en-US" sz="2000" dirty="0">
                <a:solidFill>
                  <a:srgbClr val="FF0000"/>
                </a:solidFill>
              </a:rPr>
              <a:t>representative</a:t>
            </a:r>
            <a:r>
              <a:rPr lang="en-US" sz="2000" dirty="0"/>
              <a:t> sampling.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E60D9-90F6-A598-946D-2BB6D7EFF76A}"/>
              </a:ext>
            </a:extLst>
          </p:cNvPr>
          <p:cNvSpPr txBox="1"/>
          <p:nvPr/>
        </p:nvSpPr>
        <p:spPr>
          <a:xfrm>
            <a:off x="277378" y="6250377"/>
            <a:ext cx="8807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100" dirty="0" err="1"/>
              <a:t>Nabizadeh</a:t>
            </a:r>
            <a:r>
              <a:rPr lang="en-US" sz="1100" dirty="0"/>
              <a:t>, S., </a:t>
            </a:r>
            <a:r>
              <a:rPr lang="en-US" sz="1100" dirty="0" err="1"/>
              <a:t>Hajian</a:t>
            </a:r>
            <a:r>
              <a:rPr lang="en-US" sz="1100" dirty="0"/>
              <a:t>, S., </a:t>
            </a:r>
            <a:r>
              <a:rPr lang="en-US" sz="1100" dirty="0" err="1"/>
              <a:t>Sheikhan</a:t>
            </a:r>
            <a:r>
              <a:rPr lang="en-US" sz="1100" dirty="0"/>
              <a:t>, Z., &amp; </a:t>
            </a:r>
            <a:r>
              <a:rPr lang="en-US" sz="1100" dirty="0" err="1"/>
              <a:t>Rafiei</a:t>
            </a:r>
            <a:r>
              <a:rPr lang="en-US" sz="1100" dirty="0"/>
              <a:t>, F. (2019). Prediction of academic achievement based on learning strategies and outcome expectations among medical students. In BMC Medical Education (Vol. 19, Issue 1). Springer Science and Business Media LLC. https://doi.org/10.1186/s12909-019-1527-9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06F5B-DE7B-9988-CF48-C8BCE78DEE30}"/>
              </a:ext>
            </a:extLst>
          </p:cNvPr>
          <p:cNvSpPr txBox="1">
            <a:spLocks/>
          </p:cNvSpPr>
          <p:nvPr/>
        </p:nvSpPr>
        <p:spPr>
          <a:xfrm>
            <a:off x="439926" y="448824"/>
            <a:ext cx="7084999" cy="62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Implications and use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C68635-6D16-96E3-A67E-DE8F1CA29556}"/>
              </a:ext>
            </a:extLst>
          </p:cNvPr>
          <p:cNvSpPr txBox="1">
            <a:spLocks/>
          </p:cNvSpPr>
          <p:nvPr/>
        </p:nvSpPr>
        <p:spPr>
          <a:xfrm>
            <a:off x="439926" y="1105478"/>
            <a:ext cx="11312148" cy="228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rgbClr val="FF0000"/>
                </a:solidFill>
              </a:rPr>
              <a:t>Customized </a:t>
            </a:r>
            <a:r>
              <a:rPr lang="en-US" sz="2000" dirty="0"/>
              <a:t>learning paths</a:t>
            </a:r>
          </a:p>
          <a:p>
            <a:pPr algn="just"/>
            <a:r>
              <a:rPr lang="en-US" sz="2000" dirty="0"/>
              <a:t>Data-driven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decision making: </a:t>
            </a:r>
            <a:r>
              <a:rPr lang="en-US" sz="2000" dirty="0">
                <a:solidFill>
                  <a:srgbClr val="FF0000"/>
                </a:solidFill>
              </a:rPr>
              <a:t>resource allocation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curriculum development</a:t>
            </a:r>
          </a:p>
          <a:p>
            <a:pPr algn="just"/>
            <a:r>
              <a:rPr lang="en-US" sz="2000" dirty="0"/>
              <a:t>Identify </a:t>
            </a:r>
            <a:r>
              <a:rPr lang="en-US" sz="2000" dirty="0">
                <a:solidFill>
                  <a:srgbClr val="FF0000"/>
                </a:solidFill>
              </a:rPr>
              <a:t>at-risk </a:t>
            </a:r>
            <a:r>
              <a:rPr lang="en-US" sz="2000" dirty="0"/>
              <a:t>students</a:t>
            </a:r>
          </a:p>
          <a:p>
            <a:pPr algn="just"/>
            <a:r>
              <a:rPr lang="en-US" sz="2000" dirty="0"/>
              <a:t>Addressing </a:t>
            </a:r>
            <a:r>
              <a:rPr lang="en-US" sz="2000" dirty="0">
                <a:solidFill>
                  <a:srgbClr val="FF0000"/>
                </a:solidFill>
              </a:rPr>
              <a:t>educational disparities</a:t>
            </a:r>
          </a:p>
          <a:p>
            <a:pPr algn="just"/>
            <a:r>
              <a:rPr lang="en-US" sz="2000" dirty="0"/>
              <a:t>Informing </a:t>
            </a:r>
            <a:r>
              <a:rPr lang="en-US" sz="2000" dirty="0">
                <a:solidFill>
                  <a:srgbClr val="FF0000"/>
                </a:solidFill>
              </a:rPr>
              <a:t>policy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01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E6CF-002E-01E3-5FE3-9F88FDA9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04" y="136753"/>
            <a:ext cx="6211185" cy="517910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 descr="A qr code with a few squares&#10;&#10;Description automatically generated">
            <a:extLst>
              <a:ext uri="{FF2B5EF4-FFF2-40B4-BE49-F238E27FC236}">
                <a16:creationId xmlns:a16="http://schemas.microsoft.com/office/drawing/2014/main" id="{64DF2795-33F4-1515-2045-B361B184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59" y="1206759"/>
            <a:ext cx="5651241" cy="56512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E38B-A5F4-F111-22E4-A3CC7988EAEF}"/>
              </a:ext>
            </a:extLst>
          </p:cNvPr>
          <p:cNvSpPr txBox="1">
            <a:spLocks/>
          </p:cNvSpPr>
          <p:nvPr/>
        </p:nvSpPr>
        <p:spPr>
          <a:xfrm>
            <a:off x="6861168" y="655753"/>
            <a:ext cx="5010418" cy="50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hlinkClick r:id="rId3"/>
              </a:rPr>
              <a:t>https://academic-success.streamlit.app/</a:t>
            </a:r>
            <a:endParaRPr lang="en-US" sz="2000" dirty="0"/>
          </a:p>
        </p:txBody>
      </p:sp>
      <p:pic>
        <p:nvPicPr>
          <p:cNvPr id="2054" name="Picture 6" descr="The most-comprehensive AI-powered DevSecOps platform | GitLab">
            <a:extLst>
              <a:ext uri="{FF2B5EF4-FFF2-40B4-BE49-F238E27FC236}">
                <a16:creationId xmlns:a16="http://schemas.microsoft.com/office/drawing/2014/main" id="{46165257-6676-C0A5-9555-E8556F9A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78" y="3027719"/>
            <a:ext cx="1309615" cy="2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reamlit Logo PNG Vector (SVG) Free Download">
            <a:extLst>
              <a:ext uri="{FF2B5EF4-FFF2-40B4-BE49-F238E27FC236}">
                <a16:creationId xmlns:a16="http://schemas.microsoft.com/office/drawing/2014/main" id="{3EEEB57E-FF33-57F6-8A08-FB18A300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04" y="-21977"/>
            <a:ext cx="768745" cy="41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50E446-D131-3236-0A36-C2794A7A076B}"/>
              </a:ext>
            </a:extLst>
          </p:cNvPr>
          <p:cNvSpPr txBox="1">
            <a:spLocks/>
          </p:cNvSpPr>
          <p:nvPr/>
        </p:nvSpPr>
        <p:spPr>
          <a:xfrm>
            <a:off x="238664" y="3560167"/>
            <a:ext cx="6151045" cy="509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hlinkClick r:id="rId6"/>
              </a:rPr>
              <a:t>https://gitlab.com/samsondawit/student-success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87F08-4BF2-378D-536C-8D2FB5E0D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F377DD-1042-BB24-A139-13431EEB6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3549048"/>
            <a:ext cx="8743023" cy="1956278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dirty="0"/>
              <a:t>Samson Dawit Bekele</a:t>
            </a:r>
          </a:p>
          <a:p>
            <a:r>
              <a:rPr lang="en-US" b="1" dirty="0"/>
              <a:t>Advisor: </a:t>
            </a:r>
            <a:r>
              <a:rPr lang="en-US" dirty="0"/>
              <a:t>Assoc. Prof., PhD, </a:t>
            </a:r>
            <a:r>
              <a:rPr lang="en-US" dirty="0" err="1"/>
              <a:t>Imankulov</a:t>
            </a:r>
            <a:r>
              <a:rPr lang="en-US" dirty="0"/>
              <a:t> Timur </a:t>
            </a:r>
            <a:r>
              <a:rPr lang="en-US" dirty="0" err="1"/>
              <a:t>Sakenovich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7163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28311B"/>
      </a:dk2>
      <a:lt2>
        <a:srgbClr val="F1F0F3"/>
      </a:lt2>
      <a:accent1>
        <a:srgbClr val="85AE44"/>
      </a:accent1>
      <a:accent2>
        <a:srgbClr val="A8A538"/>
      </a:accent2>
      <a:accent3>
        <a:srgbClr val="C38F4D"/>
      </a:accent3>
      <a:accent4>
        <a:srgbClr val="B14B3B"/>
      </a:accent4>
      <a:accent5>
        <a:srgbClr val="C34D6D"/>
      </a:accent5>
      <a:accent6>
        <a:srgbClr val="B13B8D"/>
      </a:accent6>
      <a:hlink>
        <a:srgbClr val="C5515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691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Neue Haas Grotesk Text Pro</vt:lpstr>
      <vt:lpstr>Source Sans Pro</vt:lpstr>
      <vt:lpstr>SwellVTI</vt:lpstr>
      <vt:lpstr>Predicting Academic Success:  A foundational step towards personalized education</vt:lpstr>
      <vt:lpstr>Academic Success Predictor - a critical first step towards personalized education</vt:lpstr>
      <vt:lpstr>PowerPoint Presentation</vt:lpstr>
      <vt:lpstr>PowerPoint Presentation</vt:lpstr>
      <vt:lpstr>PowerPoint Presentation</vt:lpstr>
      <vt:lpstr>PowerPoint Presentation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Academic Success:  A foundational step towards personalized education</dc:title>
  <dc:creator>Bekele Samson Dawit</dc:creator>
  <cp:lastModifiedBy>Bekele Samson Dawit</cp:lastModifiedBy>
  <cp:revision>10</cp:revision>
  <dcterms:created xsi:type="dcterms:W3CDTF">2024-02-22T13:02:12Z</dcterms:created>
  <dcterms:modified xsi:type="dcterms:W3CDTF">2024-03-06T08:37:42Z</dcterms:modified>
</cp:coreProperties>
</file>