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5" r:id="rId1"/>
    <p:sldMasterId id="2147484071" r:id="rId2"/>
    <p:sldMasterId id="2147484095" r:id="rId3"/>
    <p:sldMasterId id="2147484119" r:id="rId4"/>
  </p:sldMasterIdLst>
  <p:notesMasterIdLst>
    <p:notesMasterId r:id="rId19"/>
  </p:notesMasterIdLst>
  <p:sldIdLst>
    <p:sldId id="299" r:id="rId5"/>
    <p:sldId id="304" r:id="rId6"/>
    <p:sldId id="291" r:id="rId7"/>
    <p:sldId id="298" r:id="rId8"/>
    <p:sldId id="296" r:id="rId9"/>
    <p:sldId id="297" r:id="rId10"/>
    <p:sldId id="300" r:id="rId11"/>
    <p:sldId id="301" r:id="rId12"/>
    <p:sldId id="303" r:id="rId13"/>
    <p:sldId id="302" r:id="rId14"/>
    <p:sldId id="305" r:id="rId15"/>
    <p:sldId id="306" r:id="rId16"/>
    <p:sldId id="307" r:id="rId17"/>
    <p:sldId id="308" r:id="rId18"/>
  </p:sldIdLst>
  <p:sldSz cx="9144000" cy="5143500" type="screen16x9"/>
  <p:notesSz cx="6858000" cy="9144000"/>
  <p:embeddedFontLst>
    <p:embeddedFont>
      <p:font typeface="10X10 Bold" pitchFamily="50" charset="-127"/>
      <p:regular r:id="rId20"/>
    </p:embeddedFont>
    <p:embeddedFont>
      <p:font typeface="-윤고딕330" charset="-127"/>
      <p:regular r:id="rId21"/>
    </p:embeddedFont>
    <p:embeddedFont>
      <p:font typeface="Yoon 윤고딕 540_TT" charset="-127"/>
      <p:regular r:id="rId22"/>
    </p:embeddedFont>
    <p:embeddedFont>
      <p:font typeface="10X10" pitchFamily="50" charset="-127"/>
      <p:regular r:id="rId23"/>
    </p:embeddedFont>
    <p:embeddedFont>
      <p:font typeface="나눔바른고딕" pitchFamily="50" charset="-127"/>
      <p:regular r:id="rId24"/>
      <p:bold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29DC3"/>
    <a:srgbClr val="ED5145"/>
    <a:srgbClr val="FF3B70"/>
    <a:srgbClr val="F8AA94"/>
    <a:srgbClr val="EAA047"/>
    <a:srgbClr val="F9F5DF"/>
    <a:srgbClr val="D0ECF4"/>
    <a:srgbClr val="F7F2E1"/>
    <a:srgbClr val="FAF7EC"/>
    <a:srgbClr val="FBF3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62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E0C5F-EA82-426D-B77B-1925E80289ED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40D85-2868-41AE-B40D-A9B2563A4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677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850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030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81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038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176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66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1897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2184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284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16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3732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92859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3936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66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4783455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8537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6775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37323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1567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71876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6408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95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567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0174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898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236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8505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0301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81082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80384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1762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6671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1897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71876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2184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92847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1678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928596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839362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46671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4783455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z="1800">
                <a:solidFill>
                  <a:prstClr val="black">
                    <a:tint val="75000"/>
                  </a:prstClr>
                </a:solidFill>
              </a:rPr>
              <a:pPr defTabSz="914400"/>
              <a:t>12/18/2018</a:t>
            </a:fld>
            <a:endParaRPr 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80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sz="18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537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6775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37323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156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64083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718765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64083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9560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017472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89875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236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85054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03014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810826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803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95606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017625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466717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18975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21846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928476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16781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928596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839362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46671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4783455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85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7472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67755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373233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5674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718765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64083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95606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017472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9875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12368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850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89875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03014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810826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03842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017625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466717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189754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21846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28476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16781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9285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912368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39362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66711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1" y="4783455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53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4070" r:id="rId23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  <p:sldLayoutId id="2147484089" r:id="rId18"/>
    <p:sldLayoutId id="2147484090" r:id="rId19"/>
    <p:sldLayoutId id="2147484091" r:id="rId20"/>
    <p:sldLayoutId id="2147484092" r:id="rId21"/>
    <p:sldLayoutId id="2147484093" r:id="rId22"/>
    <p:sldLayoutId id="2147484094" r:id="rId2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  <p:sldLayoutId id="2147484113" r:id="rId18"/>
    <p:sldLayoutId id="2147484114" r:id="rId19"/>
    <p:sldLayoutId id="2147484115" r:id="rId20"/>
    <p:sldLayoutId id="2147484116" r:id="rId21"/>
    <p:sldLayoutId id="2147484117" r:id="rId22"/>
    <p:sldLayoutId id="2147484118" r:id="rId23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  <p:sldLayoutId id="2147484137" r:id="rId18"/>
    <p:sldLayoutId id="2147484138" r:id="rId19"/>
    <p:sldLayoutId id="2147484139" r:id="rId20"/>
    <p:sldLayoutId id="2147484140" r:id="rId21"/>
    <p:sldLayoutId id="2147484141" r:id="rId22"/>
    <p:sldLayoutId id="2147484142" r:id="rId23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x.go.kr/main.do?cate=1" TargetMode="External"/><Relationship Id="rId7" Type="http://schemas.openxmlformats.org/officeDocument/2006/relationships/hyperlink" Target="http://kosis.kr/index/index.do" TargetMode="External"/><Relationship Id="rId2" Type="http://schemas.openxmlformats.org/officeDocument/2006/relationships/hyperlink" Target="https://www.data.go.kr/useCase/exam/index.do" TargetMode="External"/><Relationship Id="rId1" Type="http://schemas.openxmlformats.org/officeDocument/2006/relationships/slideLayout" Target="../slideLayouts/slideLayout71.xml"/><Relationship Id="rId6" Type="http://schemas.openxmlformats.org/officeDocument/2006/relationships/hyperlink" Target="http://kostat.go.kr/portal/korea/index.action" TargetMode="External"/><Relationship Id="rId5" Type="http://schemas.openxmlformats.org/officeDocument/2006/relationships/hyperlink" Target="https://data.seoul.go.kr/" TargetMode="External"/><Relationship Id="rId4" Type="http://schemas.openxmlformats.org/officeDocument/2006/relationships/hyperlink" Target="http://www.mohw.go.kr/react/jb/sjb030301vw.jsp?PAR_MENU_ID=03&amp;MENU_ID=0321&amp;CONT_SEQ=345246&amp;page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DC3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B2E7324-4EC2-436F-B350-8E685E943A85}"/>
              </a:ext>
            </a:extLst>
          </p:cNvPr>
          <p:cNvSpPr/>
          <p:nvPr/>
        </p:nvSpPr>
        <p:spPr>
          <a:xfrm>
            <a:off x="1171335" y="888150"/>
            <a:ext cx="6997408" cy="3490001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 dirty="0">
              <a:solidFill>
                <a:prstClr val="white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058467A-A88F-4213-A0E9-AF66B01786D8}"/>
              </a:ext>
            </a:extLst>
          </p:cNvPr>
          <p:cNvSpPr/>
          <p:nvPr/>
        </p:nvSpPr>
        <p:spPr>
          <a:xfrm>
            <a:off x="1122239" y="850163"/>
            <a:ext cx="7089606" cy="3563022"/>
          </a:xfrm>
          <a:prstGeom prst="rect">
            <a:avLst/>
          </a:prstGeom>
          <a:noFill/>
          <a:ln w="25400">
            <a:solidFill>
              <a:schemeClr val="bg1">
                <a:alpha val="78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7D8DE6-B278-4B99-93B0-246FF590B0E3}"/>
              </a:ext>
            </a:extLst>
          </p:cNvPr>
          <p:cNvSpPr txBox="1"/>
          <p:nvPr/>
        </p:nvSpPr>
        <p:spPr>
          <a:xfrm>
            <a:off x="2012077" y="1125895"/>
            <a:ext cx="5418579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2800" b="1" spc="-1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  <a:cs typeface="조선일보명조" panose="02030304000000000000" pitchFamily="18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E91FF2E-622C-4F2E-AE2F-CA239820466B}"/>
              </a:ext>
            </a:extLst>
          </p:cNvPr>
          <p:cNvGrpSpPr/>
          <p:nvPr/>
        </p:nvGrpSpPr>
        <p:grpSpPr>
          <a:xfrm>
            <a:off x="2012076" y="1775488"/>
            <a:ext cx="5418579" cy="526073"/>
            <a:chOff x="3210560" y="2041966"/>
            <a:chExt cx="5770880" cy="729782"/>
          </a:xfrm>
          <a:scene3d>
            <a:camera prst="obliqueTopLeft"/>
            <a:lightRig rig="threePt" dir="t"/>
          </a:scene3d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633FE8A-81B4-4D19-B170-D3B0EA6B71C5}"/>
                </a:ext>
              </a:extLst>
            </p:cNvPr>
            <p:cNvSpPr txBox="1"/>
            <p:nvPr/>
          </p:nvSpPr>
          <p:spPr>
            <a:xfrm>
              <a:off x="3210560" y="2041966"/>
              <a:ext cx="5770880" cy="55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ko-KR" altLang="en-US" sz="2000" spc="-1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서론</a:t>
              </a:r>
              <a:endParaRPr lang="en-US" altLang="ko-KR" sz="2000" spc="-1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E456E67-087A-44BB-B245-9D375A2CC2ED}"/>
                </a:ext>
              </a:extLst>
            </p:cNvPr>
            <p:cNvSpPr txBox="1"/>
            <p:nvPr/>
          </p:nvSpPr>
          <p:spPr>
            <a:xfrm>
              <a:off x="3210560" y="2344792"/>
              <a:ext cx="5770880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ko-KR" altLang="en-US" sz="140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주제 소개 및 선정 이유</a:t>
              </a:r>
              <a:endPara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AD853988-8E3C-49E8-8501-25CCB6A332E6}"/>
              </a:ext>
            </a:extLst>
          </p:cNvPr>
          <p:cNvGrpSpPr/>
          <p:nvPr/>
        </p:nvGrpSpPr>
        <p:grpSpPr>
          <a:xfrm>
            <a:off x="2012076" y="2387884"/>
            <a:ext cx="5418579" cy="646331"/>
            <a:chOff x="3210560" y="2826087"/>
            <a:chExt cx="5770880" cy="896606"/>
          </a:xfrm>
          <a:scene3d>
            <a:camera prst="obliqueTopLeft"/>
            <a:lightRig rig="threePt" dir="t"/>
          </a:scene3d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C04024B-B515-4325-BB1E-95A0164784CD}"/>
                </a:ext>
              </a:extLst>
            </p:cNvPr>
            <p:cNvSpPr txBox="1"/>
            <p:nvPr/>
          </p:nvSpPr>
          <p:spPr>
            <a:xfrm>
              <a:off x="3210560" y="2826087"/>
              <a:ext cx="5770880" cy="8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ko-KR" altLang="en-US" sz="2000" spc="-15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본론</a:t>
              </a:r>
              <a:endParaRPr lang="en-US" altLang="ko-KR" sz="2000" spc="-1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  <a:p>
              <a:pPr algn="ctr" defTabSz="914400"/>
              <a:r>
                <a:rPr lang="ko-KR" altLang="en-US" sz="1600" spc="-15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데이터 분석 과정</a:t>
              </a:r>
              <a:endParaRPr lang="en-US" altLang="ko-KR" sz="1400" spc="-1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E67A096-7DEF-4A02-B64B-CCF9CA446EBD}"/>
                </a:ext>
              </a:extLst>
            </p:cNvPr>
            <p:cNvSpPr txBox="1"/>
            <p:nvPr/>
          </p:nvSpPr>
          <p:spPr>
            <a:xfrm>
              <a:off x="3210560" y="3128914"/>
              <a:ext cx="5770880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endPara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691AF50-0F67-467D-B8E7-4F0D9A4C7065}"/>
              </a:ext>
            </a:extLst>
          </p:cNvPr>
          <p:cNvGrpSpPr/>
          <p:nvPr/>
        </p:nvGrpSpPr>
        <p:grpSpPr>
          <a:xfrm>
            <a:off x="2012076" y="3057224"/>
            <a:ext cx="5418579" cy="646331"/>
            <a:chOff x="3210560" y="3610210"/>
            <a:chExt cx="5770880" cy="896606"/>
          </a:xfrm>
          <a:scene3d>
            <a:camera prst="obliqueTopLeft"/>
            <a:lightRig rig="threePt" dir="t"/>
          </a:scene3d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5755C5C-6503-4482-AA05-EDC61BBB0CFE}"/>
                </a:ext>
              </a:extLst>
            </p:cNvPr>
            <p:cNvSpPr txBox="1"/>
            <p:nvPr/>
          </p:nvSpPr>
          <p:spPr>
            <a:xfrm>
              <a:off x="3210560" y="3610210"/>
              <a:ext cx="5770880" cy="896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ko-KR" altLang="en-US" sz="2000" spc="-1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결론 </a:t>
              </a:r>
              <a:endParaRPr lang="en-US" altLang="ko-KR" sz="1600" spc="-1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  <a:p>
              <a:pPr algn="ctr" defTabSz="914400"/>
              <a:r>
                <a:rPr lang="ko-KR" altLang="en-US" sz="1600" spc="-150" dirty="0" smtClean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데이터 분석 결과와 결론 도출</a:t>
              </a:r>
              <a:endParaRPr lang="en-US" altLang="ko-KR" sz="1800" spc="-1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309A963-4442-41CC-95A3-C3BD198F10E4}"/>
                </a:ext>
              </a:extLst>
            </p:cNvPr>
            <p:cNvSpPr txBox="1"/>
            <p:nvPr/>
          </p:nvSpPr>
          <p:spPr>
            <a:xfrm>
              <a:off x="3210560" y="3913040"/>
              <a:ext cx="5770880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endPara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DBB88790-5F49-4628-9F5A-D0BDA3AEEADF}"/>
              </a:ext>
            </a:extLst>
          </p:cNvPr>
          <p:cNvGrpSpPr/>
          <p:nvPr/>
        </p:nvGrpSpPr>
        <p:grpSpPr>
          <a:xfrm>
            <a:off x="2012076" y="3686902"/>
            <a:ext cx="5418579" cy="526073"/>
            <a:chOff x="3210560" y="4394335"/>
            <a:chExt cx="5770880" cy="729782"/>
          </a:xfrm>
          <a:scene3d>
            <a:camera prst="obliqueTopLeft"/>
            <a:lightRig rig="threePt" dir="t"/>
          </a:scene3d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E325D3E-DA42-416E-B8AF-84A6079CCF6C}"/>
                </a:ext>
              </a:extLst>
            </p:cNvPr>
            <p:cNvSpPr txBox="1"/>
            <p:nvPr/>
          </p:nvSpPr>
          <p:spPr>
            <a:xfrm>
              <a:off x="3210560" y="4394335"/>
              <a:ext cx="5770880" cy="55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ko-KR" altLang="en-US" sz="2000" spc="-1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10X10" pitchFamily="50" charset="-127"/>
                  <a:ea typeface="10X10" pitchFamily="50" charset="-127"/>
                  <a:cs typeface="조선일보명조" panose="02030304000000000000" pitchFamily="18" charset="-127"/>
                </a:rPr>
                <a:t>질의응답</a:t>
              </a:r>
              <a:endParaRPr lang="en-US" altLang="ko-KR" sz="2000" spc="-1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4A5F137-1155-4E77-ABDE-20C8C757A604}"/>
                </a:ext>
              </a:extLst>
            </p:cNvPr>
            <p:cNvSpPr txBox="1"/>
            <p:nvPr/>
          </p:nvSpPr>
          <p:spPr>
            <a:xfrm>
              <a:off x="3210560" y="4697161"/>
              <a:ext cx="5770880" cy="42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endParaRPr lang="en-US" altLang="ko-KR" sz="14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10X10" pitchFamily="50" charset="-127"/>
                <a:ea typeface="10X1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196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73580" y="689179"/>
            <a:ext cx="5202241" cy="2671241"/>
            <a:chOff x="1342604" y="1108278"/>
            <a:chExt cx="5185517" cy="305860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65873" y="1108278"/>
              <a:ext cx="2580376" cy="147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38828" y="1115029"/>
              <a:ext cx="2577718" cy="148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2604" y="2590800"/>
              <a:ext cx="2581215" cy="156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8482" y="2603883"/>
              <a:ext cx="2569639" cy="1563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TextBox 49"/>
          <p:cNvSpPr txBox="1"/>
          <p:nvPr/>
        </p:nvSpPr>
        <p:spPr>
          <a:xfrm>
            <a:off x="107384" y="420253"/>
            <a:ext cx="219385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&lt;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현황  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&gt;</a:t>
            </a:r>
            <a:endParaRPr lang="ko-KR" altLang="en-US" sz="2000" b="1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9550" y="3939539"/>
            <a:ext cx="4831370" cy="41549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 동 별 복지시설 현황을 보았을 때 여러 행정 동 중에  복지시설이 아예 입지하지 않은 곳도 있고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, </a:t>
            </a:r>
          </a:p>
          <a:p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	 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특정 행정 동 에 치우쳐져 있어 고르게 분산되어 있지 않음</a:t>
            </a:r>
            <a:endParaRPr lang="en-US" altLang="ko-KR" sz="105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08670" y="4354679"/>
            <a:ext cx="3673130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+ )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 예를 들어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관악구는 실제 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20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여 개의 행정 동이 있는데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,</a:t>
            </a:r>
          </a:p>
          <a:p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 	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복지시설이 위치한 곳은 봉천동</a:t>
            </a:r>
            <a:r>
              <a:rPr lang="en-US" altLang="ko-KR" sz="105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050" spc="-150" dirty="0" smtClean="0">
                <a:latin typeface="10X10" pitchFamily="50" charset="-127"/>
                <a:ea typeface="10X10" pitchFamily="50" charset="-127"/>
              </a:rPr>
              <a:t>신림동 두 곳 뿐임 </a:t>
            </a:r>
            <a:endParaRPr lang="en-US" altLang="ko-KR" sz="1050" spc="-150" dirty="0" smtClean="0">
              <a:latin typeface="10X10" pitchFamily="50" charset="-127"/>
              <a:ea typeface="10X10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181100" y="3512820"/>
            <a:ext cx="7132320" cy="15240"/>
          </a:xfrm>
          <a:prstGeom prst="line">
            <a:avLst/>
          </a:prstGeom>
          <a:ln w="12700">
            <a:solidFill>
              <a:srgbClr val="029D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34440" y="3566160"/>
            <a:ext cx="3307080" cy="2308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(       </a:t>
            </a:r>
            <a:r>
              <a:rPr lang="ko-KR" altLang="en-US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▲ 여러 자치구들 중 동 별 복지시설 수 불균형이 심한 </a:t>
            </a:r>
            <a:r>
              <a:rPr lang="en-US" altLang="ko-KR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4</a:t>
            </a:r>
            <a:r>
              <a:rPr lang="ko-KR" altLang="en-US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곳을 </a:t>
            </a:r>
            <a:r>
              <a:rPr lang="en-US" altLang="ko-KR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‘</a:t>
            </a:r>
            <a:r>
              <a:rPr lang="ko-KR" altLang="en-US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참고</a:t>
            </a:r>
            <a:r>
              <a:rPr lang="en-US" altLang="ko-KR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’</a:t>
            </a:r>
            <a:r>
              <a:rPr lang="ko-KR" altLang="en-US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로 가져옴</a:t>
            </a:r>
            <a:r>
              <a:rPr lang="en-US" altLang="ko-KR" sz="9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endParaRPr lang="ko-KR" altLang="en-US" sz="9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62" name="양쪽 대괄호 61"/>
          <p:cNvSpPr/>
          <p:nvPr/>
        </p:nvSpPr>
        <p:spPr>
          <a:xfrm>
            <a:off x="1356360" y="830580"/>
            <a:ext cx="6461760" cy="2468880"/>
          </a:xfrm>
          <a:prstGeom prst="bracketPair">
            <a:avLst/>
          </a:prstGeom>
          <a:ln w="15875">
            <a:solidFill>
              <a:srgbClr val="029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102385" y="3901440"/>
            <a:ext cx="277640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+</a:t>
            </a:r>
            <a:endParaRPr lang="ko-KR" altLang="en-US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DC3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1B03FF5-0D2F-49FA-9311-EB04205F52F7}"/>
              </a:ext>
            </a:extLst>
          </p:cNvPr>
          <p:cNvSpPr/>
          <p:nvPr/>
        </p:nvSpPr>
        <p:spPr>
          <a:xfrm>
            <a:off x="3041257" y="1559859"/>
            <a:ext cx="2929237" cy="58574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결론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5B3339A-DCFC-4B90-9332-F98AF8EB891E}"/>
              </a:ext>
            </a:extLst>
          </p:cNvPr>
          <p:cNvSpPr/>
          <p:nvPr/>
        </p:nvSpPr>
        <p:spPr>
          <a:xfrm>
            <a:off x="2440640" y="2504515"/>
            <a:ext cx="4114801" cy="108584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결론 도출 및 한계점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3083BD89-831D-4468-96FF-7602209F1918}"/>
              </a:ext>
            </a:extLst>
          </p:cNvPr>
          <p:cNvCxnSpPr>
            <a:cxnSpLocks/>
          </p:cNvCxnSpPr>
          <p:nvPr/>
        </p:nvCxnSpPr>
        <p:spPr>
          <a:xfrm>
            <a:off x="2319618" y="2313693"/>
            <a:ext cx="453165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87163" y="4841718"/>
            <a:ext cx="769674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- 43 -</a:t>
            </a:r>
            <a:endParaRPr lang="ko-KR" altLang="en-US" spc="-150" dirty="0">
              <a:solidFill>
                <a:prstClr val="black">
                  <a:lumMod val="85000"/>
                  <a:lumOff val="15000"/>
                </a:prstClr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20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FAB7E8AE-F7F4-4A9F-A1E3-7B874DEA9B83}"/>
              </a:ext>
            </a:extLst>
          </p:cNvPr>
          <p:cNvSpPr/>
          <p:nvPr/>
        </p:nvSpPr>
        <p:spPr>
          <a:xfrm>
            <a:off x="1306781" y="1045856"/>
            <a:ext cx="6388122" cy="3581714"/>
          </a:xfrm>
          <a:prstGeom prst="roundRect">
            <a:avLst>
              <a:gd name="adj" fmla="val 61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A396A6-A453-45A6-A3B6-A533B99F953F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945EF42-9742-44E0-9C46-49CB539B9E85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CBF0F1-D355-4330-A039-A38A528FD19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D5713F-C48B-4F1E-9E46-977135183D77}"/>
              </a:ext>
            </a:extLst>
          </p:cNvPr>
          <p:cNvSpPr txBox="1"/>
          <p:nvPr/>
        </p:nvSpPr>
        <p:spPr>
          <a:xfrm>
            <a:off x="7849195" y="108267"/>
            <a:ext cx="657804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FA9260-BBAC-45EB-A3A5-D3F0ED4E6D15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19B0260-3992-4148-8BD3-A97A576694D6}"/>
              </a:ext>
            </a:extLst>
          </p:cNvPr>
          <p:cNvCxnSpPr>
            <a:cxnSpLocks/>
          </p:cNvCxnSpPr>
          <p:nvPr/>
        </p:nvCxnSpPr>
        <p:spPr>
          <a:xfrm>
            <a:off x="52176" y="303828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85750F-D7E9-4060-B658-EA3F25B6C1C2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8028039-38FD-4CDE-8C34-14FBC201D95D}"/>
              </a:ext>
            </a:extLst>
          </p:cNvPr>
          <p:cNvSpPr/>
          <p:nvPr/>
        </p:nvSpPr>
        <p:spPr>
          <a:xfrm flipV="1">
            <a:off x="7933714" y="289019"/>
            <a:ext cx="528835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8460A78-BCD5-4610-B96F-002078511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26953" y1="14844" x2="34375" y2="70313"/>
                        <a14:foregroundMark x1="14844" y1="71094" x2="4688" y2="80078"/>
                        <a14:foregroundMark x1="13672" y1="84766" x2="6250" y2="87500"/>
                        <a14:foregroundMark x1="9766" y1="92188" x2="16016" y2="92578"/>
                        <a14:foregroundMark x1="39063" y1="91406" x2="74609" y2="91406"/>
                        <a14:foregroundMark x1="75000" y1="36328" x2="80469" y2="867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5014" y="2972814"/>
            <a:ext cx="1964124" cy="196412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3DB1DFB-6555-468D-8E63-B4BAB7E37A2E}"/>
              </a:ext>
            </a:extLst>
          </p:cNvPr>
          <p:cNvSpPr/>
          <p:nvPr/>
        </p:nvSpPr>
        <p:spPr>
          <a:xfrm>
            <a:off x="952961" y="736488"/>
            <a:ext cx="1783099" cy="384680"/>
          </a:xfrm>
          <a:prstGeom prst="rect">
            <a:avLst/>
          </a:prstGeom>
          <a:solidFill>
            <a:srgbClr val="029DC3">
              <a:alpha val="8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kumimoji="1"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9192" y="3638543"/>
            <a:ext cx="4901063" cy="95410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en-US" altLang="ko-KR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+) </a:t>
            </a:r>
            <a:r>
              <a:rPr lang="ko-KR" altLang="en-US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서울시 내 지역별로 시설이 불균형 하게 분포되어 있기에</a:t>
            </a:r>
            <a:endParaRPr lang="en-US" altLang="ko-KR" sz="14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 algn="ctr"/>
            <a:r>
              <a:rPr lang="ko-KR" altLang="en-US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상대적으로 인구대비 복지시설이 적은 자치구</a:t>
            </a:r>
            <a:r>
              <a:rPr lang="en-US" altLang="ko-KR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,</a:t>
            </a:r>
          </a:p>
          <a:p>
            <a:pPr marL="342900" indent="-342900" algn="ctr"/>
            <a:r>
              <a:rPr lang="en-US" altLang="ko-KR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	</a:t>
            </a:r>
            <a:r>
              <a:rPr lang="ko-KR" altLang="en-US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그 중에서도 복지시설이 치우쳐져 있는 </a:t>
            </a:r>
            <a:endParaRPr lang="en-US" altLang="ko-KR" sz="14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 algn="ctr"/>
            <a:r>
              <a:rPr lang="ko-KR" altLang="en-US" sz="14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행정 동들에 추가적인 설치가 필요하다</a:t>
            </a:r>
            <a:endParaRPr lang="en-US" altLang="ko-KR" sz="14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7516" y="1358285"/>
            <a:ext cx="532441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자치구 별 노인 </a:t>
            </a:r>
            <a:r>
              <a:rPr lang="ko-KR" altLang="en-US" sz="1600" u="sng" spc="-1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기초수급자</a:t>
            </a:r>
            <a:r>
              <a:rPr lang="ko-KR" altLang="en-US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비율</a:t>
            </a:r>
            <a:r>
              <a:rPr lang="en-US" altLang="ko-KR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독거노인 비율이  모두 가장 높게 나오고</a:t>
            </a:r>
            <a:endParaRPr lang="en-US" altLang="ko-KR" sz="1600" u="sng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 algn="ctr"/>
            <a:r>
              <a:rPr lang="ko-KR" altLang="en-US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600" u="sng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동 별 노인인구 수 대비 복지시설 수 조차 불균형 하다고 나온</a:t>
            </a:r>
            <a:endParaRPr lang="en-US" altLang="ko-KR" sz="1600" u="sng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5222" y="1926454"/>
            <a:ext cx="1669002" cy="95410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 spc="-150" dirty="0">
                <a:solidFill>
                  <a:srgbClr val="189FC0"/>
                </a:solidFill>
                <a:latin typeface="10X10" pitchFamily="50" charset="-127"/>
                <a:ea typeface="10X10" pitchFamily="50" charset="-127"/>
              </a:rPr>
              <a:t>“</a:t>
            </a:r>
            <a:r>
              <a:rPr lang="ko-KR" altLang="en-US" sz="2800" u="sng" spc="-150" dirty="0">
                <a:solidFill>
                  <a:srgbClr val="189FC0"/>
                </a:solidFill>
                <a:latin typeface="10X10" pitchFamily="50" charset="-127"/>
                <a:ea typeface="10X10" pitchFamily="50" charset="-127"/>
              </a:rPr>
              <a:t>강북구</a:t>
            </a:r>
            <a:r>
              <a:rPr lang="en-US" altLang="ko-KR" sz="2800" u="sng" spc="-150" dirty="0">
                <a:solidFill>
                  <a:srgbClr val="189FC0"/>
                </a:solidFill>
                <a:latin typeface="10X10" pitchFamily="50" charset="-127"/>
                <a:ea typeface="10X10" pitchFamily="50" charset="-127"/>
              </a:rPr>
              <a:t>”</a:t>
            </a:r>
          </a:p>
          <a:p>
            <a:pPr algn="ctr"/>
            <a:endParaRPr lang="ko-KR" altLang="en-US" sz="2800" spc="-150" dirty="0">
              <a:solidFill>
                <a:srgbClr val="189FC0"/>
              </a:solidFill>
              <a:ea typeface="-윤고딕330"/>
            </a:endParaRPr>
          </a:p>
        </p:txBody>
      </p:sp>
      <p:pic>
        <p:nvPicPr>
          <p:cNvPr id="26" name="Picture 2" descr="C:\Users\yhy\Desktop\서울지도.png">
            <a:extLst>
              <a:ext uri="{FF2B5EF4-FFF2-40B4-BE49-F238E27FC236}">
                <a16:creationId xmlns:a16="http://schemas.microsoft.com/office/drawing/2014/main" xmlns="" id="{9EE067D7-0F5B-40F2-98CD-3C6725E9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6209" y="2439989"/>
            <a:ext cx="1807029" cy="1229036"/>
          </a:xfrm>
          <a:prstGeom prst="rect">
            <a:avLst/>
          </a:prstGeom>
          <a:noFill/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31545195-4921-4F1E-9360-86BCE25E5B8E}"/>
              </a:ext>
            </a:extLst>
          </p:cNvPr>
          <p:cNvSpPr/>
          <p:nvPr/>
        </p:nvSpPr>
        <p:spPr>
          <a:xfrm>
            <a:off x="4600833" y="2622685"/>
            <a:ext cx="264111" cy="200413"/>
          </a:xfrm>
          <a:prstGeom prst="ellipse">
            <a:avLst/>
          </a:prstGeom>
          <a:noFill/>
          <a:ln w="25400">
            <a:solidFill>
              <a:srgbClr val="029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87163" y="4841718"/>
            <a:ext cx="769674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- 44 -</a:t>
            </a:r>
            <a:endParaRPr lang="ko-KR" altLang="en-US" spc="-150" dirty="0">
              <a:solidFill>
                <a:prstClr val="black">
                  <a:lumMod val="85000"/>
                  <a:lumOff val="15000"/>
                </a:prstClr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04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FAB7E8AE-F7F4-4A9F-A1E3-7B874DEA9B83}"/>
              </a:ext>
            </a:extLst>
          </p:cNvPr>
          <p:cNvSpPr/>
          <p:nvPr/>
        </p:nvSpPr>
        <p:spPr>
          <a:xfrm>
            <a:off x="1306781" y="1045856"/>
            <a:ext cx="6388122" cy="3581714"/>
          </a:xfrm>
          <a:prstGeom prst="roundRect">
            <a:avLst>
              <a:gd name="adj" fmla="val 611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EA396A6-A453-45A6-A3B6-A533B99F953F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945EF42-9742-44E0-9C46-49CB539B9E85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CBF0F1-D355-4330-A039-A38A528FD19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8D5713F-C48B-4F1E-9E46-977135183D77}"/>
              </a:ext>
            </a:extLst>
          </p:cNvPr>
          <p:cNvSpPr txBox="1"/>
          <p:nvPr/>
        </p:nvSpPr>
        <p:spPr>
          <a:xfrm>
            <a:off x="7849195" y="108267"/>
            <a:ext cx="657804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1FA9260-BBAC-45EB-A3A5-D3F0ED4E6D15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19B0260-3992-4148-8BD3-A97A576694D6}"/>
              </a:ext>
            </a:extLst>
          </p:cNvPr>
          <p:cNvCxnSpPr>
            <a:cxnSpLocks/>
          </p:cNvCxnSpPr>
          <p:nvPr/>
        </p:nvCxnSpPr>
        <p:spPr>
          <a:xfrm>
            <a:off x="52176" y="303828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85750F-D7E9-4060-B658-EA3F25B6C1C2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8028039-38FD-4CDE-8C34-14FBC201D95D}"/>
              </a:ext>
            </a:extLst>
          </p:cNvPr>
          <p:cNvSpPr/>
          <p:nvPr/>
        </p:nvSpPr>
        <p:spPr>
          <a:xfrm flipV="1">
            <a:off x="7933714" y="289019"/>
            <a:ext cx="528835" cy="4571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3DB1DFB-6555-468D-8E63-B4BAB7E37A2E}"/>
              </a:ext>
            </a:extLst>
          </p:cNvPr>
          <p:cNvSpPr/>
          <p:nvPr/>
        </p:nvSpPr>
        <p:spPr>
          <a:xfrm>
            <a:off x="952961" y="736488"/>
            <a:ext cx="1783099" cy="384680"/>
          </a:xfrm>
          <a:prstGeom prst="rect">
            <a:avLst/>
          </a:prstGeom>
          <a:solidFill>
            <a:srgbClr val="029DC3">
              <a:alpha val="8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kumimoji="1"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9845" y="2218482"/>
            <a:ext cx="5649239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</a:t>
            </a:r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모델을 돌려서 학습을 하기 위해서는 데이터의 양이 많아야 하는데</a:t>
            </a:r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,</a:t>
            </a:r>
          </a:p>
          <a:p>
            <a:pPr marL="342900" indent="-342900"/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데이터의 양이 부족하여 회귀분석 모델만 돌릴 수 있었음</a:t>
            </a:r>
            <a:endParaRPr lang="en-US" altLang="ko-KR" sz="18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9845" y="3108542"/>
            <a:ext cx="633608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좀 더 다양한 변수들을 가지고 있었다면 </a:t>
            </a:r>
            <a:endParaRPr lang="en-US" altLang="ko-KR" sz="18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 marL="342900" indent="-342900"/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	</a:t>
            </a:r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더 유의미한 결론을 도출할 수 있었을 것 같다는 아쉬움</a:t>
            </a:r>
            <a:endParaRPr lang="en-US" altLang="ko-KR" sz="18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9845" y="1605421"/>
            <a:ext cx="6162908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조원들 중 분석 툴을 잘 다루는 사람이 없어서 심화적으로 분석하지 못함</a:t>
            </a:r>
            <a:endParaRPr lang="en-US" altLang="ko-KR" sz="1800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492" y="3329126"/>
            <a:ext cx="1349716" cy="129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187163" y="4841718"/>
            <a:ext cx="769674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- 45 -</a:t>
            </a:r>
            <a:endParaRPr lang="ko-KR" altLang="en-US" spc="-150" dirty="0">
              <a:solidFill>
                <a:prstClr val="black">
                  <a:lumMod val="85000"/>
                  <a:lumOff val="15000"/>
                </a:prstClr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04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DC3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1B03FF5-0D2F-49FA-9311-EB04205F52F7}"/>
              </a:ext>
            </a:extLst>
          </p:cNvPr>
          <p:cNvSpPr/>
          <p:nvPr/>
        </p:nvSpPr>
        <p:spPr>
          <a:xfrm>
            <a:off x="231016" y="174869"/>
            <a:ext cx="2929237" cy="58574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출처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190" y="1589933"/>
            <a:ext cx="3861787" cy="300082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</a:t>
            </a: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공공 데이터 포털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2"/>
              </a:rPr>
              <a:t>https://www.data.go.kr/useCase/exam/index.do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>
              <a:buFontTx/>
              <a:buChar char="-"/>
            </a:pP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국가지표체계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3"/>
              </a:rPr>
              <a:t>http://www.index.go.kr/main.do?cate=1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보건복지부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4"/>
              </a:rPr>
              <a:t>http://www.mohw.go.kr/react/jb/sjb030301vw.jsp?PAR_MENU_ID=03&amp;MENU_ID=0321&amp;CONT_SEQ=345246&amp;page=1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pPr>
              <a:buFontTx/>
              <a:buChar char="-"/>
            </a:pP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서울 </a:t>
            </a:r>
            <a:r>
              <a:rPr lang="ko-KR" altLang="en-US" spc="-1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열린데이터</a:t>
            </a: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광장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5"/>
              </a:rPr>
              <a:t>https://data.seoul.go.kr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</a:t>
            </a: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통계청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6"/>
              </a:rPr>
              <a:t>http://kostat.go.kr/portal/korea/index.action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-KOSIS </a:t>
            </a:r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국가통계포털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  <a:hlinkClick r:id="rId7"/>
              </a:rPr>
              <a:t>http://kosis.kr/index/index.do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  <a:p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67" y="1006507"/>
            <a:ext cx="143409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* </a:t>
            </a:r>
            <a:r>
              <a:rPr lang="ko-KR" altLang="en-US" sz="18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공공데이터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163" y="4848296"/>
            <a:ext cx="769674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10X10 Bold" pitchFamily="50" charset="-127"/>
                <a:ea typeface="10X10 Bold" pitchFamily="50" charset="-127"/>
              </a:rPr>
              <a:t>- 46 -</a:t>
            </a:r>
            <a:endParaRPr lang="ko-KR" altLang="en-US" spc="-150" dirty="0">
              <a:solidFill>
                <a:prstClr val="black">
                  <a:lumMod val="85000"/>
                  <a:lumOff val="15000"/>
                </a:prstClr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3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DC3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1B03FF5-0D2F-49FA-9311-EB04205F52F7}"/>
              </a:ext>
            </a:extLst>
          </p:cNvPr>
          <p:cNvSpPr/>
          <p:nvPr/>
        </p:nvSpPr>
        <p:spPr>
          <a:xfrm>
            <a:off x="3041257" y="1559859"/>
            <a:ext cx="2929237" cy="58574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분석 </a:t>
            </a:r>
            <a:r>
              <a:rPr lang="en-US" altLang="ko-KR" sz="18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1.</a:t>
            </a:r>
            <a:endParaRPr lang="ko-KR" altLang="en-US" sz="18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5B3339A-DCFC-4B90-9332-F98AF8EB891E}"/>
              </a:ext>
            </a:extLst>
          </p:cNvPr>
          <p:cNvSpPr/>
          <p:nvPr/>
        </p:nvSpPr>
        <p:spPr>
          <a:xfrm>
            <a:off x="2440640" y="2504515"/>
            <a:ext cx="4114801" cy="108584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구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0X10 Bold" panose="020D0604000000000000" pitchFamily="50" charset="-127"/>
                <a:ea typeface="10X10 Bold" panose="020D0604000000000000" pitchFamily="50" charset="-127"/>
              </a:rPr>
              <a:t>동 별 노인복지시설 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3083BD89-831D-4468-96FF-7602209F1918}"/>
              </a:ext>
            </a:extLst>
          </p:cNvPr>
          <p:cNvCxnSpPr>
            <a:cxnSpLocks/>
          </p:cNvCxnSpPr>
          <p:nvPr/>
        </p:nvCxnSpPr>
        <p:spPr>
          <a:xfrm>
            <a:off x="2319618" y="2313693"/>
            <a:ext cx="453165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0650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64" y="877453"/>
            <a:ext cx="364880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．동 별 시설 수 파악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361" y="2316036"/>
            <a:ext cx="4214541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1.  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원본 데이터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(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한글</a:t>
            </a:r>
            <a:r>
              <a:rPr lang="en-US" altLang="ko-KR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6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에서 서울시 관련 정보만 엑셀로 추출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362" y="2827315"/>
            <a:ext cx="3537054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추출한 정보를 필요한 정보만 남도록 정리</a:t>
            </a:r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 (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시설</a:t>
            </a:r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주소</a:t>
            </a:r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362" y="3261650"/>
            <a:ext cx="3129101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구와 주소로만 이루어진 목록 생성 후 다시</a:t>
            </a:r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구와 동으로 정리</a:t>
            </a:r>
            <a:endParaRPr lang="en-US" altLang="ko-KR" sz="11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714" y="1274062"/>
            <a:ext cx="346970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(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보건복지부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2018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노인복지시설 현황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전국데이터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endParaRPr lang="ko-KR" altLang="en-US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362" y="3695986"/>
            <a:ext cx="3754578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4.  </a:t>
            </a:r>
            <a:r>
              <a:rPr lang="ko-KR" altLang="en-US" sz="11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데이터 정렬 후 구．동 별 시설 수 파악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3190" y="2236359"/>
            <a:ext cx="3564396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 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*  2017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년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12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월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31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일 기준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- 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서울시 총 복지시설 수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4900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여 개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3190" y="2576577"/>
            <a:ext cx="39169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 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* 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노인 복지시설은 노인주거복지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노인의료복지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노인여가복지 등으로 나누어짐 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3190" y="2916795"/>
            <a:ext cx="3916969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 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-&gt;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그 중 노인여가복지에 속해있는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‘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경로당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’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과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‘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노인교실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’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이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3,735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개로 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  <a:p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	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서울시 총 복지시설의 약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76%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를 차지함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3190" y="3426290"/>
            <a:ext cx="3916969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buFont typeface="Symbol"/>
              <a:buChar char="Þ"/>
            </a:pP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몇 천 개나 되는 시설의 주소까지는 데이터에 나와있지 않았기 때문에 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  <a:p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 	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나머지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24%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의 복지시설들로 내용을 구성함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3190" y="3935784"/>
            <a:ext cx="39169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 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*  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비록 전체 시설 수의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24%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이지만  노인복지시설의 주 를 이루는 시설들임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(?)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 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688618" y="1848535"/>
            <a:ext cx="6579" cy="2618210"/>
          </a:xfrm>
          <a:prstGeom prst="line">
            <a:avLst/>
          </a:prstGeom>
          <a:ln w="12700">
            <a:solidFill>
              <a:srgbClr val="029D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64" y="877453"/>
            <a:ext cx="364880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．동 별 시설 수 파악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957" y="2322614"/>
            <a:ext cx="437899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1.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원본 데이터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한글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에서 서울시 관련 정보만 엑셀로 추출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957" y="2728445"/>
            <a:ext cx="4635108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추출한 정보를 필요한 정보만 남도록 정리</a:t>
            </a:r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(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시설</a:t>
            </a:r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별 </a:t>
            </a:r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주소</a:t>
            </a:r>
            <a:r>
              <a:rPr lang="en-US" altLang="ko-KR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6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957" y="3211220"/>
            <a:ext cx="4622751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구와 주소로만 이루어진 목록 생성 후 다시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구와 동으로 정리</a:t>
            </a:r>
            <a:endParaRPr lang="en-US" altLang="ko-KR" sz="11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714" y="1274062"/>
            <a:ext cx="346970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(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보건복지부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2018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노인복지시설 현황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전국데이터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)</a:t>
            </a:r>
            <a:endParaRPr lang="ko-KR" altLang="en-US" sz="14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958" y="3617050"/>
            <a:ext cx="38592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4.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데이터 정렬 후 구．동 별 시설 수 파악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7702" y="506884"/>
            <a:ext cx="3718526" cy="211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2566" y="2954342"/>
            <a:ext cx="3498376" cy="199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아래쪽 화살표 17"/>
          <p:cNvSpPr/>
          <p:nvPr/>
        </p:nvSpPr>
        <p:spPr>
          <a:xfrm>
            <a:off x="6841554" y="2690573"/>
            <a:ext cx="414440" cy="361813"/>
          </a:xfrm>
          <a:prstGeom prst="downArrow">
            <a:avLst/>
          </a:prstGeom>
          <a:solidFill>
            <a:srgbClr val="35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64" y="877453"/>
            <a:ext cx="364880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．동 별 시설 수 파악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939" y="2098962"/>
            <a:ext cx="437899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1.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원본 데이터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한글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에서 서울시 관련 정보만 엑셀로 추출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9" y="2552303"/>
            <a:ext cx="4486827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추출한 정보를 필요한 정보만 남도록 정리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(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시설 별  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-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 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주소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9" y="3005644"/>
            <a:ext cx="4622751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1600" b="1" spc="-150" dirty="0" smtClean="0">
                <a:latin typeface="10X10" pitchFamily="50" charset="-127"/>
                <a:ea typeface="10X10" pitchFamily="50" charset="-127"/>
              </a:rPr>
              <a:t>구와 주소로만 이루어진 목록 생성 후 다시</a:t>
            </a:r>
            <a:r>
              <a:rPr lang="en-US" altLang="ko-KR" sz="1600" b="1" spc="-150" dirty="0" smtClean="0"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1600" b="1" spc="-150" dirty="0" smtClean="0">
                <a:latin typeface="10X10" pitchFamily="50" charset="-127"/>
                <a:ea typeface="10X10" pitchFamily="50" charset="-127"/>
              </a:rPr>
              <a:t>구와 동으로 정리</a:t>
            </a:r>
            <a:endParaRPr lang="en-US" altLang="ko-KR" sz="1600" b="1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714" y="1274062"/>
            <a:ext cx="346970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(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보건복지부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2018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노인복지시설 현황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전국데이터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)</a:t>
            </a:r>
            <a:endParaRPr lang="ko-KR" altLang="en-US" sz="14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939" y="4033565"/>
            <a:ext cx="38592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4.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데이터 정렬 후 구．동 별 시설 수 파악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4900" y="952976"/>
            <a:ext cx="2059510" cy="32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5992" y="967823"/>
            <a:ext cx="949495" cy="329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71939" y="3364901"/>
            <a:ext cx="385922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-&gt; 1,167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 개의 주소를 동으로 변환하여 정리함 </a:t>
            </a:r>
            <a:endParaRPr lang="en-US" altLang="ko-KR" sz="1200" spc="-150" dirty="0" smtClean="0">
              <a:latin typeface="10X10" pitchFamily="50" charset="-127"/>
              <a:ea typeface="10X10" pitchFamily="50" charset="-127"/>
            </a:endParaRPr>
          </a:p>
          <a:p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Ex)  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개포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1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동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개포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2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동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, 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개포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4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동 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= 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개포동으로 취급함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7420455" y="2355040"/>
            <a:ext cx="276293" cy="355235"/>
          </a:xfrm>
          <a:prstGeom prst="rightArrow">
            <a:avLst/>
          </a:prstGeom>
          <a:solidFill>
            <a:srgbClr val="355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64" y="877453"/>
            <a:ext cx="364880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．동 별 시설 수 파악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591" y="2237100"/>
            <a:ext cx="3102781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1. 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원본 데이터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(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한글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에서 서울시 관련 정보만 엑셀로 추출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592" y="2697083"/>
            <a:ext cx="3179188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2.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추출한 정보를 필요한 정보만 남도록 정리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(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시설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/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주소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)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592" y="3157066"/>
            <a:ext cx="3275498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3.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구와 주소로만 이루어진 목록 생성 후 다시</a:t>
            </a:r>
            <a:r>
              <a:rPr lang="en-US" altLang="ko-KR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 </a:t>
            </a:r>
            <a:r>
              <a:rPr lang="ko-KR" altLang="en-US" sz="11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0X10" pitchFamily="50" charset="-127"/>
                <a:ea typeface="10X10" pitchFamily="50" charset="-127"/>
              </a:rPr>
              <a:t>구와 동으로 정리</a:t>
            </a:r>
            <a:endParaRPr lang="en-US" altLang="ko-KR" sz="11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714" y="1274062"/>
            <a:ext cx="346970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(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보건복지부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2018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노인복지시설 현황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전국데이터 </a:t>
            </a:r>
            <a:r>
              <a:rPr lang="en-US" altLang="ko-KR" sz="1400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)</a:t>
            </a:r>
            <a:endParaRPr lang="ko-KR" altLang="en-US" sz="1400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591" y="3617050"/>
            <a:ext cx="3405387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atin typeface="10X10" pitchFamily="50" charset="-127"/>
                <a:ea typeface="10X10" pitchFamily="50" charset="-127"/>
              </a:rPr>
              <a:t>4.  </a:t>
            </a:r>
            <a:r>
              <a:rPr lang="ko-KR" altLang="en-US" sz="1600" b="1" spc="-150" dirty="0" smtClean="0">
                <a:latin typeface="10X10" pitchFamily="50" charset="-127"/>
                <a:ea typeface="10X10" pitchFamily="50" charset="-127"/>
              </a:rPr>
              <a:t>데이터 정렬 후 구．동 별 시설 수 파악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973" y="1890330"/>
            <a:ext cx="3898550" cy="252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/>
        </p:nvCxnSpPr>
        <p:spPr>
          <a:xfrm>
            <a:off x="4243766" y="1823821"/>
            <a:ext cx="6579" cy="2618210"/>
          </a:xfrm>
          <a:prstGeom prst="line">
            <a:avLst/>
          </a:prstGeom>
          <a:ln w="12700">
            <a:solidFill>
              <a:srgbClr val="029D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591" y="3958932"/>
            <a:ext cx="2042641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  </a:t>
            </a:r>
            <a:r>
              <a:rPr lang="en-US" altLang="ko-KR" sz="1200" spc="-150" dirty="0" smtClean="0">
                <a:latin typeface="10X10" pitchFamily="50" charset="-127"/>
                <a:ea typeface="10X10" pitchFamily="50" charset="-127"/>
              </a:rPr>
              <a:t>-&gt; </a:t>
            </a:r>
            <a:r>
              <a:rPr lang="ko-KR" altLang="en-US" sz="1200" spc="-150" dirty="0" smtClean="0">
                <a:latin typeface="10X10" pitchFamily="50" charset="-127"/>
                <a:ea typeface="10X10" pitchFamily="50" charset="-127"/>
              </a:rPr>
              <a:t>동 별 복지시설 수로 시각화 </a:t>
            </a:r>
            <a:endParaRPr lang="en-US" altLang="ko-KR" sz="1200" spc="-150" dirty="0" smtClean="0">
              <a:latin typeface="10X10" pitchFamily="50" charset="-127"/>
              <a:ea typeface="10X1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14776" y="941070"/>
            <a:ext cx="8303774" cy="3600450"/>
            <a:chOff x="414776" y="1123950"/>
            <a:chExt cx="8303774" cy="36004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776" y="1123950"/>
              <a:ext cx="1113766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6" y="1139824"/>
              <a:ext cx="1160126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9227" y="1141113"/>
              <a:ext cx="1091023" cy="71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6170" y="1136015"/>
              <a:ext cx="1047750" cy="649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09621" y="1155700"/>
              <a:ext cx="1074707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7878" y="3311792"/>
              <a:ext cx="1152971" cy="71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4052" y="3312507"/>
              <a:ext cx="1055498" cy="65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53785" y="2578100"/>
              <a:ext cx="1144109" cy="72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748975" y="2590800"/>
              <a:ext cx="1092449" cy="679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627355" y="2584132"/>
              <a:ext cx="1091195" cy="66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20000" y="1148715"/>
              <a:ext cx="1087187" cy="699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64185" y="1869759"/>
              <a:ext cx="989965" cy="652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887855" y="1872299"/>
              <a:ext cx="1034307" cy="656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27083" y="1861820"/>
              <a:ext cx="1011934" cy="64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635559" y="1852930"/>
              <a:ext cx="1074896" cy="69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60693" y="2586355"/>
              <a:ext cx="1018857" cy="650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18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772659" y="1901825"/>
              <a:ext cx="985415" cy="63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5" name="Picture 19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735195" y="3301999"/>
              <a:ext cx="1093399" cy="685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20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198554" y="1860869"/>
              <a:ext cx="1020126" cy="672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21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291204" y="3304859"/>
              <a:ext cx="1109805" cy="721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22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889125" y="2582997"/>
              <a:ext cx="1038225" cy="65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9" name="Picture 23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39148" y="2613025"/>
              <a:ext cx="1029652" cy="63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0" name="Picture 24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21006" y="4021774"/>
              <a:ext cx="1075584" cy="70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25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7608571" y="3296286"/>
              <a:ext cx="1109979" cy="72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26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6205220" y="3301365"/>
              <a:ext cx="1060569" cy="673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TextBox 44"/>
          <p:cNvSpPr txBox="1"/>
          <p:nvPr/>
        </p:nvSpPr>
        <p:spPr>
          <a:xfrm>
            <a:off x="92144" y="420253"/>
            <a:ext cx="3648808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&lt;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구 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- 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동 별 복지시설 수  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&gt;</a:t>
            </a:r>
            <a:endParaRPr lang="ko-KR" altLang="en-US" sz="2000" b="1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80385" y="2155510"/>
            <a:ext cx="2392680" cy="1508760"/>
            <a:chOff x="4876800" y="1142049"/>
            <a:chExt cx="3718560" cy="24622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1142049"/>
              <a:ext cx="3718560" cy="2462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타원 42"/>
            <p:cNvSpPr/>
            <p:nvPr/>
          </p:nvSpPr>
          <p:spPr>
            <a:xfrm>
              <a:off x="6423660" y="1615440"/>
              <a:ext cx="243840" cy="23622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513320" y="1920240"/>
              <a:ext cx="243840" cy="23622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7109460" y="1722120"/>
              <a:ext cx="243840" cy="23622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191500" y="1905000"/>
              <a:ext cx="243840" cy="23622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7246620" y="1927860"/>
              <a:ext cx="243840" cy="23622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02006" y="1058230"/>
            <a:ext cx="2766059" cy="1874520"/>
            <a:chOff x="342901" y="1127760"/>
            <a:chExt cx="3977639" cy="2438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1" y="1127760"/>
              <a:ext cx="3977639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타원 48"/>
            <p:cNvSpPr/>
            <p:nvPr/>
          </p:nvSpPr>
          <p:spPr>
            <a:xfrm>
              <a:off x="914400" y="2042160"/>
              <a:ext cx="388620" cy="396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607820" y="2446020"/>
              <a:ext cx="388620" cy="396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1211580" y="2689860"/>
              <a:ext cx="388620" cy="396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621280" y="1325880"/>
              <a:ext cx="388620" cy="396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842260" y="2621280"/>
              <a:ext cx="388620" cy="396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44780" y="3958846"/>
            <a:ext cx="4991100" cy="5078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buFont typeface="Symbol" pitchFamily="18" charset="2"/>
              <a:buChar char="Þ"/>
            </a:pPr>
            <a:r>
              <a:rPr lang="ko-KR" altLang="en-US" spc="-150" dirty="0" smtClean="0">
                <a:latin typeface="10X10" pitchFamily="50" charset="-127"/>
                <a:ea typeface="10X10" pitchFamily="50" charset="-127"/>
              </a:rPr>
              <a:t>서울 자치구 별 노인인구와 자치구 별 복지시설 수 그래프를 같이 살펴본 결과 </a:t>
            </a:r>
            <a:r>
              <a:rPr lang="en-US" altLang="ko-KR" spc="-150" dirty="0" smtClean="0">
                <a:latin typeface="10X10" pitchFamily="50" charset="-127"/>
                <a:ea typeface="10X10" pitchFamily="50" charset="-127"/>
              </a:rPr>
              <a:t>,</a:t>
            </a:r>
          </a:p>
          <a:p>
            <a:pPr algn="ctr"/>
            <a:r>
              <a:rPr lang="ko-KR" altLang="en-US" spc="-150" dirty="0" smtClean="0">
                <a:latin typeface="10X10" pitchFamily="50" charset="-127"/>
                <a:ea typeface="10X10" pitchFamily="50" charset="-127"/>
              </a:rPr>
              <a:t>대체로 고령인구가 많이 거주하고 있는 지역에 복지시설 수 도 많은 편</a:t>
            </a:r>
          </a:p>
        </p:txBody>
      </p:sp>
      <p:cxnSp>
        <p:nvCxnSpPr>
          <p:cNvPr id="68" name="직선 연결선 67"/>
          <p:cNvCxnSpPr/>
          <p:nvPr/>
        </p:nvCxnSpPr>
        <p:spPr>
          <a:xfrm>
            <a:off x="5280660" y="754380"/>
            <a:ext cx="6005" cy="3931491"/>
          </a:xfrm>
          <a:prstGeom prst="line">
            <a:avLst/>
          </a:prstGeom>
          <a:ln w="12700">
            <a:solidFill>
              <a:srgbClr val="029DC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193" y="837830"/>
            <a:ext cx="359156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/>
          <p:cNvSpPr txBox="1"/>
          <p:nvPr/>
        </p:nvSpPr>
        <p:spPr>
          <a:xfrm>
            <a:off x="107384" y="420253"/>
            <a:ext cx="219385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&lt;</a:t>
            </a:r>
            <a:r>
              <a:rPr lang="ko-KR" altLang="en-US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 현황  </a:t>
            </a:r>
            <a:r>
              <a:rPr lang="en-US" altLang="ko-KR" sz="2000" b="1" spc="-1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10X10" pitchFamily="50" charset="-127"/>
                <a:ea typeface="10X10" pitchFamily="50" charset="-127"/>
              </a:rPr>
              <a:t>&gt;</a:t>
            </a:r>
            <a:endParaRPr lang="ko-KR" altLang="en-US" sz="2000" b="1" spc="-150" dirty="0" smtClean="0">
              <a:solidFill>
                <a:prstClr val="black">
                  <a:lumMod val="85000"/>
                  <a:lumOff val="15000"/>
                </a:prstClr>
              </a:solidFill>
              <a:latin typeface="10X10" pitchFamily="50" charset="-127"/>
              <a:ea typeface="10X10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480" y="2296479"/>
            <a:ext cx="355092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5372100" y="3768346"/>
            <a:ext cx="312420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buFont typeface="Symbol" pitchFamily="18" charset="2"/>
              <a:buChar char="Þ"/>
            </a:pP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구 평균 노인인구 천 명당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3.61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개의 복지시설이 존재 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2120" y="4187446"/>
            <a:ext cx="1432560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*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관악이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2.65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개로 가장 적음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  <a:p>
            <a:pPr algn="ctr"/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*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성동이 </a:t>
            </a:r>
            <a:r>
              <a:rPr lang="en-US" altLang="ko-KR" sz="1100" spc="-150" dirty="0" smtClean="0">
                <a:latin typeface="10X10" pitchFamily="50" charset="-127"/>
                <a:ea typeface="10X10" pitchFamily="50" charset="-127"/>
              </a:rPr>
              <a:t>4.96</a:t>
            </a:r>
            <a:r>
              <a:rPr lang="ko-KR" altLang="en-US" sz="1100" spc="-150" dirty="0" smtClean="0">
                <a:latin typeface="10X10" pitchFamily="50" charset="-127"/>
                <a:ea typeface="10X10" pitchFamily="50" charset="-127"/>
              </a:rPr>
              <a:t>개로 가장 많음</a:t>
            </a:r>
            <a:endParaRPr lang="en-US" altLang="ko-KR" sz="1100" spc="-150" dirty="0" smtClean="0">
              <a:latin typeface="10X10" pitchFamily="50" charset="-127"/>
              <a:ea typeface="10X1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50158" y="4290060"/>
            <a:ext cx="242375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60920" y="4175760"/>
            <a:ext cx="1417320" cy="6001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인구대비 복지시설이 가장 적은 곳과 많은 곳의 차이가 </a:t>
            </a:r>
            <a:r>
              <a:rPr lang="ko-KR" altLang="en-US" sz="1100" u="sng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약 </a:t>
            </a:r>
            <a:r>
              <a:rPr lang="en-US" altLang="ko-KR" sz="1100" u="sng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2</a:t>
            </a:r>
            <a:r>
              <a:rPr lang="ko-KR" altLang="en-US" sz="1100" u="sng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10X10" pitchFamily="50" charset="-127"/>
                <a:ea typeface="10X10" pitchFamily="50" charset="-127"/>
              </a:rPr>
              <a:t>배로 불균형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968240" y="3688080"/>
            <a:ext cx="662940" cy="30008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latin typeface="+mj-ea"/>
                <a:ea typeface="+mj-ea"/>
              </a:rPr>
              <a:t>BUT,</a:t>
            </a:r>
            <a:endParaRPr lang="ko-KR" altLang="en-US" b="1" spc="-15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B38B61-6ED9-4C3C-A8D2-C0A2DD5DFE97}"/>
              </a:ext>
            </a:extLst>
          </p:cNvPr>
          <p:cNvSpPr/>
          <p:nvPr/>
        </p:nvSpPr>
        <p:spPr>
          <a:xfrm>
            <a:off x="0" y="0"/>
            <a:ext cx="108268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20F6D7-7773-452E-B865-5AAF7C6C9CB6}"/>
              </a:ext>
            </a:extLst>
          </p:cNvPr>
          <p:cNvSpPr/>
          <p:nvPr/>
        </p:nvSpPr>
        <p:spPr>
          <a:xfrm>
            <a:off x="9043564" y="0"/>
            <a:ext cx="100436" cy="5143500"/>
          </a:xfrm>
          <a:prstGeom prst="rect">
            <a:avLst/>
          </a:prstGeom>
          <a:solidFill>
            <a:srgbClr val="029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EA8CA9-0DE3-42CE-96F2-ACC8F4CA6DDA}"/>
              </a:ext>
            </a:extLst>
          </p:cNvPr>
          <p:cNvSpPr txBox="1"/>
          <p:nvPr/>
        </p:nvSpPr>
        <p:spPr>
          <a:xfrm>
            <a:off x="6816453" y="110541"/>
            <a:ext cx="627068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AC3F6F0-38FD-4ACA-AD9C-3F2E0B2112BF}"/>
              </a:ext>
            </a:extLst>
          </p:cNvPr>
          <p:cNvSpPr txBox="1"/>
          <p:nvPr/>
        </p:nvSpPr>
        <p:spPr>
          <a:xfrm>
            <a:off x="7849195" y="108267"/>
            <a:ext cx="591329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EBB8A94-4CD6-469A-AFE4-0C79644DE76A}"/>
              </a:ext>
            </a:extLst>
          </p:cNvPr>
          <p:cNvSpPr txBox="1"/>
          <p:nvPr/>
        </p:nvSpPr>
        <p:spPr>
          <a:xfrm>
            <a:off x="8440523" y="102992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D36B561-5682-478A-9543-9278138C85FF}"/>
              </a:ext>
            </a:extLst>
          </p:cNvPr>
          <p:cNvCxnSpPr>
            <a:cxnSpLocks/>
          </p:cNvCxnSpPr>
          <p:nvPr/>
        </p:nvCxnSpPr>
        <p:spPr>
          <a:xfrm>
            <a:off x="54134" y="322213"/>
            <a:ext cx="9039648" cy="14462"/>
          </a:xfrm>
          <a:prstGeom prst="line">
            <a:avLst/>
          </a:prstGeom>
          <a:ln w="19050">
            <a:solidFill>
              <a:srgbClr val="029DC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B892B6-46F9-429F-BBBD-E8548CD84AAF}"/>
              </a:ext>
            </a:extLst>
          </p:cNvPr>
          <p:cNvSpPr txBox="1"/>
          <p:nvPr/>
        </p:nvSpPr>
        <p:spPr>
          <a:xfrm>
            <a:off x="7330673" y="115343"/>
            <a:ext cx="559212" cy="20774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50" b="1" spc="-11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29D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endParaRPr lang="en-US" altLang="ko-KR" sz="750" b="1" spc="-113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29D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6788CBA-C8CF-484D-8AE5-8AD1BC352E82}"/>
              </a:ext>
            </a:extLst>
          </p:cNvPr>
          <p:cNvSpPr/>
          <p:nvPr/>
        </p:nvSpPr>
        <p:spPr>
          <a:xfrm>
            <a:off x="7396337" y="304775"/>
            <a:ext cx="425582" cy="34289"/>
          </a:xfrm>
          <a:prstGeom prst="rect">
            <a:avLst/>
          </a:prstGeom>
          <a:solidFill>
            <a:srgbClr val="029D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414776" y="941070"/>
            <a:ext cx="8303774" cy="3600450"/>
            <a:chOff x="414776" y="1123950"/>
            <a:chExt cx="8303774" cy="36004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776" y="1123950"/>
              <a:ext cx="1113766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6" y="1139824"/>
              <a:ext cx="1160126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9227" y="1141113"/>
              <a:ext cx="1091023" cy="71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6170" y="1136015"/>
              <a:ext cx="1047750" cy="649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09621" y="1155700"/>
              <a:ext cx="1074707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37878" y="3311792"/>
              <a:ext cx="1152971" cy="71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4052" y="3312507"/>
              <a:ext cx="1055498" cy="652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53785" y="2578100"/>
              <a:ext cx="1144109" cy="721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748975" y="2590800"/>
              <a:ext cx="1092449" cy="679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627355" y="2584132"/>
              <a:ext cx="1091195" cy="662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20000" y="1148715"/>
              <a:ext cx="1087187" cy="699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64185" y="1869759"/>
              <a:ext cx="989965" cy="652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887855" y="1872299"/>
              <a:ext cx="1034307" cy="656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15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27083" y="1861820"/>
              <a:ext cx="1011934" cy="646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2" name="Picture 1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635559" y="1852930"/>
              <a:ext cx="1074896" cy="69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60693" y="2586355"/>
              <a:ext cx="1018857" cy="650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18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772659" y="1901825"/>
              <a:ext cx="985415" cy="63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5" name="Picture 19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735195" y="3301999"/>
              <a:ext cx="1093399" cy="685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20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198554" y="1860869"/>
              <a:ext cx="1020126" cy="672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21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3291204" y="3304859"/>
              <a:ext cx="1109805" cy="721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22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1889125" y="2582997"/>
              <a:ext cx="1038225" cy="656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9" name="Picture 23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39148" y="2613025"/>
              <a:ext cx="1029652" cy="63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0" name="Picture 24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421006" y="4021774"/>
              <a:ext cx="1075584" cy="70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25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7608571" y="3296286"/>
              <a:ext cx="1109979" cy="722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26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6205220" y="3301365"/>
              <a:ext cx="1060569" cy="673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타원 38"/>
          <p:cNvSpPr/>
          <p:nvPr/>
        </p:nvSpPr>
        <p:spPr>
          <a:xfrm>
            <a:off x="3429000" y="891540"/>
            <a:ext cx="891540" cy="800100"/>
          </a:xfrm>
          <a:prstGeom prst="ellipse">
            <a:avLst/>
          </a:prstGeom>
          <a:noFill/>
          <a:ln w="25400">
            <a:solidFill>
              <a:srgbClr val="029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26680" y="3116580"/>
            <a:ext cx="891540" cy="800100"/>
          </a:xfrm>
          <a:prstGeom prst="ellipse">
            <a:avLst/>
          </a:prstGeom>
          <a:noFill/>
          <a:ln w="25400">
            <a:solidFill>
              <a:srgbClr val="029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309360" y="3093720"/>
            <a:ext cx="891540" cy="800100"/>
          </a:xfrm>
          <a:prstGeom prst="ellipse">
            <a:avLst/>
          </a:prstGeom>
          <a:noFill/>
          <a:ln w="25400">
            <a:solidFill>
              <a:srgbClr val="029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294120" y="861060"/>
            <a:ext cx="891540" cy="800100"/>
          </a:xfrm>
          <a:prstGeom prst="ellipse">
            <a:avLst/>
          </a:prstGeom>
          <a:noFill/>
          <a:ln w="25400">
            <a:solidFill>
              <a:srgbClr val="029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EED6E695-EE77-4F66-8798-0417E43FC76E}" vid="{2ECADE3F-B78A-406C-B761-7E1FC00BFA43}"/>
    </a:ext>
  </a:extLst>
</a:theme>
</file>

<file path=ppt/theme/theme2.xml><?xml version="1.0" encoding="utf-8"?>
<a:theme xmlns:a="http://schemas.openxmlformats.org/drawingml/2006/main" name="1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EED6E695-EE77-4F66-8798-0417E43FC76E}" vid="{2ECADE3F-B78A-406C-B761-7E1FC00BFA43}"/>
    </a:ext>
  </a:extLst>
</a:theme>
</file>

<file path=ppt/theme/theme3.xml><?xml version="1.0" encoding="utf-8"?>
<a:theme xmlns:a="http://schemas.openxmlformats.org/drawingml/2006/main" name="2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efault Theme" id="{EED6E695-EE77-4F66-8798-0417E43FC76E}" vid="{2ECADE3F-B78A-406C-B761-7E1FC00BFA43}"/>
    </a:ext>
  </a:extLst>
</a:theme>
</file>

<file path=ppt/theme/theme4.xml><?xml version="1.0" encoding="utf-8"?>
<a:theme xmlns:a="http://schemas.openxmlformats.org/drawingml/2006/main" name="3_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사용자 지정 3">
      <a:majorFont>
        <a:latin typeface="Yoon 윤고딕 540_TT"/>
        <a:ea typeface="-윤고딕330"/>
        <a:cs typeface=""/>
      </a:majorFont>
      <a:minorFont>
        <a:latin typeface="-윤고딕330"/>
        <a:ea typeface="Yoon 윤고딕 54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5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D514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ctr">
          <a:defRPr spc="-150" smtClean="0"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EED6E695-EE77-4F66-8798-0417E43FC76E}" vid="{2ECADE3F-B78A-406C-B761-7E1FC00BFA43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701</Words>
  <Application>Microsoft Office PowerPoint</Application>
  <PresentationFormat>화면 슬라이드 쇼(16:9)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굴림</vt:lpstr>
      <vt:lpstr>Arial</vt:lpstr>
      <vt:lpstr>10X10 Bold</vt:lpstr>
      <vt:lpstr>-윤고딕330</vt:lpstr>
      <vt:lpstr>Yoon 윤고딕 540_TT</vt:lpstr>
      <vt:lpstr>조선일보명조</vt:lpstr>
      <vt:lpstr>10X10</vt:lpstr>
      <vt:lpstr>나눔바른고딕</vt:lpstr>
      <vt:lpstr>Symbol</vt:lpstr>
      <vt:lpstr>맑은 고딕</vt:lpstr>
      <vt:lpstr>Default Theme</vt:lpstr>
      <vt:lpstr>1_Default Theme</vt:lpstr>
      <vt:lpstr>2_Default Theme</vt:lpstr>
      <vt:lpstr>3_Default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supreme_kid@naver.com</dc:creator>
  <cp:lastModifiedBy>yhy</cp:lastModifiedBy>
  <cp:revision>115</cp:revision>
  <dcterms:created xsi:type="dcterms:W3CDTF">2016-11-17T06:18:08Z</dcterms:created>
  <dcterms:modified xsi:type="dcterms:W3CDTF">2018-12-18T09:45:13Z</dcterms:modified>
</cp:coreProperties>
</file>