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9" r:id="rId5"/>
    <p:sldId id="261" r:id="rId6"/>
    <p:sldId id="262" r:id="rId7"/>
    <p:sldId id="263" r:id="rId8"/>
    <p:sldId id="270" r:id="rId9"/>
    <p:sldId id="271" r:id="rId10"/>
    <p:sldId id="264" r:id="rId11"/>
    <p:sldId id="272"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15" autoAdjust="0"/>
    <p:restoredTop sz="94660"/>
  </p:normalViewPr>
  <p:slideViewPr>
    <p:cSldViewPr snapToGrid="0">
      <p:cViewPr varScale="1">
        <p:scale>
          <a:sx n="88" d="100"/>
          <a:sy n="88" d="100"/>
        </p:scale>
        <p:origin x="-32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754ED9B1-C315-47D5-9058-B8F416E21FFA}" type="slidenum">
              <a:rPr lang="fr-FR" smtClean="0"/>
              <a:pPr/>
              <a:t>‹#›</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7545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4ED9B1-C315-47D5-9058-B8F416E21FFA}" type="slidenum">
              <a:rPr lang="fr-FR" smtClean="0"/>
              <a:pPr/>
              <a:t>‹#›</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80134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4ED9B1-C315-47D5-9058-B8F416E21FFA}" type="slidenum">
              <a:rPr lang="fr-FR" smtClean="0"/>
              <a:pPr/>
              <a:t>‹#›</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69565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4ED9B1-C315-47D5-9058-B8F416E21FFA}" type="slidenum">
              <a:rPr lang="fr-FR" smtClean="0"/>
              <a:pPr/>
              <a:t>‹#›</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15119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4ED9B1-C315-47D5-9058-B8F416E21FFA}" type="slidenum">
              <a:rPr lang="fr-FR" smtClean="0"/>
              <a:pPr/>
              <a:t>‹#›</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8581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4ED9B1-C315-47D5-9058-B8F416E21FFA}" type="slidenum">
              <a:rPr lang="fr-FR" smtClean="0"/>
              <a:pPr/>
              <a:t>‹#›</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67198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54ED9B1-C315-47D5-9058-B8F416E21FFA}" type="slidenum">
              <a:rPr lang="fr-FR" smtClean="0"/>
              <a:pPr/>
              <a:t>‹#›</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0549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54ED9B1-C315-47D5-9058-B8F416E21FFA}" type="slidenum">
              <a:rPr lang="fr-FR" smtClean="0"/>
              <a:pPr/>
              <a:t>‹#›</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1919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54ED9B1-C315-47D5-9058-B8F416E21FFA}" type="slidenum">
              <a:rPr lang="fr-FR" smtClean="0"/>
              <a:pPr/>
              <a:t>‹#›</a:t>
            </a:fld>
            <a:endParaRPr lang="fr-FR"/>
          </a:p>
        </p:txBody>
      </p:sp>
    </p:spTree>
    <p:extLst>
      <p:ext uri="{BB962C8B-B14F-4D97-AF65-F5344CB8AC3E}">
        <p14:creationId xmlns:p14="http://schemas.microsoft.com/office/powerpoint/2010/main" xmlns="" val="52268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0A06A7-CAD1-4144-BCBD-C2EEFD60B281}" type="datetimeFigureOut">
              <a:rPr lang="fr-FR" smtClean="0"/>
              <a:pPr/>
              <a:t>14/08/2020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4ED9B1-C315-47D5-9058-B8F416E21FFA}" type="slidenum">
              <a:rPr lang="fr-FR" smtClean="0"/>
              <a:pPr/>
              <a:t>‹#›</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61377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E0A06A7-CAD1-4144-BCBD-C2EEFD60B281}" type="datetimeFigureOut">
              <a:rPr lang="fr-FR" smtClean="0"/>
              <a:pPr/>
              <a:t>14/08/2020</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754ED9B1-C315-47D5-9058-B8F416E21FFA}" type="slidenum">
              <a:rPr lang="fr-FR" smtClean="0"/>
              <a:pPr/>
              <a:t>‹#›</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7958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E0A06A7-CAD1-4144-BCBD-C2EEFD60B281}" type="datetimeFigureOut">
              <a:rPr lang="fr-FR" smtClean="0"/>
              <a:pPr/>
              <a:t>14/08/2020</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4ED9B1-C315-47D5-9058-B8F416E21FFA}" type="slidenum">
              <a:rPr lang="fr-FR" smtClean="0"/>
              <a:pPr/>
              <a:t>‹#›</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574418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obpaw.com/po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C2799-BC4E-47EA-A3D9-471525DB95B1}"/>
              </a:ext>
            </a:extLst>
          </p:cNvPr>
          <p:cNvSpPr>
            <a:spLocks noGrp="1"/>
          </p:cNvSpPr>
          <p:nvPr>
            <p:ph type="ctrTitle"/>
          </p:nvPr>
        </p:nvSpPr>
        <p:spPr>
          <a:xfrm>
            <a:off x="1371600" y="1114425"/>
            <a:ext cx="9448800" cy="2514076"/>
          </a:xfrm>
        </p:spPr>
        <p:txBody>
          <a:bodyPr>
            <a:normAutofit fontScale="90000"/>
          </a:bodyPr>
          <a:lstStyle/>
          <a:p>
            <a:r>
              <a:rPr lang="en-US" sz="4900" b="1" dirty="0" smtClean="0"/>
              <a:t>Who is recruiting in Haiti and in what field.</a:t>
            </a:r>
            <a:r>
              <a:rPr lang="en-US" b="1" dirty="0" smtClean="0"/>
              <a:t/>
            </a:r>
            <a:br>
              <a:rPr lang="en-US" b="1" dirty="0" smtClean="0"/>
            </a:br>
            <a:r>
              <a:rPr lang="en-US" sz="2200" b="1" dirty="0" smtClean="0"/>
              <a:t>A study </a:t>
            </a:r>
            <a:r>
              <a:rPr lang="en-US" sz="2200" b="1" dirty="0" smtClean="0"/>
              <a:t>on 9,000+ </a:t>
            </a:r>
            <a:r>
              <a:rPr lang="en-US" sz="2200" b="1" dirty="0" smtClean="0"/>
              <a:t>jobs published on </a:t>
            </a:r>
            <a:r>
              <a:rPr lang="en-US" sz="2200" b="1" dirty="0" err="1" smtClean="0"/>
              <a:t>Jobpaw</a:t>
            </a:r>
            <a:r>
              <a:rPr lang="en-US" sz="2200" b="1" dirty="0" smtClean="0"/>
              <a:t> from 2008 to </a:t>
            </a:r>
            <a:r>
              <a:rPr lang="en-US" sz="2200" b="1" dirty="0" smtClean="0"/>
              <a:t>2020</a:t>
            </a:r>
            <a:r>
              <a:rPr lang="fr-FR" dirty="0"/>
              <a:t/>
            </a:r>
            <a:br>
              <a:rPr lang="fr-FR" dirty="0"/>
            </a:br>
            <a:endParaRPr lang="fr-FR" dirty="0"/>
          </a:p>
        </p:txBody>
      </p:sp>
      <p:sp>
        <p:nvSpPr>
          <p:cNvPr id="3" name="Subtitle 2">
            <a:extLst>
              <a:ext uri="{FF2B5EF4-FFF2-40B4-BE49-F238E27FC236}">
                <a16:creationId xmlns:a16="http://schemas.microsoft.com/office/drawing/2014/main" xmlns="" id="{C0453C0A-170D-45B9-92AC-CED266104E38}"/>
              </a:ext>
            </a:extLst>
          </p:cNvPr>
          <p:cNvSpPr>
            <a:spLocks noGrp="1"/>
          </p:cNvSpPr>
          <p:nvPr>
            <p:ph type="subTitle" idx="1"/>
          </p:nvPr>
        </p:nvSpPr>
        <p:spPr/>
        <p:txBody>
          <a:bodyPr>
            <a:normAutofit fontScale="77500" lnSpcReduction="20000"/>
          </a:bodyPr>
          <a:lstStyle/>
          <a:p>
            <a:r>
              <a:rPr lang="en-US" b="1" dirty="0" err="1" smtClean="0"/>
              <a:t>Ayiti</a:t>
            </a:r>
            <a:r>
              <a:rPr lang="en-US" b="1" dirty="0" smtClean="0"/>
              <a:t> Analytics </a:t>
            </a:r>
            <a:r>
              <a:rPr lang="en-US" b="1" dirty="0" err="1" smtClean="0"/>
              <a:t>Bootcamp</a:t>
            </a:r>
            <a:r>
              <a:rPr lang="en-US" b="1" dirty="0" smtClean="0"/>
              <a:t> – capstone project</a:t>
            </a:r>
            <a:endParaRPr lang="fr-FR" dirty="0"/>
          </a:p>
          <a:p>
            <a:r>
              <a:rPr lang="en-US" b="1" i="1" dirty="0" smtClean="0"/>
              <a:t>By Samson JULES</a:t>
            </a:r>
            <a:br>
              <a:rPr lang="en-US" b="1" i="1" dirty="0" smtClean="0"/>
            </a:br>
            <a:r>
              <a:rPr lang="en-US" b="1" i="1" dirty="0" smtClean="0"/>
              <a:t>August 12th, 2020</a:t>
            </a:r>
            <a:endParaRPr lang="fr-FR" dirty="0"/>
          </a:p>
          <a:p>
            <a:endParaRPr lang="fr-FR" dirty="0"/>
          </a:p>
        </p:txBody>
      </p:sp>
    </p:spTree>
    <p:extLst>
      <p:ext uri="{BB962C8B-B14F-4D97-AF65-F5344CB8AC3E}">
        <p14:creationId xmlns:p14="http://schemas.microsoft.com/office/powerpoint/2010/main" xmlns="" val="417302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214E7-1055-4A6F-9E7F-A81B5827C1FC}"/>
              </a:ext>
            </a:extLst>
          </p:cNvPr>
          <p:cNvSpPr>
            <a:spLocks noGrp="1"/>
          </p:cNvSpPr>
          <p:nvPr>
            <p:ph type="title"/>
          </p:nvPr>
        </p:nvSpPr>
        <p:spPr/>
        <p:txBody>
          <a:bodyPr/>
          <a:lstStyle/>
          <a:p>
            <a:r>
              <a:rPr lang="fr-FR" dirty="0"/>
              <a:t>Clustering </a:t>
            </a:r>
            <a:r>
              <a:rPr lang="fr-FR" dirty="0" err="1"/>
              <a:t>Neighborhoods</a:t>
            </a:r>
            <a:r>
              <a:rPr lang="fr-FR" dirty="0"/>
              <a:t> of </a:t>
            </a:r>
            <a:r>
              <a:rPr lang="fr-FR" dirty="0" err="1"/>
              <a:t>Montreal</a:t>
            </a:r>
            <a:endParaRPr lang="fr-FR" dirty="0"/>
          </a:p>
        </p:txBody>
      </p:sp>
      <p:sp>
        <p:nvSpPr>
          <p:cNvPr id="4" name="Content Placeholder 3">
            <a:extLst>
              <a:ext uri="{FF2B5EF4-FFF2-40B4-BE49-F238E27FC236}">
                <a16:creationId xmlns:a16="http://schemas.microsoft.com/office/drawing/2014/main" xmlns="" id="{1898DAD5-1946-486C-9E52-5467A8BCF678}"/>
              </a:ext>
            </a:extLst>
          </p:cNvPr>
          <p:cNvSpPr>
            <a:spLocks noGrp="1"/>
          </p:cNvSpPr>
          <p:nvPr>
            <p:ph sz="half" idx="2"/>
          </p:nvPr>
        </p:nvSpPr>
        <p:spPr>
          <a:xfrm>
            <a:off x="7543799" y="2017343"/>
            <a:ext cx="3515123" cy="3441520"/>
          </a:xfrm>
        </p:spPr>
        <p:txBody>
          <a:bodyPr/>
          <a:lstStyle/>
          <a:p>
            <a:r>
              <a:rPr lang="en-US" dirty="0"/>
              <a:t>After </a:t>
            </a:r>
            <a:r>
              <a:rPr lang="en-US" dirty="0" err="1"/>
              <a:t>analysing</a:t>
            </a:r>
            <a:r>
              <a:rPr lang="en-US" dirty="0"/>
              <a:t> using </a:t>
            </a:r>
            <a:r>
              <a:rPr lang="en-US" dirty="0" smtClean="0"/>
              <a:t>Elbow </a:t>
            </a:r>
            <a:r>
              <a:rPr lang="en-US" dirty="0"/>
              <a:t>method using distortion score &amp; Squared error for each K value, looks like K = </a:t>
            </a:r>
            <a:r>
              <a:rPr lang="en-US" dirty="0" smtClean="0"/>
              <a:t>6 </a:t>
            </a:r>
            <a:r>
              <a:rPr lang="en-US" dirty="0"/>
              <a:t>is the best value</a:t>
            </a:r>
            <a:endParaRPr lang="fr-FR" dirty="0"/>
          </a:p>
        </p:txBody>
      </p:sp>
      <p:pic>
        <p:nvPicPr>
          <p:cNvPr id="5" name="Picture 4" descr="elbow.PNG"/>
          <p:cNvPicPr>
            <a:picLocks noChangeAspect="1"/>
          </p:cNvPicPr>
          <p:nvPr/>
        </p:nvPicPr>
        <p:blipFill>
          <a:blip r:embed="rId2"/>
          <a:stretch>
            <a:fillRect/>
          </a:stretch>
        </p:blipFill>
        <p:spPr>
          <a:xfrm>
            <a:off x="1525251" y="2090196"/>
            <a:ext cx="5513903" cy="3464675"/>
          </a:xfrm>
          <a:prstGeom prst="rect">
            <a:avLst/>
          </a:prstGeom>
        </p:spPr>
      </p:pic>
      <p:sp>
        <p:nvSpPr>
          <p:cNvPr id="7" name="Content Placeholder 6"/>
          <p:cNvSpPr>
            <a:spLocks noGrp="1"/>
          </p:cNvSpPr>
          <p:nvPr>
            <p:ph sz="half" idx="1"/>
          </p:nvPr>
        </p:nvSpPr>
        <p:spPr/>
        <p:txBody>
          <a:bodyPr/>
          <a:lstStyle/>
          <a:p>
            <a:endParaRPr lang="en-US" dirty="0"/>
          </a:p>
        </p:txBody>
      </p:sp>
    </p:spTree>
    <p:extLst>
      <p:ext uri="{BB962C8B-B14F-4D97-AF65-F5344CB8AC3E}">
        <p14:creationId xmlns:p14="http://schemas.microsoft.com/office/powerpoint/2010/main" xmlns="" val="275830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clusters with different values</a:t>
            </a:r>
            <a:endParaRPr lang="en-US" dirty="0"/>
          </a:p>
        </p:txBody>
      </p:sp>
      <p:sp>
        <p:nvSpPr>
          <p:cNvPr id="8" name="Text Placeholder 7"/>
          <p:cNvSpPr>
            <a:spLocks noGrp="1"/>
          </p:cNvSpPr>
          <p:nvPr>
            <p:ph type="body" idx="1"/>
          </p:nvPr>
        </p:nvSpPr>
        <p:spPr/>
        <p:txBody>
          <a:bodyPr/>
          <a:lstStyle/>
          <a:p>
            <a:endParaRPr lang="en-US"/>
          </a:p>
        </p:txBody>
      </p:sp>
      <p:pic>
        <p:nvPicPr>
          <p:cNvPr id="12" name="Content Placeholder 11" descr="clust_1.PNG"/>
          <p:cNvPicPr>
            <a:picLocks noGrp="1" noChangeAspect="1"/>
          </p:cNvPicPr>
          <p:nvPr>
            <p:ph sz="half" idx="2"/>
          </p:nvPr>
        </p:nvPicPr>
        <p:blipFill>
          <a:blip r:embed="rId2"/>
          <a:stretch>
            <a:fillRect/>
          </a:stretch>
        </p:blipFill>
        <p:spPr>
          <a:xfrm>
            <a:off x="1369903" y="1909522"/>
            <a:ext cx="4214225" cy="1265030"/>
          </a:xfrm>
        </p:spPr>
      </p:pic>
      <p:sp>
        <p:nvSpPr>
          <p:cNvPr id="10" name="Text Placeholder 9"/>
          <p:cNvSpPr>
            <a:spLocks noGrp="1"/>
          </p:cNvSpPr>
          <p:nvPr>
            <p:ph type="body" sz="quarter" idx="3"/>
          </p:nvPr>
        </p:nvSpPr>
        <p:spPr/>
        <p:txBody>
          <a:bodyPr>
            <a:normAutofit fontScale="47500" lnSpcReduction="20000"/>
          </a:bodyPr>
          <a:lstStyle/>
          <a:p>
            <a:r>
              <a:rPr lang="en-US" dirty="0" smtClean="0"/>
              <a:t>By grouping companies by their frequency of publication and the quantity of fixed-term contracts, we obtain these groups of companies offering a certain quantity of open-ended contracts.</a:t>
            </a:r>
            <a:endParaRPr lang="en-US" dirty="0"/>
          </a:p>
        </p:txBody>
      </p:sp>
      <p:pic>
        <p:nvPicPr>
          <p:cNvPr id="13" name="Content Placeholder 12" descr="clust_2.PNG"/>
          <p:cNvPicPr>
            <a:picLocks noGrp="1" noChangeAspect="1"/>
          </p:cNvPicPr>
          <p:nvPr>
            <p:ph sz="quarter" idx="4"/>
          </p:nvPr>
        </p:nvPicPr>
        <p:blipFill>
          <a:blip r:embed="rId3"/>
          <a:stretch>
            <a:fillRect/>
          </a:stretch>
        </p:blipFill>
        <p:spPr>
          <a:xfrm>
            <a:off x="1227437" y="3282063"/>
            <a:ext cx="4645025" cy="2130342"/>
          </a:xfrm>
        </p:spPr>
      </p:pic>
      <p:pic>
        <p:nvPicPr>
          <p:cNvPr id="14" name="Picture 13" descr="Clust_5.PNG"/>
          <p:cNvPicPr>
            <a:picLocks noChangeAspect="1"/>
          </p:cNvPicPr>
          <p:nvPr/>
        </p:nvPicPr>
        <p:blipFill>
          <a:blip r:embed="rId4"/>
          <a:stretch>
            <a:fillRect/>
          </a:stretch>
        </p:blipFill>
        <p:spPr>
          <a:xfrm>
            <a:off x="6321616" y="3414937"/>
            <a:ext cx="4138019" cy="10287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5C6EF-CE0B-4B64-BB8F-E95796AD251E}"/>
              </a:ext>
            </a:extLst>
          </p:cNvPr>
          <p:cNvSpPr>
            <a:spLocks noGrp="1"/>
          </p:cNvSpPr>
          <p:nvPr>
            <p:ph type="title"/>
          </p:nvPr>
        </p:nvSpPr>
        <p:spPr/>
        <p:txBody>
          <a:bodyPr/>
          <a:lstStyle/>
          <a:p>
            <a:r>
              <a:rPr lang="en-US" dirty="0"/>
              <a:t>Conclusion</a:t>
            </a:r>
            <a:endParaRPr lang="fr-FR" dirty="0"/>
          </a:p>
        </p:txBody>
      </p:sp>
      <p:sp>
        <p:nvSpPr>
          <p:cNvPr id="3" name="Content Placeholder 2">
            <a:extLst>
              <a:ext uri="{FF2B5EF4-FFF2-40B4-BE49-F238E27FC236}">
                <a16:creationId xmlns:a16="http://schemas.microsoft.com/office/drawing/2014/main" xmlns="" id="{94583493-383E-4BC4-91A0-168872046CE9}"/>
              </a:ext>
            </a:extLst>
          </p:cNvPr>
          <p:cNvSpPr>
            <a:spLocks noGrp="1"/>
          </p:cNvSpPr>
          <p:nvPr>
            <p:ph idx="1"/>
          </p:nvPr>
        </p:nvSpPr>
        <p:spPr/>
        <p:txBody>
          <a:bodyPr>
            <a:normAutofit/>
          </a:bodyPr>
          <a:lstStyle/>
          <a:p>
            <a:r>
              <a:rPr lang="en-US" dirty="0" smtClean="0"/>
              <a:t>Most job offers are open-ended contracts. </a:t>
            </a:r>
          </a:p>
          <a:p>
            <a:r>
              <a:rPr lang="en-US" dirty="0" smtClean="0"/>
              <a:t>Companies </a:t>
            </a:r>
            <a:r>
              <a:rPr lang="en-US" dirty="0" smtClean="0"/>
              <a:t>offering more jobs are among those offering more open-ended contracts.</a:t>
            </a:r>
          </a:p>
          <a:p>
            <a:r>
              <a:rPr lang="en-US" smtClean="0"/>
              <a:t>The </a:t>
            </a:r>
            <a:r>
              <a:rPr lang="en-US" dirty="0" smtClean="0"/>
              <a:t>most popular fields or </a:t>
            </a:r>
            <a:r>
              <a:rPr lang="en-US" dirty="0" err="1" smtClean="0"/>
              <a:t>specialities</a:t>
            </a:r>
            <a:r>
              <a:rPr lang="en-US" dirty="0" smtClean="0"/>
              <a:t> are dominated by Management/Management and the health professions.</a:t>
            </a:r>
          </a:p>
          <a:p>
            <a:r>
              <a:rPr lang="en-US" dirty="0" smtClean="0"/>
              <a:t>Catholic Relief Services is the institution offering the most jobs since 2008 through </a:t>
            </a:r>
            <a:r>
              <a:rPr lang="en-US" dirty="0" err="1" smtClean="0"/>
              <a:t>Jobpaw</a:t>
            </a:r>
            <a:r>
              <a:rPr lang="en-US" dirty="0" smtClean="0"/>
              <a:t>.</a:t>
            </a:r>
            <a:endParaRPr lang="fr-FR" dirty="0"/>
          </a:p>
        </p:txBody>
      </p:sp>
    </p:spTree>
    <p:extLst>
      <p:ext uri="{BB962C8B-B14F-4D97-AF65-F5344CB8AC3E}">
        <p14:creationId xmlns:p14="http://schemas.microsoft.com/office/powerpoint/2010/main" xmlns="" val="92768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FB18D-D72E-4EB0-B7A7-E37B6C68C25B}"/>
              </a:ext>
            </a:extLst>
          </p:cNvPr>
          <p:cNvSpPr>
            <a:spLocks noGrp="1"/>
          </p:cNvSpPr>
          <p:nvPr>
            <p:ph type="title"/>
          </p:nvPr>
        </p:nvSpPr>
        <p:spPr/>
        <p:txBody>
          <a:bodyPr>
            <a:normAutofit/>
          </a:bodyPr>
          <a:lstStyle/>
          <a:p>
            <a:r>
              <a:rPr lang="en-US" dirty="0" smtClean="0"/>
              <a:t>Analyzing 9,000+ job offers online since 2008 is </a:t>
            </a:r>
            <a:r>
              <a:rPr lang="en-US" dirty="0"/>
              <a:t>interesting for</a:t>
            </a:r>
            <a:endParaRPr lang="fr-FR" dirty="0"/>
          </a:p>
        </p:txBody>
      </p:sp>
      <p:sp>
        <p:nvSpPr>
          <p:cNvPr id="3" name="Content Placeholder 2">
            <a:extLst>
              <a:ext uri="{FF2B5EF4-FFF2-40B4-BE49-F238E27FC236}">
                <a16:creationId xmlns:a16="http://schemas.microsoft.com/office/drawing/2014/main" xmlns="" id="{1796CA99-8485-477B-869A-5A807AD6728D}"/>
              </a:ext>
            </a:extLst>
          </p:cNvPr>
          <p:cNvSpPr>
            <a:spLocks noGrp="1"/>
          </p:cNvSpPr>
          <p:nvPr>
            <p:ph idx="1"/>
          </p:nvPr>
        </p:nvSpPr>
        <p:spPr/>
        <p:txBody>
          <a:bodyPr>
            <a:normAutofit fontScale="85000" lnSpcReduction="20000"/>
          </a:bodyPr>
          <a:lstStyle/>
          <a:p>
            <a:r>
              <a:rPr lang="en-US" dirty="0" smtClean="0"/>
              <a:t>Job seekers. This analysis will help them to understand the reality of the job offer, i.e. what areas are being recruited most and who is recruiting in this sector;</a:t>
            </a:r>
          </a:p>
          <a:p>
            <a:r>
              <a:rPr lang="en-US" dirty="0" smtClean="0"/>
              <a:t>Investors </a:t>
            </a:r>
            <a:r>
              <a:rPr lang="en-US" dirty="0" smtClean="0"/>
              <a:t>who want to invest in one sector or another. With this work, they will be able to decide whether to invest in the sector where most or least recruitment is taking place;</a:t>
            </a:r>
          </a:p>
          <a:p>
            <a:r>
              <a:rPr lang="en-US" dirty="0" smtClean="0"/>
              <a:t>Students </a:t>
            </a:r>
            <a:r>
              <a:rPr lang="en-US" dirty="0" smtClean="0"/>
              <a:t>or future students who are or will be preparing to face the job market.  They will be able to further refine their knowledge or training. They will thus be better prepared with a good background to face the job market.</a:t>
            </a:r>
          </a:p>
          <a:p>
            <a:r>
              <a:rPr lang="en-US" dirty="0" smtClean="0"/>
              <a:t>Professionals </a:t>
            </a:r>
            <a:r>
              <a:rPr lang="en-US" dirty="0" smtClean="0"/>
              <a:t>wishing to change careers will have important information and analysis at their disposal to help them decide on their choice.</a:t>
            </a:r>
          </a:p>
          <a:p>
            <a:r>
              <a:rPr lang="en-US" dirty="0" smtClean="0"/>
              <a:t>The </a:t>
            </a:r>
            <a:r>
              <a:rPr lang="en-US" dirty="0" smtClean="0"/>
              <a:t>public decision-makers who will have studies at their disposal for any adaptation of their employment policy to the reality of the market.</a:t>
            </a:r>
            <a:endParaRPr lang="fr-FR" dirty="0"/>
          </a:p>
        </p:txBody>
      </p:sp>
    </p:spTree>
    <p:extLst>
      <p:ext uri="{BB962C8B-B14F-4D97-AF65-F5344CB8AC3E}">
        <p14:creationId xmlns:p14="http://schemas.microsoft.com/office/powerpoint/2010/main" xmlns="" val="159379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9B07C7-73E5-4202-95BF-30E30E2B09CB}"/>
              </a:ext>
            </a:extLst>
          </p:cNvPr>
          <p:cNvSpPr>
            <a:spLocks noGrp="1"/>
          </p:cNvSpPr>
          <p:nvPr>
            <p:ph type="title"/>
          </p:nvPr>
        </p:nvSpPr>
        <p:spPr/>
        <p:txBody>
          <a:bodyPr/>
          <a:lstStyle/>
          <a:p>
            <a:r>
              <a:rPr lang="en-US" dirty="0"/>
              <a:t>Data acquisition and CLEANING</a:t>
            </a:r>
            <a:endParaRPr lang="fr-FR" dirty="0"/>
          </a:p>
        </p:txBody>
      </p:sp>
      <p:sp>
        <p:nvSpPr>
          <p:cNvPr id="3" name="Content Placeholder 2">
            <a:extLst>
              <a:ext uri="{FF2B5EF4-FFF2-40B4-BE49-F238E27FC236}">
                <a16:creationId xmlns:a16="http://schemas.microsoft.com/office/drawing/2014/main" xmlns="" id="{0B673FD8-0150-430F-A78C-4D4E9872B6C1}"/>
              </a:ext>
            </a:extLst>
          </p:cNvPr>
          <p:cNvSpPr>
            <a:spLocks noGrp="1"/>
          </p:cNvSpPr>
          <p:nvPr>
            <p:ph idx="1"/>
          </p:nvPr>
        </p:nvSpPr>
        <p:spPr/>
        <p:txBody>
          <a:bodyPr>
            <a:normAutofit fontScale="92500"/>
          </a:bodyPr>
          <a:lstStyle/>
          <a:p>
            <a:r>
              <a:rPr lang="en-US" dirty="0" smtClean="0"/>
              <a:t>Our main source for obtaining this data is </a:t>
            </a:r>
            <a:r>
              <a:rPr lang="en-US" u="sng" dirty="0" smtClean="0">
                <a:hlinkClick r:id="rId2"/>
              </a:rPr>
              <a:t>jobpaw.com</a:t>
            </a:r>
            <a:r>
              <a:rPr lang="en-US" dirty="0" smtClean="0"/>
              <a:t>, a reference site for job postings. Our acquisition method is based on scraping the information on the website. Our database is built in French. In processing the information obtained, we proceeded as follows:</a:t>
            </a:r>
          </a:p>
          <a:p>
            <a:r>
              <a:rPr lang="en-US" dirty="0" smtClean="0"/>
              <a:t>The initial columns are: Date de publication - </a:t>
            </a:r>
            <a:r>
              <a:rPr lang="en-US" dirty="0" err="1" smtClean="0"/>
              <a:t>Titre</a:t>
            </a:r>
            <a:r>
              <a:rPr lang="en-US" dirty="0" smtClean="0"/>
              <a:t> du </a:t>
            </a:r>
            <a:r>
              <a:rPr lang="en-US" dirty="0" err="1" smtClean="0"/>
              <a:t>poste</a:t>
            </a:r>
            <a:r>
              <a:rPr lang="en-US" dirty="0" smtClean="0"/>
              <a:t> - </a:t>
            </a:r>
            <a:r>
              <a:rPr lang="en-US" dirty="0" err="1" smtClean="0"/>
              <a:t>Domaine</a:t>
            </a:r>
            <a:r>
              <a:rPr lang="en-US" dirty="0" smtClean="0"/>
              <a:t> - </a:t>
            </a:r>
            <a:r>
              <a:rPr lang="en-US" dirty="0" err="1" smtClean="0"/>
              <a:t>Compagnie</a:t>
            </a:r>
            <a:r>
              <a:rPr lang="en-US" dirty="0" smtClean="0"/>
              <a:t> - </a:t>
            </a:r>
            <a:r>
              <a:rPr lang="en-US" dirty="0" err="1" smtClean="0"/>
              <a:t>Spécialité</a:t>
            </a:r>
            <a:r>
              <a:rPr lang="en-US" dirty="0" smtClean="0"/>
              <a:t> - Date </a:t>
            </a:r>
            <a:r>
              <a:rPr lang="en-US" dirty="0" err="1" smtClean="0"/>
              <a:t>limite</a:t>
            </a:r>
            <a:r>
              <a:rPr lang="en-US" dirty="0" smtClean="0"/>
              <a:t> - Ville - </a:t>
            </a:r>
            <a:r>
              <a:rPr lang="en-US" dirty="0" err="1" smtClean="0"/>
              <a:t>Durée</a:t>
            </a:r>
            <a:r>
              <a:rPr lang="en-US" dirty="0" smtClean="0"/>
              <a:t>;</a:t>
            </a:r>
          </a:p>
          <a:p>
            <a:r>
              <a:rPr lang="en-US" dirty="0" smtClean="0"/>
              <a:t>We are deleting some non-essential columns;</a:t>
            </a:r>
          </a:p>
          <a:p>
            <a:r>
              <a:rPr lang="en-US" dirty="0" smtClean="0"/>
              <a:t>Lines that do not contain a publication date have been removed.</a:t>
            </a:r>
          </a:p>
          <a:p>
            <a:r>
              <a:rPr lang="en-US" dirty="0" smtClean="0"/>
              <a:t>After all we obtain </a:t>
            </a:r>
            <a:r>
              <a:rPr lang="en-US" dirty="0" smtClean="0"/>
              <a:t>9491 rows or job posted (and cleaned).</a:t>
            </a:r>
            <a:endParaRPr lang="fr-FR" dirty="0"/>
          </a:p>
        </p:txBody>
      </p:sp>
    </p:spTree>
    <p:extLst>
      <p:ext uri="{BB962C8B-B14F-4D97-AF65-F5344CB8AC3E}">
        <p14:creationId xmlns:p14="http://schemas.microsoft.com/office/powerpoint/2010/main" xmlns="" val="133636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06" y="5100845"/>
            <a:ext cx="5615818" cy="661600"/>
          </a:xfrm>
        </p:spPr>
        <p:txBody>
          <a:bodyPr>
            <a:normAutofit fontScale="90000"/>
          </a:bodyPr>
          <a:lstStyle/>
          <a:p>
            <a:r>
              <a:rPr lang="en-US" dirty="0" smtClean="0"/>
              <a:t/>
            </a:r>
            <a:br>
              <a:rPr lang="en-US" dirty="0" smtClean="0"/>
            </a:br>
            <a:endParaRPr lang="en-US" dirty="0"/>
          </a:p>
        </p:txBody>
      </p:sp>
      <p:pic>
        <p:nvPicPr>
          <p:cNvPr id="6" name="Content Placeholder 5" descr="percent_companies.PNG"/>
          <p:cNvPicPr>
            <a:picLocks noGrp="1" noChangeAspect="1"/>
          </p:cNvPicPr>
          <p:nvPr>
            <p:ph sz="half" idx="2"/>
          </p:nvPr>
        </p:nvPicPr>
        <p:blipFill>
          <a:blip r:embed="rId2"/>
          <a:stretch>
            <a:fillRect/>
          </a:stretch>
        </p:blipFill>
        <p:spPr>
          <a:xfrm>
            <a:off x="6413500" y="2185472"/>
            <a:ext cx="4645025" cy="3106182"/>
          </a:xfrm>
        </p:spPr>
      </p:pic>
      <p:pic>
        <p:nvPicPr>
          <p:cNvPr id="5" name="Content Placeholder 4" descr="top-companies-hiring.PNG"/>
          <p:cNvPicPr>
            <a:picLocks noGrp="1" noChangeAspect="1"/>
          </p:cNvPicPr>
          <p:nvPr>
            <p:ph sz="half" idx="1"/>
          </p:nvPr>
        </p:nvPicPr>
        <p:blipFill>
          <a:blip r:embed="rId3"/>
          <a:stretch>
            <a:fillRect/>
          </a:stretch>
        </p:blipFill>
        <p:spPr>
          <a:xfrm>
            <a:off x="438509" y="2191109"/>
            <a:ext cx="5768182" cy="2820838"/>
          </a:xfrm>
          <a:prstGeom prst="rect">
            <a:avLst/>
          </a:prstGeom>
        </p:spPr>
      </p:pic>
      <p:sp>
        <p:nvSpPr>
          <p:cNvPr id="7" name="Title 1"/>
          <p:cNvSpPr txBox="1">
            <a:spLocks/>
          </p:cNvSpPr>
          <p:nvPr/>
        </p:nvSpPr>
        <p:spPr>
          <a:xfrm>
            <a:off x="1601617" y="957289"/>
            <a:ext cx="9605635" cy="1059305"/>
          </a:xfrm>
          <a:prstGeom prst="rect">
            <a:avLst/>
          </a:prstGeom>
        </p:spPr>
        <p:txBody>
          <a:bodyPr vert="horz" lIns="91440" tIns="45720" rIns="91440" bIns="45720" rtlCol="0" anchor="t">
            <a:normAutofit fontScale="70000" lnSpcReduction="2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Top companies who recruit in </a:t>
            </a:r>
            <a:r>
              <a:rPr kumimoji="0" lang="en-US" sz="3200" b="0" i="0" u="none" strike="noStrike" kern="1200" cap="all" spc="0" normalizeH="0" baseline="0" noProof="0" dirty="0" err="1" smtClean="0">
                <a:ln>
                  <a:noFill/>
                </a:ln>
                <a:solidFill>
                  <a:schemeClr val="tx1"/>
                </a:solidFill>
                <a:effectLst/>
                <a:uLnTx/>
                <a:uFillTx/>
                <a:latin typeface="+mj-lt"/>
                <a:ea typeface="+mj-ea"/>
                <a:cs typeface="+mj-cs"/>
              </a:rPr>
              <a:t>haiti</a:t>
            </a:r>
            <a:endParaRPr kumimoji="0" lang="en-US" sz="3200" b="0" i="0" u="none" strike="noStrike" kern="1200" cap="all" spc="0" normalizeH="0" baseline="0" noProof="0" dirty="0" smtClean="0">
              <a:ln>
                <a:noFill/>
              </a:ln>
              <a:solidFill>
                <a:schemeClr val="tx1"/>
              </a:solidFill>
              <a:effectLst/>
              <a:uLnTx/>
              <a:uFillTx/>
              <a:latin typeface="+mj-lt"/>
              <a:ea typeface="+mj-ea"/>
              <a:cs typeface="+mj-cs"/>
            </a:endParaRPr>
          </a:p>
          <a:p>
            <a:pPr defTabSz="914400">
              <a:lnSpc>
                <a:spcPct val="90000"/>
              </a:lnSpc>
              <a:spcBef>
                <a:spcPct val="0"/>
              </a:spcBef>
            </a:pPr>
            <a:endParaRPr lang="en-US" sz="1400" dirty="0" smtClean="0"/>
          </a:p>
          <a:p>
            <a:pPr defTabSz="914400">
              <a:lnSpc>
                <a:spcPct val="90000"/>
              </a:lnSpc>
              <a:spcBef>
                <a:spcPct val="0"/>
              </a:spcBef>
            </a:pPr>
            <a:r>
              <a:rPr lang="en-US" sz="1400" dirty="0" smtClean="0"/>
              <a:t>Catholic </a:t>
            </a:r>
            <a:r>
              <a:rPr lang="en-US" sz="1400" dirty="0" smtClean="0"/>
              <a:t>Relief Services, Plan International, Care Haiti are among the 15 companies offering more jobs via </a:t>
            </a:r>
            <a:r>
              <a:rPr lang="en-US" sz="1400" dirty="0" err="1" smtClean="0"/>
              <a:t>Jobpaw</a:t>
            </a:r>
            <a:r>
              <a:rPr lang="en-US" sz="1400" dirty="0" smtClean="0"/>
              <a:t> in Haiti.</a:t>
            </a:r>
            <a:endParaRPr lang="fr-FR" sz="1400" dirty="0" smtClean="0"/>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
            </a:r>
            <a:br>
              <a:rPr kumimoji="0" lang="en-US" sz="3200" b="0"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all"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468682" y="4994693"/>
            <a:ext cx="5121236" cy="698741"/>
          </a:xfrm>
          <a:prstGeom prst="rect">
            <a:avLst/>
          </a:prstGeom>
        </p:spPr>
        <p:txBody>
          <a:bodyPr vert="horz" lIns="91440" tIns="45720" rIns="91440" bIns="45720" rtlCol="0" anchor="t">
            <a:normAutofit fontScale="40000" lnSpcReduction="20000"/>
          </a:bodyPr>
          <a:lstStyle/>
          <a:p>
            <a:pPr defTabSz="914400">
              <a:lnSpc>
                <a:spcPct val="90000"/>
              </a:lnSpc>
              <a:spcBef>
                <a:spcPct val="0"/>
              </a:spcBef>
            </a:pPr>
            <a:endParaRPr lang="en-US" sz="1400" dirty="0" smtClean="0"/>
          </a:p>
          <a:p>
            <a:pPr defTabSz="914400">
              <a:lnSpc>
                <a:spcPct val="90000"/>
              </a:lnSpc>
              <a:spcBef>
                <a:spcPct val="0"/>
              </a:spcBef>
            </a:pPr>
            <a:r>
              <a:rPr lang="en-US" sz="3000" dirty="0" smtClean="0"/>
              <a:t>Catholic </a:t>
            </a:r>
            <a:r>
              <a:rPr lang="en-US" sz="3000" dirty="0" smtClean="0"/>
              <a:t>Relief Services, Plan International, Care Haiti are among the 15 companies offering more jobs via </a:t>
            </a:r>
            <a:r>
              <a:rPr lang="en-US" sz="3000" dirty="0" err="1" smtClean="0"/>
              <a:t>Jobpaw</a:t>
            </a:r>
            <a:r>
              <a:rPr lang="en-US" sz="3000" dirty="0" smtClean="0"/>
              <a:t> in Haiti.</a:t>
            </a:r>
            <a:endParaRPr lang="fr-FR" sz="3000" dirty="0" smtClean="0"/>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
            </a:r>
            <a:br>
              <a:rPr kumimoji="0" lang="en-US" sz="3200" b="0"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E2375-0C39-4FDF-BAD3-EBD649C168CA}"/>
              </a:ext>
            </a:extLst>
          </p:cNvPr>
          <p:cNvSpPr>
            <a:spLocks noGrp="1"/>
          </p:cNvSpPr>
          <p:nvPr>
            <p:ph type="title"/>
          </p:nvPr>
        </p:nvSpPr>
        <p:spPr/>
        <p:txBody>
          <a:bodyPr/>
          <a:lstStyle/>
          <a:p>
            <a:r>
              <a:rPr lang="en-US" dirty="0" smtClean="0"/>
              <a:t>Top </a:t>
            </a:r>
            <a:r>
              <a:rPr lang="en-US" dirty="0" err="1" smtClean="0"/>
              <a:t>specialities</a:t>
            </a:r>
            <a:r>
              <a:rPr lang="en-US" dirty="0" smtClean="0"/>
              <a:t> in demand since 2008 via </a:t>
            </a:r>
            <a:r>
              <a:rPr lang="en-US" dirty="0" err="1" smtClean="0"/>
              <a:t>Jobpaw</a:t>
            </a:r>
            <a:endParaRPr lang="fr-FR" dirty="0"/>
          </a:p>
        </p:txBody>
      </p:sp>
      <p:sp>
        <p:nvSpPr>
          <p:cNvPr id="4" name="Content Placeholder 3">
            <a:extLst>
              <a:ext uri="{FF2B5EF4-FFF2-40B4-BE49-F238E27FC236}">
                <a16:creationId xmlns:a16="http://schemas.microsoft.com/office/drawing/2014/main" xmlns="" id="{3582555E-F667-4821-A620-F8F450E01F6F}"/>
              </a:ext>
            </a:extLst>
          </p:cNvPr>
          <p:cNvSpPr>
            <a:spLocks noGrp="1"/>
          </p:cNvSpPr>
          <p:nvPr>
            <p:ph sz="half" idx="2"/>
          </p:nvPr>
        </p:nvSpPr>
        <p:spPr>
          <a:xfrm>
            <a:off x="8558213" y="2017343"/>
            <a:ext cx="2500710" cy="3441520"/>
          </a:xfrm>
        </p:spPr>
        <p:txBody>
          <a:bodyPr>
            <a:normAutofit/>
          </a:bodyPr>
          <a:lstStyle/>
          <a:p>
            <a:r>
              <a:rPr lang="en-US" dirty="0" smtClean="0"/>
              <a:t>Among the most requested </a:t>
            </a:r>
            <a:r>
              <a:rPr lang="en-US" dirty="0" err="1" smtClean="0"/>
              <a:t>specialities</a:t>
            </a:r>
            <a:r>
              <a:rPr lang="en-US" dirty="0" smtClean="0"/>
              <a:t>, </a:t>
            </a:r>
            <a:r>
              <a:rPr lang="en-US" dirty="0" err="1" smtClean="0"/>
              <a:t>Mangement</a:t>
            </a:r>
            <a:r>
              <a:rPr lang="en-US" dirty="0" smtClean="0"/>
              <a:t>/</a:t>
            </a:r>
            <a:r>
              <a:rPr lang="en-US" dirty="0" err="1" smtClean="0"/>
              <a:t>Gestion</a:t>
            </a:r>
            <a:r>
              <a:rPr lang="en-US" dirty="0" smtClean="0"/>
              <a:t>, </a:t>
            </a:r>
            <a:r>
              <a:rPr lang="en-US" dirty="0" err="1" smtClean="0"/>
              <a:t>Comptabilite</a:t>
            </a:r>
            <a:r>
              <a:rPr lang="en-US" dirty="0" smtClean="0"/>
              <a:t> (Accounting) and </a:t>
            </a:r>
            <a:r>
              <a:rPr lang="en-US" dirty="0" err="1" smtClean="0"/>
              <a:t>Agronomie</a:t>
            </a:r>
            <a:r>
              <a:rPr lang="en-US" dirty="0" smtClean="0"/>
              <a:t> are </a:t>
            </a:r>
            <a:r>
              <a:rPr lang="en-US" dirty="0" smtClean="0"/>
              <a:t>in the top 10.</a:t>
            </a:r>
            <a:endParaRPr lang="fr-FR" dirty="0"/>
          </a:p>
        </p:txBody>
      </p:sp>
      <p:pic>
        <p:nvPicPr>
          <p:cNvPr id="5" name="Picture 4" descr="top-specialities.PNG"/>
          <p:cNvPicPr>
            <a:picLocks noChangeAspect="1"/>
          </p:cNvPicPr>
          <p:nvPr/>
        </p:nvPicPr>
        <p:blipFill>
          <a:blip r:embed="rId2"/>
          <a:stretch>
            <a:fillRect/>
          </a:stretch>
        </p:blipFill>
        <p:spPr>
          <a:xfrm>
            <a:off x="582977" y="2002523"/>
            <a:ext cx="7178663" cy="3939882"/>
          </a:xfrm>
          <a:prstGeom prst="rect">
            <a:avLst/>
          </a:prstGeom>
        </p:spPr>
      </p:pic>
      <p:sp>
        <p:nvSpPr>
          <p:cNvPr id="7" name="Content Placeholder 6"/>
          <p:cNvSpPr>
            <a:spLocks noGrp="1"/>
          </p:cNvSpPr>
          <p:nvPr>
            <p:ph sz="half" idx="1"/>
          </p:nvPr>
        </p:nvSpPr>
        <p:spPr/>
        <p:txBody>
          <a:bodyPr/>
          <a:lstStyle/>
          <a:p>
            <a:endParaRPr lang="en-US"/>
          </a:p>
        </p:txBody>
      </p:sp>
    </p:spTree>
    <p:extLst>
      <p:ext uri="{BB962C8B-B14F-4D97-AF65-F5344CB8AC3E}">
        <p14:creationId xmlns:p14="http://schemas.microsoft.com/office/powerpoint/2010/main" xmlns="" val="2610230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33A95E-DD6D-49BC-830D-7DB8E95303D4}"/>
              </a:ext>
            </a:extLst>
          </p:cNvPr>
          <p:cNvSpPr>
            <a:spLocks noGrp="1"/>
          </p:cNvSpPr>
          <p:nvPr>
            <p:ph type="title"/>
          </p:nvPr>
        </p:nvSpPr>
        <p:spPr/>
        <p:txBody>
          <a:bodyPr>
            <a:normAutofit/>
          </a:bodyPr>
          <a:lstStyle/>
          <a:p>
            <a:r>
              <a:rPr lang="en-US" dirty="0" smtClean="0"/>
              <a:t>Top 15 domains in percent</a:t>
            </a:r>
            <a:endParaRPr lang="fr-FR" dirty="0"/>
          </a:p>
        </p:txBody>
      </p:sp>
      <p:sp>
        <p:nvSpPr>
          <p:cNvPr id="4" name="Content Placeholder 3">
            <a:extLst>
              <a:ext uri="{FF2B5EF4-FFF2-40B4-BE49-F238E27FC236}">
                <a16:creationId xmlns:a16="http://schemas.microsoft.com/office/drawing/2014/main" xmlns="" id="{2E508963-3263-42ED-9D86-E9113E14A7B4}"/>
              </a:ext>
            </a:extLst>
          </p:cNvPr>
          <p:cNvSpPr>
            <a:spLocks noGrp="1"/>
          </p:cNvSpPr>
          <p:nvPr>
            <p:ph sz="half" idx="2"/>
          </p:nvPr>
        </p:nvSpPr>
        <p:spPr>
          <a:xfrm>
            <a:off x="7643813" y="2017343"/>
            <a:ext cx="3415110" cy="3441520"/>
          </a:xfrm>
        </p:spPr>
        <p:txBody>
          <a:bodyPr/>
          <a:lstStyle/>
          <a:p>
            <a:r>
              <a:rPr lang="en-US" dirty="0" smtClean="0"/>
              <a:t>Management/</a:t>
            </a:r>
            <a:r>
              <a:rPr lang="en-US" dirty="0" err="1" smtClean="0"/>
              <a:t>Gestion</a:t>
            </a:r>
            <a:r>
              <a:rPr lang="en-US" dirty="0" smtClean="0"/>
              <a:t> keep the first place higher with more than 33% in total percent.</a:t>
            </a:r>
            <a:endParaRPr lang="fr-FR" dirty="0"/>
          </a:p>
        </p:txBody>
      </p:sp>
      <p:pic>
        <p:nvPicPr>
          <p:cNvPr id="5" name="Picture 4" descr="top-domain.PNG"/>
          <p:cNvPicPr>
            <a:picLocks noChangeAspect="1"/>
          </p:cNvPicPr>
          <p:nvPr/>
        </p:nvPicPr>
        <p:blipFill>
          <a:blip r:embed="rId2"/>
          <a:stretch>
            <a:fillRect/>
          </a:stretch>
        </p:blipFill>
        <p:spPr>
          <a:xfrm>
            <a:off x="819196" y="1975449"/>
            <a:ext cx="6717671" cy="3400418"/>
          </a:xfrm>
          <a:prstGeom prst="rect">
            <a:avLst/>
          </a:prstGeom>
        </p:spPr>
      </p:pic>
      <p:sp>
        <p:nvSpPr>
          <p:cNvPr id="7" name="Content Placeholder 6"/>
          <p:cNvSpPr>
            <a:spLocks noGrp="1"/>
          </p:cNvSpPr>
          <p:nvPr>
            <p:ph sz="half" idx="1"/>
          </p:nvPr>
        </p:nvSpPr>
        <p:spPr/>
        <p:txBody>
          <a:bodyPr/>
          <a:lstStyle/>
          <a:p>
            <a:endParaRPr lang="en-US" dirty="0"/>
          </a:p>
        </p:txBody>
      </p:sp>
    </p:spTree>
    <p:extLst>
      <p:ext uri="{BB962C8B-B14F-4D97-AF65-F5344CB8AC3E}">
        <p14:creationId xmlns:p14="http://schemas.microsoft.com/office/powerpoint/2010/main" xmlns="" val="2106463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97E386-414B-4B83-9351-0EB0CC1923E2}"/>
              </a:ext>
            </a:extLst>
          </p:cNvPr>
          <p:cNvSpPr>
            <a:spLocks noGrp="1"/>
          </p:cNvSpPr>
          <p:nvPr>
            <p:ph type="title"/>
          </p:nvPr>
        </p:nvSpPr>
        <p:spPr/>
        <p:txBody>
          <a:bodyPr/>
          <a:lstStyle/>
          <a:p>
            <a:r>
              <a:rPr lang="en-US" dirty="0" smtClean="0"/>
              <a:t>Total Job based on domain per year</a:t>
            </a:r>
            <a:endParaRPr lang="fr-FR" dirty="0"/>
          </a:p>
        </p:txBody>
      </p:sp>
      <p:pic>
        <p:nvPicPr>
          <p:cNvPr id="8" name="Content Placeholder 7" descr="job_domain.PNG"/>
          <p:cNvPicPr>
            <a:picLocks noGrp="1" noChangeAspect="1"/>
          </p:cNvPicPr>
          <p:nvPr>
            <p:ph sz="half" idx="2"/>
          </p:nvPr>
        </p:nvPicPr>
        <p:blipFill>
          <a:blip r:embed="rId2"/>
          <a:stretch>
            <a:fillRect/>
          </a:stretch>
        </p:blipFill>
        <p:spPr>
          <a:xfrm>
            <a:off x="899568" y="2049080"/>
            <a:ext cx="5233813" cy="3299306"/>
          </a:xfrm>
        </p:spPr>
      </p:pic>
      <p:pic>
        <p:nvPicPr>
          <p:cNvPr id="7" name="Content Placeholder 6" descr="variation.PNG"/>
          <p:cNvPicPr>
            <a:picLocks noGrp="1" noChangeAspect="1"/>
          </p:cNvPicPr>
          <p:nvPr>
            <p:ph sz="half" idx="1"/>
          </p:nvPr>
        </p:nvPicPr>
        <p:blipFill>
          <a:blip r:embed="rId3"/>
          <a:stretch>
            <a:fillRect/>
          </a:stretch>
        </p:blipFill>
        <p:spPr>
          <a:xfrm>
            <a:off x="6726835" y="1985484"/>
            <a:ext cx="4145354" cy="3448050"/>
          </a:xfrm>
        </p:spPr>
      </p:pic>
    </p:spTree>
    <p:extLst>
      <p:ext uri="{BB962C8B-B14F-4D97-AF65-F5344CB8AC3E}">
        <p14:creationId xmlns:p14="http://schemas.microsoft.com/office/powerpoint/2010/main" xmlns="" val="282452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t>
            </a:r>
            <a:r>
              <a:rPr lang="en-US" dirty="0" err="1" smtClean="0"/>
              <a:t>statuts</a:t>
            </a:r>
            <a:endParaRPr lang="en-US" dirty="0"/>
          </a:p>
        </p:txBody>
      </p:sp>
      <p:sp>
        <p:nvSpPr>
          <p:cNvPr id="3" name="Text Placeholder 2"/>
          <p:cNvSpPr>
            <a:spLocks noGrp="1"/>
          </p:cNvSpPr>
          <p:nvPr>
            <p:ph type="body" idx="1"/>
          </p:nvPr>
        </p:nvSpPr>
        <p:spPr/>
        <p:txBody>
          <a:bodyPr/>
          <a:lstStyle/>
          <a:p>
            <a:r>
              <a:rPr lang="en-US" dirty="0" smtClean="0"/>
              <a:t>Most of the contracts are open-ended contracts (56%).</a:t>
            </a:r>
            <a:endParaRPr lang="en-US" dirty="0"/>
          </a:p>
        </p:txBody>
      </p:sp>
      <p:pic>
        <p:nvPicPr>
          <p:cNvPr id="7" name="Content Placeholder 6" descr="duree.PNG"/>
          <p:cNvPicPr>
            <a:picLocks noGrp="1" noChangeAspect="1"/>
          </p:cNvPicPr>
          <p:nvPr>
            <p:ph sz="half" idx="2"/>
          </p:nvPr>
        </p:nvPicPr>
        <p:blipFill>
          <a:blip r:embed="rId2"/>
          <a:stretch>
            <a:fillRect/>
          </a:stretch>
        </p:blipFill>
        <p:spPr>
          <a:xfrm>
            <a:off x="1176883" y="2887700"/>
            <a:ext cx="3472756" cy="2408918"/>
          </a:xfrm>
        </p:spPr>
      </p:pic>
      <p:sp>
        <p:nvSpPr>
          <p:cNvPr id="5" name="Text Placeholder 4"/>
          <p:cNvSpPr>
            <a:spLocks noGrp="1"/>
          </p:cNvSpPr>
          <p:nvPr>
            <p:ph type="body" sz="quarter" idx="3"/>
          </p:nvPr>
        </p:nvSpPr>
        <p:spPr/>
        <p:txBody>
          <a:bodyPr/>
          <a:lstStyle/>
          <a:p>
            <a:endParaRPr lang="en-US"/>
          </a:p>
        </p:txBody>
      </p:sp>
      <p:pic>
        <p:nvPicPr>
          <p:cNvPr id="8" name="Content Placeholder 7" descr="duree-graph.PNG"/>
          <p:cNvPicPr>
            <a:picLocks noGrp="1" noChangeAspect="1"/>
          </p:cNvPicPr>
          <p:nvPr>
            <p:ph sz="quarter" idx="4"/>
          </p:nvPr>
        </p:nvPicPr>
        <p:blipFill>
          <a:blip r:embed="rId3"/>
          <a:stretch>
            <a:fillRect/>
          </a:stretch>
        </p:blipFill>
        <p:spPr>
          <a:xfrm>
            <a:off x="6469811" y="2070360"/>
            <a:ext cx="4460963" cy="339809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Impact of the 2010 earthquake on employment opportunities</a:t>
            </a:r>
            <a:br>
              <a:rPr lang="en-US" b="1" i="1" dirty="0" smtClean="0"/>
            </a:br>
            <a:endParaRPr lang="en-US" dirty="0"/>
          </a:p>
        </p:txBody>
      </p:sp>
      <p:sp>
        <p:nvSpPr>
          <p:cNvPr id="3" name="Text Placeholder 2"/>
          <p:cNvSpPr>
            <a:spLocks noGrp="1"/>
          </p:cNvSpPr>
          <p:nvPr>
            <p:ph type="body" idx="1"/>
          </p:nvPr>
        </p:nvSpPr>
        <p:spPr/>
        <p:txBody>
          <a:bodyPr/>
          <a:lstStyle/>
          <a:p>
            <a:endParaRPr lang="en-US" dirty="0"/>
          </a:p>
        </p:txBody>
      </p:sp>
      <p:pic>
        <p:nvPicPr>
          <p:cNvPr id="7" name="Content Placeholder 6" descr="beforemonths.PNG"/>
          <p:cNvPicPr>
            <a:picLocks noGrp="1" noChangeAspect="1"/>
          </p:cNvPicPr>
          <p:nvPr>
            <p:ph sz="half" idx="2"/>
          </p:nvPr>
        </p:nvPicPr>
        <p:blipFill>
          <a:blip r:embed="rId2"/>
          <a:stretch>
            <a:fillRect/>
          </a:stretch>
        </p:blipFill>
        <p:spPr>
          <a:xfrm>
            <a:off x="776377" y="2855343"/>
            <a:ext cx="4908431" cy="2613595"/>
          </a:xfrm>
        </p:spPr>
      </p:pic>
      <p:sp>
        <p:nvSpPr>
          <p:cNvPr id="5" name="Text Placeholder 4"/>
          <p:cNvSpPr>
            <a:spLocks noGrp="1"/>
          </p:cNvSpPr>
          <p:nvPr>
            <p:ph type="body" sz="quarter" idx="3"/>
          </p:nvPr>
        </p:nvSpPr>
        <p:spPr/>
        <p:txBody>
          <a:bodyPr>
            <a:normAutofit fontScale="62500" lnSpcReduction="20000"/>
          </a:bodyPr>
          <a:lstStyle/>
          <a:p>
            <a:r>
              <a:rPr lang="en-US" dirty="0" smtClean="0"/>
              <a:t>In only 6 months, some domains like </a:t>
            </a:r>
            <a:r>
              <a:rPr lang="en-US" i="1" dirty="0" smtClean="0"/>
              <a:t>Transport et </a:t>
            </a:r>
            <a:r>
              <a:rPr lang="en-US" i="1" dirty="0" err="1" smtClean="0"/>
              <a:t>logistique</a:t>
            </a:r>
            <a:r>
              <a:rPr lang="en-US" i="1" dirty="0" smtClean="0"/>
              <a:t>,  Sciences </a:t>
            </a:r>
            <a:r>
              <a:rPr lang="en-US" i="1" dirty="0" err="1" smtClean="0"/>
              <a:t>humaines</a:t>
            </a:r>
            <a:r>
              <a:rPr lang="en-US" i="1" dirty="0" smtClean="0"/>
              <a:t> et </a:t>
            </a:r>
            <a:r>
              <a:rPr lang="en-US" i="1" dirty="0" err="1" smtClean="0"/>
              <a:t>sociales</a:t>
            </a:r>
            <a:r>
              <a:rPr lang="en-US" i="1" dirty="0" smtClean="0"/>
              <a:t>,</a:t>
            </a:r>
            <a:r>
              <a:rPr lang="en-US" dirty="0" smtClean="0"/>
              <a:t> </a:t>
            </a:r>
            <a:r>
              <a:rPr lang="en-US" dirty="0" smtClean="0"/>
              <a:t>have a figure almost equal to or exceeding that of the previous year.</a:t>
            </a:r>
            <a:endParaRPr lang="en-US" dirty="0"/>
          </a:p>
        </p:txBody>
      </p:sp>
      <p:pic>
        <p:nvPicPr>
          <p:cNvPr id="8" name="Content Placeholder 7" descr="aftermonths.PNG"/>
          <p:cNvPicPr>
            <a:picLocks noGrp="1" noChangeAspect="1"/>
          </p:cNvPicPr>
          <p:nvPr>
            <p:ph sz="quarter" idx="4"/>
          </p:nvPr>
        </p:nvPicPr>
        <p:blipFill>
          <a:blip r:embed="rId3"/>
          <a:stretch>
            <a:fillRect/>
          </a:stretch>
        </p:blipFill>
        <p:spPr>
          <a:xfrm>
            <a:off x="7124836" y="2820988"/>
            <a:ext cx="4270658" cy="2638425"/>
          </a:xfr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1146</TotalTime>
  <Words>470</Words>
  <Application>Microsoft Office PowerPoint</Application>
  <PresentationFormat>Custom</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Who is recruiting in Haiti and in what field. A study on 9,000+ jobs published on Jobpaw from 2008 to 2020 </vt:lpstr>
      <vt:lpstr>Analyzing 9,000+ job offers online since 2008 is interesting for</vt:lpstr>
      <vt:lpstr>Data acquisition and CLEANING</vt:lpstr>
      <vt:lpstr> </vt:lpstr>
      <vt:lpstr>Top specialities in demand since 2008 via Jobpaw</vt:lpstr>
      <vt:lpstr>Top 15 domains in percent</vt:lpstr>
      <vt:lpstr>Total Job based on domain per year</vt:lpstr>
      <vt:lpstr>Contracts statuts</vt:lpstr>
      <vt:lpstr>Impact of the 2010 earthquake on employment opportunities </vt:lpstr>
      <vt:lpstr>Clustering Neighborhoods of Montreal</vt:lpstr>
      <vt:lpstr>6 clusters with different values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CARIBBEAN RESTAURANT IN MONTREAL</dc:title>
  <dc:creator>Mergnificent</dc:creator>
  <cp:lastModifiedBy>DG IDERICE</cp:lastModifiedBy>
  <cp:revision>54</cp:revision>
  <dcterms:created xsi:type="dcterms:W3CDTF">2020-07-04T18:52:36Z</dcterms:created>
  <dcterms:modified xsi:type="dcterms:W3CDTF">2020-08-15T07:33:30Z</dcterms:modified>
</cp:coreProperties>
</file>