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62" r:id="rId5"/>
    <p:sldId id="259"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60" r:id="rId25"/>
    <p:sldId id="282" r:id="rId26"/>
    <p:sldId id="261" r:id="rId27"/>
  </p:sldIdLst>
  <p:sldSz cx="9144000" cy="5143500" type="screen16x9"/>
  <p:notesSz cx="6858000" cy="9144000"/>
  <p:embeddedFontLst>
    <p:embeddedFont>
      <p:font typeface="Cutive" panose="020B0604020202020204" charset="0"/>
      <p:regular r:id="rId29"/>
    </p:embeddedFont>
    <p:embeddedFont>
      <p:font typeface="Encode Sans SemiBold" panose="020B0604020202020204" charset="0"/>
      <p:regular r:id="rId30"/>
      <p:bold r:id="rId31"/>
    </p:embeddedFont>
    <p:embeddedFont>
      <p:font typeface="Lato" panose="020B0604020202020204" charset="0"/>
      <p:regular r:id="rId32"/>
      <p:bold r:id="rId33"/>
      <p:italic r:id="rId34"/>
      <p:boldItalic r:id="rId35"/>
    </p:embeddedFont>
    <p:embeddedFont>
      <p:font typeface="Raleway"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291" autoAdjust="0"/>
  </p:normalViewPr>
  <p:slideViewPr>
    <p:cSldViewPr snapToGrid="0">
      <p:cViewPr varScale="1">
        <p:scale>
          <a:sx n="88" d="100"/>
          <a:sy n="88" d="100"/>
        </p:scale>
        <p:origin x="10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dd56b83e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dd56b83e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dd56b83e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dd56b83e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2596b76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2596b76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13093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13093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79690bf8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79690bf8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2596b76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2596b76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82"/>
        <p:cNvGrpSpPr/>
        <p:nvPr/>
      </p:nvGrpSpPr>
      <p:grpSpPr>
        <a:xfrm>
          <a:off x="0" y="0"/>
          <a:ext cx="0" cy="0"/>
          <a:chOff x="0" y="0"/>
          <a:chExt cx="0" cy="0"/>
        </a:xfrm>
      </p:grpSpPr>
      <p:sp>
        <p:nvSpPr>
          <p:cNvPr id="83" name="Google Shape;83;p11"/>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1"/>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grpSp>
        <p:nvGrpSpPr>
          <p:cNvPr id="85" name="Google Shape;85;p11"/>
          <p:cNvGrpSpPr/>
          <p:nvPr/>
        </p:nvGrpSpPr>
        <p:grpSpPr>
          <a:xfrm>
            <a:off x="830392" y="4169130"/>
            <a:ext cx="745763" cy="45826"/>
            <a:chOff x="4580561" y="2589004"/>
            <a:chExt cx="1064464" cy="25200"/>
          </a:xfrm>
        </p:grpSpPr>
        <p:sp>
          <p:nvSpPr>
            <p:cNvPr id="86" name="Google Shape;86;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9" name="Google Shape;89;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90" name="Google Shape;9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yiti Analytics Steamline Theme" type="blank">
  <p:cSld name="BLANK">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3" name="Google Shape;93;p12"/>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97" name="Google Shape;97;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8" name="Google Shape;98;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9" name="Google Shape;99;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p:nvPr/>
        </p:nvSpPr>
        <p:spPr>
          <a:xfrm>
            <a:off x="1650" y="4749880"/>
            <a:ext cx="91440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6578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2" name="Google Shape;32;p4"/>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830392" y="719639"/>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9450" y="847034"/>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8" name="Google Shape;38;p5"/>
          <p:cNvSpPr txBox="1">
            <a:spLocks noGrp="1"/>
          </p:cNvSpPr>
          <p:nvPr>
            <p:ph type="body" idx="1"/>
          </p:nvPr>
        </p:nvSpPr>
        <p:spPr>
          <a:xfrm>
            <a:off x="729325"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body" idx="2"/>
          </p:nvPr>
        </p:nvSpPr>
        <p:spPr>
          <a:xfrm>
            <a:off x="4643604" y="1607259"/>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6"/>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4749850"/>
            <a:ext cx="91440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02942" y="655806"/>
            <a:ext cx="745763" cy="45826"/>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02550" y="78320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693775" y="224627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7"/>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sp>
        <p:nvSpPr>
          <p:cNvPr id="61" name="Google Shape;61;p8"/>
          <p:cNvSpPr/>
          <p:nvPr/>
        </p:nvSpPr>
        <p:spPr>
          <a:xfrm>
            <a:off x="0" y="4749850"/>
            <a:ext cx="9144000" cy="393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830392" y="4169130"/>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6" name="Google Shape;66;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7" name="Google Shape;67;p8"/>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4575425"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30392" y="11912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4" name="Google Shape;74;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5" name="Google Shape;75;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9"/>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80" name="Google Shape;8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p:cNvPicPr preferRelativeResize="0"/>
          <p:nvPr/>
        </p:nvPicPr>
        <p:blipFill rotWithShape="1">
          <a:blip r:embed="rId2">
            <a:alphaModFix/>
          </a:blip>
          <a:srcRect l="16874" t="31678" r="16874" b="31682"/>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amsonjules/Coursera_Capstone/blob/master/Customer-churn-analysis-week2.ipynb"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538975" y="1378450"/>
            <a:ext cx="4974300" cy="2015100"/>
          </a:xfrm>
          <a:prstGeom prst="rect">
            <a:avLst/>
          </a:prstGeom>
        </p:spPr>
        <p:txBody>
          <a:bodyPr spcFirstLastPara="1" wrap="square" lIns="91425" tIns="91425" rIns="91425" bIns="91425" anchor="t" anchorCtr="0">
            <a:noAutofit/>
          </a:bodyPr>
          <a:lstStyle/>
          <a:p>
            <a:pPr lvl="0"/>
            <a:r>
              <a:rPr lang="fr-FR" dirty="0">
                <a:latin typeface="Encode Sans SemiBold"/>
                <a:ea typeface="Encode Sans SemiBold"/>
                <a:cs typeface="Encode Sans SemiBold"/>
                <a:sym typeface="Encode Sans SemiBold"/>
              </a:rPr>
              <a:t>Customer </a:t>
            </a:r>
            <a:r>
              <a:rPr lang="fr-FR" dirty="0" err="1">
                <a:latin typeface="Encode Sans SemiBold"/>
                <a:ea typeface="Encode Sans SemiBold"/>
                <a:cs typeface="Encode Sans SemiBold"/>
                <a:sym typeface="Encode Sans SemiBold"/>
              </a:rPr>
              <a:t>Churn</a:t>
            </a:r>
            <a:r>
              <a:rPr lang="fr-FR" dirty="0">
                <a:latin typeface="Encode Sans SemiBold"/>
                <a:ea typeface="Encode Sans SemiBold"/>
                <a:cs typeface="Encode Sans SemiBold"/>
                <a:sym typeface="Encode Sans SemiBold"/>
              </a:rPr>
              <a:t> </a:t>
            </a:r>
            <a:r>
              <a:rPr lang="fr-FR" dirty="0" err="1">
                <a:latin typeface="Encode Sans SemiBold"/>
                <a:ea typeface="Encode Sans SemiBold"/>
                <a:cs typeface="Encode Sans SemiBold"/>
                <a:sym typeface="Encode Sans SemiBold"/>
              </a:rPr>
              <a:t>Analysis</a:t>
            </a:r>
            <a:r>
              <a:rPr lang="fr-FR" dirty="0">
                <a:latin typeface="Encode Sans SemiBold"/>
                <a:ea typeface="Encode Sans SemiBold"/>
                <a:cs typeface="Encode Sans SemiBold"/>
                <a:sym typeface="Encode Sans SemiBold"/>
              </a:rPr>
              <a:t> </a:t>
            </a:r>
            <a:br>
              <a:rPr lang="fr-FR" dirty="0">
                <a:latin typeface="Encode Sans SemiBold"/>
                <a:ea typeface="Encode Sans SemiBold"/>
                <a:cs typeface="Encode Sans SemiBold"/>
                <a:sym typeface="Encode Sans SemiBold"/>
              </a:rPr>
            </a:br>
            <a:endParaRPr dirty="0"/>
          </a:p>
          <a:p>
            <a:pPr marL="0" lvl="0" indent="0" algn="l" rtl="0">
              <a:spcBef>
                <a:spcPts val="0"/>
              </a:spcBef>
              <a:spcAft>
                <a:spcPts val="0"/>
              </a:spcAft>
              <a:buNone/>
            </a:pPr>
            <a:endParaRPr dirty="0">
              <a:latin typeface="Cutive"/>
              <a:ea typeface="Cutive"/>
              <a:cs typeface="Cutive"/>
              <a:sym typeface="Cutive"/>
            </a:endParaRPr>
          </a:p>
        </p:txBody>
      </p:sp>
      <p:sp>
        <p:nvSpPr>
          <p:cNvPr id="105" name="Google Shape;105;p14"/>
          <p:cNvSpPr txBox="1">
            <a:spLocks noGrp="1"/>
          </p:cNvSpPr>
          <p:nvPr>
            <p:ph type="subTitle" idx="1"/>
          </p:nvPr>
        </p:nvSpPr>
        <p:spPr>
          <a:xfrm>
            <a:off x="727950" y="3494258"/>
            <a:ext cx="7688100" cy="12749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Encode Sans SemiBold"/>
                <a:ea typeface="Encode Sans SemiBold"/>
                <a:cs typeface="Encode Sans SemiBold"/>
                <a:sym typeface="Encode Sans SemiBold"/>
              </a:rPr>
              <a:t>Individual Project</a:t>
            </a:r>
            <a:r>
              <a:rPr lang="en-US" dirty="0">
                <a:latin typeface="Encode Sans SemiBold"/>
                <a:ea typeface="Encode Sans SemiBold"/>
                <a:cs typeface="Encode Sans SemiBold"/>
                <a:sym typeface="Encode Sans SemiBold"/>
              </a:rPr>
              <a:t> presented by:</a:t>
            </a:r>
          </a:p>
          <a:p>
            <a:pPr marL="0" lvl="0" indent="0" algn="l" rtl="0">
              <a:spcBef>
                <a:spcPts val="0"/>
              </a:spcBef>
              <a:spcAft>
                <a:spcPts val="0"/>
              </a:spcAft>
              <a:buNone/>
            </a:pPr>
            <a:r>
              <a:rPr lang="en-US" sz="2000" dirty="0">
                <a:latin typeface="Encode Sans SemiBold"/>
                <a:ea typeface="Encode Sans SemiBold"/>
                <a:cs typeface="Encode Sans SemiBold"/>
                <a:sym typeface="Encode Sans SemiBold"/>
              </a:rPr>
              <a:t>Samson JULES</a:t>
            </a:r>
          </a:p>
          <a:p>
            <a:pPr marL="0" lvl="0" indent="0" algn="l" rtl="0">
              <a:spcBef>
                <a:spcPts val="0"/>
              </a:spcBef>
              <a:spcAft>
                <a:spcPts val="0"/>
              </a:spcAft>
              <a:buNone/>
            </a:pPr>
            <a:endParaRPr lang="en-US" sz="2000" dirty="0">
              <a:latin typeface="Encode Sans SemiBold"/>
              <a:ea typeface="Encode Sans SemiBold"/>
              <a:cs typeface="Encode Sans SemiBold"/>
              <a:sym typeface="Encode Sans SemiBold"/>
            </a:endParaRPr>
          </a:p>
          <a:p>
            <a:pPr marL="0" lvl="0" indent="0"/>
            <a:r>
              <a:rPr lang="en-US" dirty="0">
                <a:latin typeface="Encode Sans SemiBold"/>
                <a:ea typeface="Encode Sans SemiBold"/>
                <a:cs typeface="Encode Sans SemiBold"/>
                <a:sym typeface="Encode Sans SemiBold"/>
              </a:rPr>
              <a:t>June 8</a:t>
            </a:r>
            <a:r>
              <a:rPr lang="en-US" baseline="30000" dirty="0">
                <a:latin typeface="Encode Sans SemiBold"/>
                <a:ea typeface="Encode Sans SemiBold"/>
                <a:cs typeface="Encode Sans SemiBold"/>
                <a:sym typeface="Encode Sans SemiBold"/>
              </a:rPr>
              <a:t>th </a:t>
            </a:r>
            <a:r>
              <a:rPr lang="en-US" dirty="0">
                <a:latin typeface="Encode Sans SemiBold"/>
                <a:ea typeface="Encode Sans SemiBold"/>
                <a:cs typeface="Encode Sans SemiBold"/>
                <a:sym typeface="Encode Sans SemiBold"/>
              </a:rPr>
              <a:t>, 2020</a:t>
            </a:r>
            <a:endParaRPr sz="2000" dirty="0">
              <a:latin typeface="Encode Sans SemiBold"/>
              <a:ea typeface="Encode Sans SemiBold"/>
              <a:cs typeface="Encode Sans SemiBold"/>
              <a:sym typeface="Encode Sans SemiBold"/>
            </a:endParaRPr>
          </a:p>
        </p:txBody>
      </p:sp>
      <p:pic>
        <p:nvPicPr>
          <p:cNvPr id="106" name="Google Shape;106;p14" descr="A screenshot of a cell phone&#10;&#10;Description automatically generated"/>
          <p:cNvPicPr preferRelativeResize="0"/>
          <p:nvPr/>
        </p:nvPicPr>
        <p:blipFill rotWithShape="1">
          <a:blip r:embed="rId3">
            <a:alphaModFix/>
          </a:blip>
          <a:srcRect l="4073" t="25634" r="9630" b="24482"/>
          <a:stretch/>
        </p:blipFill>
        <p:spPr>
          <a:xfrm>
            <a:off x="10788026" y="8728450"/>
            <a:ext cx="2216774" cy="1025150"/>
          </a:xfrm>
          <a:prstGeom prst="rect">
            <a:avLst/>
          </a:prstGeom>
          <a:noFill/>
          <a:ln>
            <a:noFill/>
          </a:ln>
        </p:spPr>
      </p:pic>
      <p:sp>
        <p:nvSpPr>
          <p:cNvPr id="107" name="Google Shape;107;p14"/>
          <p:cNvSpPr/>
          <p:nvPr/>
        </p:nvSpPr>
        <p:spPr>
          <a:xfrm>
            <a:off x="4997825" y="0"/>
            <a:ext cx="4146300" cy="514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 name="Google Shape;108;p14" descr="A screenshot of a cell phone&#10;&#10;Description automatically generated"/>
          <p:cNvPicPr preferRelativeResize="0"/>
          <p:nvPr/>
        </p:nvPicPr>
        <p:blipFill rotWithShape="1">
          <a:blip r:embed="rId3">
            <a:alphaModFix/>
          </a:blip>
          <a:srcRect l="4073" t="25634" r="9630" b="24482"/>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FBE8-E822-48B8-8203-C5496101B934}"/>
              </a:ext>
            </a:extLst>
          </p:cNvPr>
          <p:cNvSpPr>
            <a:spLocks noGrp="1"/>
          </p:cNvSpPr>
          <p:nvPr>
            <p:ph type="title"/>
          </p:nvPr>
        </p:nvSpPr>
        <p:spPr/>
        <p:txBody>
          <a:bodyPr/>
          <a:lstStyle/>
          <a:p>
            <a:r>
              <a:rPr lang="fr-FR" dirty="0" err="1"/>
              <a:t>Analysis</a:t>
            </a:r>
            <a:r>
              <a:rPr lang="fr-FR" dirty="0"/>
              <a:t> of </a:t>
            </a:r>
            <a:r>
              <a:rPr lang="fr-FR" dirty="0" err="1"/>
              <a:t>correlation</a:t>
            </a:r>
            <a:r>
              <a:rPr lang="fr-FR" dirty="0"/>
              <a:t> </a:t>
            </a:r>
            <a:r>
              <a:rPr lang="fr-FR" dirty="0" err="1"/>
              <a:t>visual</a:t>
            </a:r>
            <a:endParaRPr lang="fr-FR" dirty="0"/>
          </a:p>
        </p:txBody>
      </p:sp>
      <p:sp>
        <p:nvSpPr>
          <p:cNvPr id="3" name="Text Placeholder 2">
            <a:extLst>
              <a:ext uri="{FF2B5EF4-FFF2-40B4-BE49-F238E27FC236}">
                <a16:creationId xmlns:a16="http://schemas.microsoft.com/office/drawing/2014/main" id="{1030F69C-9673-4896-945C-C66A230B6AC1}"/>
              </a:ext>
            </a:extLst>
          </p:cNvPr>
          <p:cNvSpPr>
            <a:spLocks noGrp="1"/>
          </p:cNvSpPr>
          <p:nvPr>
            <p:ph type="body" idx="1"/>
          </p:nvPr>
        </p:nvSpPr>
        <p:spPr/>
        <p:txBody>
          <a:bodyPr/>
          <a:lstStyle/>
          <a:p>
            <a:r>
              <a:rPr lang="en-US" dirty="0"/>
              <a:t>Customers who do not use the internet are more loyal to the company.</a:t>
            </a:r>
          </a:p>
          <a:p>
            <a:r>
              <a:rPr lang="en-US" dirty="0"/>
              <a:t>Those with a month-to-month contract are more likely to leave. This is followed by Online </a:t>
            </a:r>
            <a:r>
              <a:rPr lang="en-US" dirty="0" err="1"/>
              <a:t>Security_No</a:t>
            </a:r>
            <a:r>
              <a:rPr lang="en-US" dirty="0"/>
              <a:t>, Tech </a:t>
            </a:r>
            <a:r>
              <a:rPr lang="en-US" dirty="0" err="1"/>
              <a:t>Support_No</a:t>
            </a:r>
            <a:r>
              <a:rPr lang="en-US" dirty="0"/>
              <a:t> and fiber optic users at the top.</a:t>
            </a:r>
            <a:endParaRPr lang="fr-FR" dirty="0"/>
          </a:p>
        </p:txBody>
      </p:sp>
      <p:sp>
        <p:nvSpPr>
          <p:cNvPr id="4" name="Text Placeholder 3">
            <a:extLst>
              <a:ext uri="{FF2B5EF4-FFF2-40B4-BE49-F238E27FC236}">
                <a16:creationId xmlns:a16="http://schemas.microsoft.com/office/drawing/2014/main" id="{BD194F9F-7F4D-47BB-9AC5-2CBF2F9838C4}"/>
              </a:ext>
            </a:extLst>
          </p:cNvPr>
          <p:cNvSpPr>
            <a:spLocks noGrp="1"/>
          </p:cNvSpPr>
          <p:nvPr>
            <p:ph type="body" idx="2"/>
          </p:nvPr>
        </p:nvSpPr>
        <p:spPr/>
        <p:txBody>
          <a:bodyPr/>
          <a:lstStyle/>
          <a:p>
            <a:r>
              <a:rPr lang="en-US" dirty="0"/>
              <a:t>If the older ones tend to stay, the younger ones are the first to leave.</a:t>
            </a:r>
            <a:endParaRPr lang="fr-FR" dirty="0"/>
          </a:p>
        </p:txBody>
      </p:sp>
    </p:spTree>
    <p:extLst>
      <p:ext uri="{BB962C8B-B14F-4D97-AF65-F5344CB8AC3E}">
        <p14:creationId xmlns:p14="http://schemas.microsoft.com/office/powerpoint/2010/main" val="1439555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4ED4-9608-408C-BECD-4B89C644E5D0}"/>
              </a:ext>
            </a:extLst>
          </p:cNvPr>
          <p:cNvSpPr>
            <a:spLocks noGrp="1"/>
          </p:cNvSpPr>
          <p:nvPr>
            <p:ph type="title"/>
          </p:nvPr>
        </p:nvSpPr>
        <p:spPr/>
        <p:txBody>
          <a:bodyPr/>
          <a:lstStyle/>
          <a:p>
            <a:r>
              <a:rPr lang="fr-FR" dirty="0" err="1"/>
              <a:t>Churn</a:t>
            </a:r>
            <a:r>
              <a:rPr lang="fr-FR" dirty="0"/>
              <a:t> by groups (</a:t>
            </a:r>
            <a:r>
              <a:rPr lang="fr-FR" dirty="0" err="1"/>
              <a:t>gender</a:t>
            </a:r>
            <a:r>
              <a:rPr lang="fr-FR" dirty="0"/>
              <a:t> and tenure)</a:t>
            </a:r>
          </a:p>
        </p:txBody>
      </p:sp>
      <p:sp>
        <p:nvSpPr>
          <p:cNvPr id="3" name="Text Placeholder 2">
            <a:extLst>
              <a:ext uri="{FF2B5EF4-FFF2-40B4-BE49-F238E27FC236}">
                <a16:creationId xmlns:a16="http://schemas.microsoft.com/office/drawing/2014/main" id="{8EE68C70-38B3-4A43-9DFB-87C0B8A6D031}"/>
              </a:ext>
            </a:extLst>
          </p:cNvPr>
          <p:cNvSpPr>
            <a:spLocks noGrp="1"/>
          </p:cNvSpPr>
          <p:nvPr>
            <p:ph type="body" idx="1"/>
          </p:nvPr>
        </p:nvSpPr>
        <p:spPr/>
        <p:txBody>
          <a:bodyPr/>
          <a:lstStyle/>
          <a:p>
            <a:endParaRPr lang="fr-FR" dirty="0"/>
          </a:p>
        </p:txBody>
      </p:sp>
      <p:sp>
        <p:nvSpPr>
          <p:cNvPr id="4" name="Text Placeholder 3">
            <a:extLst>
              <a:ext uri="{FF2B5EF4-FFF2-40B4-BE49-F238E27FC236}">
                <a16:creationId xmlns:a16="http://schemas.microsoft.com/office/drawing/2014/main" id="{9EF2E376-DDB3-4428-A9F3-3A5019884899}"/>
              </a:ext>
            </a:extLst>
          </p:cNvPr>
          <p:cNvSpPr>
            <a:spLocks noGrp="1"/>
          </p:cNvSpPr>
          <p:nvPr>
            <p:ph type="body" idx="2"/>
          </p:nvPr>
        </p:nvSpPr>
        <p:spPr/>
        <p:txBody>
          <a:bodyPr/>
          <a:lstStyle/>
          <a:p>
            <a:r>
              <a:rPr lang="en-US" dirty="0"/>
              <a:t>By averaging the sexes in category 1 (with less than a year at the company level) are much more likely to leave it. 49% female and 46% male. However, we can notice that the more years the sexes accumulate, the more they tend to stay there. The last category ([bin6] i.e. with more years are the least inclined to leave.</a:t>
            </a:r>
            <a:endParaRPr lang="fr-FR" dirty="0"/>
          </a:p>
        </p:txBody>
      </p:sp>
      <p:pic>
        <p:nvPicPr>
          <p:cNvPr id="6" name="Picture 5">
            <a:extLst>
              <a:ext uri="{FF2B5EF4-FFF2-40B4-BE49-F238E27FC236}">
                <a16:creationId xmlns:a16="http://schemas.microsoft.com/office/drawing/2014/main" id="{6D489AB5-822D-4782-8DDB-E0B02D762485}"/>
              </a:ext>
            </a:extLst>
          </p:cNvPr>
          <p:cNvPicPr>
            <a:picLocks noChangeAspect="1"/>
          </p:cNvPicPr>
          <p:nvPr/>
        </p:nvPicPr>
        <p:blipFill>
          <a:blip r:embed="rId2"/>
          <a:stretch>
            <a:fillRect/>
          </a:stretch>
        </p:blipFill>
        <p:spPr>
          <a:xfrm>
            <a:off x="948346" y="1915414"/>
            <a:ext cx="3552051" cy="963588"/>
          </a:xfrm>
          <a:prstGeom prst="rect">
            <a:avLst/>
          </a:prstGeom>
        </p:spPr>
      </p:pic>
    </p:spTree>
    <p:extLst>
      <p:ext uri="{BB962C8B-B14F-4D97-AF65-F5344CB8AC3E}">
        <p14:creationId xmlns:p14="http://schemas.microsoft.com/office/powerpoint/2010/main" val="207580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3604-A747-4724-9A68-513528C2716B}"/>
              </a:ext>
            </a:extLst>
          </p:cNvPr>
          <p:cNvSpPr>
            <a:spLocks noGrp="1"/>
          </p:cNvSpPr>
          <p:nvPr>
            <p:ph type="title"/>
          </p:nvPr>
        </p:nvSpPr>
        <p:spPr/>
        <p:txBody>
          <a:bodyPr/>
          <a:lstStyle/>
          <a:p>
            <a:r>
              <a:rPr lang="fr-FR" dirty="0" err="1"/>
              <a:t>Churn</a:t>
            </a:r>
            <a:r>
              <a:rPr lang="fr-FR" dirty="0"/>
              <a:t> by </a:t>
            </a:r>
            <a:r>
              <a:rPr lang="fr-FR" dirty="0" err="1"/>
              <a:t>gender</a:t>
            </a:r>
            <a:r>
              <a:rPr lang="fr-FR" dirty="0"/>
              <a:t> and tenure </a:t>
            </a:r>
            <a:r>
              <a:rPr lang="fr-FR" dirty="0" err="1"/>
              <a:t>visual</a:t>
            </a:r>
            <a:endParaRPr lang="fr-FR" dirty="0"/>
          </a:p>
        </p:txBody>
      </p:sp>
      <p:sp>
        <p:nvSpPr>
          <p:cNvPr id="3" name="Text Placeholder 2">
            <a:extLst>
              <a:ext uri="{FF2B5EF4-FFF2-40B4-BE49-F238E27FC236}">
                <a16:creationId xmlns:a16="http://schemas.microsoft.com/office/drawing/2014/main" id="{117CC0BB-608A-4C0A-9B35-5E7841BD91F9}"/>
              </a:ext>
            </a:extLst>
          </p:cNvPr>
          <p:cNvSpPr>
            <a:spLocks noGrp="1"/>
          </p:cNvSpPr>
          <p:nvPr>
            <p:ph type="body" idx="1"/>
          </p:nvPr>
        </p:nvSpPr>
        <p:spPr>
          <a:xfrm>
            <a:off x="729450" y="1545474"/>
            <a:ext cx="7688700" cy="2951369"/>
          </a:xfrm>
        </p:spPr>
        <p:txBody>
          <a:bodyPr/>
          <a:lstStyle/>
          <a:p>
            <a:endParaRPr lang="fr-FR" dirty="0"/>
          </a:p>
        </p:txBody>
      </p:sp>
      <p:pic>
        <p:nvPicPr>
          <p:cNvPr id="5" name="Picture 4">
            <a:extLst>
              <a:ext uri="{FF2B5EF4-FFF2-40B4-BE49-F238E27FC236}">
                <a16:creationId xmlns:a16="http://schemas.microsoft.com/office/drawing/2014/main" id="{3AD9AA5B-31E5-4DDA-BD54-4AB1E8C95D42}"/>
              </a:ext>
            </a:extLst>
          </p:cNvPr>
          <p:cNvPicPr>
            <a:picLocks noChangeAspect="1"/>
          </p:cNvPicPr>
          <p:nvPr/>
        </p:nvPicPr>
        <p:blipFill>
          <a:blip r:embed="rId2"/>
          <a:stretch>
            <a:fillRect/>
          </a:stretch>
        </p:blipFill>
        <p:spPr>
          <a:xfrm>
            <a:off x="1252182" y="1657238"/>
            <a:ext cx="3968411" cy="2701012"/>
          </a:xfrm>
          <a:prstGeom prst="rect">
            <a:avLst/>
          </a:prstGeom>
        </p:spPr>
      </p:pic>
    </p:spTree>
    <p:extLst>
      <p:ext uri="{BB962C8B-B14F-4D97-AF65-F5344CB8AC3E}">
        <p14:creationId xmlns:p14="http://schemas.microsoft.com/office/powerpoint/2010/main" val="110665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84D508-52F2-435E-87D0-06C2464FD916}"/>
              </a:ext>
            </a:extLst>
          </p:cNvPr>
          <p:cNvPicPr>
            <a:picLocks noChangeAspect="1"/>
          </p:cNvPicPr>
          <p:nvPr/>
        </p:nvPicPr>
        <p:blipFill>
          <a:blip r:embed="rId2"/>
          <a:stretch>
            <a:fillRect/>
          </a:stretch>
        </p:blipFill>
        <p:spPr>
          <a:xfrm>
            <a:off x="915543" y="868224"/>
            <a:ext cx="3401863" cy="3816427"/>
          </a:xfrm>
          <a:prstGeom prst="rect">
            <a:avLst/>
          </a:prstGeom>
        </p:spPr>
      </p:pic>
      <p:sp>
        <p:nvSpPr>
          <p:cNvPr id="3" name="Text Placeholder 2">
            <a:extLst>
              <a:ext uri="{FF2B5EF4-FFF2-40B4-BE49-F238E27FC236}">
                <a16:creationId xmlns:a16="http://schemas.microsoft.com/office/drawing/2014/main" id="{19B51239-436A-459C-A1AF-EEA9582015F0}"/>
              </a:ext>
            </a:extLst>
          </p:cNvPr>
          <p:cNvSpPr>
            <a:spLocks noGrp="1"/>
          </p:cNvSpPr>
          <p:nvPr>
            <p:ph type="body" idx="1"/>
          </p:nvPr>
        </p:nvSpPr>
        <p:spPr>
          <a:xfrm>
            <a:off x="729324" y="851770"/>
            <a:ext cx="4180877" cy="3628193"/>
          </a:xfrm>
        </p:spPr>
        <p:txBody>
          <a:bodyPr/>
          <a:lstStyle/>
          <a:p>
            <a:endParaRPr lang="fr-FR" dirty="0"/>
          </a:p>
        </p:txBody>
      </p:sp>
      <p:sp>
        <p:nvSpPr>
          <p:cNvPr id="4" name="Text Placeholder 3">
            <a:extLst>
              <a:ext uri="{FF2B5EF4-FFF2-40B4-BE49-F238E27FC236}">
                <a16:creationId xmlns:a16="http://schemas.microsoft.com/office/drawing/2014/main" id="{C97829DF-74E9-4AD0-A39F-89E9EF4FBD04}"/>
              </a:ext>
            </a:extLst>
          </p:cNvPr>
          <p:cNvSpPr>
            <a:spLocks noGrp="1"/>
          </p:cNvSpPr>
          <p:nvPr>
            <p:ph type="body" idx="2"/>
          </p:nvPr>
        </p:nvSpPr>
        <p:spPr>
          <a:xfrm>
            <a:off x="4910202" y="1607259"/>
            <a:ext cx="3507701" cy="2261100"/>
          </a:xfrm>
        </p:spPr>
        <p:txBody>
          <a:bodyPr/>
          <a:lstStyle/>
          <a:p>
            <a:r>
              <a:rPr lang="en-US" dirty="0"/>
              <a:t>It turns out that in the category of adults who are much more likely to leave the company [bin1], </a:t>
            </a:r>
            <a:r>
              <a:rPr lang="en-US" dirty="0" err="1"/>
              <a:t>SeniorCitizen</a:t>
            </a:r>
            <a:r>
              <a:rPr lang="en-US" dirty="0"/>
              <a:t>(1) Male and Female are more likely to do so on average with 0.7177 (vs. 0.4519) and 0.6369 (vs. 0.4332) respectively.</a:t>
            </a:r>
            <a:endParaRPr lang="fr-FR" dirty="0"/>
          </a:p>
        </p:txBody>
      </p:sp>
    </p:spTree>
    <p:extLst>
      <p:ext uri="{BB962C8B-B14F-4D97-AF65-F5344CB8AC3E}">
        <p14:creationId xmlns:p14="http://schemas.microsoft.com/office/powerpoint/2010/main" val="79943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4B31-6DAA-4902-B910-30085E6438B7}"/>
              </a:ext>
            </a:extLst>
          </p:cNvPr>
          <p:cNvSpPr>
            <a:spLocks noGrp="1"/>
          </p:cNvSpPr>
          <p:nvPr>
            <p:ph type="title"/>
          </p:nvPr>
        </p:nvSpPr>
        <p:spPr/>
        <p:txBody>
          <a:bodyPr/>
          <a:lstStyle/>
          <a:p>
            <a:endParaRPr lang="fr-FR"/>
          </a:p>
        </p:txBody>
      </p:sp>
      <p:sp>
        <p:nvSpPr>
          <p:cNvPr id="3" name="Text Placeholder 2">
            <a:extLst>
              <a:ext uri="{FF2B5EF4-FFF2-40B4-BE49-F238E27FC236}">
                <a16:creationId xmlns:a16="http://schemas.microsoft.com/office/drawing/2014/main" id="{A5C5232F-FDE9-4E60-A312-027BC0DE7159}"/>
              </a:ext>
            </a:extLst>
          </p:cNvPr>
          <p:cNvSpPr>
            <a:spLocks noGrp="1"/>
          </p:cNvSpPr>
          <p:nvPr>
            <p:ph type="body" idx="1"/>
          </p:nvPr>
        </p:nvSpPr>
        <p:spPr/>
        <p:txBody>
          <a:bodyPr/>
          <a:lstStyle/>
          <a:p>
            <a:endParaRPr lang="fr-FR" dirty="0"/>
          </a:p>
        </p:txBody>
      </p:sp>
      <p:sp>
        <p:nvSpPr>
          <p:cNvPr id="4" name="Text Placeholder 3">
            <a:extLst>
              <a:ext uri="{FF2B5EF4-FFF2-40B4-BE49-F238E27FC236}">
                <a16:creationId xmlns:a16="http://schemas.microsoft.com/office/drawing/2014/main" id="{3D519C36-32F4-4FF9-8E72-80591F7C01FD}"/>
              </a:ext>
            </a:extLst>
          </p:cNvPr>
          <p:cNvSpPr>
            <a:spLocks noGrp="1"/>
          </p:cNvSpPr>
          <p:nvPr>
            <p:ph type="body" idx="2"/>
          </p:nvPr>
        </p:nvSpPr>
        <p:spPr/>
        <p:txBody>
          <a:bodyPr/>
          <a:lstStyle/>
          <a:p>
            <a:r>
              <a:rPr lang="en-US" dirty="0"/>
              <a:t>On average, among customers using </a:t>
            </a:r>
            <a:r>
              <a:rPr lang="en-US" dirty="0" err="1"/>
              <a:t>PhoneService</a:t>
            </a:r>
            <a:r>
              <a:rPr lang="en-US" dirty="0"/>
              <a:t>, </a:t>
            </a:r>
            <a:r>
              <a:rPr lang="en-US" dirty="0" err="1"/>
              <a:t>MultipleLines</a:t>
            </a:r>
            <a:r>
              <a:rPr lang="en-US" dirty="0"/>
              <a:t> and </a:t>
            </a:r>
            <a:r>
              <a:rPr lang="en-US" dirty="0" err="1"/>
              <a:t>InternetService</a:t>
            </a:r>
            <a:r>
              <a:rPr lang="en-US" dirty="0"/>
              <a:t>, non-Fiber optic (</a:t>
            </a:r>
            <a:r>
              <a:rPr lang="en-US" dirty="0" err="1"/>
              <a:t>InternetService</a:t>
            </a:r>
            <a:r>
              <a:rPr lang="en-US" dirty="0"/>
              <a:t>) customers are more likely to leave.</a:t>
            </a:r>
            <a:endParaRPr lang="fr-FR" dirty="0"/>
          </a:p>
        </p:txBody>
      </p:sp>
      <p:pic>
        <p:nvPicPr>
          <p:cNvPr id="6" name="Picture 5">
            <a:extLst>
              <a:ext uri="{FF2B5EF4-FFF2-40B4-BE49-F238E27FC236}">
                <a16:creationId xmlns:a16="http://schemas.microsoft.com/office/drawing/2014/main" id="{8E7C747E-0094-4673-9DD3-AD730ACFB4F6}"/>
              </a:ext>
            </a:extLst>
          </p:cNvPr>
          <p:cNvPicPr>
            <a:picLocks noChangeAspect="1"/>
          </p:cNvPicPr>
          <p:nvPr/>
        </p:nvPicPr>
        <p:blipFill rotWithShape="1">
          <a:blip r:embed="rId2"/>
          <a:srcRect r="6006"/>
          <a:stretch/>
        </p:blipFill>
        <p:spPr>
          <a:xfrm>
            <a:off x="726096" y="1655807"/>
            <a:ext cx="3658014" cy="1831885"/>
          </a:xfrm>
          <a:prstGeom prst="rect">
            <a:avLst/>
          </a:prstGeom>
        </p:spPr>
      </p:pic>
    </p:spTree>
    <p:extLst>
      <p:ext uri="{BB962C8B-B14F-4D97-AF65-F5344CB8AC3E}">
        <p14:creationId xmlns:p14="http://schemas.microsoft.com/office/powerpoint/2010/main" val="395387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2387-D99F-492D-BBD8-E2CB5D9D17B5}"/>
              </a:ext>
            </a:extLst>
          </p:cNvPr>
          <p:cNvSpPr>
            <a:spLocks noGrp="1"/>
          </p:cNvSpPr>
          <p:nvPr>
            <p:ph type="title"/>
          </p:nvPr>
        </p:nvSpPr>
        <p:spPr/>
        <p:txBody>
          <a:bodyPr/>
          <a:lstStyle/>
          <a:p>
            <a:endParaRPr lang="fr-FR"/>
          </a:p>
        </p:txBody>
      </p:sp>
      <p:sp>
        <p:nvSpPr>
          <p:cNvPr id="3" name="Text Placeholder 2">
            <a:extLst>
              <a:ext uri="{FF2B5EF4-FFF2-40B4-BE49-F238E27FC236}">
                <a16:creationId xmlns:a16="http://schemas.microsoft.com/office/drawing/2014/main" id="{21DEE89B-AAEA-4140-8BA9-3822C8207836}"/>
              </a:ext>
            </a:extLst>
          </p:cNvPr>
          <p:cNvSpPr>
            <a:spLocks noGrp="1"/>
          </p:cNvSpPr>
          <p:nvPr>
            <p:ph type="body" idx="1"/>
          </p:nvPr>
        </p:nvSpPr>
        <p:spPr>
          <a:xfrm>
            <a:off x="729325" y="1607258"/>
            <a:ext cx="4481502" cy="2600687"/>
          </a:xfrm>
        </p:spPr>
        <p:txBody>
          <a:bodyPr/>
          <a:lstStyle/>
          <a:p>
            <a:endParaRPr lang="fr-FR" dirty="0"/>
          </a:p>
        </p:txBody>
      </p:sp>
      <p:sp>
        <p:nvSpPr>
          <p:cNvPr id="4" name="Text Placeholder 3">
            <a:extLst>
              <a:ext uri="{FF2B5EF4-FFF2-40B4-BE49-F238E27FC236}">
                <a16:creationId xmlns:a16="http://schemas.microsoft.com/office/drawing/2014/main" id="{5FDF3442-82A7-408E-A9AB-7B49FCBAA4AC}"/>
              </a:ext>
            </a:extLst>
          </p:cNvPr>
          <p:cNvSpPr>
            <a:spLocks noGrp="1"/>
          </p:cNvSpPr>
          <p:nvPr>
            <p:ph type="body" idx="2"/>
          </p:nvPr>
        </p:nvSpPr>
        <p:spPr>
          <a:xfrm>
            <a:off x="5639654" y="1607259"/>
            <a:ext cx="2778249" cy="2261100"/>
          </a:xfrm>
        </p:spPr>
        <p:txBody>
          <a:bodyPr/>
          <a:lstStyle/>
          <a:p>
            <a:r>
              <a:rPr lang="en-US" dirty="0"/>
              <a:t>On average, customers who are not subscribers to </a:t>
            </a:r>
            <a:r>
              <a:rPr lang="en-US" dirty="0" err="1"/>
              <a:t>OnlineSecurity</a:t>
            </a:r>
            <a:r>
              <a:rPr lang="en-US" dirty="0"/>
              <a:t> and </a:t>
            </a:r>
            <a:r>
              <a:rPr lang="en-US" dirty="0" err="1"/>
              <a:t>OnlineBackup</a:t>
            </a:r>
            <a:r>
              <a:rPr lang="en-US" dirty="0"/>
              <a:t> are more likely to leave the company. It follows that those who are not subscribers to </a:t>
            </a:r>
            <a:r>
              <a:rPr lang="en-US" dirty="0" err="1"/>
              <a:t>DeviceProtection</a:t>
            </a:r>
            <a:r>
              <a:rPr lang="en-US" dirty="0"/>
              <a:t> also play an important role in their departure.</a:t>
            </a:r>
            <a:endParaRPr lang="fr-FR" dirty="0"/>
          </a:p>
        </p:txBody>
      </p:sp>
      <p:pic>
        <p:nvPicPr>
          <p:cNvPr id="6" name="Picture 5">
            <a:extLst>
              <a:ext uri="{FF2B5EF4-FFF2-40B4-BE49-F238E27FC236}">
                <a16:creationId xmlns:a16="http://schemas.microsoft.com/office/drawing/2014/main" id="{2F88A035-49FC-4963-9949-44E1ADCB9887}"/>
              </a:ext>
            </a:extLst>
          </p:cNvPr>
          <p:cNvPicPr>
            <a:picLocks noChangeAspect="1"/>
          </p:cNvPicPr>
          <p:nvPr/>
        </p:nvPicPr>
        <p:blipFill>
          <a:blip r:embed="rId2"/>
          <a:stretch>
            <a:fillRect/>
          </a:stretch>
        </p:blipFill>
        <p:spPr>
          <a:xfrm>
            <a:off x="621836" y="1607257"/>
            <a:ext cx="4696480" cy="2600688"/>
          </a:xfrm>
          <a:prstGeom prst="rect">
            <a:avLst/>
          </a:prstGeom>
        </p:spPr>
      </p:pic>
    </p:spTree>
    <p:extLst>
      <p:ext uri="{BB962C8B-B14F-4D97-AF65-F5344CB8AC3E}">
        <p14:creationId xmlns:p14="http://schemas.microsoft.com/office/powerpoint/2010/main" val="70342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CD0A-C0ED-44C4-8683-27753EFA0AC8}"/>
              </a:ext>
            </a:extLst>
          </p:cNvPr>
          <p:cNvSpPr>
            <a:spLocks noGrp="1"/>
          </p:cNvSpPr>
          <p:nvPr>
            <p:ph type="title"/>
          </p:nvPr>
        </p:nvSpPr>
        <p:spPr/>
        <p:txBody>
          <a:bodyPr/>
          <a:lstStyle/>
          <a:p>
            <a:endParaRPr lang="fr-FR"/>
          </a:p>
        </p:txBody>
      </p:sp>
      <p:sp>
        <p:nvSpPr>
          <p:cNvPr id="3" name="Text Placeholder 2">
            <a:extLst>
              <a:ext uri="{FF2B5EF4-FFF2-40B4-BE49-F238E27FC236}">
                <a16:creationId xmlns:a16="http://schemas.microsoft.com/office/drawing/2014/main" id="{4105A77D-ECED-4D48-B376-C17F6C49329E}"/>
              </a:ext>
            </a:extLst>
          </p:cNvPr>
          <p:cNvSpPr>
            <a:spLocks noGrp="1"/>
          </p:cNvSpPr>
          <p:nvPr>
            <p:ph type="body" idx="1"/>
          </p:nvPr>
        </p:nvSpPr>
        <p:spPr>
          <a:xfrm>
            <a:off x="729324" y="1607259"/>
            <a:ext cx="4794653" cy="2588960"/>
          </a:xfrm>
        </p:spPr>
        <p:txBody>
          <a:bodyPr/>
          <a:lstStyle/>
          <a:p>
            <a:endParaRPr lang="fr-FR" dirty="0"/>
          </a:p>
        </p:txBody>
      </p:sp>
      <p:sp>
        <p:nvSpPr>
          <p:cNvPr id="4" name="Text Placeholder 3">
            <a:extLst>
              <a:ext uri="{FF2B5EF4-FFF2-40B4-BE49-F238E27FC236}">
                <a16:creationId xmlns:a16="http://schemas.microsoft.com/office/drawing/2014/main" id="{BCA68B04-B203-43F3-84DE-047F4F04445D}"/>
              </a:ext>
            </a:extLst>
          </p:cNvPr>
          <p:cNvSpPr>
            <a:spLocks noGrp="1"/>
          </p:cNvSpPr>
          <p:nvPr>
            <p:ph type="body" idx="2"/>
          </p:nvPr>
        </p:nvSpPr>
        <p:spPr>
          <a:xfrm>
            <a:off x="5849654" y="1607259"/>
            <a:ext cx="2568249" cy="2261100"/>
          </a:xfrm>
        </p:spPr>
        <p:txBody>
          <a:bodyPr/>
          <a:lstStyle/>
          <a:p>
            <a:r>
              <a:rPr lang="en-US" dirty="0"/>
              <a:t>For </a:t>
            </a:r>
            <a:r>
              <a:rPr lang="en-US" dirty="0" err="1"/>
              <a:t>TechSupport</a:t>
            </a:r>
            <a:r>
              <a:rPr lang="en-US" dirty="0"/>
              <a:t>, </a:t>
            </a:r>
            <a:r>
              <a:rPr lang="en-US" dirty="0" err="1"/>
              <a:t>StreamingTV</a:t>
            </a:r>
            <a:r>
              <a:rPr lang="en-US" dirty="0"/>
              <a:t> and </a:t>
            </a:r>
            <a:r>
              <a:rPr lang="en-US" dirty="0" err="1"/>
              <a:t>StreamingMovies</a:t>
            </a:r>
            <a:r>
              <a:rPr lang="en-US" dirty="0"/>
              <a:t> services, customers who are not registered for </a:t>
            </a:r>
            <a:r>
              <a:rPr lang="en-US" dirty="0" err="1"/>
              <a:t>TechSupport</a:t>
            </a:r>
            <a:r>
              <a:rPr lang="en-US" dirty="0"/>
              <a:t> but are registered for </a:t>
            </a:r>
            <a:r>
              <a:rPr lang="en-US" dirty="0" err="1"/>
              <a:t>StreamingMovies</a:t>
            </a:r>
            <a:r>
              <a:rPr lang="en-US" dirty="0"/>
              <a:t> are much more likely to leave.</a:t>
            </a:r>
            <a:endParaRPr lang="fr-FR" dirty="0"/>
          </a:p>
        </p:txBody>
      </p:sp>
      <p:pic>
        <p:nvPicPr>
          <p:cNvPr id="6" name="Picture 5">
            <a:extLst>
              <a:ext uri="{FF2B5EF4-FFF2-40B4-BE49-F238E27FC236}">
                <a16:creationId xmlns:a16="http://schemas.microsoft.com/office/drawing/2014/main" id="{30EE3C6E-E6FD-4143-B4D2-1598B304675B}"/>
              </a:ext>
            </a:extLst>
          </p:cNvPr>
          <p:cNvPicPr>
            <a:picLocks noChangeAspect="1"/>
          </p:cNvPicPr>
          <p:nvPr/>
        </p:nvPicPr>
        <p:blipFill>
          <a:blip r:embed="rId2"/>
          <a:stretch>
            <a:fillRect/>
          </a:stretch>
        </p:blipFill>
        <p:spPr>
          <a:xfrm>
            <a:off x="759357" y="1634737"/>
            <a:ext cx="4734586" cy="2534004"/>
          </a:xfrm>
          <a:prstGeom prst="rect">
            <a:avLst/>
          </a:prstGeom>
        </p:spPr>
      </p:pic>
    </p:spTree>
    <p:extLst>
      <p:ext uri="{BB962C8B-B14F-4D97-AF65-F5344CB8AC3E}">
        <p14:creationId xmlns:p14="http://schemas.microsoft.com/office/powerpoint/2010/main" val="3174615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42B285-EB85-4792-8A9B-D73B513CCA18}"/>
              </a:ext>
            </a:extLst>
          </p:cNvPr>
          <p:cNvSpPr>
            <a:spLocks noGrp="1"/>
          </p:cNvSpPr>
          <p:nvPr>
            <p:ph type="body" idx="1"/>
          </p:nvPr>
        </p:nvSpPr>
        <p:spPr>
          <a:xfrm>
            <a:off x="729325" y="776614"/>
            <a:ext cx="4379086" cy="3920646"/>
          </a:xfrm>
        </p:spPr>
        <p:txBody>
          <a:bodyPr/>
          <a:lstStyle/>
          <a:p>
            <a:endParaRPr lang="fr-FR" dirty="0"/>
          </a:p>
        </p:txBody>
      </p:sp>
      <p:sp>
        <p:nvSpPr>
          <p:cNvPr id="4" name="Text Placeholder 3">
            <a:extLst>
              <a:ext uri="{FF2B5EF4-FFF2-40B4-BE49-F238E27FC236}">
                <a16:creationId xmlns:a16="http://schemas.microsoft.com/office/drawing/2014/main" id="{104ADCAD-7D9F-44E1-8E1B-92C5392BE889}"/>
              </a:ext>
            </a:extLst>
          </p:cNvPr>
          <p:cNvSpPr>
            <a:spLocks noGrp="1"/>
          </p:cNvSpPr>
          <p:nvPr>
            <p:ph type="body" idx="2"/>
          </p:nvPr>
        </p:nvSpPr>
        <p:spPr>
          <a:xfrm>
            <a:off x="5198300" y="1607259"/>
            <a:ext cx="3219603" cy="2526330"/>
          </a:xfrm>
        </p:spPr>
        <p:txBody>
          <a:bodyPr/>
          <a:lstStyle/>
          <a:p>
            <a:r>
              <a:rPr lang="en-US" dirty="0"/>
              <a:t>On average, customers with a month-to-month contract, using e-checks as a </a:t>
            </a:r>
            <a:r>
              <a:rPr lang="en-US" dirty="0" err="1"/>
              <a:t>PaymentMethod</a:t>
            </a:r>
            <a:r>
              <a:rPr lang="en-US" dirty="0"/>
              <a:t> and enrolled in </a:t>
            </a:r>
            <a:r>
              <a:rPr lang="en-US" dirty="0" err="1"/>
              <a:t>PaperlessBilling</a:t>
            </a:r>
            <a:r>
              <a:rPr lang="en-US" dirty="0"/>
              <a:t> (Yes) are much more likely to leave (0.576951).</a:t>
            </a:r>
          </a:p>
          <a:p>
            <a:r>
              <a:rPr lang="en-US" dirty="0"/>
              <a:t>Those with a Two year contract, </a:t>
            </a:r>
            <a:r>
              <a:rPr lang="en-US" dirty="0" err="1"/>
              <a:t>PaperlessBilling</a:t>
            </a:r>
            <a:r>
              <a:rPr lang="en-US" dirty="0"/>
              <a:t> (No), using Mailed check as payment method are the last to leave.</a:t>
            </a:r>
            <a:endParaRPr lang="fr-FR" dirty="0"/>
          </a:p>
        </p:txBody>
      </p:sp>
      <p:pic>
        <p:nvPicPr>
          <p:cNvPr id="6" name="Picture 5">
            <a:extLst>
              <a:ext uri="{FF2B5EF4-FFF2-40B4-BE49-F238E27FC236}">
                <a16:creationId xmlns:a16="http://schemas.microsoft.com/office/drawing/2014/main" id="{FBAD3E4A-ADD3-4176-AF08-1E49D56DA094}"/>
              </a:ext>
            </a:extLst>
          </p:cNvPr>
          <p:cNvPicPr>
            <a:picLocks noChangeAspect="1"/>
          </p:cNvPicPr>
          <p:nvPr/>
        </p:nvPicPr>
        <p:blipFill>
          <a:blip r:embed="rId2"/>
          <a:stretch>
            <a:fillRect/>
          </a:stretch>
        </p:blipFill>
        <p:spPr>
          <a:xfrm>
            <a:off x="726096" y="763821"/>
            <a:ext cx="3545279" cy="2874765"/>
          </a:xfrm>
          <a:prstGeom prst="rect">
            <a:avLst/>
          </a:prstGeom>
        </p:spPr>
      </p:pic>
      <p:pic>
        <p:nvPicPr>
          <p:cNvPr id="8" name="Picture 7">
            <a:extLst>
              <a:ext uri="{FF2B5EF4-FFF2-40B4-BE49-F238E27FC236}">
                <a16:creationId xmlns:a16="http://schemas.microsoft.com/office/drawing/2014/main" id="{A862CDB5-D614-4C9C-9B2E-0EACEFAFEAB5}"/>
              </a:ext>
            </a:extLst>
          </p:cNvPr>
          <p:cNvPicPr>
            <a:picLocks noChangeAspect="1"/>
          </p:cNvPicPr>
          <p:nvPr/>
        </p:nvPicPr>
        <p:blipFill>
          <a:blip r:embed="rId3"/>
          <a:stretch>
            <a:fillRect/>
          </a:stretch>
        </p:blipFill>
        <p:spPr>
          <a:xfrm>
            <a:off x="826718" y="3638586"/>
            <a:ext cx="3444657" cy="1029081"/>
          </a:xfrm>
          <a:prstGeom prst="rect">
            <a:avLst/>
          </a:prstGeom>
        </p:spPr>
      </p:pic>
    </p:spTree>
    <p:extLst>
      <p:ext uri="{BB962C8B-B14F-4D97-AF65-F5344CB8AC3E}">
        <p14:creationId xmlns:p14="http://schemas.microsoft.com/office/powerpoint/2010/main" val="247694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8894-0CBE-4DD3-A6AE-7C1AF15EDDAE}"/>
              </a:ext>
            </a:extLst>
          </p:cNvPr>
          <p:cNvSpPr>
            <a:spLocks noGrp="1"/>
          </p:cNvSpPr>
          <p:nvPr>
            <p:ph type="title"/>
          </p:nvPr>
        </p:nvSpPr>
        <p:spPr/>
        <p:txBody>
          <a:bodyPr/>
          <a:lstStyle/>
          <a:p>
            <a:r>
              <a:rPr lang="en-US" dirty="0"/>
              <a:t>Types of people who churn at higher rates</a:t>
            </a:r>
            <a:br>
              <a:rPr lang="en-US" dirty="0"/>
            </a:br>
            <a:endParaRPr lang="fr-FR" dirty="0"/>
          </a:p>
        </p:txBody>
      </p:sp>
      <p:sp>
        <p:nvSpPr>
          <p:cNvPr id="3" name="Text Placeholder 2">
            <a:extLst>
              <a:ext uri="{FF2B5EF4-FFF2-40B4-BE49-F238E27FC236}">
                <a16:creationId xmlns:a16="http://schemas.microsoft.com/office/drawing/2014/main" id="{D4823E09-E2E9-4A0A-8E91-82B5C160AA6B}"/>
              </a:ext>
            </a:extLst>
          </p:cNvPr>
          <p:cNvSpPr>
            <a:spLocks noGrp="1"/>
          </p:cNvSpPr>
          <p:nvPr>
            <p:ph type="body" idx="1"/>
          </p:nvPr>
        </p:nvSpPr>
        <p:spPr/>
        <p:txBody>
          <a:bodyPr/>
          <a:lstStyle/>
          <a:p>
            <a:endParaRPr lang="fr-FR" dirty="0"/>
          </a:p>
        </p:txBody>
      </p:sp>
      <p:sp>
        <p:nvSpPr>
          <p:cNvPr id="4" name="Text Placeholder 3">
            <a:extLst>
              <a:ext uri="{FF2B5EF4-FFF2-40B4-BE49-F238E27FC236}">
                <a16:creationId xmlns:a16="http://schemas.microsoft.com/office/drawing/2014/main" id="{546D4E30-BE58-4B27-9AE1-5A71BF757CA2}"/>
              </a:ext>
            </a:extLst>
          </p:cNvPr>
          <p:cNvSpPr>
            <a:spLocks noGrp="1"/>
          </p:cNvSpPr>
          <p:nvPr>
            <p:ph type="body" idx="2"/>
          </p:nvPr>
        </p:nvSpPr>
        <p:spPr/>
        <p:txBody>
          <a:bodyPr/>
          <a:lstStyle/>
          <a:p>
            <a:r>
              <a:rPr lang="en-US" dirty="0"/>
              <a:t>Young men and young women (married and unmarried) are more likely to leave the company with a percentage of more than 40% by gender.</a:t>
            </a:r>
            <a:endParaRPr lang="fr-FR" dirty="0"/>
          </a:p>
        </p:txBody>
      </p:sp>
      <p:pic>
        <p:nvPicPr>
          <p:cNvPr id="6" name="Picture 5">
            <a:extLst>
              <a:ext uri="{FF2B5EF4-FFF2-40B4-BE49-F238E27FC236}">
                <a16:creationId xmlns:a16="http://schemas.microsoft.com/office/drawing/2014/main" id="{4A51AA69-FF13-4C95-970D-6BA804DD9383}"/>
              </a:ext>
            </a:extLst>
          </p:cNvPr>
          <p:cNvPicPr>
            <a:picLocks noChangeAspect="1"/>
          </p:cNvPicPr>
          <p:nvPr/>
        </p:nvPicPr>
        <p:blipFill>
          <a:blip r:embed="rId2"/>
          <a:stretch>
            <a:fillRect/>
          </a:stretch>
        </p:blipFill>
        <p:spPr>
          <a:xfrm>
            <a:off x="1236094" y="1694676"/>
            <a:ext cx="3267531" cy="2086266"/>
          </a:xfrm>
          <a:prstGeom prst="rect">
            <a:avLst/>
          </a:prstGeom>
        </p:spPr>
      </p:pic>
    </p:spTree>
    <p:extLst>
      <p:ext uri="{BB962C8B-B14F-4D97-AF65-F5344CB8AC3E}">
        <p14:creationId xmlns:p14="http://schemas.microsoft.com/office/powerpoint/2010/main" val="303111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5884-A5B5-4318-A177-ADE013040BA4}"/>
              </a:ext>
            </a:extLst>
          </p:cNvPr>
          <p:cNvSpPr>
            <a:spLocks noGrp="1"/>
          </p:cNvSpPr>
          <p:nvPr>
            <p:ph type="title"/>
          </p:nvPr>
        </p:nvSpPr>
        <p:spPr>
          <a:xfrm>
            <a:off x="730000" y="1318650"/>
            <a:ext cx="3300900" cy="3075220"/>
          </a:xfrm>
        </p:spPr>
        <p:txBody>
          <a:bodyPr/>
          <a:lstStyle/>
          <a:p>
            <a:pPr algn="just"/>
            <a:r>
              <a:rPr lang="en-US" sz="1600" b="0" dirty="0"/>
              <a:t>In percentage terms, young women with fewer years as clients and those with much more experience with the company are much more likely to leave than other categories. The same is true for young men. While adults tend to be loyal, over time and in the more experienced categories, they tend to leave.</a:t>
            </a:r>
            <a:endParaRPr lang="fr-FR" sz="900" dirty="0"/>
          </a:p>
        </p:txBody>
      </p:sp>
      <p:sp>
        <p:nvSpPr>
          <p:cNvPr id="3" name="Subtitle 2">
            <a:extLst>
              <a:ext uri="{FF2B5EF4-FFF2-40B4-BE49-F238E27FC236}">
                <a16:creationId xmlns:a16="http://schemas.microsoft.com/office/drawing/2014/main" id="{9BA4AB86-AAD3-4813-8D18-0C464C85F9C7}"/>
              </a:ext>
            </a:extLst>
          </p:cNvPr>
          <p:cNvSpPr>
            <a:spLocks noGrp="1"/>
          </p:cNvSpPr>
          <p:nvPr>
            <p:ph type="subTitle" idx="1"/>
          </p:nvPr>
        </p:nvSpPr>
        <p:spPr>
          <a:xfrm>
            <a:off x="724950" y="335200"/>
            <a:ext cx="3300900" cy="759000"/>
          </a:xfrm>
        </p:spPr>
        <p:txBody>
          <a:bodyPr/>
          <a:lstStyle/>
          <a:p>
            <a:r>
              <a:rPr lang="fr-FR" b="1" dirty="0" err="1"/>
              <a:t>Groupby</a:t>
            </a:r>
            <a:r>
              <a:rPr lang="fr-FR" b="1" dirty="0"/>
              <a:t> </a:t>
            </a:r>
            <a:r>
              <a:rPr lang="fr-FR" b="1" dirty="0" err="1"/>
              <a:t>Gender</a:t>
            </a:r>
            <a:r>
              <a:rPr lang="fr-FR" b="1" dirty="0"/>
              <a:t>, tenure and </a:t>
            </a:r>
            <a:r>
              <a:rPr lang="fr-FR" b="1" dirty="0" err="1"/>
              <a:t>SeniorCitizen</a:t>
            </a:r>
            <a:endParaRPr lang="fr-FR" b="1" dirty="0"/>
          </a:p>
        </p:txBody>
      </p:sp>
      <p:sp>
        <p:nvSpPr>
          <p:cNvPr id="4" name="Text Placeholder 3">
            <a:extLst>
              <a:ext uri="{FF2B5EF4-FFF2-40B4-BE49-F238E27FC236}">
                <a16:creationId xmlns:a16="http://schemas.microsoft.com/office/drawing/2014/main" id="{7EC9850D-689D-4005-9C11-1732E5158349}"/>
              </a:ext>
            </a:extLst>
          </p:cNvPr>
          <p:cNvSpPr>
            <a:spLocks noGrp="1"/>
          </p:cNvSpPr>
          <p:nvPr>
            <p:ph type="body" idx="2"/>
          </p:nvPr>
        </p:nvSpPr>
        <p:spPr>
          <a:xfrm>
            <a:off x="5174224" y="95002"/>
            <a:ext cx="3756019" cy="4868883"/>
          </a:xfrm>
        </p:spPr>
        <p:txBody>
          <a:bodyPr/>
          <a:lstStyle/>
          <a:p>
            <a:endParaRPr lang="fr-FR" dirty="0"/>
          </a:p>
        </p:txBody>
      </p:sp>
      <p:pic>
        <p:nvPicPr>
          <p:cNvPr id="6" name="Picture 5">
            <a:extLst>
              <a:ext uri="{FF2B5EF4-FFF2-40B4-BE49-F238E27FC236}">
                <a16:creationId xmlns:a16="http://schemas.microsoft.com/office/drawing/2014/main" id="{7F277C9B-D055-4767-878D-0A6C650A2FC6}"/>
              </a:ext>
            </a:extLst>
          </p:cNvPr>
          <p:cNvPicPr>
            <a:picLocks noChangeAspect="1"/>
          </p:cNvPicPr>
          <p:nvPr/>
        </p:nvPicPr>
        <p:blipFill>
          <a:blip r:embed="rId2"/>
          <a:stretch>
            <a:fillRect/>
          </a:stretch>
        </p:blipFill>
        <p:spPr>
          <a:xfrm>
            <a:off x="5275045" y="179615"/>
            <a:ext cx="3554375" cy="4677394"/>
          </a:xfrm>
          <a:prstGeom prst="rect">
            <a:avLst/>
          </a:prstGeom>
        </p:spPr>
      </p:pic>
    </p:spTree>
    <p:extLst>
      <p:ext uri="{BB962C8B-B14F-4D97-AF65-F5344CB8AC3E}">
        <p14:creationId xmlns:p14="http://schemas.microsoft.com/office/powerpoint/2010/main" val="3371976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114" name="Google Shape;114;p15"/>
          <p:cNvSpPr txBox="1"/>
          <p:nvPr/>
        </p:nvSpPr>
        <p:spPr>
          <a:xfrm>
            <a:off x="729450" y="1574425"/>
            <a:ext cx="6966900" cy="2814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accent1"/>
              </a:buClr>
              <a:buSzPts val="1600"/>
              <a:buFont typeface="Lato"/>
              <a:buChar char="❏"/>
            </a:pPr>
            <a:r>
              <a:rPr lang="fr-FR" sz="1600" dirty="0">
                <a:solidFill>
                  <a:schemeClr val="accent1"/>
                </a:solidFill>
                <a:latin typeface="Lato"/>
                <a:ea typeface="Lato"/>
                <a:cs typeface="Lato"/>
                <a:sym typeface="Lato"/>
              </a:rPr>
              <a:t>B</a:t>
            </a:r>
            <a:r>
              <a:rPr lang="en" sz="1600" dirty="0">
                <a:solidFill>
                  <a:schemeClr val="accent1"/>
                </a:solidFill>
                <a:latin typeface="Lato"/>
                <a:ea typeface="Lato"/>
                <a:cs typeface="Lato"/>
                <a:sym typeface="Lato"/>
              </a:rPr>
              <a:t>usiness problem</a:t>
            </a:r>
          </a:p>
          <a:p>
            <a:pPr marL="127000" lvl="0">
              <a:buClr>
                <a:schemeClr val="accent1"/>
              </a:buClr>
              <a:buSzPts val="1600"/>
            </a:pPr>
            <a:r>
              <a:rPr lang="fr-FR" dirty="0"/>
              <a:t>	</a:t>
            </a:r>
            <a:r>
              <a:rPr lang="fr-FR" dirty="0" err="1"/>
              <a:t>several</a:t>
            </a:r>
            <a:r>
              <a:rPr lang="fr-FR" dirty="0"/>
              <a:t> </a:t>
            </a:r>
            <a:r>
              <a:rPr lang="fr-FR" dirty="0" err="1"/>
              <a:t>rivals</a:t>
            </a:r>
            <a:r>
              <a:rPr lang="fr-FR" dirty="0"/>
              <a:t> </a:t>
            </a:r>
            <a:r>
              <a:rPr lang="fr-FR" dirty="0" err="1"/>
              <a:t>that</a:t>
            </a:r>
            <a:r>
              <a:rPr lang="fr-FR" dirty="0"/>
              <a:t> are </a:t>
            </a:r>
            <a:r>
              <a:rPr lang="fr-FR" dirty="0" err="1"/>
              <a:t>constantly</a:t>
            </a:r>
            <a:r>
              <a:rPr lang="fr-FR" dirty="0"/>
              <a:t> </a:t>
            </a:r>
            <a:r>
              <a:rPr lang="fr-FR" dirty="0" err="1"/>
              <a:t>trying</a:t>
            </a:r>
            <a:r>
              <a:rPr lang="fr-FR" dirty="0"/>
              <a:t> to </a:t>
            </a:r>
            <a:r>
              <a:rPr lang="fr-FR" dirty="0" err="1"/>
              <a:t>steal</a:t>
            </a:r>
            <a:r>
              <a:rPr lang="fr-FR" dirty="0"/>
              <a:t> </a:t>
            </a:r>
            <a:r>
              <a:rPr lang="fr-FR" dirty="0" err="1"/>
              <a:t>customers</a:t>
            </a:r>
            <a:endParaRPr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Who are the stakeholders impacted by the problem?</a:t>
            </a:r>
          </a:p>
          <a:p>
            <a:pPr marL="457200" lvl="0" indent="-330200">
              <a:buClr>
                <a:schemeClr val="accent1"/>
              </a:buClr>
              <a:buSzPts val="1600"/>
              <a:buFont typeface="Lato"/>
              <a:buChar char="❏"/>
            </a:pPr>
            <a:r>
              <a:rPr lang="fr-FR" dirty="0"/>
              <a:t>The marketing team </a:t>
            </a:r>
          </a:p>
          <a:p>
            <a:pPr marL="457200" lvl="0" indent="-330200">
              <a:buClr>
                <a:schemeClr val="accent1"/>
              </a:buClr>
              <a:buSzPts val="1600"/>
              <a:buFont typeface="Lato"/>
              <a:buChar char="❏"/>
            </a:pPr>
            <a:r>
              <a:rPr lang="fr-FR" dirty="0" err="1"/>
              <a:t>customer</a:t>
            </a:r>
            <a:r>
              <a:rPr lang="fr-FR" dirty="0"/>
              <a:t> service team</a:t>
            </a:r>
            <a:endParaRPr lang="en" sz="16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r>
              <a:rPr lang="en" sz="1600" dirty="0">
                <a:solidFill>
                  <a:schemeClr val="accent1"/>
                </a:solidFill>
                <a:latin typeface="Lato"/>
                <a:ea typeface="Lato"/>
                <a:cs typeface="Lato"/>
                <a:sym typeface="Lato"/>
              </a:rPr>
              <a:t>Why  this problem </a:t>
            </a:r>
            <a:r>
              <a:rPr lang="fr-FR" sz="1600" dirty="0" err="1">
                <a:solidFill>
                  <a:schemeClr val="accent1"/>
                </a:solidFill>
                <a:latin typeface="Lato"/>
                <a:ea typeface="Lato"/>
                <a:cs typeface="Lato"/>
                <a:sym typeface="Lato"/>
              </a:rPr>
              <a:t>is</a:t>
            </a:r>
            <a:r>
              <a:rPr lang="en" sz="1600" dirty="0">
                <a:solidFill>
                  <a:schemeClr val="accent1"/>
                </a:solidFill>
                <a:latin typeface="Lato"/>
                <a:ea typeface="Lato"/>
                <a:cs typeface="Lato"/>
                <a:sym typeface="Lato"/>
              </a:rPr>
              <a:t> important to the organization?</a:t>
            </a:r>
          </a:p>
          <a:p>
            <a:pPr marL="127000">
              <a:buClr>
                <a:schemeClr val="accent1"/>
              </a:buClr>
              <a:buSzPts val="1600"/>
            </a:pPr>
            <a:r>
              <a:rPr lang="en-US" sz="1600" dirty="0"/>
              <a:t>	this company has been the market leader for so many years, 	there are not significant opportunities to grow with new 	customers. </a:t>
            </a:r>
            <a:endParaRPr lang="en-US" sz="1800" dirty="0">
              <a:solidFill>
                <a:schemeClr val="accent1"/>
              </a:solidFill>
              <a:latin typeface="Lato"/>
              <a:ea typeface="Lato"/>
              <a:cs typeface="Lato"/>
              <a:sym typeface="Lato"/>
            </a:endParaRPr>
          </a:p>
          <a:p>
            <a:pPr marL="457200" lvl="0" indent="-330200" algn="l" rtl="0">
              <a:spcBef>
                <a:spcPts val="0"/>
              </a:spcBef>
              <a:spcAft>
                <a:spcPts val="0"/>
              </a:spcAft>
              <a:buClr>
                <a:schemeClr val="accent1"/>
              </a:buClr>
              <a:buSzPts val="1600"/>
              <a:buFont typeface="Lato"/>
              <a:buChar char="❏"/>
            </a:pPr>
            <a:endParaRPr sz="1600" b="1" dirty="0">
              <a:solidFill>
                <a:schemeClr val="accent1"/>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F7AE-F8B7-4B43-99C6-941A15A9FE3C}"/>
              </a:ext>
            </a:extLst>
          </p:cNvPr>
          <p:cNvSpPr>
            <a:spLocks noGrp="1"/>
          </p:cNvSpPr>
          <p:nvPr>
            <p:ph type="title"/>
          </p:nvPr>
        </p:nvSpPr>
        <p:spPr/>
        <p:txBody>
          <a:bodyPr/>
          <a:lstStyle/>
          <a:p>
            <a:r>
              <a:rPr lang="fr-FR" sz="1800" dirty="0" err="1"/>
              <a:t>Grouping</a:t>
            </a:r>
            <a:r>
              <a:rPr lang="fr-FR" sz="1800" dirty="0"/>
              <a:t> services (</a:t>
            </a:r>
            <a:r>
              <a:rPr lang="fr-FR" sz="1800" dirty="0" err="1"/>
              <a:t>PhoneService</a:t>
            </a:r>
            <a:r>
              <a:rPr lang="fr-FR" sz="1800" dirty="0"/>
              <a:t>, </a:t>
            </a:r>
            <a:r>
              <a:rPr lang="fr-FR" sz="1800" dirty="0" err="1"/>
              <a:t>MultipleLines</a:t>
            </a:r>
            <a:r>
              <a:rPr lang="fr-FR" sz="1800" dirty="0"/>
              <a:t>, </a:t>
            </a:r>
            <a:r>
              <a:rPr lang="fr-FR" sz="1800" dirty="0" err="1"/>
              <a:t>InternetService</a:t>
            </a:r>
            <a:r>
              <a:rPr lang="fr-FR" sz="1800" dirty="0"/>
              <a:t>)</a:t>
            </a:r>
          </a:p>
        </p:txBody>
      </p:sp>
      <p:sp>
        <p:nvSpPr>
          <p:cNvPr id="3" name="Text Placeholder 2">
            <a:extLst>
              <a:ext uri="{FF2B5EF4-FFF2-40B4-BE49-F238E27FC236}">
                <a16:creationId xmlns:a16="http://schemas.microsoft.com/office/drawing/2014/main" id="{A84E9C3C-85E3-4EDB-9171-8935C5747967}"/>
              </a:ext>
            </a:extLst>
          </p:cNvPr>
          <p:cNvSpPr>
            <a:spLocks noGrp="1"/>
          </p:cNvSpPr>
          <p:nvPr>
            <p:ph type="body" idx="1"/>
          </p:nvPr>
        </p:nvSpPr>
        <p:spPr>
          <a:xfrm>
            <a:off x="729324" y="1607259"/>
            <a:ext cx="4163309" cy="2261100"/>
          </a:xfrm>
        </p:spPr>
        <p:txBody>
          <a:bodyPr/>
          <a:lstStyle/>
          <a:p>
            <a:endParaRPr lang="fr-FR" dirty="0"/>
          </a:p>
        </p:txBody>
      </p:sp>
      <p:sp>
        <p:nvSpPr>
          <p:cNvPr id="4" name="Text Placeholder 3">
            <a:extLst>
              <a:ext uri="{FF2B5EF4-FFF2-40B4-BE49-F238E27FC236}">
                <a16:creationId xmlns:a16="http://schemas.microsoft.com/office/drawing/2014/main" id="{B3355FDE-A6FD-402E-8D0C-6D0329771727}"/>
              </a:ext>
            </a:extLst>
          </p:cNvPr>
          <p:cNvSpPr>
            <a:spLocks noGrp="1"/>
          </p:cNvSpPr>
          <p:nvPr>
            <p:ph type="body" idx="2"/>
          </p:nvPr>
        </p:nvSpPr>
        <p:spPr>
          <a:xfrm>
            <a:off x="5450774" y="1607259"/>
            <a:ext cx="2967130" cy="2261100"/>
          </a:xfrm>
        </p:spPr>
        <p:txBody>
          <a:bodyPr/>
          <a:lstStyle/>
          <a:p>
            <a:r>
              <a:rPr lang="en-US" dirty="0"/>
              <a:t>Fiber optic users have a strong tendency to leave, especially those who use </a:t>
            </a:r>
            <a:r>
              <a:rPr lang="en-US" dirty="0" err="1"/>
              <a:t>PhoneService</a:t>
            </a:r>
            <a:r>
              <a:rPr lang="en-US" dirty="0"/>
              <a:t> and </a:t>
            </a:r>
            <a:r>
              <a:rPr lang="en-US" dirty="0" err="1"/>
              <a:t>MultipleLines</a:t>
            </a:r>
            <a:r>
              <a:rPr lang="en-US" dirty="0"/>
              <a:t>.</a:t>
            </a:r>
            <a:endParaRPr lang="fr-FR" dirty="0"/>
          </a:p>
        </p:txBody>
      </p:sp>
      <p:pic>
        <p:nvPicPr>
          <p:cNvPr id="6" name="Picture 5">
            <a:extLst>
              <a:ext uri="{FF2B5EF4-FFF2-40B4-BE49-F238E27FC236}">
                <a16:creationId xmlns:a16="http://schemas.microsoft.com/office/drawing/2014/main" id="{4057FA0E-CFAE-43FA-8848-46CA2355744F}"/>
              </a:ext>
            </a:extLst>
          </p:cNvPr>
          <p:cNvPicPr>
            <a:picLocks noChangeAspect="1"/>
          </p:cNvPicPr>
          <p:nvPr/>
        </p:nvPicPr>
        <p:blipFill>
          <a:blip r:embed="rId2"/>
          <a:stretch>
            <a:fillRect/>
          </a:stretch>
        </p:blipFill>
        <p:spPr>
          <a:xfrm>
            <a:off x="828212" y="1808992"/>
            <a:ext cx="3972479" cy="1857634"/>
          </a:xfrm>
          <a:prstGeom prst="rect">
            <a:avLst/>
          </a:prstGeom>
        </p:spPr>
      </p:pic>
    </p:spTree>
    <p:extLst>
      <p:ext uri="{BB962C8B-B14F-4D97-AF65-F5344CB8AC3E}">
        <p14:creationId xmlns:p14="http://schemas.microsoft.com/office/powerpoint/2010/main" val="399436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1A6F-9E63-4DD9-BFB0-E6E5C45EDF83}"/>
              </a:ext>
            </a:extLst>
          </p:cNvPr>
          <p:cNvSpPr>
            <a:spLocks noGrp="1"/>
          </p:cNvSpPr>
          <p:nvPr>
            <p:ph type="title"/>
          </p:nvPr>
        </p:nvSpPr>
        <p:spPr/>
        <p:txBody>
          <a:bodyPr/>
          <a:lstStyle/>
          <a:p>
            <a:r>
              <a:rPr lang="en-US" sz="1800" dirty="0"/>
              <a:t>Grouping services (</a:t>
            </a:r>
            <a:r>
              <a:rPr lang="en-US" sz="1800" dirty="0" err="1"/>
              <a:t>OnlineSecurity</a:t>
            </a:r>
            <a:r>
              <a:rPr lang="en-US" sz="1800" dirty="0"/>
              <a:t>, </a:t>
            </a:r>
            <a:r>
              <a:rPr lang="en-US" sz="1800" dirty="0" err="1"/>
              <a:t>OnlineBackup</a:t>
            </a:r>
            <a:r>
              <a:rPr lang="en-US" sz="1800" dirty="0"/>
              <a:t>, </a:t>
            </a:r>
            <a:r>
              <a:rPr lang="en-US" sz="1800" dirty="0" err="1"/>
              <a:t>DeviceProtection</a:t>
            </a:r>
            <a:r>
              <a:rPr lang="en-US" sz="1800" dirty="0"/>
              <a:t>)</a:t>
            </a:r>
            <a:endParaRPr lang="fr-FR" sz="1800" dirty="0"/>
          </a:p>
        </p:txBody>
      </p:sp>
      <p:sp>
        <p:nvSpPr>
          <p:cNvPr id="3" name="Text Placeholder 2">
            <a:extLst>
              <a:ext uri="{FF2B5EF4-FFF2-40B4-BE49-F238E27FC236}">
                <a16:creationId xmlns:a16="http://schemas.microsoft.com/office/drawing/2014/main" id="{4BB6010A-F806-408A-A910-1AFC25CE1112}"/>
              </a:ext>
            </a:extLst>
          </p:cNvPr>
          <p:cNvSpPr>
            <a:spLocks noGrp="1"/>
          </p:cNvSpPr>
          <p:nvPr>
            <p:ph type="body" idx="1"/>
          </p:nvPr>
        </p:nvSpPr>
        <p:spPr>
          <a:xfrm>
            <a:off x="729325" y="1607259"/>
            <a:ext cx="4567070" cy="2261100"/>
          </a:xfrm>
        </p:spPr>
        <p:txBody>
          <a:bodyPr/>
          <a:lstStyle/>
          <a:p>
            <a:endParaRPr lang="fr-FR" dirty="0"/>
          </a:p>
        </p:txBody>
      </p:sp>
      <p:sp>
        <p:nvSpPr>
          <p:cNvPr id="4" name="Text Placeholder 3">
            <a:extLst>
              <a:ext uri="{FF2B5EF4-FFF2-40B4-BE49-F238E27FC236}">
                <a16:creationId xmlns:a16="http://schemas.microsoft.com/office/drawing/2014/main" id="{17C501C0-EC20-422E-8195-7FC60DA11963}"/>
              </a:ext>
            </a:extLst>
          </p:cNvPr>
          <p:cNvSpPr>
            <a:spLocks noGrp="1"/>
          </p:cNvSpPr>
          <p:nvPr>
            <p:ph type="body" idx="2"/>
          </p:nvPr>
        </p:nvSpPr>
        <p:spPr>
          <a:xfrm>
            <a:off x="5830784" y="1607259"/>
            <a:ext cx="2587120" cy="2261100"/>
          </a:xfrm>
        </p:spPr>
        <p:txBody>
          <a:bodyPr/>
          <a:lstStyle/>
          <a:p>
            <a:r>
              <a:rPr lang="en-US" dirty="0"/>
              <a:t>The more the customer doesn't use services such as </a:t>
            </a:r>
            <a:r>
              <a:rPr lang="en-US" dirty="0" err="1"/>
              <a:t>OnlineSecurity</a:t>
            </a:r>
            <a:r>
              <a:rPr lang="en-US" dirty="0"/>
              <a:t>, </a:t>
            </a:r>
            <a:r>
              <a:rPr lang="en-US" dirty="0" err="1"/>
              <a:t>OnlineBackup</a:t>
            </a:r>
            <a:r>
              <a:rPr lang="en-US" dirty="0"/>
              <a:t> and </a:t>
            </a:r>
            <a:r>
              <a:rPr lang="en-US" dirty="0" err="1"/>
              <a:t>DeviceProtection</a:t>
            </a:r>
            <a:r>
              <a:rPr lang="en-US" dirty="0"/>
              <a:t>, the more likely they are to leave. Those who don't use any internet service tend to leave the most.</a:t>
            </a:r>
            <a:endParaRPr lang="fr-FR" dirty="0"/>
          </a:p>
        </p:txBody>
      </p:sp>
      <p:pic>
        <p:nvPicPr>
          <p:cNvPr id="6" name="Picture 5">
            <a:extLst>
              <a:ext uri="{FF2B5EF4-FFF2-40B4-BE49-F238E27FC236}">
                <a16:creationId xmlns:a16="http://schemas.microsoft.com/office/drawing/2014/main" id="{18DE9FC8-7939-4AF0-88F3-297BF121BF46}"/>
              </a:ext>
            </a:extLst>
          </p:cNvPr>
          <p:cNvPicPr>
            <a:picLocks noChangeAspect="1"/>
          </p:cNvPicPr>
          <p:nvPr/>
        </p:nvPicPr>
        <p:blipFill>
          <a:blip r:embed="rId2"/>
          <a:stretch>
            <a:fillRect/>
          </a:stretch>
        </p:blipFill>
        <p:spPr>
          <a:xfrm>
            <a:off x="726096" y="1715409"/>
            <a:ext cx="4401164" cy="2152950"/>
          </a:xfrm>
          <a:prstGeom prst="rect">
            <a:avLst/>
          </a:prstGeom>
        </p:spPr>
      </p:pic>
    </p:spTree>
    <p:extLst>
      <p:ext uri="{BB962C8B-B14F-4D97-AF65-F5344CB8AC3E}">
        <p14:creationId xmlns:p14="http://schemas.microsoft.com/office/powerpoint/2010/main" val="1486250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322B-7ED0-4AF9-BDF7-564825159624}"/>
              </a:ext>
            </a:extLst>
          </p:cNvPr>
          <p:cNvSpPr>
            <a:spLocks noGrp="1"/>
          </p:cNvSpPr>
          <p:nvPr>
            <p:ph type="title"/>
          </p:nvPr>
        </p:nvSpPr>
        <p:spPr>
          <a:xfrm>
            <a:off x="730000" y="1318650"/>
            <a:ext cx="3300900" cy="1139542"/>
          </a:xfrm>
        </p:spPr>
        <p:txBody>
          <a:bodyPr/>
          <a:lstStyle/>
          <a:p>
            <a:r>
              <a:rPr lang="en-US" sz="1800" dirty="0"/>
              <a:t>Grouping services  (Contract, </a:t>
            </a:r>
            <a:r>
              <a:rPr lang="en-US" sz="1800" dirty="0" err="1"/>
              <a:t>PaperlessBilling,PaymentMethod</a:t>
            </a:r>
            <a:r>
              <a:rPr lang="en-US" sz="1800" dirty="0"/>
              <a:t>)</a:t>
            </a:r>
            <a:endParaRPr lang="fr-FR" sz="1800" dirty="0"/>
          </a:p>
        </p:txBody>
      </p:sp>
      <p:sp>
        <p:nvSpPr>
          <p:cNvPr id="3" name="Subtitle 2">
            <a:extLst>
              <a:ext uri="{FF2B5EF4-FFF2-40B4-BE49-F238E27FC236}">
                <a16:creationId xmlns:a16="http://schemas.microsoft.com/office/drawing/2014/main" id="{20EBECB9-5392-4309-AC31-A2F28DD3BE0D}"/>
              </a:ext>
            </a:extLst>
          </p:cNvPr>
          <p:cNvSpPr>
            <a:spLocks noGrp="1"/>
          </p:cNvSpPr>
          <p:nvPr>
            <p:ph type="subTitle" idx="1"/>
          </p:nvPr>
        </p:nvSpPr>
        <p:spPr>
          <a:xfrm>
            <a:off x="724950" y="2571750"/>
            <a:ext cx="3300900" cy="2024001"/>
          </a:xfrm>
        </p:spPr>
        <p:txBody>
          <a:bodyPr/>
          <a:lstStyle/>
          <a:p>
            <a:pPr algn="just"/>
            <a:r>
              <a:rPr lang="en-US" sz="1200" dirty="0"/>
              <a:t>Customers with a monthly contract using </a:t>
            </a:r>
            <a:r>
              <a:rPr lang="en-US" sz="1200" dirty="0" err="1"/>
              <a:t>PaperlessBilling</a:t>
            </a:r>
            <a:r>
              <a:rPr lang="en-US" sz="1200" dirty="0"/>
              <a:t> are more likely to be loyal to the </a:t>
            </a:r>
            <a:r>
              <a:rPr lang="en-US" sz="1200" dirty="0" err="1"/>
              <a:t>PaymentMethod</a:t>
            </a:r>
            <a:r>
              <a:rPr lang="en-US" sz="1200" dirty="0"/>
              <a:t> used. Those using electronic check are the most likely to leave. The tendency for them to leave decreases as the customer's contract is extended over time.</a:t>
            </a:r>
            <a:endParaRPr lang="fr-FR" sz="1200" dirty="0"/>
          </a:p>
        </p:txBody>
      </p:sp>
      <p:sp>
        <p:nvSpPr>
          <p:cNvPr id="4" name="Text Placeholder 3">
            <a:extLst>
              <a:ext uri="{FF2B5EF4-FFF2-40B4-BE49-F238E27FC236}">
                <a16:creationId xmlns:a16="http://schemas.microsoft.com/office/drawing/2014/main" id="{0096B738-82B1-4EA9-BA1B-3FB67F06DA15}"/>
              </a:ext>
            </a:extLst>
          </p:cNvPr>
          <p:cNvSpPr>
            <a:spLocks noGrp="1"/>
          </p:cNvSpPr>
          <p:nvPr>
            <p:ph type="body" idx="2"/>
          </p:nvPr>
        </p:nvSpPr>
        <p:spPr>
          <a:xfrm>
            <a:off x="4928260" y="178130"/>
            <a:ext cx="3895105" cy="4583875"/>
          </a:xfrm>
        </p:spPr>
        <p:txBody>
          <a:bodyPr/>
          <a:lstStyle/>
          <a:p>
            <a:endParaRPr lang="fr-FR" dirty="0"/>
          </a:p>
        </p:txBody>
      </p:sp>
      <p:pic>
        <p:nvPicPr>
          <p:cNvPr id="6" name="Picture 5">
            <a:extLst>
              <a:ext uri="{FF2B5EF4-FFF2-40B4-BE49-F238E27FC236}">
                <a16:creationId xmlns:a16="http://schemas.microsoft.com/office/drawing/2014/main" id="{0198A2B6-6F07-44FB-AAAA-9C6233FF8E47}"/>
              </a:ext>
            </a:extLst>
          </p:cNvPr>
          <p:cNvPicPr>
            <a:picLocks noChangeAspect="1"/>
          </p:cNvPicPr>
          <p:nvPr/>
        </p:nvPicPr>
        <p:blipFill>
          <a:blip r:embed="rId2"/>
          <a:stretch>
            <a:fillRect/>
          </a:stretch>
        </p:blipFill>
        <p:spPr>
          <a:xfrm>
            <a:off x="4933310" y="227472"/>
            <a:ext cx="3885006" cy="4534533"/>
          </a:xfrm>
          <a:prstGeom prst="rect">
            <a:avLst/>
          </a:prstGeom>
        </p:spPr>
      </p:pic>
    </p:spTree>
    <p:extLst>
      <p:ext uri="{BB962C8B-B14F-4D97-AF65-F5344CB8AC3E}">
        <p14:creationId xmlns:p14="http://schemas.microsoft.com/office/powerpoint/2010/main" val="232208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30EF-07DC-49FC-8693-2B924F113DB0}"/>
              </a:ext>
            </a:extLst>
          </p:cNvPr>
          <p:cNvSpPr>
            <a:spLocks noGrp="1"/>
          </p:cNvSpPr>
          <p:nvPr>
            <p:ph type="title"/>
          </p:nvPr>
        </p:nvSpPr>
        <p:spPr/>
        <p:txBody>
          <a:bodyPr/>
          <a:lstStyle/>
          <a:p>
            <a:r>
              <a:rPr lang="fr-FR" dirty="0"/>
              <a:t>CASE STUDY</a:t>
            </a:r>
          </a:p>
        </p:txBody>
      </p:sp>
      <p:sp>
        <p:nvSpPr>
          <p:cNvPr id="3" name="Text Placeholder 2">
            <a:extLst>
              <a:ext uri="{FF2B5EF4-FFF2-40B4-BE49-F238E27FC236}">
                <a16:creationId xmlns:a16="http://schemas.microsoft.com/office/drawing/2014/main" id="{280C1851-EE9B-4CB5-8FD1-9F4B2B43C535}"/>
              </a:ext>
            </a:extLst>
          </p:cNvPr>
          <p:cNvSpPr>
            <a:spLocks noGrp="1"/>
          </p:cNvSpPr>
          <p:nvPr>
            <p:ph type="body" idx="1"/>
          </p:nvPr>
        </p:nvSpPr>
        <p:spPr>
          <a:xfrm>
            <a:off x="605642" y="1432648"/>
            <a:ext cx="4576364" cy="2863818"/>
          </a:xfrm>
        </p:spPr>
        <p:txBody>
          <a:bodyPr/>
          <a:lstStyle/>
          <a:p>
            <a:endParaRPr lang="fr-FR" dirty="0"/>
          </a:p>
        </p:txBody>
      </p:sp>
      <p:sp>
        <p:nvSpPr>
          <p:cNvPr id="4" name="Text Placeholder 3">
            <a:extLst>
              <a:ext uri="{FF2B5EF4-FFF2-40B4-BE49-F238E27FC236}">
                <a16:creationId xmlns:a16="http://schemas.microsoft.com/office/drawing/2014/main" id="{E7C9BA47-1151-4E14-AFB9-0604B3210FD2}"/>
              </a:ext>
            </a:extLst>
          </p:cNvPr>
          <p:cNvSpPr>
            <a:spLocks noGrp="1"/>
          </p:cNvSpPr>
          <p:nvPr>
            <p:ph type="body" idx="2"/>
          </p:nvPr>
        </p:nvSpPr>
        <p:spPr>
          <a:xfrm>
            <a:off x="5415148" y="1432648"/>
            <a:ext cx="3002756" cy="2435711"/>
          </a:xfrm>
        </p:spPr>
        <p:txBody>
          <a:bodyPr/>
          <a:lstStyle/>
          <a:p>
            <a:r>
              <a:rPr lang="en-US" dirty="0"/>
              <a:t>The Total Charges for the users of fiber optic (</a:t>
            </a:r>
            <a:r>
              <a:rPr lang="en-US" dirty="0" err="1"/>
              <a:t>InternetService</a:t>
            </a:r>
            <a:r>
              <a:rPr lang="en-US" dirty="0"/>
              <a:t>) who also use </a:t>
            </a:r>
            <a:r>
              <a:rPr lang="en-US" dirty="0" err="1"/>
              <a:t>PhoneService</a:t>
            </a:r>
            <a:r>
              <a:rPr lang="en-US" dirty="0"/>
              <a:t> and </a:t>
            </a:r>
            <a:r>
              <a:rPr lang="en-US" dirty="0" err="1"/>
              <a:t>MultipleLines</a:t>
            </a:r>
            <a:r>
              <a:rPr lang="en-US" dirty="0"/>
              <a:t> are : 2,887,749.4</a:t>
            </a:r>
          </a:p>
          <a:p>
            <a:r>
              <a:rPr lang="en-US" dirty="0"/>
              <a:t>By increasing sales by 10% in this category, we will have an additional income of : 288,774.94</a:t>
            </a:r>
            <a:endParaRPr lang="fr-FR" dirty="0"/>
          </a:p>
        </p:txBody>
      </p:sp>
      <p:pic>
        <p:nvPicPr>
          <p:cNvPr id="6" name="Picture 5">
            <a:extLst>
              <a:ext uri="{FF2B5EF4-FFF2-40B4-BE49-F238E27FC236}">
                <a16:creationId xmlns:a16="http://schemas.microsoft.com/office/drawing/2014/main" id="{31793658-1352-4FB6-BF4C-962C921B14CB}"/>
              </a:ext>
            </a:extLst>
          </p:cNvPr>
          <p:cNvPicPr>
            <a:picLocks noChangeAspect="1"/>
          </p:cNvPicPr>
          <p:nvPr/>
        </p:nvPicPr>
        <p:blipFill>
          <a:blip r:embed="rId2"/>
          <a:stretch>
            <a:fillRect/>
          </a:stretch>
        </p:blipFill>
        <p:spPr>
          <a:xfrm>
            <a:off x="605642" y="1545160"/>
            <a:ext cx="4576364" cy="2638793"/>
          </a:xfrm>
          <a:prstGeom prst="rect">
            <a:avLst/>
          </a:prstGeom>
        </p:spPr>
      </p:pic>
    </p:spTree>
    <p:extLst>
      <p:ext uri="{BB962C8B-B14F-4D97-AF65-F5344CB8AC3E}">
        <p14:creationId xmlns:p14="http://schemas.microsoft.com/office/powerpoint/2010/main" val="419562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&amp; Recommendations</a:t>
            </a:r>
            <a:endParaRPr/>
          </a:p>
        </p:txBody>
      </p:sp>
      <p:sp>
        <p:nvSpPr>
          <p:cNvPr id="132" name="Google Shape;132;p18"/>
          <p:cNvSpPr txBox="1">
            <a:spLocks noGrp="1"/>
          </p:cNvSpPr>
          <p:nvPr>
            <p:ph type="body" idx="1"/>
          </p:nvPr>
        </p:nvSpPr>
        <p:spPr>
          <a:xfrm>
            <a:off x="729450" y="1545474"/>
            <a:ext cx="7688700" cy="2812775"/>
          </a:xfrm>
          <a:prstGeom prst="rect">
            <a:avLst/>
          </a:prstGeom>
        </p:spPr>
        <p:txBody>
          <a:bodyPr spcFirstLastPara="1" wrap="square" lIns="91425" tIns="91425" rIns="91425" bIns="91425" anchor="t" anchorCtr="0">
            <a:noAutofit/>
          </a:bodyPr>
          <a:lstStyle/>
          <a:p>
            <a:pPr marL="457200" lvl="0" indent="-330200" algn="l" rtl="0">
              <a:spcBef>
                <a:spcPts val="1600"/>
              </a:spcBef>
              <a:spcAft>
                <a:spcPts val="0"/>
              </a:spcAft>
              <a:buSzPts val="1600"/>
              <a:buChar char="❏"/>
            </a:pPr>
            <a:r>
              <a:rPr lang="en" sz="1600" dirty="0"/>
              <a:t>Proposed solution</a:t>
            </a:r>
          </a:p>
          <a:p>
            <a:pPr marL="127000" lvl="0" indent="0">
              <a:spcBef>
                <a:spcPts val="1600"/>
              </a:spcBef>
              <a:buSzPts val="1600"/>
              <a:buNone/>
            </a:pPr>
            <a:r>
              <a:rPr lang="en-US" sz="1600" dirty="0"/>
              <a:t>The company must think of a program better adapted for young people (women and men). Since fiber optic users tend to be more likely to unsubscribe, the company should consider the quality of service offered to this category of users. In addition, the company should consider a special program for people who do not use any Internet service. As regards contracts and payment methods, the company should adapt the service offer to the payment method for those with a monthly contract; and lighten the payment procedure for those who pay by electronic check.</a:t>
            </a:r>
            <a:endParaRPr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C9F8-4E41-4C16-A4C0-34FDF60DCEAE}"/>
              </a:ext>
            </a:extLst>
          </p:cNvPr>
          <p:cNvSpPr>
            <a:spLocks noGrp="1"/>
          </p:cNvSpPr>
          <p:nvPr>
            <p:ph type="title"/>
          </p:nvPr>
        </p:nvSpPr>
        <p:spPr/>
        <p:txBody>
          <a:bodyPr/>
          <a:lstStyle/>
          <a:p>
            <a:endParaRPr lang="fr-FR" dirty="0"/>
          </a:p>
        </p:txBody>
      </p:sp>
      <p:sp>
        <p:nvSpPr>
          <p:cNvPr id="3" name="Text Placeholder 2">
            <a:extLst>
              <a:ext uri="{FF2B5EF4-FFF2-40B4-BE49-F238E27FC236}">
                <a16:creationId xmlns:a16="http://schemas.microsoft.com/office/drawing/2014/main" id="{469DF0B2-FBA0-4D4B-8239-2343D7F2AD22}"/>
              </a:ext>
            </a:extLst>
          </p:cNvPr>
          <p:cNvSpPr>
            <a:spLocks noGrp="1"/>
          </p:cNvSpPr>
          <p:nvPr>
            <p:ph type="body" idx="1"/>
          </p:nvPr>
        </p:nvSpPr>
        <p:spPr/>
        <p:txBody>
          <a:bodyPr/>
          <a:lstStyle/>
          <a:p>
            <a:pPr lvl="0" indent="-330200">
              <a:buSzPts val="1600"/>
              <a:buChar char="❏"/>
            </a:pPr>
            <a:r>
              <a:rPr lang="en-US" sz="1400" dirty="0"/>
              <a:t>What are strengths of the organization that you have leveraged in your solution?</a:t>
            </a:r>
          </a:p>
          <a:p>
            <a:pPr lvl="0" indent="-330200">
              <a:buSzPts val="1600"/>
              <a:buChar char="❏"/>
            </a:pPr>
            <a:r>
              <a:rPr lang="en-US" sz="1400" dirty="0"/>
              <a:t>The company has as much information about its employees as possible.</a:t>
            </a:r>
          </a:p>
          <a:p>
            <a:pPr lvl="0" indent="-330200">
              <a:buSzPts val="1600"/>
              <a:buChar char="❏"/>
            </a:pPr>
            <a:r>
              <a:rPr lang="en-US" sz="1400" dirty="0"/>
              <a:t>Its database is well structured</a:t>
            </a:r>
          </a:p>
          <a:p>
            <a:pPr lvl="0" indent="-330200">
              <a:buSzPts val="1600"/>
              <a:buChar char="❏"/>
            </a:pPr>
            <a:endParaRPr lang="en-US" sz="1400" dirty="0"/>
          </a:p>
          <a:p>
            <a:pPr lvl="0" indent="-330200">
              <a:buSzPts val="1600"/>
              <a:buChar char="❏"/>
            </a:pPr>
            <a:r>
              <a:rPr lang="en-US" sz="1400" dirty="0"/>
              <a:t>What are weaknesses of the organization that could undermine your solution?</a:t>
            </a:r>
          </a:p>
          <a:p>
            <a:pPr lvl="0" indent="-330200">
              <a:buSzPts val="1600"/>
              <a:buChar char="❏"/>
            </a:pPr>
            <a:r>
              <a:rPr lang="en-US" sz="1400" dirty="0"/>
              <a:t>The amount of data available to the company is not very large for a more robust analysis.</a:t>
            </a:r>
          </a:p>
          <a:p>
            <a:pPr lvl="0" indent="-330200">
              <a:buSzPts val="1600"/>
              <a:buChar char="❏"/>
            </a:pPr>
            <a:endParaRPr lang="en-US" sz="1400" dirty="0"/>
          </a:p>
          <a:p>
            <a:pPr lvl="0" indent="-330200">
              <a:buSzPts val="1600"/>
              <a:buChar char="❏"/>
            </a:pPr>
            <a:r>
              <a:rPr lang="en-US" sz="1400" dirty="0"/>
              <a:t>What are challenges that you might encounter? How can you mitigate them?</a:t>
            </a:r>
          </a:p>
          <a:p>
            <a:pPr lvl="0" indent="-330200">
              <a:buSzPts val="1600"/>
              <a:buChar char="❏"/>
            </a:pPr>
            <a:r>
              <a:rPr lang="en-US" sz="1400" dirty="0"/>
              <a:t>Le </a:t>
            </a:r>
            <a:r>
              <a:rPr lang="en-US" sz="1400" dirty="0" err="1"/>
              <a:t>delai</a:t>
            </a:r>
            <a:r>
              <a:rPr lang="en-US" sz="1400" dirty="0"/>
              <a:t> </a:t>
            </a:r>
            <a:r>
              <a:rPr lang="en-US" sz="1400" dirty="0" err="1"/>
              <a:t>accorde</a:t>
            </a:r>
            <a:r>
              <a:rPr lang="en-US" sz="1400" dirty="0"/>
              <a:t> pour </a:t>
            </a:r>
            <a:r>
              <a:rPr lang="en-US" sz="1400" dirty="0" err="1"/>
              <a:t>fournir</a:t>
            </a:r>
            <a:r>
              <a:rPr lang="en-US" sz="1400" dirty="0"/>
              <a:t> un rapport </a:t>
            </a:r>
            <a:r>
              <a:rPr lang="en-US" sz="1400" dirty="0" err="1"/>
              <a:t>peut</a:t>
            </a:r>
            <a:r>
              <a:rPr lang="en-US" sz="1400" dirty="0"/>
              <a:t> </a:t>
            </a:r>
            <a:r>
              <a:rPr lang="en-US" sz="1400" dirty="0" err="1"/>
              <a:t>etre</a:t>
            </a:r>
            <a:r>
              <a:rPr lang="en-US" sz="1400" dirty="0"/>
              <a:t> </a:t>
            </a:r>
            <a:r>
              <a:rPr lang="en-US" sz="1400" dirty="0" err="1"/>
              <a:t>tres</a:t>
            </a:r>
            <a:r>
              <a:rPr lang="en-US" sz="1400" dirty="0"/>
              <a:t> court. </a:t>
            </a:r>
            <a:r>
              <a:rPr lang="en-US" sz="1400" dirty="0" err="1"/>
              <a:t>Cependant</a:t>
            </a:r>
            <a:r>
              <a:rPr lang="en-US" sz="1400" dirty="0"/>
              <a:t>, nous </a:t>
            </a:r>
            <a:r>
              <a:rPr lang="en-US" sz="1400" dirty="0" err="1"/>
              <a:t>ferons</a:t>
            </a:r>
            <a:r>
              <a:rPr lang="en-US" sz="1400" dirty="0"/>
              <a:t> de </a:t>
            </a:r>
            <a:r>
              <a:rPr lang="en-US" sz="1400" dirty="0" err="1"/>
              <a:t>notre</a:t>
            </a:r>
            <a:r>
              <a:rPr lang="en-US" sz="1400" dirty="0"/>
              <a:t> </a:t>
            </a:r>
            <a:r>
              <a:rPr lang="en-US" sz="1400" dirty="0" err="1"/>
              <a:t>mieux</a:t>
            </a:r>
            <a:r>
              <a:rPr lang="en-US" sz="1400" dirty="0"/>
              <a:t> meme pour un rapport </a:t>
            </a:r>
            <a:r>
              <a:rPr lang="en-US" sz="1400" dirty="0" err="1"/>
              <a:t>partiel</a:t>
            </a:r>
            <a:r>
              <a:rPr lang="en-US" sz="1400" dirty="0"/>
              <a:t> </a:t>
            </a:r>
            <a:r>
              <a:rPr lang="en-US" sz="1400" dirty="0" err="1"/>
              <a:t>en</a:t>
            </a:r>
            <a:r>
              <a:rPr lang="en-US" sz="1400" dirty="0"/>
              <a:t> accelerant advantage </a:t>
            </a:r>
            <a:r>
              <a:rPr lang="en-US" sz="1400" dirty="0" err="1"/>
              <a:t>notre</a:t>
            </a:r>
            <a:r>
              <a:rPr lang="en-US" sz="1400" dirty="0"/>
              <a:t> travail.</a:t>
            </a:r>
          </a:p>
          <a:p>
            <a:endParaRPr lang="fr-FR" dirty="0"/>
          </a:p>
        </p:txBody>
      </p:sp>
    </p:spTree>
    <p:extLst>
      <p:ext uri="{BB962C8B-B14F-4D97-AF65-F5344CB8AC3E}">
        <p14:creationId xmlns:p14="http://schemas.microsoft.com/office/powerpoint/2010/main" val="148091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&amp; Appendices</a:t>
            </a:r>
            <a:endParaRPr/>
          </a:p>
        </p:txBody>
      </p:sp>
      <p:sp>
        <p:nvSpPr>
          <p:cNvPr id="138" name="Google Shape;138;p19"/>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buNone/>
            </a:pPr>
            <a:r>
              <a:rPr lang="fr-FR" sz="1600">
                <a:hlinkClick r:id="rId3"/>
              </a:rPr>
              <a:t>https://github.com/samsonjules/Coursera_Capstone/blob/master/Customer-churn-analysis-week2.ipynb</a:t>
            </a:r>
            <a:endParaRPr sz="16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20" name="Google Shape;120;p16"/>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Introduce the methods and data sources used for the analysis. Discuss your choice of variables, methods, and how they will help you address the problem.  </a:t>
            </a:r>
          </a:p>
          <a:p>
            <a:pPr marL="0" lvl="0" indent="0">
              <a:buNone/>
            </a:pPr>
            <a:r>
              <a:rPr lang="en-US" sz="1600" dirty="0"/>
              <a:t>The data used in this work comes from the company Telco through Kaggle. This data contains information about customers during the past month. The data includes customer demographics, the services used, the payment method and whether or not the customer is </a:t>
            </a:r>
            <a:r>
              <a:rPr lang="en-US" sz="1600" dirty="0" err="1"/>
              <a:t>unsubscribed.All</a:t>
            </a:r>
            <a:r>
              <a:rPr lang="en-US" sz="1600" dirty="0"/>
              <a:t> this data is very useful to us in that we were able to discover several ideas, statistics etc..   Our job is, on the one hand, to measure the weight of </a:t>
            </a:r>
            <a:r>
              <a:rPr lang="en-US" sz="1600" dirty="0" err="1"/>
              <a:t>unsubscriptions</a:t>
            </a:r>
            <a:r>
              <a:rPr lang="en-US" sz="1600" dirty="0"/>
              <a:t> at the company level, then to identify the percentage and profile of unsubscribed customers, as well as the factors that have contributed most to the </a:t>
            </a:r>
            <a:r>
              <a:rPr lang="en-US" sz="1600" dirty="0" err="1"/>
              <a:t>unsubscription</a:t>
            </a:r>
            <a:r>
              <a:rPr lang="en-US" sz="1600" dirty="0"/>
              <a:t> of these customers. On the other hand, predict the percentage of potential churn. </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3067-6693-4F79-B49E-042106532AD1}"/>
              </a:ext>
            </a:extLst>
          </p:cNvPr>
          <p:cNvSpPr>
            <a:spLocks noGrp="1"/>
          </p:cNvSpPr>
          <p:nvPr>
            <p:ph type="title"/>
          </p:nvPr>
        </p:nvSpPr>
        <p:spPr/>
        <p:txBody>
          <a:bodyPr/>
          <a:lstStyle/>
          <a:p>
            <a:endParaRPr lang="fr-FR" dirty="0"/>
          </a:p>
        </p:txBody>
      </p:sp>
      <p:sp>
        <p:nvSpPr>
          <p:cNvPr id="3" name="Text Placeholder 2">
            <a:extLst>
              <a:ext uri="{FF2B5EF4-FFF2-40B4-BE49-F238E27FC236}">
                <a16:creationId xmlns:a16="http://schemas.microsoft.com/office/drawing/2014/main" id="{B2AE69E2-27DD-4D6D-B562-9ECBBC721FF7}"/>
              </a:ext>
            </a:extLst>
          </p:cNvPr>
          <p:cNvSpPr>
            <a:spLocks noGrp="1"/>
          </p:cNvSpPr>
          <p:nvPr>
            <p:ph type="body" idx="1"/>
          </p:nvPr>
        </p:nvSpPr>
        <p:spPr/>
        <p:txBody>
          <a:bodyPr/>
          <a:lstStyle/>
          <a:p>
            <a:pPr marL="0" lvl="0" indent="0">
              <a:buNone/>
            </a:pPr>
            <a:r>
              <a:rPr lang="en-US" sz="1400" dirty="0"/>
              <a:t>Regarding the methodology used, we first prepared the data for use, evaluate the churn, measure churn in three categories: - by demographics, - by services, and - by billing information. </a:t>
            </a:r>
          </a:p>
          <a:p>
            <a:pPr marL="0" lvl="0" indent="0">
              <a:buNone/>
            </a:pPr>
            <a:r>
              <a:rPr lang="en-US" sz="1400" dirty="0"/>
              <a:t>In a second step, we looked at which services contributed most or least to unsubscribing or customer churn. Finally, to predict which customers are likely to leave the company if nothing is done and in what quantity. </a:t>
            </a:r>
          </a:p>
          <a:p>
            <a:pPr marL="0" lvl="0" indent="0">
              <a:buNone/>
            </a:pPr>
            <a:endParaRPr lang="en-US" sz="1400" dirty="0"/>
          </a:p>
          <a:p>
            <a:pPr marL="0" lvl="0" indent="0">
              <a:buNone/>
            </a:pPr>
            <a:r>
              <a:rPr lang="en-US" sz="1400" dirty="0"/>
              <a:t>Statistical calculations have been made to help us find our results.</a:t>
            </a:r>
          </a:p>
          <a:p>
            <a:endParaRPr lang="fr-FR" dirty="0"/>
          </a:p>
        </p:txBody>
      </p:sp>
    </p:spTree>
    <p:extLst>
      <p:ext uri="{BB962C8B-B14F-4D97-AF65-F5344CB8AC3E}">
        <p14:creationId xmlns:p14="http://schemas.microsoft.com/office/powerpoint/2010/main" val="277046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785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t>
            </a:r>
            <a:endParaRPr/>
          </a:p>
        </p:txBody>
      </p:sp>
      <p:sp>
        <p:nvSpPr>
          <p:cNvPr id="126" name="Google Shape;126;p17"/>
          <p:cNvSpPr txBox="1">
            <a:spLocks noGrp="1"/>
          </p:cNvSpPr>
          <p:nvPr>
            <p:ph type="body" idx="1"/>
          </p:nvPr>
        </p:nvSpPr>
        <p:spPr>
          <a:xfrm>
            <a:off x="729450" y="1545475"/>
            <a:ext cx="7688700" cy="2261100"/>
          </a:xfrm>
          <a:prstGeom prst="rect">
            <a:avLst/>
          </a:prstGeom>
        </p:spPr>
        <p:txBody>
          <a:bodyPr spcFirstLastPara="1" wrap="square" lIns="91425" tIns="91425" rIns="91425" bIns="91425" anchor="t" anchorCtr="0">
            <a:noAutofit/>
          </a:bodyPr>
          <a:lstStyle/>
          <a:p>
            <a:pPr lvl="0"/>
            <a:r>
              <a:rPr lang="fr-FR" dirty="0"/>
              <a:t>How </a:t>
            </a:r>
            <a:r>
              <a:rPr lang="fr-FR" dirty="0" err="1"/>
              <a:t>much</a:t>
            </a:r>
            <a:r>
              <a:rPr lang="fr-FR" dirty="0"/>
              <a:t> </a:t>
            </a:r>
            <a:r>
              <a:rPr lang="fr-FR" dirty="0" err="1"/>
              <a:t>is</a:t>
            </a:r>
            <a:r>
              <a:rPr lang="fr-FR" dirty="0"/>
              <a:t> </a:t>
            </a:r>
            <a:r>
              <a:rPr lang="fr-FR" dirty="0" err="1"/>
              <a:t>churn</a:t>
            </a:r>
            <a:r>
              <a:rPr lang="fr-FR" dirty="0"/>
              <a:t> </a:t>
            </a:r>
            <a:r>
              <a:rPr lang="fr-FR" dirty="0" err="1"/>
              <a:t>affecting</a:t>
            </a:r>
            <a:r>
              <a:rPr lang="fr-FR" dirty="0"/>
              <a:t> the business? How big </a:t>
            </a:r>
            <a:r>
              <a:rPr lang="fr-FR" dirty="0" err="1"/>
              <a:t>is</a:t>
            </a:r>
            <a:r>
              <a:rPr lang="fr-FR" dirty="0"/>
              <a:t> </a:t>
            </a:r>
            <a:r>
              <a:rPr lang="fr-FR" dirty="0" err="1"/>
              <a:t>churn</a:t>
            </a:r>
            <a:r>
              <a:rPr lang="fr-FR" dirty="0"/>
              <a:t> </a:t>
            </a:r>
            <a:r>
              <a:rPr lang="fr-FR" dirty="0" err="1"/>
              <a:t>compared</a:t>
            </a:r>
            <a:r>
              <a:rPr lang="fr-FR" dirty="0"/>
              <a:t> to the </a:t>
            </a:r>
            <a:r>
              <a:rPr lang="fr-FR" dirty="0" err="1"/>
              <a:t>existing</a:t>
            </a:r>
            <a:r>
              <a:rPr lang="fr-FR" dirty="0"/>
              <a:t> </a:t>
            </a:r>
            <a:r>
              <a:rPr lang="fr-FR" dirty="0" err="1"/>
              <a:t>customer</a:t>
            </a:r>
            <a:r>
              <a:rPr lang="fr-FR" dirty="0"/>
              <a:t> base?</a:t>
            </a:r>
          </a:p>
          <a:p>
            <a:pPr lvl="0"/>
            <a:endParaRPr lang="fr-FR" dirty="0"/>
          </a:p>
        </p:txBody>
      </p:sp>
      <p:pic>
        <p:nvPicPr>
          <p:cNvPr id="3" name="Picture 2">
            <a:extLst>
              <a:ext uri="{FF2B5EF4-FFF2-40B4-BE49-F238E27FC236}">
                <a16:creationId xmlns:a16="http://schemas.microsoft.com/office/drawing/2014/main" id="{39613FB2-C2F7-4A12-ACFD-5BA8821972A1}"/>
              </a:ext>
            </a:extLst>
          </p:cNvPr>
          <p:cNvPicPr>
            <a:picLocks noChangeAspect="1"/>
          </p:cNvPicPr>
          <p:nvPr/>
        </p:nvPicPr>
        <p:blipFill>
          <a:blip r:embed="rId3"/>
          <a:stretch>
            <a:fillRect/>
          </a:stretch>
        </p:blipFill>
        <p:spPr>
          <a:xfrm>
            <a:off x="1776022" y="2021437"/>
            <a:ext cx="3591625" cy="24841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E63242-58D0-4FBD-BB75-94555E2A960A}"/>
              </a:ext>
            </a:extLst>
          </p:cNvPr>
          <p:cNvSpPr>
            <a:spLocks noGrp="1"/>
          </p:cNvSpPr>
          <p:nvPr>
            <p:ph type="body" idx="1"/>
          </p:nvPr>
        </p:nvSpPr>
        <p:spPr>
          <a:xfrm>
            <a:off x="727650" y="828165"/>
            <a:ext cx="7688700" cy="3874464"/>
          </a:xfrm>
        </p:spPr>
        <p:txBody>
          <a:bodyPr/>
          <a:lstStyle/>
          <a:p>
            <a:endParaRPr lang="fr-FR" dirty="0"/>
          </a:p>
        </p:txBody>
      </p:sp>
      <p:pic>
        <p:nvPicPr>
          <p:cNvPr id="5" name="Picture 4">
            <a:extLst>
              <a:ext uri="{FF2B5EF4-FFF2-40B4-BE49-F238E27FC236}">
                <a16:creationId xmlns:a16="http://schemas.microsoft.com/office/drawing/2014/main" id="{6D5F8DAC-B034-4F07-82D6-739A594C1C82}"/>
              </a:ext>
            </a:extLst>
          </p:cNvPr>
          <p:cNvPicPr>
            <a:picLocks noChangeAspect="1"/>
          </p:cNvPicPr>
          <p:nvPr/>
        </p:nvPicPr>
        <p:blipFill>
          <a:blip r:embed="rId2"/>
          <a:stretch>
            <a:fillRect/>
          </a:stretch>
        </p:blipFill>
        <p:spPr>
          <a:xfrm>
            <a:off x="931331" y="828166"/>
            <a:ext cx="6831205" cy="1151906"/>
          </a:xfrm>
          <a:prstGeom prst="rect">
            <a:avLst/>
          </a:prstGeom>
        </p:spPr>
      </p:pic>
      <p:pic>
        <p:nvPicPr>
          <p:cNvPr id="7" name="Picture 6">
            <a:extLst>
              <a:ext uri="{FF2B5EF4-FFF2-40B4-BE49-F238E27FC236}">
                <a16:creationId xmlns:a16="http://schemas.microsoft.com/office/drawing/2014/main" id="{3B2E69BA-F68B-4B0E-A15A-444A836AB247}"/>
              </a:ext>
            </a:extLst>
          </p:cNvPr>
          <p:cNvPicPr>
            <a:picLocks noChangeAspect="1"/>
          </p:cNvPicPr>
          <p:nvPr/>
        </p:nvPicPr>
        <p:blipFill>
          <a:blip r:embed="rId3"/>
          <a:stretch>
            <a:fillRect/>
          </a:stretch>
        </p:blipFill>
        <p:spPr>
          <a:xfrm>
            <a:off x="1187532" y="1971239"/>
            <a:ext cx="6475762" cy="2814517"/>
          </a:xfrm>
          <a:prstGeom prst="rect">
            <a:avLst/>
          </a:prstGeom>
        </p:spPr>
      </p:pic>
    </p:spTree>
    <p:extLst>
      <p:ext uri="{BB962C8B-B14F-4D97-AF65-F5344CB8AC3E}">
        <p14:creationId xmlns:p14="http://schemas.microsoft.com/office/powerpoint/2010/main" val="24887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B4B6-4633-41FC-8BA2-9BD1624475AE}"/>
              </a:ext>
            </a:extLst>
          </p:cNvPr>
          <p:cNvSpPr>
            <a:spLocks noGrp="1"/>
          </p:cNvSpPr>
          <p:nvPr>
            <p:ph type="title"/>
          </p:nvPr>
        </p:nvSpPr>
        <p:spPr/>
        <p:txBody>
          <a:bodyPr/>
          <a:lstStyle/>
          <a:p>
            <a:r>
              <a:rPr lang="fr-FR" dirty="0" err="1"/>
              <a:t>Visualization</a:t>
            </a:r>
            <a:r>
              <a:rPr lang="fr-FR" dirty="0"/>
              <a:t> of </a:t>
            </a:r>
            <a:r>
              <a:rPr lang="fr-FR" dirty="0" err="1"/>
              <a:t>customer</a:t>
            </a:r>
            <a:r>
              <a:rPr lang="fr-FR" dirty="0"/>
              <a:t> </a:t>
            </a:r>
            <a:r>
              <a:rPr lang="fr-FR" dirty="0" err="1"/>
              <a:t>churn</a:t>
            </a:r>
            <a:r>
              <a:rPr lang="fr-FR" dirty="0"/>
              <a:t> by </a:t>
            </a:r>
            <a:r>
              <a:rPr lang="fr-FR" dirty="0" err="1"/>
              <a:t>category</a:t>
            </a:r>
            <a:endParaRPr lang="fr-FR" dirty="0"/>
          </a:p>
        </p:txBody>
      </p:sp>
      <p:sp>
        <p:nvSpPr>
          <p:cNvPr id="3" name="Text Placeholder 2">
            <a:extLst>
              <a:ext uri="{FF2B5EF4-FFF2-40B4-BE49-F238E27FC236}">
                <a16:creationId xmlns:a16="http://schemas.microsoft.com/office/drawing/2014/main" id="{12CA3A84-64A2-4BE1-8397-0129785C8054}"/>
              </a:ext>
            </a:extLst>
          </p:cNvPr>
          <p:cNvSpPr>
            <a:spLocks noGrp="1"/>
          </p:cNvSpPr>
          <p:nvPr>
            <p:ph type="body" idx="1"/>
          </p:nvPr>
        </p:nvSpPr>
        <p:spPr>
          <a:xfrm>
            <a:off x="729450" y="1545474"/>
            <a:ext cx="7688700" cy="3136357"/>
          </a:xfrm>
        </p:spPr>
        <p:txBody>
          <a:bodyPr/>
          <a:lstStyle/>
          <a:p>
            <a:endParaRPr lang="fr-FR" dirty="0"/>
          </a:p>
        </p:txBody>
      </p:sp>
      <p:pic>
        <p:nvPicPr>
          <p:cNvPr id="5" name="Picture 4">
            <a:extLst>
              <a:ext uri="{FF2B5EF4-FFF2-40B4-BE49-F238E27FC236}">
                <a16:creationId xmlns:a16="http://schemas.microsoft.com/office/drawing/2014/main" id="{58D88B5E-0D1B-4320-8793-BCAC80E7BA5C}"/>
              </a:ext>
            </a:extLst>
          </p:cNvPr>
          <p:cNvPicPr>
            <a:picLocks noChangeAspect="1"/>
          </p:cNvPicPr>
          <p:nvPr/>
        </p:nvPicPr>
        <p:blipFill>
          <a:blip r:embed="rId2"/>
          <a:stretch>
            <a:fillRect/>
          </a:stretch>
        </p:blipFill>
        <p:spPr>
          <a:xfrm>
            <a:off x="725850" y="1589830"/>
            <a:ext cx="4436971" cy="2768420"/>
          </a:xfrm>
          <a:prstGeom prst="rect">
            <a:avLst/>
          </a:prstGeom>
        </p:spPr>
      </p:pic>
    </p:spTree>
    <p:extLst>
      <p:ext uri="{BB962C8B-B14F-4D97-AF65-F5344CB8AC3E}">
        <p14:creationId xmlns:p14="http://schemas.microsoft.com/office/powerpoint/2010/main" val="382317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F0D2-7D4F-49EC-964D-60A4D85CDD7C}"/>
              </a:ext>
            </a:extLst>
          </p:cNvPr>
          <p:cNvSpPr>
            <a:spLocks noGrp="1"/>
          </p:cNvSpPr>
          <p:nvPr>
            <p:ph type="title"/>
          </p:nvPr>
        </p:nvSpPr>
        <p:spPr/>
        <p:txBody>
          <a:bodyPr/>
          <a:lstStyle/>
          <a:p>
            <a:r>
              <a:rPr lang="fr-FR" sz="2000" dirty="0" err="1"/>
              <a:t>Visualization</a:t>
            </a:r>
            <a:r>
              <a:rPr lang="fr-FR" sz="2000" dirty="0"/>
              <a:t> of </a:t>
            </a:r>
            <a:r>
              <a:rPr lang="fr-FR" sz="2000" dirty="0" err="1"/>
              <a:t>average</a:t>
            </a:r>
            <a:r>
              <a:rPr lang="fr-FR" sz="2000" dirty="0"/>
              <a:t> </a:t>
            </a:r>
            <a:r>
              <a:rPr lang="fr-FR" sz="2000" dirty="0" err="1"/>
              <a:t>customer</a:t>
            </a:r>
            <a:r>
              <a:rPr lang="fr-FR" sz="2000" dirty="0"/>
              <a:t> </a:t>
            </a:r>
            <a:r>
              <a:rPr lang="fr-FR" sz="2000" dirty="0" err="1"/>
              <a:t>churn</a:t>
            </a:r>
            <a:r>
              <a:rPr lang="fr-FR" sz="2000" dirty="0"/>
              <a:t> by </a:t>
            </a:r>
            <a:r>
              <a:rPr lang="fr-FR" sz="2000" dirty="0" err="1"/>
              <a:t>category</a:t>
            </a:r>
            <a:endParaRPr lang="fr-FR" sz="2000" dirty="0"/>
          </a:p>
        </p:txBody>
      </p:sp>
      <p:sp>
        <p:nvSpPr>
          <p:cNvPr id="3" name="Text Placeholder 2">
            <a:extLst>
              <a:ext uri="{FF2B5EF4-FFF2-40B4-BE49-F238E27FC236}">
                <a16:creationId xmlns:a16="http://schemas.microsoft.com/office/drawing/2014/main" id="{E420430A-845B-4961-87D0-030ADC2AC41F}"/>
              </a:ext>
            </a:extLst>
          </p:cNvPr>
          <p:cNvSpPr>
            <a:spLocks noGrp="1"/>
          </p:cNvSpPr>
          <p:nvPr>
            <p:ph type="body" idx="1"/>
          </p:nvPr>
        </p:nvSpPr>
        <p:spPr>
          <a:xfrm>
            <a:off x="729325" y="1607259"/>
            <a:ext cx="3774300" cy="2845988"/>
          </a:xfrm>
        </p:spPr>
        <p:txBody>
          <a:bodyPr/>
          <a:lstStyle/>
          <a:p>
            <a:endParaRPr lang="fr-FR" dirty="0"/>
          </a:p>
        </p:txBody>
      </p:sp>
      <p:sp>
        <p:nvSpPr>
          <p:cNvPr id="4" name="Text Placeholder 3">
            <a:extLst>
              <a:ext uri="{FF2B5EF4-FFF2-40B4-BE49-F238E27FC236}">
                <a16:creationId xmlns:a16="http://schemas.microsoft.com/office/drawing/2014/main" id="{5EC160F7-DE19-4FE9-8AF2-52B192232107}"/>
              </a:ext>
            </a:extLst>
          </p:cNvPr>
          <p:cNvSpPr>
            <a:spLocks noGrp="1"/>
          </p:cNvSpPr>
          <p:nvPr>
            <p:ph type="body" idx="2"/>
          </p:nvPr>
        </p:nvSpPr>
        <p:spPr/>
        <p:txBody>
          <a:bodyPr/>
          <a:lstStyle/>
          <a:p>
            <a:r>
              <a:rPr lang="fr-FR" dirty="0"/>
              <a:t>There are no big </a:t>
            </a:r>
            <a:r>
              <a:rPr lang="fr-FR" dirty="0" err="1"/>
              <a:t>difference</a:t>
            </a:r>
            <a:r>
              <a:rPr lang="fr-FR" dirty="0"/>
              <a:t> </a:t>
            </a:r>
            <a:r>
              <a:rPr lang="fr-FR" dirty="0" err="1"/>
              <a:t>between</a:t>
            </a:r>
            <a:r>
              <a:rPr lang="fr-FR" dirty="0"/>
              <a:t> male and </a:t>
            </a:r>
            <a:r>
              <a:rPr lang="fr-FR" dirty="0" err="1"/>
              <a:t>female</a:t>
            </a:r>
            <a:r>
              <a:rPr lang="fr-FR" dirty="0"/>
              <a:t> </a:t>
            </a:r>
            <a:r>
              <a:rPr lang="fr-FR" dirty="0" err="1"/>
              <a:t>who</a:t>
            </a:r>
            <a:r>
              <a:rPr lang="fr-FR" dirty="0"/>
              <a:t> </a:t>
            </a:r>
            <a:r>
              <a:rPr lang="fr-FR" dirty="0" err="1"/>
              <a:t>churn</a:t>
            </a:r>
            <a:endParaRPr lang="fr-FR" dirty="0"/>
          </a:p>
          <a:p>
            <a:r>
              <a:rPr lang="en-US" dirty="0"/>
              <a:t>The </a:t>
            </a:r>
            <a:r>
              <a:rPr lang="en-US" dirty="0" err="1"/>
              <a:t>SeniorCitizen</a:t>
            </a:r>
            <a:r>
              <a:rPr lang="en-US" dirty="0"/>
              <a:t> (Yes) are more to leave on average, but less in quantity.</a:t>
            </a:r>
          </a:p>
          <a:p>
            <a:r>
              <a:rPr lang="en-US" dirty="0"/>
              <a:t>Those who are not partners and are not dependent are more likely to leave the company.</a:t>
            </a:r>
            <a:endParaRPr lang="fr-FR" dirty="0"/>
          </a:p>
        </p:txBody>
      </p:sp>
      <p:pic>
        <p:nvPicPr>
          <p:cNvPr id="7" name="Picture 6">
            <a:extLst>
              <a:ext uri="{FF2B5EF4-FFF2-40B4-BE49-F238E27FC236}">
                <a16:creationId xmlns:a16="http://schemas.microsoft.com/office/drawing/2014/main" id="{48E25903-3FFD-4F48-B3F9-6C6EC991108D}"/>
              </a:ext>
            </a:extLst>
          </p:cNvPr>
          <p:cNvPicPr>
            <a:picLocks noChangeAspect="1"/>
          </p:cNvPicPr>
          <p:nvPr/>
        </p:nvPicPr>
        <p:blipFill rotWithShape="1">
          <a:blip r:embed="rId2"/>
          <a:srcRect l="2811" r="8003"/>
          <a:stretch/>
        </p:blipFill>
        <p:spPr>
          <a:xfrm>
            <a:off x="443291" y="1607259"/>
            <a:ext cx="4144488" cy="2845988"/>
          </a:xfrm>
          <a:prstGeom prst="rect">
            <a:avLst/>
          </a:prstGeom>
        </p:spPr>
      </p:pic>
    </p:spTree>
    <p:extLst>
      <p:ext uri="{BB962C8B-B14F-4D97-AF65-F5344CB8AC3E}">
        <p14:creationId xmlns:p14="http://schemas.microsoft.com/office/powerpoint/2010/main" val="49768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4CB404-B780-45FB-A8D2-44D2E8D44DB8}"/>
              </a:ext>
            </a:extLst>
          </p:cNvPr>
          <p:cNvSpPr>
            <a:spLocks noGrp="1"/>
          </p:cNvSpPr>
          <p:nvPr>
            <p:ph type="body" idx="1"/>
          </p:nvPr>
        </p:nvSpPr>
        <p:spPr>
          <a:xfrm>
            <a:off x="729325" y="320634"/>
            <a:ext cx="7688400" cy="4465122"/>
          </a:xfrm>
        </p:spPr>
        <p:txBody>
          <a:bodyPr/>
          <a:lstStyle/>
          <a:p>
            <a:endParaRPr lang="fr-FR" dirty="0"/>
          </a:p>
        </p:txBody>
      </p:sp>
      <p:pic>
        <p:nvPicPr>
          <p:cNvPr id="6" name="Picture 5">
            <a:extLst>
              <a:ext uri="{FF2B5EF4-FFF2-40B4-BE49-F238E27FC236}">
                <a16:creationId xmlns:a16="http://schemas.microsoft.com/office/drawing/2014/main" id="{2C0F3552-172C-4E1D-9CE1-A37C68D479A6}"/>
              </a:ext>
            </a:extLst>
          </p:cNvPr>
          <p:cNvPicPr>
            <a:picLocks noChangeAspect="1"/>
          </p:cNvPicPr>
          <p:nvPr/>
        </p:nvPicPr>
        <p:blipFill>
          <a:blip r:embed="rId2"/>
          <a:stretch>
            <a:fillRect/>
          </a:stretch>
        </p:blipFill>
        <p:spPr>
          <a:xfrm>
            <a:off x="949264" y="451262"/>
            <a:ext cx="6900326" cy="4239491"/>
          </a:xfrm>
          <a:prstGeom prst="rect">
            <a:avLst/>
          </a:prstGeom>
        </p:spPr>
      </p:pic>
    </p:spTree>
    <p:extLst>
      <p:ext uri="{BB962C8B-B14F-4D97-AF65-F5344CB8AC3E}">
        <p14:creationId xmlns:p14="http://schemas.microsoft.com/office/powerpoint/2010/main" val="355405850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1197</Words>
  <Application>Microsoft Office PowerPoint</Application>
  <PresentationFormat>On-screen Show (16:9)</PresentationFormat>
  <Paragraphs>67</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Lato</vt:lpstr>
      <vt:lpstr>Arial</vt:lpstr>
      <vt:lpstr>Encode Sans SemiBold</vt:lpstr>
      <vt:lpstr>Raleway</vt:lpstr>
      <vt:lpstr>Cutive</vt:lpstr>
      <vt:lpstr>Streamline</vt:lpstr>
      <vt:lpstr>Customer Churn Analysis   </vt:lpstr>
      <vt:lpstr>Problem</vt:lpstr>
      <vt:lpstr>Methodology</vt:lpstr>
      <vt:lpstr>PowerPoint Presentation</vt:lpstr>
      <vt:lpstr>Results </vt:lpstr>
      <vt:lpstr>PowerPoint Presentation</vt:lpstr>
      <vt:lpstr>Visualization of customer churn by category</vt:lpstr>
      <vt:lpstr>Visualization of average customer churn by category</vt:lpstr>
      <vt:lpstr>PowerPoint Presentation</vt:lpstr>
      <vt:lpstr>Analysis of correlation visual</vt:lpstr>
      <vt:lpstr>Churn by groups (gender and tenure)</vt:lpstr>
      <vt:lpstr>Churn by gender and tenure visual</vt:lpstr>
      <vt:lpstr>PowerPoint Presentation</vt:lpstr>
      <vt:lpstr>PowerPoint Presentation</vt:lpstr>
      <vt:lpstr>PowerPoint Presentation</vt:lpstr>
      <vt:lpstr>PowerPoint Presentation</vt:lpstr>
      <vt:lpstr>PowerPoint Presentation</vt:lpstr>
      <vt:lpstr>Types of people who churn at higher rates </vt:lpstr>
      <vt:lpstr>In percentage terms, young women with fewer years as clients and those with much more experience with the company are much more likely to leave than other categories. The same is true for young men. While adults tend to be loyal, over time and in the more experienced categories, they tend to leave.</vt:lpstr>
      <vt:lpstr>Grouping services (PhoneService, MultipleLines, InternetService)</vt:lpstr>
      <vt:lpstr>Grouping services (OnlineSecurity, OnlineBackup, DeviceProtection)</vt:lpstr>
      <vt:lpstr>Grouping services  (Contract, PaperlessBilling,PaymentMethod)</vt:lpstr>
      <vt:lpstr>CASE STUDY</vt:lpstr>
      <vt:lpstr>Discussion &amp; Recommendations</vt:lpstr>
      <vt:lpstr>PowerPoint Presentation</vt:lpstr>
      <vt:lpstr>References &amp; 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Template</dc:title>
  <dc:creator>Mergnificent</dc:creator>
  <cp:lastModifiedBy>Mergnificent</cp:lastModifiedBy>
  <cp:revision>34</cp:revision>
  <dcterms:modified xsi:type="dcterms:W3CDTF">2020-06-19T14:08:02Z</dcterms:modified>
</cp:coreProperties>
</file>