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8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6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8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06A7-CAD1-4144-BCBD-C2EEFD60B281}" type="datetimeFigureOut">
              <a:rPr lang="fr-FR" smtClean="0"/>
              <a:t>04/07/2020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4ED9B1-C315-47D5-9058-B8F416E21FFA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2799-BC4E-47EA-A3D9-471525DB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14425"/>
            <a:ext cx="9448800" cy="251407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 CARIBBEAN RESTAURANT IN MONTREAL</a:t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3C0A-170D-45B9-92AC-CED266104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2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C6EF-CE0B-4B64-BB8F-E95796AD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493-383E-4BC4-91A0-16887204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Côte-des-Neiges-Notre-Dame-de-Grâce and Le Sud-Ouest have one or </a:t>
            </a:r>
            <a:r>
              <a:rPr lang="fr-FR" dirty="0" err="1"/>
              <a:t>two</a:t>
            </a:r>
            <a:r>
              <a:rPr lang="fr-FR" dirty="0"/>
              <a:t> Caribbean restaurants.</a:t>
            </a:r>
          </a:p>
          <a:p>
            <a:r>
              <a:rPr lang="fr-FR" dirty="0"/>
              <a:t>Boroughs </a:t>
            </a:r>
            <a:r>
              <a:rPr lang="fr-FR" dirty="0" err="1"/>
              <a:t>such</a:t>
            </a:r>
            <a:r>
              <a:rPr lang="fr-FR" dirty="0"/>
              <a:t> as Montréal-Nord, Rivière-des-Prairies-Pointe-aux-Trembles, Villeray-Saint-Michel-Parc-Extension, Ahuntsic-Cartierville and Saint-Léonard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populous</a:t>
            </a:r>
            <a:r>
              <a:rPr lang="fr-FR" dirty="0"/>
              <a:t> in </a:t>
            </a:r>
            <a:r>
              <a:rPr lang="fr-FR" dirty="0" err="1"/>
              <a:t>terms</a:t>
            </a:r>
            <a:r>
              <a:rPr lang="fr-FR" dirty="0"/>
              <a:t> of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Haitian</a:t>
            </a:r>
            <a:r>
              <a:rPr lang="fr-FR" dirty="0"/>
              <a:t> immigrants.</a:t>
            </a:r>
          </a:p>
          <a:p>
            <a:r>
              <a:rPr lang="en-US" dirty="0"/>
              <a:t>Montreal-Nord borough as being the least competitive with the largest community of Haitian immigrants and among the boroughs with the fewest Caribbean restaurants.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68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B18D-D72E-4EB0-B7A7-E37B6C6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location of a new Caribbean restaurant in Montreal is interesting for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CA99-8485-477B-869A-5A807AD6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Business personnel who wants to invest or open a Caribbean restaurant in Montreal. This analysis will be a comprehensive guide to start or expand restaurants targeting the Caribbean crowd.</a:t>
            </a:r>
            <a:endParaRPr lang="fr-FR" dirty="0"/>
          </a:p>
          <a:p>
            <a:r>
              <a:rPr lang="en-US" dirty="0"/>
              <a:t>Freelancer who loves to have their own restaurant as a side business. This analysis will give an idea, how beneficial it is to open a restaurant and what are the pros and cons of this business.</a:t>
            </a:r>
            <a:endParaRPr lang="fr-FR" dirty="0"/>
          </a:p>
          <a:p>
            <a:r>
              <a:rPr lang="en-US" dirty="0"/>
              <a:t>Haitian or Caribbean crowd who wants to find neighborhoods with lots of option for Caribbean restaurants. </a:t>
            </a:r>
            <a:endParaRPr lang="fr-FR" dirty="0"/>
          </a:p>
          <a:p>
            <a:r>
              <a:rPr lang="en-US" dirty="0"/>
              <a:t>4Business Analyst or Data Scientists, who wish to analyze the neighborhoods of Montreal using Exploratory Data Analysis and other statistical &amp; machine learning techniques to obtain all the necessary data, perform some operations on it and, finally be able to tell a story out of it.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79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07C7-73E5-4202-95BF-30E30E2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3FD8-0150-430F-A78C-4D4E9872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on the reference boroughs, </a:t>
            </a:r>
            <a:r>
              <a:rPr lang="en-US" dirty="0" err="1"/>
              <a:t>neighbourhoods</a:t>
            </a:r>
            <a:r>
              <a:rPr lang="en-US" dirty="0"/>
              <a:t> and cities of Montreal,  obtained from </a:t>
            </a:r>
            <a:r>
              <a:rPr lang="en-US" i="1" dirty="0"/>
              <a:t>http://donnees.ville.montreal.qc.ca/dataset/quartiers</a:t>
            </a:r>
            <a:r>
              <a:rPr lang="en-US" dirty="0"/>
              <a:t> </a:t>
            </a:r>
          </a:p>
          <a:p>
            <a:r>
              <a:rPr lang="en-US" dirty="0"/>
              <a:t>For the geospatial coordinates of the </a:t>
            </a:r>
            <a:r>
              <a:rPr lang="en-US" dirty="0" err="1"/>
              <a:t>neighbourhoods</a:t>
            </a:r>
            <a:r>
              <a:rPr lang="en-US" dirty="0"/>
              <a:t>, we use the geolocator(geocoder). </a:t>
            </a:r>
            <a:r>
              <a:rPr lang="en-US" dirty="0" err="1"/>
              <a:t>Neighbourhoods</a:t>
            </a:r>
            <a:r>
              <a:rPr lang="en-US" dirty="0"/>
              <a:t> are reference </a:t>
            </a:r>
            <a:r>
              <a:rPr lang="en-US" dirty="0" err="1"/>
              <a:t>neighbourhoods</a:t>
            </a:r>
            <a:r>
              <a:rPr lang="en-US" dirty="0"/>
              <a:t> in housing.</a:t>
            </a:r>
          </a:p>
          <a:p>
            <a:r>
              <a:rPr lang="en-US" dirty="0"/>
              <a:t>Data on Montreal's immigrant population comes from the 2016 Census through </a:t>
            </a:r>
            <a:r>
              <a:rPr lang="en-US" i="1" dirty="0"/>
              <a:t>http://ville.montreal.qc.ca/portal/page?_pageid=6897,68087755&amp;_dad=portal&amp;_schema=PORTAL</a:t>
            </a:r>
            <a:endParaRPr lang="fr-FR" dirty="0"/>
          </a:p>
          <a:p>
            <a:r>
              <a:rPr lang="en-US" dirty="0"/>
              <a:t>To get location and other information about various venues in Montreal we use Foursquare API.</a:t>
            </a:r>
          </a:p>
          <a:p>
            <a:r>
              <a:rPr lang="en-US" dirty="0"/>
              <a:t>Cleaned data resulted in 211 unique categories in which Caribbean Restaurant is one of them.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36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5D72-96B0-4B40-B422-34BC05D8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dirty="0"/>
              <a:t>Locate </a:t>
            </a:r>
            <a:r>
              <a:rPr lang="en-US" dirty="0" err="1"/>
              <a:t>montreal</a:t>
            </a:r>
            <a:r>
              <a:rPr lang="en-US" dirty="0"/>
              <a:t> using Geocoder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5238F-15B6-4C60-8AE1-F62DFD1C3B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017343"/>
            <a:ext cx="6600825" cy="34415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F7B45-BCEB-4D77-B72D-E6F01353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3825" y="2017343"/>
            <a:ext cx="3771900" cy="3441520"/>
          </a:xfrm>
        </p:spPr>
        <p:txBody>
          <a:bodyPr/>
          <a:lstStyle/>
          <a:p>
            <a:r>
              <a:rPr lang="en-US" dirty="0"/>
              <a:t>Montreal and its reference residential neighborhoods in blue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2375-0C39-4FDF-BAD3-EBD649C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borough with densely populated Caribbean restaurant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F5999B-5143-449E-A8AB-6025FEC01A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2017343"/>
            <a:ext cx="7758112" cy="38119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555E-F667-4821-A620-F8F450E0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58213" y="2017343"/>
            <a:ext cx="2500710" cy="3441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this plot we can identify the boroughs with densely populated Caribbean restaurants. However, we can notice at first glance that there is not really a high density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2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A95E-DD6D-49BC-830D-7DB8E953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Neighbourhoods</a:t>
            </a:r>
            <a:r>
              <a:rPr lang="en-US" dirty="0"/>
              <a:t> or boroughs don’t have more than one restaurant for the most part.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EFE2F7-417C-4E39-8456-C614AA9834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64194"/>
            <a:ext cx="6415088" cy="38793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08963-3263-42ED-9D86-E9113E14A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3813" y="2017343"/>
            <a:ext cx="3415110" cy="3441520"/>
          </a:xfrm>
        </p:spPr>
        <p:txBody>
          <a:bodyPr/>
          <a:lstStyle/>
          <a:p>
            <a:r>
              <a:rPr lang="en-US" dirty="0"/>
              <a:t>Only 2 boroughs each contain a Caribbean restaurant.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E386-414B-4B83-9351-0EB0CC19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boroughs hold more Haitians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4FCA8A-CAC0-407E-BA93-CEF66DE860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1363"/>
            <a:ext cx="5551657" cy="3632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1FBF7-64D7-4670-A6AB-3FE156C1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9" y="2017343"/>
            <a:ext cx="3743723" cy="3441520"/>
          </a:xfrm>
        </p:spPr>
        <p:txBody>
          <a:bodyPr/>
          <a:lstStyle/>
          <a:p>
            <a:r>
              <a:rPr lang="fr-FR" dirty="0"/>
              <a:t>Boroughs </a:t>
            </a:r>
            <a:r>
              <a:rPr lang="fr-FR" dirty="0" err="1"/>
              <a:t>such</a:t>
            </a:r>
            <a:r>
              <a:rPr lang="fr-FR" dirty="0"/>
              <a:t> as Montréal-Nord, Rivière-des-Prairies-Pointe-aux-Trembles, Villeray-Saint-Michel-Parc-Extension, Ahuntsic-Cartierville and Saint-Léonard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populous</a:t>
            </a:r>
            <a:r>
              <a:rPr lang="fr-FR" dirty="0"/>
              <a:t> in </a:t>
            </a:r>
            <a:r>
              <a:rPr lang="fr-FR" dirty="0" err="1"/>
              <a:t>terms</a:t>
            </a:r>
            <a:r>
              <a:rPr lang="fr-FR" dirty="0"/>
              <a:t> of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Haitian</a:t>
            </a:r>
            <a:r>
              <a:rPr lang="fr-FR" dirty="0"/>
              <a:t> immigrants</a:t>
            </a:r>
          </a:p>
        </p:txBody>
      </p:sp>
    </p:spTree>
    <p:extLst>
      <p:ext uri="{BB962C8B-B14F-4D97-AF65-F5344CB8AC3E}">
        <p14:creationId xmlns:p14="http://schemas.microsoft.com/office/powerpoint/2010/main" val="28245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14E7-1055-4A6F-9E7F-A81B5827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</a:t>
            </a:r>
            <a:r>
              <a:rPr lang="fr-FR" dirty="0" err="1"/>
              <a:t>Neighborhoods</a:t>
            </a:r>
            <a:r>
              <a:rPr lang="fr-FR" dirty="0"/>
              <a:t> of </a:t>
            </a:r>
            <a:r>
              <a:rPr lang="fr-FR" dirty="0" err="1"/>
              <a:t>Montreal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CD28F-0EBF-40DF-A0C7-62C6677C6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8" y="2017343"/>
            <a:ext cx="5194470" cy="339439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DAD5-1946-486C-9E52-5467A8BCF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799" y="2017343"/>
            <a:ext cx="3515123" cy="3441520"/>
          </a:xfrm>
        </p:spPr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analysing</a:t>
            </a:r>
            <a:r>
              <a:rPr lang="en-US" dirty="0"/>
              <a:t> using elbow method using distortion score &amp; Squared error for each K value, looks like K = 4 is the best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D3A-6517-4437-86C8-A75AD34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clusters with 3 colors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E6FC59-3BA1-4D07-AE0F-60BC11771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0"/>
          <a:stretch/>
        </p:blipFill>
        <p:spPr>
          <a:xfrm>
            <a:off x="1447800" y="2171700"/>
            <a:ext cx="5710238" cy="32871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10020-3C7F-45B3-A1C5-A6AA74851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9513" y="2017343"/>
            <a:ext cx="3529410" cy="344152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Cluster 0 has no rows meaning no data points or neighborhood was near to this centroid.</a:t>
            </a:r>
            <a:endParaRPr lang="fr-FR" dirty="0"/>
          </a:p>
          <a:p>
            <a:pPr lvl="0"/>
            <a:r>
              <a:rPr lang="en-US" dirty="0"/>
              <a:t>Cluster 1 contains the neighborhoods which is more populated with Caribbean restaurants.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show in </a:t>
            </a:r>
            <a:r>
              <a:rPr lang="fr-FR" dirty="0" err="1"/>
              <a:t>purple</a:t>
            </a:r>
            <a:r>
              <a:rPr lang="fr-FR" dirty="0"/>
              <a:t> in the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pPr lvl="0"/>
            <a:r>
              <a:rPr lang="en-US" dirty="0"/>
              <a:t>Cluster 2 contains the neighborhoods which is sparsely populated with Caribbean restaurants.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show in </a:t>
            </a:r>
            <a:r>
              <a:rPr lang="fr-FR" dirty="0" err="1"/>
              <a:t>blue</a:t>
            </a:r>
            <a:r>
              <a:rPr lang="fr-FR" dirty="0"/>
              <a:t> in the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pPr lvl="0"/>
            <a:r>
              <a:rPr lang="en-US" dirty="0"/>
              <a:t>Cluster 3 contains all the neighborhoods which has least number of Caribbean restaurants.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shown</a:t>
            </a:r>
            <a:r>
              <a:rPr lang="fr-FR" dirty="0"/>
              <a:t> in </a:t>
            </a:r>
            <a:r>
              <a:rPr lang="fr-FR" dirty="0" err="1"/>
              <a:t>yellow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in the </a:t>
            </a:r>
            <a:r>
              <a:rPr lang="fr-FR" dirty="0" err="1"/>
              <a:t>map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895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560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 CARIBBEAN RESTAURANT IN MONTREAL </vt:lpstr>
      <vt:lpstr>Predicting The location of a new Caribbean restaurant in Montreal is interesting for</vt:lpstr>
      <vt:lpstr>Data acquisition and CLEANING</vt:lpstr>
      <vt:lpstr>Locate montreal using Geocoder</vt:lpstr>
      <vt:lpstr>No borough with densely populated Caribbean restaurant</vt:lpstr>
      <vt:lpstr>Neighbourhoods or boroughs don’t have more than one restaurant for the most part.</vt:lpstr>
      <vt:lpstr>5 boroughs hold more Haitians</vt:lpstr>
      <vt:lpstr>Clustering Neighborhoods of Montreal</vt:lpstr>
      <vt:lpstr>4 clusters with 3 colors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CARIBBEAN RESTAURANT IN MONTREAL</dc:title>
  <dc:creator>Mergnificent</dc:creator>
  <cp:lastModifiedBy>Mergnificent</cp:lastModifiedBy>
  <cp:revision>8</cp:revision>
  <dcterms:created xsi:type="dcterms:W3CDTF">2020-07-04T18:52:36Z</dcterms:created>
  <dcterms:modified xsi:type="dcterms:W3CDTF">2020-07-04T20:06:27Z</dcterms:modified>
</cp:coreProperties>
</file>