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7" r:id="rId2"/>
    <p:sldId id="279" r:id="rId3"/>
    <p:sldId id="276" r:id="rId4"/>
    <p:sldId id="264" r:id="rId5"/>
    <p:sldId id="278" r:id="rId6"/>
    <p:sldId id="280" r:id="rId7"/>
    <p:sldId id="281" r:id="rId8"/>
    <p:sldId id="256" r:id="rId9"/>
    <p:sldId id="257" r:id="rId10"/>
    <p:sldId id="258" r:id="rId11"/>
    <p:sldId id="259" r:id="rId12"/>
    <p:sldId id="260" r:id="rId13"/>
    <p:sldId id="261" r:id="rId14"/>
    <p:sldId id="262" r:id="rId15"/>
    <p:sldId id="263" r:id="rId16"/>
    <p:sldId id="265" r:id="rId17"/>
    <p:sldId id="266" r:id="rId18"/>
    <p:sldId id="270" r:id="rId19"/>
    <p:sldId id="272" r:id="rId20"/>
    <p:sldId id="273" r:id="rId21"/>
    <p:sldId id="28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snapToGrid="0">
      <p:cViewPr varScale="1">
        <p:scale>
          <a:sx n="90" d="100"/>
          <a:sy n="90" d="100"/>
        </p:scale>
        <p:origin x="5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D751B-7666-4027-B815-C3633E15B2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F9EA40C-498C-4BF5-B267-033F8F1D6F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5635F1C-8C5F-47F7-8BB0-046F1B168608}"/>
              </a:ext>
            </a:extLst>
          </p:cNvPr>
          <p:cNvSpPr>
            <a:spLocks noGrp="1"/>
          </p:cNvSpPr>
          <p:nvPr>
            <p:ph type="dt" sz="half" idx="10"/>
          </p:nvPr>
        </p:nvSpPr>
        <p:spPr/>
        <p:txBody>
          <a:bodyPr/>
          <a:lstStyle/>
          <a:p>
            <a:fld id="{B6968E40-B219-4427-9403-053E7B91DA94}" type="datetimeFigureOut">
              <a:rPr lang="en-IN" smtClean="0"/>
              <a:t>17-12-2019</a:t>
            </a:fld>
            <a:endParaRPr lang="en-IN"/>
          </a:p>
        </p:txBody>
      </p:sp>
      <p:sp>
        <p:nvSpPr>
          <p:cNvPr id="5" name="Footer Placeholder 4">
            <a:extLst>
              <a:ext uri="{FF2B5EF4-FFF2-40B4-BE49-F238E27FC236}">
                <a16:creationId xmlns:a16="http://schemas.microsoft.com/office/drawing/2014/main" id="{4E55BCEF-06C0-4194-B357-CEF464CE6B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3C33D1-E5D2-434A-AD02-0F2E9387ECF4}"/>
              </a:ext>
            </a:extLst>
          </p:cNvPr>
          <p:cNvSpPr>
            <a:spLocks noGrp="1"/>
          </p:cNvSpPr>
          <p:nvPr>
            <p:ph type="sldNum" sz="quarter" idx="12"/>
          </p:nvPr>
        </p:nvSpPr>
        <p:spPr/>
        <p:txBody>
          <a:bodyPr/>
          <a:lstStyle/>
          <a:p>
            <a:fld id="{EA24EBB2-EB18-4603-A1D1-3E0B43B2C3BD}" type="slidenum">
              <a:rPr lang="en-IN" smtClean="0"/>
              <a:t>‹#›</a:t>
            </a:fld>
            <a:endParaRPr lang="en-IN"/>
          </a:p>
        </p:txBody>
      </p:sp>
    </p:spTree>
    <p:extLst>
      <p:ext uri="{BB962C8B-B14F-4D97-AF65-F5344CB8AC3E}">
        <p14:creationId xmlns:p14="http://schemas.microsoft.com/office/powerpoint/2010/main" val="1847187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86D5B-C942-48C4-A842-1D54EFDF3C0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C240BC7-DFCD-483F-914D-CCA0CA1D32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301BE5-18B2-461B-9AEE-D9E12281A27A}"/>
              </a:ext>
            </a:extLst>
          </p:cNvPr>
          <p:cNvSpPr>
            <a:spLocks noGrp="1"/>
          </p:cNvSpPr>
          <p:nvPr>
            <p:ph type="dt" sz="half" idx="10"/>
          </p:nvPr>
        </p:nvSpPr>
        <p:spPr/>
        <p:txBody>
          <a:bodyPr/>
          <a:lstStyle/>
          <a:p>
            <a:fld id="{B6968E40-B219-4427-9403-053E7B91DA94}" type="datetimeFigureOut">
              <a:rPr lang="en-IN" smtClean="0"/>
              <a:t>17-12-2019</a:t>
            </a:fld>
            <a:endParaRPr lang="en-IN"/>
          </a:p>
        </p:txBody>
      </p:sp>
      <p:sp>
        <p:nvSpPr>
          <p:cNvPr id="5" name="Footer Placeholder 4">
            <a:extLst>
              <a:ext uri="{FF2B5EF4-FFF2-40B4-BE49-F238E27FC236}">
                <a16:creationId xmlns:a16="http://schemas.microsoft.com/office/drawing/2014/main" id="{792BF95E-A906-452A-B3FB-3868B40A4C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DF7FE0-FCF4-4DC2-869D-72713F9D821E}"/>
              </a:ext>
            </a:extLst>
          </p:cNvPr>
          <p:cNvSpPr>
            <a:spLocks noGrp="1"/>
          </p:cNvSpPr>
          <p:nvPr>
            <p:ph type="sldNum" sz="quarter" idx="12"/>
          </p:nvPr>
        </p:nvSpPr>
        <p:spPr/>
        <p:txBody>
          <a:bodyPr/>
          <a:lstStyle/>
          <a:p>
            <a:fld id="{EA24EBB2-EB18-4603-A1D1-3E0B43B2C3BD}" type="slidenum">
              <a:rPr lang="en-IN" smtClean="0"/>
              <a:t>‹#›</a:t>
            </a:fld>
            <a:endParaRPr lang="en-IN"/>
          </a:p>
        </p:txBody>
      </p:sp>
    </p:spTree>
    <p:extLst>
      <p:ext uri="{BB962C8B-B14F-4D97-AF65-F5344CB8AC3E}">
        <p14:creationId xmlns:p14="http://schemas.microsoft.com/office/powerpoint/2010/main" val="3169231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DFC68F-1A6B-4E50-9712-12AB9BA0582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E350546-2348-41EB-9D19-7D351D0E79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9475AA-AA23-4BDB-8C59-A508E09386E2}"/>
              </a:ext>
            </a:extLst>
          </p:cNvPr>
          <p:cNvSpPr>
            <a:spLocks noGrp="1"/>
          </p:cNvSpPr>
          <p:nvPr>
            <p:ph type="dt" sz="half" idx="10"/>
          </p:nvPr>
        </p:nvSpPr>
        <p:spPr/>
        <p:txBody>
          <a:bodyPr/>
          <a:lstStyle/>
          <a:p>
            <a:fld id="{B6968E40-B219-4427-9403-053E7B91DA94}" type="datetimeFigureOut">
              <a:rPr lang="en-IN" smtClean="0"/>
              <a:t>17-12-2019</a:t>
            </a:fld>
            <a:endParaRPr lang="en-IN"/>
          </a:p>
        </p:txBody>
      </p:sp>
      <p:sp>
        <p:nvSpPr>
          <p:cNvPr id="5" name="Footer Placeholder 4">
            <a:extLst>
              <a:ext uri="{FF2B5EF4-FFF2-40B4-BE49-F238E27FC236}">
                <a16:creationId xmlns:a16="http://schemas.microsoft.com/office/drawing/2014/main" id="{F50C980B-82F3-4630-81CC-CD95CC70FF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93A0D1-85AF-43B3-B440-05623B43318D}"/>
              </a:ext>
            </a:extLst>
          </p:cNvPr>
          <p:cNvSpPr>
            <a:spLocks noGrp="1"/>
          </p:cNvSpPr>
          <p:nvPr>
            <p:ph type="sldNum" sz="quarter" idx="12"/>
          </p:nvPr>
        </p:nvSpPr>
        <p:spPr/>
        <p:txBody>
          <a:bodyPr/>
          <a:lstStyle/>
          <a:p>
            <a:fld id="{EA24EBB2-EB18-4603-A1D1-3E0B43B2C3BD}" type="slidenum">
              <a:rPr lang="en-IN" smtClean="0"/>
              <a:t>‹#›</a:t>
            </a:fld>
            <a:endParaRPr lang="en-IN"/>
          </a:p>
        </p:txBody>
      </p:sp>
    </p:spTree>
    <p:extLst>
      <p:ext uri="{BB962C8B-B14F-4D97-AF65-F5344CB8AC3E}">
        <p14:creationId xmlns:p14="http://schemas.microsoft.com/office/powerpoint/2010/main" val="1848245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13C26-F835-45D8-A88E-54436FC65A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52678CD-FFA0-4930-9227-04DABBDB59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4C11C1-A4B9-4EBF-853C-95114846C78D}"/>
              </a:ext>
            </a:extLst>
          </p:cNvPr>
          <p:cNvSpPr>
            <a:spLocks noGrp="1"/>
          </p:cNvSpPr>
          <p:nvPr>
            <p:ph type="dt" sz="half" idx="10"/>
          </p:nvPr>
        </p:nvSpPr>
        <p:spPr/>
        <p:txBody>
          <a:bodyPr/>
          <a:lstStyle/>
          <a:p>
            <a:fld id="{B6968E40-B219-4427-9403-053E7B91DA94}" type="datetimeFigureOut">
              <a:rPr lang="en-IN" smtClean="0"/>
              <a:t>17-12-2019</a:t>
            </a:fld>
            <a:endParaRPr lang="en-IN"/>
          </a:p>
        </p:txBody>
      </p:sp>
      <p:sp>
        <p:nvSpPr>
          <p:cNvPr id="5" name="Footer Placeholder 4">
            <a:extLst>
              <a:ext uri="{FF2B5EF4-FFF2-40B4-BE49-F238E27FC236}">
                <a16:creationId xmlns:a16="http://schemas.microsoft.com/office/drawing/2014/main" id="{F23693A9-C60A-474A-88AF-14E2D0B8EF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AD721D-623F-42F1-9F08-8D55AC9F192B}"/>
              </a:ext>
            </a:extLst>
          </p:cNvPr>
          <p:cNvSpPr>
            <a:spLocks noGrp="1"/>
          </p:cNvSpPr>
          <p:nvPr>
            <p:ph type="sldNum" sz="quarter" idx="12"/>
          </p:nvPr>
        </p:nvSpPr>
        <p:spPr/>
        <p:txBody>
          <a:bodyPr/>
          <a:lstStyle/>
          <a:p>
            <a:fld id="{EA24EBB2-EB18-4603-A1D1-3E0B43B2C3BD}" type="slidenum">
              <a:rPr lang="en-IN" smtClean="0"/>
              <a:t>‹#›</a:t>
            </a:fld>
            <a:endParaRPr lang="en-IN"/>
          </a:p>
        </p:txBody>
      </p:sp>
    </p:spTree>
    <p:extLst>
      <p:ext uri="{BB962C8B-B14F-4D97-AF65-F5344CB8AC3E}">
        <p14:creationId xmlns:p14="http://schemas.microsoft.com/office/powerpoint/2010/main" val="3976825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8A1F-DE73-4516-BAF7-F2A03C1F45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290A8DC-32E7-41A3-B798-D45A3AA97A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3BB294-DDF4-431B-B9A2-CF59D809D5FC}"/>
              </a:ext>
            </a:extLst>
          </p:cNvPr>
          <p:cNvSpPr>
            <a:spLocks noGrp="1"/>
          </p:cNvSpPr>
          <p:nvPr>
            <p:ph type="dt" sz="half" idx="10"/>
          </p:nvPr>
        </p:nvSpPr>
        <p:spPr/>
        <p:txBody>
          <a:bodyPr/>
          <a:lstStyle/>
          <a:p>
            <a:fld id="{B6968E40-B219-4427-9403-053E7B91DA94}" type="datetimeFigureOut">
              <a:rPr lang="en-IN" smtClean="0"/>
              <a:t>17-12-2019</a:t>
            </a:fld>
            <a:endParaRPr lang="en-IN"/>
          </a:p>
        </p:txBody>
      </p:sp>
      <p:sp>
        <p:nvSpPr>
          <p:cNvPr id="5" name="Footer Placeholder 4">
            <a:extLst>
              <a:ext uri="{FF2B5EF4-FFF2-40B4-BE49-F238E27FC236}">
                <a16:creationId xmlns:a16="http://schemas.microsoft.com/office/drawing/2014/main" id="{8E6C08F6-B74C-4281-8C3C-164153AE13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868F1E-B8F1-40F7-B8E3-E879F6B6E458}"/>
              </a:ext>
            </a:extLst>
          </p:cNvPr>
          <p:cNvSpPr>
            <a:spLocks noGrp="1"/>
          </p:cNvSpPr>
          <p:nvPr>
            <p:ph type="sldNum" sz="quarter" idx="12"/>
          </p:nvPr>
        </p:nvSpPr>
        <p:spPr/>
        <p:txBody>
          <a:bodyPr/>
          <a:lstStyle/>
          <a:p>
            <a:fld id="{EA24EBB2-EB18-4603-A1D1-3E0B43B2C3BD}" type="slidenum">
              <a:rPr lang="en-IN" smtClean="0"/>
              <a:t>‹#›</a:t>
            </a:fld>
            <a:endParaRPr lang="en-IN"/>
          </a:p>
        </p:txBody>
      </p:sp>
    </p:spTree>
    <p:extLst>
      <p:ext uri="{BB962C8B-B14F-4D97-AF65-F5344CB8AC3E}">
        <p14:creationId xmlns:p14="http://schemas.microsoft.com/office/powerpoint/2010/main" val="3190544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38108-ADF3-4E75-91E3-923F9F1EA3B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2421061-F673-4066-8B5A-12C05EFE5A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B5B04F8-B3EF-47EA-9217-40654835BB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289CD6C-55BC-4C8F-AA6B-7ABD01385773}"/>
              </a:ext>
            </a:extLst>
          </p:cNvPr>
          <p:cNvSpPr>
            <a:spLocks noGrp="1"/>
          </p:cNvSpPr>
          <p:nvPr>
            <p:ph type="dt" sz="half" idx="10"/>
          </p:nvPr>
        </p:nvSpPr>
        <p:spPr/>
        <p:txBody>
          <a:bodyPr/>
          <a:lstStyle/>
          <a:p>
            <a:fld id="{B6968E40-B219-4427-9403-053E7B91DA94}" type="datetimeFigureOut">
              <a:rPr lang="en-IN" smtClean="0"/>
              <a:t>17-12-2019</a:t>
            </a:fld>
            <a:endParaRPr lang="en-IN"/>
          </a:p>
        </p:txBody>
      </p:sp>
      <p:sp>
        <p:nvSpPr>
          <p:cNvPr id="6" name="Footer Placeholder 5">
            <a:extLst>
              <a:ext uri="{FF2B5EF4-FFF2-40B4-BE49-F238E27FC236}">
                <a16:creationId xmlns:a16="http://schemas.microsoft.com/office/drawing/2014/main" id="{68B757F6-598D-4C31-9F7D-552B61A06DE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78E0B99-6091-411E-B371-5D9CA325BDB9}"/>
              </a:ext>
            </a:extLst>
          </p:cNvPr>
          <p:cNvSpPr>
            <a:spLocks noGrp="1"/>
          </p:cNvSpPr>
          <p:nvPr>
            <p:ph type="sldNum" sz="quarter" idx="12"/>
          </p:nvPr>
        </p:nvSpPr>
        <p:spPr/>
        <p:txBody>
          <a:bodyPr/>
          <a:lstStyle/>
          <a:p>
            <a:fld id="{EA24EBB2-EB18-4603-A1D1-3E0B43B2C3BD}" type="slidenum">
              <a:rPr lang="en-IN" smtClean="0"/>
              <a:t>‹#›</a:t>
            </a:fld>
            <a:endParaRPr lang="en-IN"/>
          </a:p>
        </p:txBody>
      </p:sp>
    </p:spTree>
    <p:extLst>
      <p:ext uri="{BB962C8B-B14F-4D97-AF65-F5344CB8AC3E}">
        <p14:creationId xmlns:p14="http://schemas.microsoft.com/office/powerpoint/2010/main" val="2013285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AE0D8-CF12-43FE-AEE1-E9AB097B49C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CA4A42E-0601-4E3A-839D-C7EA5DB944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4E1437-4D55-46A5-B96F-A7A208F6B6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CF86A36-7087-41E2-9931-561DD43213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8BBB5F-0518-4D96-8FA9-D5AB87F7C4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B2DF95C-EE59-44EE-A05D-1E6C8295DFAF}"/>
              </a:ext>
            </a:extLst>
          </p:cNvPr>
          <p:cNvSpPr>
            <a:spLocks noGrp="1"/>
          </p:cNvSpPr>
          <p:nvPr>
            <p:ph type="dt" sz="half" idx="10"/>
          </p:nvPr>
        </p:nvSpPr>
        <p:spPr/>
        <p:txBody>
          <a:bodyPr/>
          <a:lstStyle/>
          <a:p>
            <a:fld id="{B6968E40-B219-4427-9403-053E7B91DA94}" type="datetimeFigureOut">
              <a:rPr lang="en-IN" smtClean="0"/>
              <a:t>17-12-2019</a:t>
            </a:fld>
            <a:endParaRPr lang="en-IN"/>
          </a:p>
        </p:txBody>
      </p:sp>
      <p:sp>
        <p:nvSpPr>
          <p:cNvPr id="8" name="Footer Placeholder 7">
            <a:extLst>
              <a:ext uri="{FF2B5EF4-FFF2-40B4-BE49-F238E27FC236}">
                <a16:creationId xmlns:a16="http://schemas.microsoft.com/office/drawing/2014/main" id="{D3EFB4E8-1A39-4A0D-9CF0-70B80E112D6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C53F925-2864-4491-B8F8-E4F0467883EC}"/>
              </a:ext>
            </a:extLst>
          </p:cNvPr>
          <p:cNvSpPr>
            <a:spLocks noGrp="1"/>
          </p:cNvSpPr>
          <p:nvPr>
            <p:ph type="sldNum" sz="quarter" idx="12"/>
          </p:nvPr>
        </p:nvSpPr>
        <p:spPr/>
        <p:txBody>
          <a:bodyPr/>
          <a:lstStyle/>
          <a:p>
            <a:fld id="{EA24EBB2-EB18-4603-A1D1-3E0B43B2C3BD}" type="slidenum">
              <a:rPr lang="en-IN" smtClean="0"/>
              <a:t>‹#›</a:t>
            </a:fld>
            <a:endParaRPr lang="en-IN"/>
          </a:p>
        </p:txBody>
      </p:sp>
    </p:spTree>
    <p:extLst>
      <p:ext uri="{BB962C8B-B14F-4D97-AF65-F5344CB8AC3E}">
        <p14:creationId xmlns:p14="http://schemas.microsoft.com/office/powerpoint/2010/main" val="1172409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4CD70-BE81-46A0-8191-7D616AC4066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9AECAC6-ECB5-489B-8B3C-02F85289204B}"/>
              </a:ext>
            </a:extLst>
          </p:cNvPr>
          <p:cNvSpPr>
            <a:spLocks noGrp="1"/>
          </p:cNvSpPr>
          <p:nvPr>
            <p:ph type="dt" sz="half" idx="10"/>
          </p:nvPr>
        </p:nvSpPr>
        <p:spPr/>
        <p:txBody>
          <a:bodyPr/>
          <a:lstStyle/>
          <a:p>
            <a:fld id="{B6968E40-B219-4427-9403-053E7B91DA94}" type="datetimeFigureOut">
              <a:rPr lang="en-IN" smtClean="0"/>
              <a:t>17-12-2019</a:t>
            </a:fld>
            <a:endParaRPr lang="en-IN"/>
          </a:p>
        </p:txBody>
      </p:sp>
      <p:sp>
        <p:nvSpPr>
          <p:cNvPr id="4" name="Footer Placeholder 3">
            <a:extLst>
              <a:ext uri="{FF2B5EF4-FFF2-40B4-BE49-F238E27FC236}">
                <a16:creationId xmlns:a16="http://schemas.microsoft.com/office/drawing/2014/main" id="{1D69AF58-5D79-413E-B34B-42783FC2FC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F571A1A-46C9-4A4F-BB81-98F1A0C964F9}"/>
              </a:ext>
            </a:extLst>
          </p:cNvPr>
          <p:cNvSpPr>
            <a:spLocks noGrp="1"/>
          </p:cNvSpPr>
          <p:nvPr>
            <p:ph type="sldNum" sz="quarter" idx="12"/>
          </p:nvPr>
        </p:nvSpPr>
        <p:spPr/>
        <p:txBody>
          <a:bodyPr/>
          <a:lstStyle/>
          <a:p>
            <a:fld id="{EA24EBB2-EB18-4603-A1D1-3E0B43B2C3BD}" type="slidenum">
              <a:rPr lang="en-IN" smtClean="0"/>
              <a:t>‹#›</a:t>
            </a:fld>
            <a:endParaRPr lang="en-IN"/>
          </a:p>
        </p:txBody>
      </p:sp>
    </p:spTree>
    <p:extLst>
      <p:ext uri="{BB962C8B-B14F-4D97-AF65-F5344CB8AC3E}">
        <p14:creationId xmlns:p14="http://schemas.microsoft.com/office/powerpoint/2010/main" val="2004850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C5EB09-50D9-4DCD-8F1E-64D532533823}"/>
              </a:ext>
            </a:extLst>
          </p:cNvPr>
          <p:cNvSpPr>
            <a:spLocks noGrp="1"/>
          </p:cNvSpPr>
          <p:nvPr>
            <p:ph type="dt" sz="half" idx="10"/>
          </p:nvPr>
        </p:nvSpPr>
        <p:spPr/>
        <p:txBody>
          <a:bodyPr/>
          <a:lstStyle/>
          <a:p>
            <a:fld id="{B6968E40-B219-4427-9403-053E7B91DA94}" type="datetimeFigureOut">
              <a:rPr lang="en-IN" smtClean="0"/>
              <a:t>17-12-2019</a:t>
            </a:fld>
            <a:endParaRPr lang="en-IN"/>
          </a:p>
        </p:txBody>
      </p:sp>
      <p:sp>
        <p:nvSpPr>
          <p:cNvPr id="3" name="Footer Placeholder 2">
            <a:extLst>
              <a:ext uri="{FF2B5EF4-FFF2-40B4-BE49-F238E27FC236}">
                <a16:creationId xmlns:a16="http://schemas.microsoft.com/office/drawing/2014/main" id="{ECC7AEE2-1A8B-40C6-B88D-26C05988B03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6DFA523-3EA9-4D7B-ABCB-0C4228C3797F}"/>
              </a:ext>
            </a:extLst>
          </p:cNvPr>
          <p:cNvSpPr>
            <a:spLocks noGrp="1"/>
          </p:cNvSpPr>
          <p:nvPr>
            <p:ph type="sldNum" sz="quarter" idx="12"/>
          </p:nvPr>
        </p:nvSpPr>
        <p:spPr/>
        <p:txBody>
          <a:bodyPr/>
          <a:lstStyle/>
          <a:p>
            <a:fld id="{EA24EBB2-EB18-4603-A1D1-3E0B43B2C3BD}" type="slidenum">
              <a:rPr lang="en-IN" smtClean="0"/>
              <a:t>‹#›</a:t>
            </a:fld>
            <a:endParaRPr lang="en-IN"/>
          </a:p>
        </p:txBody>
      </p:sp>
    </p:spTree>
    <p:extLst>
      <p:ext uri="{BB962C8B-B14F-4D97-AF65-F5344CB8AC3E}">
        <p14:creationId xmlns:p14="http://schemas.microsoft.com/office/powerpoint/2010/main" val="1456482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829DE-8F99-435B-A970-32FF838058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0A79D6E-21EE-4881-9AA7-4A978E9802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4494030-8AFE-46B7-9BF2-02F4BA2562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B17A71-343C-45D4-A697-C2190E4F4E59}"/>
              </a:ext>
            </a:extLst>
          </p:cNvPr>
          <p:cNvSpPr>
            <a:spLocks noGrp="1"/>
          </p:cNvSpPr>
          <p:nvPr>
            <p:ph type="dt" sz="half" idx="10"/>
          </p:nvPr>
        </p:nvSpPr>
        <p:spPr/>
        <p:txBody>
          <a:bodyPr/>
          <a:lstStyle/>
          <a:p>
            <a:fld id="{B6968E40-B219-4427-9403-053E7B91DA94}" type="datetimeFigureOut">
              <a:rPr lang="en-IN" smtClean="0"/>
              <a:t>17-12-2019</a:t>
            </a:fld>
            <a:endParaRPr lang="en-IN"/>
          </a:p>
        </p:txBody>
      </p:sp>
      <p:sp>
        <p:nvSpPr>
          <p:cNvPr id="6" name="Footer Placeholder 5">
            <a:extLst>
              <a:ext uri="{FF2B5EF4-FFF2-40B4-BE49-F238E27FC236}">
                <a16:creationId xmlns:a16="http://schemas.microsoft.com/office/drawing/2014/main" id="{191B8513-6CE6-46CD-A38E-9A005058359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660158-AF73-431D-AE2A-B23DA09CC8F6}"/>
              </a:ext>
            </a:extLst>
          </p:cNvPr>
          <p:cNvSpPr>
            <a:spLocks noGrp="1"/>
          </p:cNvSpPr>
          <p:nvPr>
            <p:ph type="sldNum" sz="quarter" idx="12"/>
          </p:nvPr>
        </p:nvSpPr>
        <p:spPr/>
        <p:txBody>
          <a:bodyPr/>
          <a:lstStyle/>
          <a:p>
            <a:fld id="{EA24EBB2-EB18-4603-A1D1-3E0B43B2C3BD}" type="slidenum">
              <a:rPr lang="en-IN" smtClean="0"/>
              <a:t>‹#›</a:t>
            </a:fld>
            <a:endParaRPr lang="en-IN"/>
          </a:p>
        </p:txBody>
      </p:sp>
    </p:spTree>
    <p:extLst>
      <p:ext uri="{BB962C8B-B14F-4D97-AF65-F5344CB8AC3E}">
        <p14:creationId xmlns:p14="http://schemas.microsoft.com/office/powerpoint/2010/main" val="765579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67D40-D88A-4715-9C88-8502059113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582FCC1-187E-4182-92C4-E4FD9D59B2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5842530-42AD-46FD-851E-6CA1039D52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ABAC14-7191-4342-8817-5C300B8DC240}"/>
              </a:ext>
            </a:extLst>
          </p:cNvPr>
          <p:cNvSpPr>
            <a:spLocks noGrp="1"/>
          </p:cNvSpPr>
          <p:nvPr>
            <p:ph type="dt" sz="half" idx="10"/>
          </p:nvPr>
        </p:nvSpPr>
        <p:spPr/>
        <p:txBody>
          <a:bodyPr/>
          <a:lstStyle/>
          <a:p>
            <a:fld id="{B6968E40-B219-4427-9403-053E7B91DA94}" type="datetimeFigureOut">
              <a:rPr lang="en-IN" smtClean="0"/>
              <a:t>17-12-2019</a:t>
            </a:fld>
            <a:endParaRPr lang="en-IN"/>
          </a:p>
        </p:txBody>
      </p:sp>
      <p:sp>
        <p:nvSpPr>
          <p:cNvPr id="6" name="Footer Placeholder 5">
            <a:extLst>
              <a:ext uri="{FF2B5EF4-FFF2-40B4-BE49-F238E27FC236}">
                <a16:creationId xmlns:a16="http://schemas.microsoft.com/office/drawing/2014/main" id="{90BD6110-70A0-4390-AF2B-622E40E135B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BB57B1A-6D7B-4F46-B710-8B14DA5B2A09}"/>
              </a:ext>
            </a:extLst>
          </p:cNvPr>
          <p:cNvSpPr>
            <a:spLocks noGrp="1"/>
          </p:cNvSpPr>
          <p:nvPr>
            <p:ph type="sldNum" sz="quarter" idx="12"/>
          </p:nvPr>
        </p:nvSpPr>
        <p:spPr/>
        <p:txBody>
          <a:bodyPr/>
          <a:lstStyle/>
          <a:p>
            <a:fld id="{EA24EBB2-EB18-4603-A1D1-3E0B43B2C3BD}" type="slidenum">
              <a:rPr lang="en-IN" smtClean="0"/>
              <a:t>‹#›</a:t>
            </a:fld>
            <a:endParaRPr lang="en-IN"/>
          </a:p>
        </p:txBody>
      </p:sp>
    </p:spTree>
    <p:extLst>
      <p:ext uri="{BB962C8B-B14F-4D97-AF65-F5344CB8AC3E}">
        <p14:creationId xmlns:p14="http://schemas.microsoft.com/office/powerpoint/2010/main" val="3575883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4D5C47-500E-475E-9288-389F0EA8F4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F673780-E7AC-48AD-88D3-8B7F157BE6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AB61FE-2371-440B-88C4-E59C80904D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968E40-B219-4427-9403-053E7B91DA94}" type="datetimeFigureOut">
              <a:rPr lang="en-IN" smtClean="0"/>
              <a:t>17-12-2019</a:t>
            </a:fld>
            <a:endParaRPr lang="en-IN"/>
          </a:p>
        </p:txBody>
      </p:sp>
      <p:sp>
        <p:nvSpPr>
          <p:cNvPr id="5" name="Footer Placeholder 4">
            <a:extLst>
              <a:ext uri="{FF2B5EF4-FFF2-40B4-BE49-F238E27FC236}">
                <a16:creationId xmlns:a16="http://schemas.microsoft.com/office/drawing/2014/main" id="{6A11FBE6-B87D-4E1D-A931-DA2BDF4C26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000D14E-1FDD-4FE3-AD70-5AFD124E7D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24EBB2-EB18-4603-A1D1-3E0B43B2C3BD}" type="slidenum">
              <a:rPr lang="en-IN" smtClean="0"/>
              <a:t>‹#›</a:t>
            </a:fld>
            <a:endParaRPr lang="en-IN"/>
          </a:p>
        </p:txBody>
      </p:sp>
    </p:spTree>
    <p:extLst>
      <p:ext uri="{BB962C8B-B14F-4D97-AF65-F5344CB8AC3E}">
        <p14:creationId xmlns:p14="http://schemas.microsoft.com/office/powerpoint/2010/main" val="42059133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483272"/>
          </a:xfrm>
        </p:spPr>
        <p:txBody>
          <a:bodyPr>
            <a:normAutofit/>
          </a:bodyPr>
          <a:lstStyle/>
          <a:p>
            <a:r>
              <a:rPr lang="en-US" sz="3600" dirty="0"/>
              <a:t>Mergers and acquisition of Telecom industry</a:t>
            </a:r>
          </a:p>
        </p:txBody>
      </p:sp>
      <p:sp>
        <p:nvSpPr>
          <p:cNvPr id="3" name="Subtitle 2"/>
          <p:cNvSpPr>
            <a:spLocks noGrp="1"/>
          </p:cNvSpPr>
          <p:nvPr>
            <p:ph type="subTitle" idx="1"/>
          </p:nvPr>
        </p:nvSpPr>
        <p:spPr>
          <a:xfrm>
            <a:off x="5761528" y="3602038"/>
            <a:ext cx="4906471" cy="1655762"/>
          </a:xfrm>
        </p:spPr>
        <p:txBody>
          <a:bodyPr/>
          <a:lstStyle/>
          <a:p>
            <a:r>
              <a:rPr lang="en-US" dirty="0"/>
              <a:t>MOUNIKA(121823901001)</a:t>
            </a:r>
          </a:p>
          <a:p>
            <a:r>
              <a:rPr lang="en-US" dirty="0"/>
              <a:t>SAMSON(121823901004)</a:t>
            </a:r>
          </a:p>
        </p:txBody>
      </p:sp>
    </p:spTree>
    <p:extLst>
      <p:ext uri="{BB962C8B-B14F-4D97-AF65-F5344CB8AC3E}">
        <p14:creationId xmlns:p14="http://schemas.microsoft.com/office/powerpoint/2010/main" val="10870923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E305FF4-CACD-4978-A793-C8E1E5348E6A}"/>
              </a:ext>
            </a:extLst>
          </p:cNvPr>
          <p:cNvPicPr>
            <a:picLocks noChangeAspect="1"/>
          </p:cNvPicPr>
          <p:nvPr/>
        </p:nvPicPr>
        <p:blipFill>
          <a:blip r:embed="rId2"/>
          <a:stretch>
            <a:fillRect/>
          </a:stretch>
        </p:blipFill>
        <p:spPr>
          <a:xfrm>
            <a:off x="1555035" y="608528"/>
            <a:ext cx="3124200" cy="3076575"/>
          </a:xfrm>
          <a:prstGeom prst="rect">
            <a:avLst/>
          </a:prstGeom>
        </p:spPr>
      </p:pic>
      <p:sp>
        <p:nvSpPr>
          <p:cNvPr id="5" name="TextBox 4">
            <a:extLst>
              <a:ext uri="{FF2B5EF4-FFF2-40B4-BE49-F238E27FC236}">
                <a16:creationId xmlns:a16="http://schemas.microsoft.com/office/drawing/2014/main" id="{283BB0E5-160D-49F1-B62C-2C59F63CD821}"/>
              </a:ext>
            </a:extLst>
          </p:cNvPr>
          <p:cNvSpPr txBox="1"/>
          <p:nvPr/>
        </p:nvSpPr>
        <p:spPr>
          <a:xfrm>
            <a:off x="110068" y="1706046"/>
            <a:ext cx="539378" cy="369332"/>
          </a:xfrm>
          <a:prstGeom prst="rect">
            <a:avLst/>
          </a:prstGeom>
          <a:noFill/>
        </p:spPr>
        <p:txBody>
          <a:bodyPr wrap="none" rtlCol="0">
            <a:spAutoFit/>
          </a:bodyPr>
          <a:lstStyle/>
          <a:p>
            <a:r>
              <a:rPr lang="en-US" dirty="0"/>
              <a:t>GTL</a:t>
            </a:r>
            <a:endParaRPr lang="en-IN" dirty="0"/>
          </a:p>
        </p:txBody>
      </p:sp>
      <p:pic>
        <p:nvPicPr>
          <p:cNvPr id="6" name="Picture 5">
            <a:extLst>
              <a:ext uri="{FF2B5EF4-FFF2-40B4-BE49-F238E27FC236}">
                <a16:creationId xmlns:a16="http://schemas.microsoft.com/office/drawing/2014/main" id="{3D78CC3E-84EE-4E62-9F3C-466C7A7AC67D}"/>
              </a:ext>
            </a:extLst>
          </p:cNvPr>
          <p:cNvPicPr>
            <a:picLocks noChangeAspect="1"/>
          </p:cNvPicPr>
          <p:nvPr/>
        </p:nvPicPr>
        <p:blipFill>
          <a:blip r:embed="rId3"/>
          <a:stretch>
            <a:fillRect/>
          </a:stretch>
        </p:blipFill>
        <p:spPr>
          <a:xfrm>
            <a:off x="7893337" y="3585955"/>
            <a:ext cx="3124200" cy="3142741"/>
          </a:xfrm>
          <a:prstGeom prst="rect">
            <a:avLst/>
          </a:prstGeom>
        </p:spPr>
      </p:pic>
      <p:sp>
        <p:nvSpPr>
          <p:cNvPr id="7" name="TextBox 6">
            <a:extLst>
              <a:ext uri="{FF2B5EF4-FFF2-40B4-BE49-F238E27FC236}">
                <a16:creationId xmlns:a16="http://schemas.microsoft.com/office/drawing/2014/main" id="{49445C63-B441-4CB1-B10E-C94FAFC14CE4}"/>
              </a:ext>
            </a:extLst>
          </p:cNvPr>
          <p:cNvSpPr txBox="1"/>
          <p:nvPr/>
        </p:nvSpPr>
        <p:spPr>
          <a:xfrm>
            <a:off x="11358562" y="5031333"/>
            <a:ext cx="653897" cy="369332"/>
          </a:xfrm>
          <a:prstGeom prst="rect">
            <a:avLst/>
          </a:prstGeom>
          <a:noFill/>
        </p:spPr>
        <p:txBody>
          <a:bodyPr wrap="none" rtlCol="0">
            <a:spAutoFit/>
          </a:bodyPr>
          <a:lstStyle/>
          <a:p>
            <a:r>
              <a:rPr lang="en-US" dirty="0"/>
              <a:t>HFCL</a:t>
            </a:r>
            <a:endParaRPr lang="en-IN" dirty="0"/>
          </a:p>
        </p:txBody>
      </p:sp>
      <p:pic>
        <p:nvPicPr>
          <p:cNvPr id="8" name="Picture 7">
            <a:extLst>
              <a:ext uri="{FF2B5EF4-FFF2-40B4-BE49-F238E27FC236}">
                <a16:creationId xmlns:a16="http://schemas.microsoft.com/office/drawing/2014/main" id="{3D7BFC4A-C4C2-43DE-9B63-78FB0538A7A1}"/>
              </a:ext>
            </a:extLst>
          </p:cNvPr>
          <p:cNvPicPr>
            <a:picLocks noChangeAspect="1"/>
          </p:cNvPicPr>
          <p:nvPr/>
        </p:nvPicPr>
        <p:blipFill>
          <a:blip r:embed="rId4"/>
          <a:stretch>
            <a:fillRect/>
          </a:stretch>
        </p:blipFill>
        <p:spPr>
          <a:xfrm>
            <a:off x="7860000" y="608528"/>
            <a:ext cx="3190875" cy="2933700"/>
          </a:xfrm>
          <a:prstGeom prst="rect">
            <a:avLst/>
          </a:prstGeom>
        </p:spPr>
      </p:pic>
      <p:sp>
        <p:nvSpPr>
          <p:cNvPr id="9" name="TextBox 8">
            <a:extLst>
              <a:ext uri="{FF2B5EF4-FFF2-40B4-BE49-F238E27FC236}">
                <a16:creationId xmlns:a16="http://schemas.microsoft.com/office/drawing/2014/main" id="{71812010-864F-4962-A6BC-90EDA4E110A8}"/>
              </a:ext>
            </a:extLst>
          </p:cNvPr>
          <p:cNvSpPr txBox="1"/>
          <p:nvPr/>
        </p:nvSpPr>
        <p:spPr>
          <a:xfrm>
            <a:off x="11050875" y="1520818"/>
            <a:ext cx="856132" cy="369332"/>
          </a:xfrm>
          <a:prstGeom prst="rect">
            <a:avLst/>
          </a:prstGeom>
          <a:noFill/>
        </p:spPr>
        <p:txBody>
          <a:bodyPr wrap="none" rtlCol="0">
            <a:spAutoFit/>
          </a:bodyPr>
          <a:lstStyle/>
          <a:p>
            <a:r>
              <a:rPr lang="en-US" dirty="0"/>
              <a:t>Sterlite</a:t>
            </a:r>
            <a:endParaRPr lang="en-IN" dirty="0"/>
          </a:p>
        </p:txBody>
      </p:sp>
      <p:pic>
        <p:nvPicPr>
          <p:cNvPr id="10" name="Picture 9">
            <a:extLst>
              <a:ext uri="{FF2B5EF4-FFF2-40B4-BE49-F238E27FC236}">
                <a16:creationId xmlns:a16="http://schemas.microsoft.com/office/drawing/2014/main" id="{4D4CDC47-1CA8-4CF0-807C-D384E75CF30D}"/>
              </a:ext>
            </a:extLst>
          </p:cNvPr>
          <p:cNvPicPr>
            <a:picLocks noChangeAspect="1"/>
          </p:cNvPicPr>
          <p:nvPr/>
        </p:nvPicPr>
        <p:blipFill>
          <a:blip r:embed="rId5"/>
          <a:stretch>
            <a:fillRect/>
          </a:stretch>
        </p:blipFill>
        <p:spPr>
          <a:xfrm>
            <a:off x="1555035" y="3747371"/>
            <a:ext cx="3133725" cy="2981325"/>
          </a:xfrm>
          <a:prstGeom prst="rect">
            <a:avLst/>
          </a:prstGeom>
        </p:spPr>
      </p:pic>
      <p:sp>
        <p:nvSpPr>
          <p:cNvPr id="11" name="TextBox 10">
            <a:extLst>
              <a:ext uri="{FF2B5EF4-FFF2-40B4-BE49-F238E27FC236}">
                <a16:creationId xmlns:a16="http://schemas.microsoft.com/office/drawing/2014/main" id="{DEBC2203-231C-4772-9D80-AD948CB07279}"/>
              </a:ext>
            </a:extLst>
          </p:cNvPr>
          <p:cNvSpPr txBox="1"/>
          <p:nvPr/>
        </p:nvSpPr>
        <p:spPr>
          <a:xfrm>
            <a:off x="-21114" y="4996265"/>
            <a:ext cx="1508939" cy="369332"/>
          </a:xfrm>
          <a:prstGeom prst="rect">
            <a:avLst/>
          </a:prstGeom>
          <a:noFill/>
        </p:spPr>
        <p:txBody>
          <a:bodyPr wrap="none" rtlCol="0">
            <a:spAutoFit/>
          </a:bodyPr>
          <a:lstStyle/>
          <a:p>
            <a:r>
              <a:rPr lang="en-US" dirty="0" err="1"/>
              <a:t>Tejas</a:t>
            </a:r>
            <a:r>
              <a:rPr lang="en-US" dirty="0"/>
              <a:t> Network</a:t>
            </a:r>
          </a:p>
        </p:txBody>
      </p:sp>
      <p:pic>
        <p:nvPicPr>
          <p:cNvPr id="3" name="Picture 2"/>
          <p:cNvPicPr>
            <a:picLocks noChangeAspect="1"/>
          </p:cNvPicPr>
          <p:nvPr/>
        </p:nvPicPr>
        <p:blipFill>
          <a:blip r:embed="rId6"/>
          <a:stretch>
            <a:fillRect/>
          </a:stretch>
        </p:blipFill>
        <p:spPr>
          <a:xfrm>
            <a:off x="1728020" y="153847"/>
            <a:ext cx="7400925" cy="381000"/>
          </a:xfrm>
          <a:prstGeom prst="rect">
            <a:avLst/>
          </a:prstGeom>
        </p:spPr>
      </p:pic>
      <p:sp>
        <p:nvSpPr>
          <p:cNvPr id="12" name="TextBox 11"/>
          <p:cNvSpPr txBox="1"/>
          <p:nvPr/>
        </p:nvSpPr>
        <p:spPr>
          <a:xfrm>
            <a:off x="5584824" y="3172896"/>
            <a:ext cx="1031180" cy="369332"/>
          </a:xfrm>
          <a:prstGeom prst="rect">
            <a:avLst/>
          </a:prstGeom>
          <a:noFill/>
        </p:spPr>
        <p:txBody>
          <a:bodyPr wrap="none" rtlCol="0">
            <a:spAutoFit/>
          </a:bodyPr>
          <a:lstStyle/>
          <a:p>
            <a:r>
              <a:rPr lang="en-US" dirty="0"/>
              <a:t>P/E Ratio</a:t>
            </a:r>
          </a:p>
        </p:txBody>
      </p:sp>
    </p:spTree>
    <p:extLst>
      <p:ext uri="{BB962C8B-B14F-4D97-AF65-F5344CB8AC3E}">
        <p14:creationId xmlns:p14="http://schemas.microsoft.com/office/powerpoint/2010/main" val="1461720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A11F9F0-E585-480D-A4E1-A5367EE4E057}"/>
              </a:ext>
            </a:extLst>
          </p:cNvPr>
          <p:cNvPicPr>
            <a:picLocks noChangeAspect="1"/>
          </p:cNvPicPr>
          <p:nvPr/>
        </p:nvPicPr>
        <p:blipFill>
          <a:blip r:embed="rId2"/>
          <a:stretch>
            <a:fillRect/>
          </a:stretch>
        </p:blipFill>
        <p:spPr>
          <a:xfrm>
            <a:off x="1771751" y="515525"/>
            <a:ext cx="3228975" cy="3162300"/>
          </a:xfrm>
          <a:prstGeom prst="rect">
            <a:avLst/>
          </a:prstGeom>
        </p:spPr>
      </p:pic>
      <p:sp>
        <p:nvSpPr>
          <p:cNvPr id="6" name="TextBox 5">
            <a:extLst>
              <a:ext uri="{FF2B5EF4-FFF2-40B4-BE49-F238E27FC236}">
                <a16:creationId xmlns:a16="http://schemas.microsoft.com/office/drawing/2014/main" id="{F020FF74-7AAA-4ECF-93C7-D27917DCD585}"/>
              </a:ext>
            </a:extLst>
          </p:cNvPr>
          <p:cNvSpPr txBox="1"/>
          <p:nvPr/>
        </p:nvSpPr>
        <p:spPr>
          <a:xfrm>
            <a:off x="814162" y="1785669"/>
            <a:ext cx="539378" cy="369332"/>
          </a:xfrm>
          <a:prstGeom prst="rect">
            <a:avLst/>
          </a:prstGeom>
          <a:noFill/>
        </p:spPr>
        <p:txBody>
          <a:bodyPr wrap="none" rtlCol="0">
            <a:spAutoFit/>
          </a:bodyPr>
          <a:lstStyle/>
          <a:p>
            <a:r>
              <a:rPr lang="en-US" dirty="0"/>
              <a:t>GTL</a:t>
            </a:r>
          </a:p>
        </p:txBody>
      </p:sp>
      <p:pic>
        <p:nvPicPr>
          <p:cNvPr id="7" name="Picture 6">
            <a:extLst>
              <a:ext uri="{FF2B5EF4-FFF2-40B4-BE49-F238E27FC236}">
                <a16:creationId xmlns:a16="http://schemas.microsoft.com/office/drawing/2014/main" id="{2DC9DFF0-770B-43DF-943B-4F7FD8BC5960}"/>
              </a:ext>
            </a:extLst>
          </p:cNvPr>
          <p:cNvPicPr>
            <a:picLocks noChangeAspect="1"/>
          </p:cNvPicPr>
          <p:nvPr/>
        </p:nvPicPr>
        <p:blipFill>
          <a:blip r:embed="rId3"/>
          <a:stretch>
            <a:fillRect/>
          </a:stretch>
        </p:blipFill>
        <p:spPr>
          <a:xfrm>
            <a:off x="7523877" y="3736150"/>
            <a:ext cx="3204714" cy="3009899"/>
          </a:xfrm>
          <a:prstGeom prst="rect">
            <a:avLst/>
          </a:prstGeom>
        </p:spPr>
      </p:pic>
      <p:sp>
        <p:nvSpPr>
          <p:cNvPr id="8" name="TextBox 7">
            <a:extLst>
              <a:ext uri="{FF2B5EF4-FFF2-40B4-BE49-F238E27FC236}">
                <a16:creationId xmlns:a16="http://schemas.microsoft.com/office/drawing/2014/main" id="{7C8D1316-6F47-4086-A8B0-117EA4129004}"/>
              </a:ext>
            </a:extLst>
          </p:cNvPr>
          <p:cNvSpPr txBox="1"/>
          <p:nvPr/>
        </p:nvSpPr>
        <p:spPr>
          <a:xfrm>
            <a:off x="11075813" y="4852285"/>
            <a:ext cx="653897" cy="369332"/>
          </a:xfrm>
          <a:prstGeom prst="rect">
            <a:avLst/>
          </a:prstGeom>
          <a:noFill/>
        </p:spPr>
        <p:txBody>
          <a:bodyPr wrap="none" rtlCol="0">
            <a:spAutoFit/>
          </a:bodyPr>
          <a:lstStyle/>
          <a:p>
            <a:r>
              <a:rPr lang="en-US" dirty="0"/>
              <a:t>HFCL</a:t>
            </a:r>
            <a:endParaRPr lang="en-IN" dirty="0"/>
          </a:p>
        </p:txBody>
      </p:sp>
      <p:pic>
        <p:nvPicPr>
          <p:cNvPr id="10" name="Picture 9">
            <a:extLst>
              <a:ext uri="{FF2B5EF4-FFF2-40B4-BE49-F238E27FC236}">
                <a16:creationId xmlns:a16="http://schemas.microsoft.com/office/drawing/2014/main" id="{63FCF089-75C7-4C1F-BFB4-0A889C59EB21}"/>
              </a:ext>
            </a:extLst>
          </p:cNvPr>
          <p:cNvPicPr>
            <a:picLocks noChangeAspect="1"/>
          </p:cNvPicPr>
          <p:nvPr/>
        </p:nvPicPr>
        <p:blipFill>
          <a:blip r:embed="rId4"/>
          <a:stretch>
            <a:fillRect/>
          </a:stretch>
        </p:blipFill>
        <p:spPr>
          <a:xfrm>
            <a:off x="7447677" y="515526"/>
            <a:ext cx="3329388" cy="3052762"/>
          </a:xfrm>
          <a:prstGeom prst="rect">
            <a:avLst/>
          </a:prstGeom>
        </p:spPr>
      </p:pic>
      <p:sp>
        <p:nvSpPr>
          <p:cNvPr id="11" name="TextBox 10">
            <a:extLst>
              <a:ext uri="{FF2B5EF4-FFF2-40B4-BE49-F238E27FC236}">
                <a16:creationId xmlns:a16="http://schemas.microsoft.com/office/drawing/2014/main" id="{E64893DE-A40E-422D-A611-86D361DFE742}"/>
              </a:ext>
            </a:extLst>
          </p:cNvPr>
          <p:cNvSpPr txBox="1"/>
          <p:nvPr/>
        </p:nvSpPr>
        <p:spPr>
          <a:xfrm>
            <a:off x="11075813" y="1676131"/>
            <a:ext cx="856132" cy="369332"/>
          </a:xfrm>
          <a:prstGeom prst="rect">
            <a:avLst/>
          </a:prstGeom>
          <a:noFill/>
        </p:spPr>
        <p:txBody>
          <a:bodyPr wrap="none" rtlCol="0">
            <a:spAutoFit/>
          </a:bodyPr>
          <a:lstStyle/>
          <a:p>
            <a:r>
              <a:rPr lang="en-US" dirty="0"/>
              <a:t>Sterlite</a:t>
            </a:r>
            <a:endParaRPr lang="en-IN" dirty="0"/>
          </a:p>
        </p:txBody>
      </p:sp>
      <p:pic>
        <p:nvPicPr>
          <p:cNvPr id="12" name="Picture 11">
            <a:extLst>
              <a:ext uri="{FF2B5EF4-FFF2-40B4-BE49-F238E27FC236}">
                <a16:creationId xmlns:a16="http://schemas.microsoft.com/office/drawing/2014/main" id="{2F6DDD61-7D5A-4C0E-8ED0-5C8F2712F6F7}"/>
              </a:ext>
            </a:extLst>
          </p:cNvPr>
          <p:cNvPicPr>
            <a:picLocks noChangeAspect="1"/>
          </p:cNvPicPr>
          <p:nvPr/>
        </p:nvPicPr>
        <p:blipFill>
          <a:blip r:embed="rId5"/>
          <a:stretch>
            <a:fillRect/>
          </a:stretch>
        </p:blipFill>
        <p:spPr>
          <a:xfrm>
            <a:off x="1809850" y="3736150"/>
            <a:ext cx="3152775" cy="3076575"/>
          </a:xfrm>
          <a:prstGeom prst="rect">
            <a:avLst/>
          </a:prstGeom>
        </p:spPr>
      </p:pic>
      <p:sp>
        <p:nvSpPr>
          <p:cNvPr id="9" name="TextBox 8">
            <a:extLst>
              <a:ext uri="{FF2B5EF4-FFF2-40B4-BE49-F238E27FC236}">
                <a16:creationId xmlns:a16="http://schemas.microsoft.com/office/drawing/2014/main" id="{DEBC2203-231C-4772-9D80-AD948CB07279}"/>
              </a:ext>
            </a:extLst>
          </p:cNvPr>
          <p:cNvSpPr txBox="1"/>
          <p:nvPr/>
        </p:nvSpPr>
        <p:spPr>
          <a:xfrm>
            <a:off x="90611" y="4382884"/>
            <a:ext cx="1508939" cy="369332"/>
          </a:xfrm>
          <a:prstGeom prst="rect">
            <a:avLst/>
          </a:prstGeom>
          <a:noFill/>
        </p:spPr>
        <p:txBody>
          <a:bodyPr wrap="none" rtlCol="0">
            <a:spAutoFit/>
          </a:bodyPr>
          <a:lstStyle/>
          <a:p>
            <a:r>
              <a:rPr lang="en-US" dirty="0" err="1"/>
              <a:t>Tejas</a:t>
            </a:r>
            <a:r>
              <a:rPr lang="en-US" dirty="0"/>
              <a:t> Network</a:t>
            </a:r>
          </a:p>
        </p:txBody>
      </p:sp>
      <p:pic>
        <p:nvPicPr>
          <p:cNvPr id="4" name="Picture 3"/>
          <p:cNvPicPr>
            <a:picLocks noChangeAspect="1"/>
          </p:cNvPicPr>
          <p:nvPr/>
        </p:nvPicPr>
        <p:blipFill>
          <a:blip r:embed="rId6"/>
          <a:stretch>
            <a:fillRect/>
          </a:stretch>
        </p:blipFill>
        <p:spPr>
          <a:xfrm>
            <a:off x="2230841" y="0"/>
            <a:ext cx="7381875" cy="457200"/>
          </a:xfrm>
          <a:prstGeom prst="rect">
            <a:avLst/>
          </a:prstGeom>
        </p:spPr>
      </p:pic>
      <p:sp>
        <p:nvSpPr>
          <p:cNvPr id="13" name="TextBox 12"/>
          <p:cNvSpPr txBox="1"/>
          <p:nvPr/>
        </p:nvSpPr>
        <p:spPr>
          <a:xfrm>
            <a:off x="5727014" y="2974848"/>
            <a:ext cx="994375" cy="369332"/>
          </a:xfrm>
          <a:prstGeom prst="rect">
            <a:avLst/>
          </a:prstGeom>
          <a:noFill/>
        </p:spPr>
        <p:txBody>
          <a:bodyPr wrap="none" rtlCol="0">
            <a:spAutoFit/>
          </a:bodyPr>
          <a:lstStyle/>
          <a:p>
            <a:r>
              <a:rPr lang="en-US" dirty="0"/>
              <a:t>P/B ratio</a:t>
            </a:r>
          </a:p>
        </p:txBody>
      </p:sp>
    </p:spTree>
    <p:extLst>
      <p:ext uri="{BB962C8B-B14F-4D97-AF65-F5344CB8AC3E}">
        <p14:creationId xmlns:p14="http://schemas.microsoft.com/office/powerpoint/2010/main" val="2610829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AC525ED-A922-4C2A-A64A-A15A33EF8231}"/>
              </a:ext>
            </a:extLst>
          </p:cNvPr>
          <p:cNvPicPr>
            <a:picLocks noChangeAspect="1"/>
          </p:cNvPicPr>
          <p:nvPr/>
        </p:nvPicPr>
        <p:blipFill>
          <a:blip r:embed="rId2"/>
          <a:stretch>
            <a:fillRect/>
          </a:stretch>
        </p:blipFill>
        <p:spPr>
          <a:xfrm>
            <a:off x="280757" y="229663"/>
            <a:ext cx="3171825" cy="2962275"/>
          </a:xfrm>
          <a:prstGeom prst="rect">
            <a:avLst/>
          </a:prstGeom>
        </p:spPr>
      </p:pic>
      <p:sp>
        <p:nvSpPr>
          <p:cNvPr id="5" name="TextBox 4">
            <a:extLst>
              <a:ext uri="{FF2B5EF4-FFF2-40B4-BE49-F238E27FC236}">
                <a16:creationId xmlns:a16="http://schemas.microsoft.com/office/drawing/2014/main" id="{D076A1A7-E892-405F-9301-BD9BE54AE3D3}"/>
              </a:ext>
            </a:extLst>
          </p:cNvPr>
          <p:cNvSpPr txBox="1"/>
          <p:nvPr/>
        </p:nvSpPr>
        <p:spPr>
          <a:xfrm>
            <a:off x="1596980" y="3454405"/>
            <a:ext cx="539378" cy="369332"/>
          </a:xfrm>
          <a:prstGeom prst="rect">
            <a:avLst/>
          </a:prstGeom>
          <a:noFill/>
        </p:spPr>
        <p:txBody>
          <a:bodyPr wrap="none" rtlCol="0">
            <a:spAutoFit/>
          </a:bodyPr>
          <a:lstStyle/>
          <a:p>
            <a:r>
              <a:rPr lang="en-US" dirty="0"/>
              <a:t>GTL</a:t>
            </a:r>
          </a:p>
        </p:txBody>
      </p:sp>
      <p:pic>
        <p:nvPicPr>
          <p:cNvPr id="6" name="Picture 5">
            <a:extLst>
              <a:ext uri="{FF2B5EF4-FFF2-40B4-BE49-F238E27FC236}">
                <a16:creationId xmlns:a16="http://schemas.microsoft.com/office/drawing/2014/main" id="{84D68F90-9F69-4D7E-B97E-DED6DF436CD7}"/>
              </a:ext>
            </a:extLst>
          </p:cNvPr>
          <p:cNvPicPr>
            <a:picLocks noChangeAspect="1"/>
          </p:cNvPicPr>
          <p:nvPr/>
        </p:nvPicPr>
        <p:blipFill>
          <a:blip r:embed="rId3"/>
          <a:stretch>
            <a:fillRect/>
          </a:stretch>
        </p:blipFill>
        <p:spPr>
          <a:xfrm>
            <a:off x="3827462" y="299816"/>
            <a:ext cx="3114675" cy="2981325"/>
          </a:xfrm>
          <a:prstGeom prst="rect">
            <a:avLst/>
          </a:prstGeom>
        </p:spPr>
      </p:pic>
      <p:sp>
        <p:nvSpPr>
          <p:cNvPr id="7" name="TextBox 6">
            <a:extLst>
              <a:ext uri="{FF2B5EF4-FFF2-40B4-BE49-F238E27FC236}">
                <a16:creationId xmlns:a16="http://schemas.microsoft.com/office/drawing/2014/main" id="{4E154FFF-FB3B-47FE-8D19-D76F46D7D2D3}"/>
              </a:ext>
            </a:extLst>
          </p:cNvPr>
          <p:cNvSpPr txBox="1"/>
          <p:nvPr/>
        </p:nvSpPr>
        <p:spPr>
          <a:xfrm>
            <a:off x="5006608" y="3484703"/>
            <a:ext cx="856132" cy="369332"/>
          </a:xfrm>
          <a:prstGeom prst="rect">
            <a:avLst/>
          </a:prstGeom>
          <a:noFill/>
        </p:spPr>
        <p:txBody>
          <a:bodyPr wrap="none" rtlCol="0">
            <a:spAutoFit/>
          </a:bodyPr>
          <a:lstStyle/>
          <a:p>
            <a:r>
              <a:rPr lang="en-US" dirty="0"/>
              <a:t>Sterlite</a:t>
            </a:r>
            <a:endParaRPr lang="en-IN" dirty="0"/>
          </a:p>
        </p:txBody>
      </p:sp>
      <p:pic>
        <p:nvPicPr>
          <p:cNvPr id="8" name="Picture 7">
            <a:extLst>
              <a:ext uri="{FF2B5EF4-FFF2-40B4-BE49-F238E27FC236}">
                <a16:creationId xmlns:a16="http://schemas.microsoft.com/office/drawing/2014/main" id="{ECEEFC9D-1F12-4E39-A65A-5E7D6E103AC8}"/>
              </a:ext>
            </a:extLst>
          </p:cNvPr>
          <p:cNvPicPr>
            <a:picLocks noChangeAspect="1"/>
          </p:cNvPicPr>
          <p:nvPr/>
        </p:nvPicPr>
        <p:blipFill>
          <a:blip r:embed="rId4"/>
          <a:stretch>
            <a:fillRect/>
          </a:stretch>
        </p:blipFill>
        <p:spPr>
          <a:xfrm>
            <a:off x="7778894" y="258229"/>
            <a:ext cx="3228975" cy="3000375"/>
          </a:xfrm>
          <a:prstGeom prst="rect">
            <a:avLst/>
          </a:prstGeom>
        </p:spPr>
      </p:pic>
      <p:sp>
        <p:nvSpPr>
          <p:cNvPr id="9" name="TextBox 8">
            <a:extLst>
              <a:ext uri="{FF2B5EF4-FFF2-40B4-BE49-F238E27FC236}">
                <a16:creationId xmlns:a16="http://schemas.microsoft.com/office/drawing/2014/main" id="{39C73F92-6A7D-4B46-870D-13BDAC9C7AE4}"/>
              </a:ext>
            </a:extLst>
          </p:cNvPr>
          <p:cNvSpPr txBox="1"/>
          <p:nvPr/>
        </p:nvSpPr>
        <p:spPr>
          <a:xfrm>
            <a:off x="9293632" y="3472821"/>
            <a:ext cx="653897" cy="369332"/>
          </a:xfrm>
          <a:prstGeom prst="rect">
            <a:avLst/>
          </a:prstGeom>
          <a:noFill/>
        </p:spPr>
        <p:txBody>
          <a:bodyPr wrap="none" rtlCol="0">
            <a:spAutoFit/>
          </a:bodyPr>
          <a:lstStyle/>
          <a:p>
            <a:r>
              <a:rPr lang="en-US" dirty="0"/>
              <a:t>HFCL</a:t>
            </a:r>
            <a:endParaRPr lang="en-IN" dirty="0"/>
          </a:p>
        </p:txBody>
      </p:sp>
      <p:pic>
        <p:nvPicPr>
          <p:cNvPr id="10" name="Picture 9">
            <a:extLst>
              <a:ext uri="{FF2B5EF4-FFF2-40B4-BE49-F238E27FC236}">
                <a16:creationId xmlns:a16="http://schemas.microsoft.com/office/drawing/2014/main" id="{5BF4053F-5503-402D-90A5-125192C05BD8}"/>
              </a:ext>
            </a:extLst>
          </p:cNvPr>
          <p:cNvPicPr>
            <a:picLocks noChangeAspect="1"/>
          </p:cNvPicPr>
          <p:nvPr/>
        </p:nvPicPr>
        <p:blipFill>
          <a:blip r:embed="rId5"/>
          <a:stretch>
            <a:fillRect/>
          </a:stretch>
        </p:blipFill>
        <p:spPr>
          <a:xfrm>
            <a:off x="3452582" y="3895725"/>
            <a:ext cx="3219450" cy="2962275"/>
          </a:xfrm>
          <a:prstGeom prst="rect">
            <a:avLst/>
          </a:prstGeom>
        </p:spPr>
      </p:pic>
      <p:sp>
        <p:nvSpPr>
          <p:cNvPr id="11" name="TextBox 10">
            <a:extLst>
              <a:ext uri="{FF2B5EF4-FFF2-40B4-BE49-F238E27FC236}">
                <a16:creationId xmlns:a16="http://schemas.microsoft.com/office/drawing/2014/main" id="{DEBC2203-231C-4772-9D80-AD948CB07279}"/>
              </a:ext>
            </a:extLst>
          </p:cNvPr>
          <p:cNvSpPr txBox="1"/>
          <p:nvPr/>
        </p:nvSpPr>
        <p:spPr>
          <a:xfrm>
            <a:off x="6784503" y="4867804"/>
            <a:ext cx="1508939" cy="369332"/>
          </a:xfrm>
          <a:prstGeom prst="rect">
            <a:avLst/>
          </a:prstGeom>
          <a:noFill/>
        </p:spPr>
        <p:txBody>
          <a:bodyPr wrap="none" rtlCol="0">
            <a:spAutoFit/>
          </a:bodyPr>
          <a:lstStyle/>
          <a:p>
            <a:r>
              <a:rPr lang="en-US" dirty="0" err="1"/>
              <a:t>Tejas</a:t>
            </a:r>
            <a:r>
              <a:rPr lang="en-US" dirty="0"/>
              <a:t> Network</a:t>
            </a:r>
          </a:p>
        </p:txBody>
      </p:sp>
      <p:sp>
        <p:nvSpPr>
          <p:cNvPr id="2" name="TextBox 1"/>
          <p:cNvSpPr txBox="1"/>
          <p:nvPr/>
        </p:nvSpPr>
        <p:spPr>
          <a:xfrm>
            <a:off x="6943409" y="5237136"/>
            <a:ext cx="835485" cy="369332"/>
          </a:xfrm>
          <a:prstGeom prst="rect">
            <a:avLst/>
          </a:prstGeom>
          <a:noFill/>
        </p:spPr>
        <p:txBody>
          <a:bodyPr wrap="none" rtlCol="0">
            <a:spAutoFit/>
          </a:bodyPr>
          <a:lstStyle/>
          <a:p>
            <a:r>
              <a:rPr lang="en-US" dirty="0"/>
              <a:t>13.16B</a:t>
            </a:r>
          </a:p>
        </p:txBody>
      </p:sp>
      <p:sp>
        <p:nvSpPr>
          <p:cNvPr id="3" name="TextBox 2"/>
          <p:cNvSpPr txBox="1"/>
          <p:nvPr/>
        </p:nvSpPr>
        <p:spPr>
          <a:xfrm>
            <a:off x="9176387" y="3823737"/>
            <a:ext cx="888385" cy="369332"/>
          </a:xfrm>
          <a:prstGeom prst="rect">
            <a:avLst/>
          </a:prstGeom>
          <a:noFill/>
        </p:spPr>
        <p:txBody>
          <a:bodyPr wrap="none" rtlCol="0">
            <a:spAutoFit/>
          </a:bodyPr>
          <a:lstStyle/>
          <a:p>
            <a:r>
              <a:rPr lang="en-US" dirty="0"/>
              <a:t>16.17B </a:t>
            </a:r>
          </a:p>
        </p:txBody>
      </p:sp>
      <p:sp>
        <p:nvSpPr>
          <p:cNvPr id="14" name="TextBox 13"/>
          <p:cNvSpPr txBox="1"/>
          <p:nvPr/>
        </p:nvSpPr>
        <p:spPr>
          <a:xfrm>
            <a:off x="5979985" y="3484703"/>
            <a:ext cx="835485" cy="369332"/>
          </a:xfrm>
          <a:prstGeom prst="rect">
            <a:avLst/>
          </a:prstGeom>
          <a:noFill/>
        </p:spPr>
        <p:txBody>
          <a:bodyPr wrap="none" rtlCol="0">
            <a:spAutoFit/>
          </a:bodyPr>
          <a:lstStyle/>
          <a:p>
            <a:r>
              <a:rPr lang="en-US" dirty="0"/>
              <a:t>18.19B</a:t>
            </a:r>
          </a:p>
        </p:txBody>
      </p:sp>
      <p:sp>
        <p:nvSpPr>
          <p:cNvPr id="15" name="TextBox 14"/>
          <p:cNvSpPr txBox="1"/>
          <p:nvPr/>
        </p:nvSpPr>
        <p:spPr>
          <a:xfrm>
            <a:off x="2363131" y="3453982"/>
            <a:ext cx="835485" cy="369332"/>
          </a:xfrm>
          <a:prstGeom prst="rect">
            <a:avLst/>
          </a:prstGeom>
          <a:noFill/>
        </p:spPr>
        <p:txBody>
          <a:bodyPr wrap="none" rtlCol="0">
            <a:spAutoFit/>
          </a:bodyPr>
          <a:lstStyle/>
          <a:p>
            <a:r>
              <a:rPr lang="en-US" dirty="0"/>
              <a:t>11.66B</a:t>
            </a:r>
          </a:p>
        </p:txBody>
      </p:sp>
    </p:spTree>
    <p:extLst>
      <p:ext uri="{BB962C8B-B14F-4D97-AF65-F5344CB8AC3E}">
        <p14:creationId xmlns:p14="http://schemas.microsoft.com/office/powerpoint/2010/main" val="3066749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Airtel</a:t>
            </a:r>
          </a:p>
        </p:txBody>
      </p:sp>
      <p:pic>
        <p:nvPicPr>
          <p:cNvPr id="4" name="Picture 3"/>
          <p:cNvPicPr>
            <a:picLocks noChangeAspect="1"/>
          </p:cNvPicPr>
          <p:nvPr/>
        </p:nvPicPr>
        <p:blipFill>
          <a:blip r:embed="rId2"/>
          <a:stretch>
            <a:fillRect/>
          </a:stretch>
        </p:blipFill>
        <p:spPr>
          <a:xfrm>
            <a:off x="1396199" y="1476528"/>
            <a:ext cx="9718114" cy="4311637"/>
          </a:xfrm>
          <a:prstGeom prst="rect">
            <a:avLst/>
          </a:prstGeom>
        </p:spPr>
      </p:pic>
    </p:spTree>
    <p:extLst>
      <p:ext uri="{BB962C8B-B14F-4D97-AF65-F5344CB8AC3E}">
        <p14:creationId xmlns:p14="http://schemas.microsoft.com/office/powerpoint/2010/main" val="165686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1968" y="781488"/>
            <a:ext cx="6895391" cy="2930541"/>
          </a:xfrm>
          <a:prstGeom prst="rect">
            <a:avLst/>
          </a:prstGeom>
        </p:spPr>
      </p:pic>
      <p:sp>
        <p:nvSpPr>
          <p:cNvPr id="5" name="TextBox 4"/>
          <p:cNvSpPr txBox="1"/>
          <p:nvPr/>
        </p:nvSpPr>
        <p:spPr>
          <a:xfrm>
            <a:off x="3015342" y="304799"/>
            <a:ext cx="653897" cy="369332"/>
          </a:xfrm>
          <a:prstGeom prst="rect">
            <a:avLst/>
          </a:prstGeom>
          <a:noFill/>
        </p:spPr>
        <p:txBody>
          <a:bodyPr wrap="none" rtlCol="0">
            <a:spAutoFit/>
          </a:bodyPr>
          <a:lstStyle/>
          <a:p>
            <a:r>
              <a:rPr lang="en-IN" dirty="0"/>
              <a:t>HFCL</a:t>
            </a:r>
          </a:p>
        </p:txBody>
      </p:sp>
      <p:pic>
        <p:nvPicPr>
          <p:cNvPr id="6" name="Picture 5"/>
          <p:cNvPicPr>
            <a:picLocks noChangeAspect="1"/>
          </p:cNvPicPr>
          <p:nvPr/>
        </p:nvPicPr>
        <p:blipFill>
          <a:blip r:embed="rId3"/>
          <a:stretch>
            <a:fillRect/>
          </a:stretch>
        </p:blipFill>
        <p:spPr>
          <a:xfrm>
            <a:off x="5014471" y="3819386"/>
            <a:ext cx="7036016" cy="3010683"/>
          </a:xfrm>
          <a:prstGeom prst="rect">
            <a:avLst/>
          </a:prstGeom>
        </p:spPr>
      </p:pic>
      <p:sp>
        <p:nvSpPr>
          <p:cNvPr id="7" name="TextBox 6"/>
          <p:cNvSpPr txBox="1"/>
          <p:nvPr/>
        </p:nvSpPr>
        <p:spPr>
          <a:xfrm>
            <a:off x="9056914" y="3200400"/>
            <a:ext cx="539378" cy="369332"/>
          </a:xfrm>
          <a:prstGeom prst="rect">
            <a:avLst/>
          </a:prstGeom>
          <a:noFill/>
        </p:spPr>
        <p:txBody>
          <a:bodyPr wrap="none" rtlCol="0">
            <a:spAutoFit/>
          </a:bodyPr>
          <a:lstStyle/>
          <a:p>
            <a:r>
              <a:rPr lang="en-IN" dirty="0"/>
              <a:t>GTL</a:t>
            </a:r>
          </a:p>
        </p:txBody>
      </p:sp>
    </p:spTree>
    <p:extLst>
      <p:ext uri="{BB962C8B-B14F-4D97-AF65-F5344CB8AC3E}">
        <p14:creationId xmlns:p14="http://schemas.microsoft.com/office/powerpoint/2010/main" val="291321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43542" y="391090"/>
            <a:ext cx="6760029" cy="3440681"/>
          </a:xfrm>
          <a:prstGeom prst="rect">
            <a:avLst/>
          </a:prstGeom>
        </p:spPr>
      </p:pic>
      <p:sp>
        <p:nvSpPr>
          <p:cNvPr id="6" name="TextBox 5"/>
          <p:cNvSpPr txBox="1"/>
          <p:nvPr/>
        </p:nvSpPr>
        <p:spPr>
          <a:xfrm>
            <a:off x="2590800" y="21758"/>
            <a:ext cx="1744324" cy="369332"/>
          </a:xfrm>
          <a:prstGeom prst="rect">
            <a:avLst/>
          </a:prstGeom>
          <a:noFill/>
        </p:spPr>
        <p:txBody>
          <a:bodyPr wrap="none" rtlCol="0">
            <a:spAutoFit/>
          </a:bodyPr>
          <a:lstStyle/>
          <a:p>
            <a:r>
              <a:rPr lang="en-IN" dirty="0"/>
              <a:t>TEJAS NETWORK</a:t>
            </a:r>
          </a:p>
        </p:txBody>
      </p:sp>
      <p:pic>
        <p:nvPicPr>
          <p:cNvPr id="8" name="Picture 7"/>
          <p:cNvPicPr>
            <a:picLocks noChangeAspect="1"/>
          </p:cNvPicPr>
          <p:nvPr/>
        </p:nvPicPr>
        <p:blipFill>
          <a:blip r:embed="rId3"/>
          <a:stretch>
            <a:fillRect/>
          </a:stretch>
        </p:blipFill>
        <p:spPr>
          <a:xfrm>
            <a:off x="4661934" y="3478295"/>
            <a:ext cx="7410323" cy="3379705"/>
          </a:xfrm>
          <a:prstGeom prst="rect">
            <a:avLst/>
          </a:prstGeom>
        </p:spPr>
      </p:pic>
      <p:sp>
        <p:nvSpPr>
          <p:cNvPr id="9" name="TextBox 8"/>
          <p:cNvSpPr txBox="1"/>
          <p:nvPr/>
        </p:nvSpPr>
        <p:spPr>
          <a:xfrm>
            <a:off x="8517657" y="3076305"/>
            <a:ext cx="1018227" cy="369332"/>
          </a:xfrm>
          <a:prstGeom prst="rect">
            <a:avLst/>
          </a:prstGeom>
          <a:noFill/>
        </p:spPr>
        <p:txBody>
          <a:bodyPr wrap="none" rtlCol="0">
            <a:spAutoFit/>
          </a:bodyPr>
          <a:lstStyle/>
          <a:p>
            <a:r>
              <a:rPr lang="en-IN" dirty="0"/>
              <a:t>STERLITE</a:t>
            </a:r>
          </a:p>
        </p:txBody>
      </p:sp>
    </p:spTree>
    <p:extLst>
      <p:ext uri="{BB962C8B-B14F-4D97-AF65-F5344CB8AC3E}">
        <p14:creationId xmlns:p14="http://schemas.microsoft.com/office/powerpoint/2010/main" val="2624822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684" y="-298348"/>
            <a:ext cx="10515600" cy="1325563"/>
          </a:xfrm>
        </p:spPr>
        <p:txBody>
          <a:bodyPr/>
          <a:lstStyle/>
          <a:p>
            <a:pPr algn="ctr"/>
            <a:r>
              <a:rPr lang="en-IN" dirty="0"/>
              <a:t>Debt to Equity Analysis</a:t>
            </a:r>
          </a:p>
        </p:txBody>
      </p:sp>
      <p:pic>
        <p:nvPicPr>
          <p:cNvPr id="5" name="Picture 4"/>
          <p:cNvPicPr>
            <a:picLocks noChangeAspect="1"/>
          </p:cNvPicPr>
          <p:nvPr/>
        </p:nvPicPr>
        <p:blipFill>
          <a:blip r:embed="rId2"/>
          <a:stretch>
            <a:fillRect/>
          </a:stretch>
        </p:blipFill>
        <p:spPr>
          <a:xfrm>
            <a:off x="119743" y="669663"/>
            <a:ext cx="6384431" cy="2890351"/>
          </a:xfrm>
          <a:prstGeom prst="rect">
            <a:avLst/>
          </a:prstGeom>
        </p:spPr>
      </p:pic>
      <p:sp>
        <p:nvSpPr>
          <p:cNvPr id="6" name="TextBox 5"/>
          <p:cNvSpPr txBox="1"/>
          <p:nvPr/>
        </p:nvSpPr>
        <p:spPr>
          <a:xfrm>
            <a:off x="2100943" y="3619690"/>
            <a:ext cx="653897" cy="369332"/>
          </a:xfrm>
          <a:prstGeom prst="rect">
            <a:avLst/>
          </a:prstGeom>
          <a:noFill/>
        </p:spPr>
        <p:txBody>
          <a:bodyPr wrap="none" rtlCol="0">
            <a:spAutoFit/>
          </a:bodyPr>
          <a:lstStyle/>
          <a:p>
            <a:r>
              <a:rPr lang="en-IN" dirty="0"/>
              <a:t>HFCL</a:t>
            </a:r>
          </a:p>
        </p:txBody>
      </p:sp>
      <p:pic>
        <p:nvPicPr>
          <p:cNvPr id="7" name="Picture 6"/>
          <p:cNvPicPr>
            <a:picLocks noChangeAspect="1"/>
          </p:cNvPicPr>
          <p:nvPr/>
        </p:nvPicPr>
        <p:blipFill>
          <a:blip r:embed="rId3"/>
          <a:stretch>
            <a:fillRect/>
          </a:stretch>
        </p:blipFill>
        <p:spPr>
          <a:xfrm>
            <a:off x="5384945" y="3804356"/>
            <a:ext cx="6438686" cy="2884716"/>
          </a:xfrm>
          <a:prstGeom prst="rect">
            <a:avLst/>
          </a:prstGeom>
        </p:spPr>
      </p:pic>
      <p:sp>
        <p:nvSpPr>
          <p:cNvPr id="8" name="TextBox 7"/>
          <p:cNvSpPr txBox="1"/>
          <p:nvPr/>
        </p:nvSpPr>
        <p:spPr>
          <a:xfrm>
            <a:off x="8822003" y="3315673"/>
            <a:ext cx="1744324" cy="369332"/>
          </a:xfrm>
          <a:prstGeom prst="rect">
            <a:avLst/>
          </a:prstGeom>
          <a:noFill/>
        </p:spPr>
        <p:txBody>
          <a:bodyPr wrap="none" rtlCol="0">
            <a:spAutoFit/>
          </a:bodyPr>
          <a:lstStyle/>
          <a:p>
            <a:r>
              <a:rPr lang="en-IN" dirty="0"/>
              <a:t>TEJAS NETWORK</a:t>
            </a:r>
          </a:p>
        </p:txBody>
      </p:sp>
    </p:spTree>
    <p:extLst>
      <p:ext uri="{BB962C8B-B14F-4D97-AF65-F5344CB8AC3E}">
        <p14:creationId xmlns:p14="http://schemas.microsoft.com/office/powerpoint/2010/main" val="3153846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3032" y="364858"/>
            <a:ext cx="6968564" cy="3068496"/>
          </a:xfrm>
          <a:prstGeom prst="rect">
            <a:avLst/>
          </a:prstGeom>
        </p:spPr>
      </p:pic>
      <p:pic>
        <p:nvPicPr>
          <p:cNvPr id="5" name="Picture 4"/>
          <p:cNvPicPr>
            <a:picLocks noChangeAspect="1"/>
          </p:cNvPicPr>
          <p:nvPr/>
        </p:nvPicPr>
        <p:blipFill>
          <a:blip r:embed="rId3"/>
          <a:stretch>
            <a:fillRect/>
          </a:stretch>
        </p:blipFill>
        <p:spPr>
          <a:xfrm>
            <a:off x="4156346" y="3433354"/>
            <a:ext cx="7820025" cy="3505200"/>
          </a:xfrm>
          <a:prstGeom prst="rect">
            <a:avLst/>
          </a:prstGeom>
        </p:spPr>
      </p:pic>
      <p:sp>
        <p:nvSpPr>
          <p:cNvPr id="6" name="TextBox 5"/>
          <p:cNvSpPr txBox="1"/>
          <p:nvPr/>
        </p:nvSpPr>
        <p:spPr>
          <a:xfrm>
            <a:off x="1578429" y="5344886"/>
            <a:ext cx="539378" cy="369332"/>
          </a:xfrm>
          <a:prstGeom prst="rect">
            <a:avLst/>
          </a:prstGeom>
          <a:noFill/>
        </p:spPr>
        <p:txBody>
          <a:bodyPr wrap="none" rtlCol="0">
            <a:spAutoFit/>
          </a:bodyPr>
          <a:lstStyle/>
          <a:p>
            <a:r>
              <a:rPr lang="en-IN" dirty="0"/>
              <a:t>GTL</a:t>
            </a:r>
          </a:p>
        </p:txBody>
      </p:sp>
      <p:sp>
        <p:nvSpPr>
          <p:cNvPr id="7" name="TextBox 6"/>
          <p:cNvSpPr txBox="1"/>
          <p:nvPr/>
        </p:nvSpPr>
        <p:spPr>
          <a:xfrm>
            <a:off x="7598229" y="1719943"/>
            <a:ext cx="1018227" cy="369332"/>
          </a:xfrm>
          <a:prstGeom prst="rect">
            <a:avLst/>
          </a:prstGeom>
          <a:noFill/>
        </p:spPr>
        <p:txBody>
          <a:bodyPr wrap="none" rtlCol="0">
            <a:spAutoFit/>
          </a:bodyPr>
          <a:lstStyle/>
          <a:p>
            <a:r>
              <a:rPr lang="en-IN" dirty="0"/>
              <a:t>STERLITE</a:t>
            </a:r>
          </a:p>
        </p:txBody>
      </p:sp>
    </p:spTree>
    <p:extLst>
      <p:ext uri="{BB962C8B-B14F-4D97-AF65-F5344CB8AC3E}">
        <p14:creationId xmlns:p14="http://schemas.microsoft.com/office/powerpoint/2010/main" val="32128115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59495" y="531849"/>
            <a:ext cx="6764941" cy="2965137"/>
          </a:xfrm>
          <a:prstGeom prst="rect">
            <a:avLst/>
          </a:prstGeom>
        </p:spPr>
      </p:pic>
      <p:sp>
        <p:nvSpPr>
          <p:cNvPr id="5" name="TextBox 4"/>
          <p:cNvSpPr txBox="1"/>
          <p:nvPr/>
        </p:nvSpPr>
        <p:spPr>
          <a:xfrm>
            <a:off x="1080693" y="1348660"/>
            <a:ext cx="539378" cy="369332"/>
          </a:xfrm>
          <a:prstGeom prst="rect">
            <a:avLst/>
          </a:prstGeom>
          <a:noFill/>
        </p:spPr>
        <p:txBody>
          <a:bodyPr wrap="none" rtlCol="0">
            <a:spAutoFit/>
          </a:bodyPr>
          <a:lstStyle/>
          <a:p>
            <a:r>
              <a:rPr lang="en-IN" dirty="0"/>
              <a:t>GTL</a:t>
            </a:r>
          </a:p>
        </p:txBody>
      </p:sp>
      <p:pic>
        <p:nvPicPr>
          <p:cNvPr id="6" name="Picture 5">
            <a:extLst>
              <a:ext uri="{FF2B5EF4-FFF2-40B4-BE49-F238E27FC236}">
                <a16:creationId xmlns:a16="http://schemas.microsoft.com/office/drawing/2014/main" id="{6CD1F83E-D771-4D35-9F67-43672826E890}"/>
              </a:ext>
            </a:extLst>
          </p:cNvPr>
          <p:cNvPicPr>
            <a:picLocks noChangeAspect="1"/>
          </p:cNvPicPr>
          <p:nvPr/>
        </p:nvPicPr>
        <p:blipFill>
          <a:blip r:embed="rId3"/>
          <a:stretch>
            <a:fillRect/>
          </a:stretch>
        </p:blipFill>
        <p:spPr>
          <a:xfrm>
            <a:off x="3922511" y="3367848"/>
            <a:ext cx="7972425" cy="3361014"/>
          </a:xfrm>
          <a:prstGeom prst="rect">
            <a:avLst/>
          </a:prstGeom>
        </p:spPr>
      </p:pic>
      <p:sp>
        <p:nvSpPr>
          <p:cNvPr id="7" name="TextBox 6">
            <a:extLst>
              <a:ext uri="{FF2B5EF4-FFF2-40B4-BE49-F238E27FC236}">
                <a16:creationId xmlns:a16="http://schemas.microsoft.com/office/drawing/2014/main" id="{B4740A00-B6F3-4C53-A7A9-30B18DE80AF5}"/>
              </a:ext>
            </a:extLst>
          </p:cNvPr>
          <p:cNvSpPr txBox="1"/>
          <p:nvPr/>
        </p:nvSpPr>
        <p:spPr>
          <a:xfrm>
            <a:off x="1350382" y="4679023"/>
            <a:ext cx="1018227" cy="369332"/>
          </a:xfrm>
          <a:prstGeom prst="rect">
            <a:avLst/>
          </a:prstGeom>
          <a:noFill/>
        </p:spPr>
        <p:txBody>
          <a:bodyPr wrap="none" rtlCol="0">
            <a:spAutoFit/>
          </a:bodyPr>
          <a:lstStyle/>
          <a:p>
            <a:r>
              <a:rPr lang="en-IN" dirty="0"/>
              <a:t>STERLITE</a:t>
            </a:r>
          </a:p>
        </p:txBody>
      </p:sp>
      <p:sp>
        <p:nvSpPr>
          <p:cNvPr id="2" name="TextBox 1"/>
          <p:cNvSpPr txBox="1"/>
          <p:nvPr/>
        </p:nvSpPr>
        <p:spPr>
          <a:xfrm>
            <a:off x="4693920" y="63639"/>
            <a:ext cx="3448252" cy="461665"/>
          </a:xfrm>
          <a:prstGeom prst="rect">
            <a:avLst/>
          </a:prstGeom>
          <a:noFill/>
        </p:spPr>
        <p:txBody>
          <a:bodyPr wrap="none" rtlCol="0">
            <a:spAutoFit/>
          </a:bodyPr>
          <a:lstStyle/>
          <a:p>
            <a:r>
              <a:rPr lang="en-US" sz="2400" dirty="0"/>
              <a:t>REVENUE AND EARNINGS </a:t>
            </a:r>
          </a:p>
        </p:txBody>
      </p:sp>
    </p:spTree>
    <p:extLst>
      <p:ext uri="{BB962C8B-B14F-4D97-AF65-F5344CB8AC3E}">
        <p14:creationId xmlns:p14="http://schemas.microsoft.com/office/powerpoint/2010/main" val="6190505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664200" y="184841"/>
            <a:ext cx="7915275" cy="2901634"/>
          </a:xfrm>
          <a:prstGeom prst="rect">
            <a:avLst/>
          </a:prstGeom>
        </p:spPr>
      </p:pic>
      <p:sp>
        <p:nvSpPr>
          <p:cNvPr id="5" name="TextBox 4"/>
          <p:cNvSpPr txBox="1"/>
          <p:nvPr/>
        </p:nvSpPr>
        <p:spPr>
          <a:xfrm>
            <a:off x="619555" y="1519762"/>
            <a:ext cx="717697" cy="369332"/>
          </a:xfrm>
          <a:prstGeom prst="rect">
            <a:avLst/>
          </a:prstGeom>
          <a:noFill/>
        </p:spPr>
        <p:txBody>
          <a:bodyPr wrap="none" rtlCol="0">
            <a:spAutoFit/>
          </a:bodyPr>
          <a:lstStyle/>
          <a:p>
            <a:r>
              <a:rPr lang="en-IN" dirty="0"/>
              <a:t>TEJAS</a:t>
            </a:r>
          </a:p>
        </p:txBody>
      </p:sp>
      <p:pic>
        <p:nvPicPr>
          <p:cNvPr id="6" name="Picture 5">
            <a:extLst>
              <a:ext uri="{FF2B5EF4-FFF2-40B4-BE49-F238E27FC236}">
                <a16:creationId xmlns:a16="http://schemas.microsoft.com/office/drawing/2014/main" id="{5A33268C-F58C-4C93-A444-1C81E18AC8FF}"/>
              </a:ext>
            </a:extLst>
          </p:cNvPr>
          <p:cNvPicPr>
            <a:picLocks noChangeAspect="1"/>
          </p:cNvPicPr>
          <p:nvPr/>
        </p:nvPicPr>
        <p:blipFill>
          <a:blip r:embed="rId3"/>
          <a:stretch>
            <a:fillRect/>
          </a:stretch>
        </p:blipFill>
        <p:spPr>
          <a:xfrm>
            <a:off x="3805279" y="3771525"/>
            <a:ext cx="8077200" cy="2718925"/>
          </a:xfrm>
          <a:prstGeom prst="rect">
            <a:avLst/>
          </a:prstGeom>
        </p:spPr>
      </p:pic>
      <p:sp>
        <p:nvSpPr>
          <p:cNvPr id="7" name="TextBox 6">
            <a:extLst>
              <a:ext uri="{FF2B5EF4-FFF2-40B4-BE49-F238E27FC236}">
                <a16:creationId xmlns:a16="http://schemas.microsoft.com/office/drawing/2014/main" id="{CD4299C4-8AEA-40C6-BD1E-82BB45BE898F}"/>
              </a:ext>
            </a:extLst>
          </p:cNvPr>
          <p:cNvSpPr txBox="1"/>
          <p:nvPr/>
        </p:nvSpPr>
        <p:spPr>
          <a:xfrm>
            <a:off x="1010303" y="4761655"/>
            <a:ext cx="653897" cy="369332"/>
          </a:xfrm>
          <a:prstGeom prst="rect">
            <a:avLst/>
          </a:prstGeom>
          <a:noFill/>
        </p:spPr>
        <p:txBody>
          <a:bodyPr wrap="none" rtlCol="0">
            <a:spAutoFit/>
          </a:bodyPr>
          <a:lstStyle/>
          <a:p>
            <a:r>
              <a:rPr lang="en-IN" dirty="0"/>
              <a:t>HFCL</a:t>
            </a:r>
          </a:p>
        </p:txBody>
      </p:sp>
    </p:spTree>
    <p:extLst>
      <p:ext uri="{BB962C8B-B14F-4D97-AF65-F5344CB8AC3E}">
        <p14:creationId xmlns:p14="http://schemas.microsoft.com/office/powerpoint/2010/main" val="2309345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38802-3015-4541-9C92-231CCE46E0C8}"/>
              </a:ext>
            </a:extLst>
          </p:cNvPr>
          <p:cNvSpPr>
            <a:spLocks noGrp="1"/>
          </p:cNvSpPr>
          <p:nvPr>
            <p:ph type="title"/>
          </p:nvPr>
        </p:nvSpPr>
        <p:spPr/>
        <p:txBody>
          <a:bodyPr/>
          <a:lstStyle/>
          <a:p>
            <a:r>
              <a:rPr lang="en-US" dirty="0"/>
              <a:t>TELECOM INDUSTRY</a:t>
            </a:r>
            <a:endParaRPr lang="en-IN" dirty="0"/>
          </a:p>
        </p:txBody>
      </p:sp>
      <p:sp>
        <p:nvSpPr>
          <p:cNvPr id="3" name="Content Placeholder 2">
            <a:extLst>
              <a:ext uri="{FF2B5EF4-FFF2-40B4-BE49-F238E27FC236}">
                <a16:creationId xmlns:a16="http://schemas.microsoft.com/office/drawing/2014/main" id="{51C89F6D-8687-49CE-8BFC-C9D6B85524DF}"/>
              </a:ext>
            </a:extLst>
          </p:cNvPr>
          <p:cNvSpPr>
            <a:spLocks noGrp="1"/>
          </p:cNvSpPr>
          <p:nvPr>
            <p:ph idx="1"/>
          </p:nvPr>
        </p:nvSpPr>
        <p:spPr>
          <a:xfrm>
            <a:off x="838200" y="2500439"/>
            <a:ext cx="10515600" cy="3676524"/>
          </a:xfrm>
        </p:spPr>
        <p:txBody>
          <a:bodyPr>
            <a:normAutofit/>
          </a:bodyPr>
          <a:lstStyle/>
          <a:p>
            <a:r>
              <a:rPr lang="en-IN" sz="2000" dirty="0"/>
              <a:t>The one of the most profitable industry in the World is “Telecom” and it is rapidly growing day-by-day and observed as an indispensable section of the worldwide utility and services sector. This industry not only generates annual revenue of approx. $950 billion but also contribute to World GDP which is around 1.5%.</a:t>
            </a:r>
          </a:p>
          <a:p>
            <a:r>
              <a:rPr lang="en-IN" sz="2000" dirty="0"/>
              <a:t>At present around 5.8 billion mobile users which are equal to nearby 81% of the World population and out of it around 75% customers are in the worlds highly populated Countries India and China. As a result companies in the sector find it strategically desired to enter new markets by merger &amp; acquisitions and or forming an alliance with existing strong players in the market.</a:t>
            </a:r>
          </a:p>
          <a:p>
            <a:endParaRPr lang="en-IN" dirty="0"/>
          </a:p>
        </p:txBody>
      </p:sp>
    </p:spTree>
    <p:extLst>
      <p:ext uri="{BB962C8B-B14F-4D97-AF65-F5344CB8AC3E}">
        <p14:creationId xmlns:p14="http://schemas.microsoft.com/office/powerpoint/2010/main" val="15254642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endParaRPr lang="en-IN" dirty="0"/>
          </a:p>
        </p:txBody>
      </p:sp>
      <p:sp>
        <p:nvSpPr>
          <p:cNvPr id="3" name="Content Placeholder 2"/>
          <p:cNvSpPr>
            <a:spLocks noGrp="1"/>
          </p:cNvSpPr>
          <p:nvPr>
            <p:ph idx="1"/>
          </p:nvPr>
        </p:nvSpPr>
        <p:spPr/>
        <p:txBody>
          <a:bodyPr>
            <a:normAutofit/>
          </a:bodyPr>
          <a:lstStyle/>
          <a:p>
            <a:r>
              <a:rPr lang="en-US" dirty="0"/>
              <a:t>Taking each company individually and assessing the synergies we understood that GTL provides negative incomes with its existing debts and Airtel already having huge debts would not have much benefit out of GTL.</a:t>
            </a:r>
          </a:p>
          <a:p>
            <a:r>
              <a:rPr lang="en-US" dirty="0"/>
              <a:t>On the other </a:t>
            </a:r>
            <a:r>
              <a:rPr lang="en-US" dirty="0" err="1"/>
              <a:t>hand,Tejas</a:t>
            </a:r>
            <a:r>
              <a:rPr lang="en-US" dirty="0"/>
              <a:t> Network, could be a potential acquisition target with its future growth, it is undervalued right now and has less working capital involved and has good earnings in the future.</a:t>
            </a:r>
          </a:p>
          <a:p>
            <a:r>
              <a:rPr lang="en-US" dirty="0" err="1"/>
              <a:t>So,Airtel</a:t>
            </a:r>
            <a:r>
              <a:rPr lang="en-US" dirty="0"/>
              <a:t> can target TEJAS NETWORK to get benefit in operational segments adding profitability and growth.</a:t>
            </a:r>
          </a:p>
          <a:p>
            <a:endParaRPr lang="en-IN" dirty="0"/>
          </a:p>
        </p:txBody>
      </p:sp>
    </p:spTree>
    <p:extLst>
      <p:ext uri="{BB962C8B-B14F-4D97-AF65-F5344CB8AC3E}">
        <p14:creationId xmlns:p14="http://schemas.microsoft.com/office/powerpoint/2010/main" val="36292609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DCD74-1608-4E90-A19A-1709EFEFE113}"/>
              </a:ext>
            </a:extLst>
          </p:cNvPr>
          <p:cNvSpPr>
            <a:spLocks noGrp="1"/>
          </p:cNvSpPr>
          <p:nvPr>
            <p:ph type="title"/>
          </p:nvPr>
        </p:nvSpPr>
        <p:spPr/>
        <p:txBody>
          <a:bodyPr/>
          <a:lstStyle/>
          <a:p>
            <a:r>
              <a:rPr lang="en-US" dirty="0"/>
              <a:t>Valuation of Target company-Purchase</a:t>
            </a:r>
            <a:endParaRPr lang="en-IN" dirty="0"/>
          </a:p>
        </p:txBody>
      </p:sp>
      <p:sp>
        <p:nvSpPr>
          <p:cNvPr id="3" name="Content Placeholder 2">
            <a:extLst>
              <a:ext uri="{FF2B5EF4-FFF2-40B4-BE49-F238E27FC236}">
                <a16:creationId xmlns:a16="http://schemas.microsoft.com/office/drawing/2014/main" id="{157076F2-03F8-41CB-B932-66C1C1BC6F39}"/>
              </a:ext>
            </a:extLst>
          </p:cNvPr>
          <p:cNvSpPr>
            <a:spLocks noGrp="1"/>
          </p:cNvSpPr>
          <p:nvPr>
            <p:ph idx="1"/>
          </p:nvPr>
        </p:nvSpPr>
        <p:spPr/>
        <p:txBody>
          <a:bodyPr>
            <a:normAutofit fontScale="92500"/>
          </a:bodyPr>
          <a:lstStyle/>
          <a:p>
            <a:r>
              <a:rPr lang="en-US" dirty="0"/>
              <a:t>Shares of </a:t>
            </a:r>
            <a:r>
              <a:rPr lang="en-US" dirty="0" err="1"/>
              <a:t>Tejas</a:t>
            </a:r>
            <a:r>
              <a:rPr lang="en-US" dirty="0"/>
              <a:t> Network- </a:t>
            </a:r>
            <a:r>
              <a:rPr lang="en-IN" dirty="0"/>
              <a:t>92.12M</a:t>
            </a:r>
          </a:p>
          <a:p>
            <a:r>
              <a:rPr lang="en-IN" dirty="0" err="1"/>
              <a:t>Tejas</a:t>
            </a:r>
            <a:r>
              <a:rPr lang="en-IN" dirty="0"/>
              <a:t>-Market : Airtel-Market Vale 83:422</a:t>
            </a:r>
          </a:p>
          <a:p>
            <a:r>
              <a:rPr lang="en-IN" dirty="0"/>
              <a:t>Ratio 1:0.342311578</a:t>
            </a:r>
          </a:p>
          <a:p>
            <a:r>
              <a:rPr lang="en-IN" dirty="0" err="1"/>
              <a:t>Tejas</a:t>
            </a:r>
            <a:r>
              <a:rPr lang="en-IN" dirty="0"/>
              <a:t> Fair :Airtel- Market Ratio  144: 422</a:t>
            </a:r>
          </a:p>
          <a:p>
            <a:r>
              <a:rPr lang="en-IN" dirty="0"/>
              <a:t>Ratio 1:0.19</a:t>
            </a:r>
          </a:p>
          <a:p>
            <a:r>
              <a:rPr lang="en-IN" dirty="0"/>
              <a:t>Price Range ₹ 7,64,61,90,300.00-₹ 13,30,85,76,400.00 </a:t>
            </a:r>
          </a:p>
          <a:p>
            <a:r>
              <a:rPr lang="en-IN" dirty="0"/>
              <a:t>The Company can be purchased through stock by issuing the stocks share of range 17502800-31533742</a:t>
            </a:r>
          </a:p>
          <a:p>
            <a:r>
              <a:rPr lang="en-IN" dirty="0"/>
              <a:t>The final Price range would be ₹ 10,47,73,83,350.00 - 24518271 stocks</a:t>
            </a:r>
          </a:p>
          <a:p>
            <a:pPr marL="0" indent="0">
              <a:buNone/>
            </a:pPr>
            <a:endParaRPr lang="en-IN" dirty="0"/>
          </a:p>
          <a:p>
            <a:endParaRPr lang="en-IN" dirty="0"/>
          </a:p>
        </p:txBody>
      </p:sp>
    </p:spTree>
    <p:extLst>
      <p:ext uri="{BB962C8B-B14F-4D97-AF65-F5344CB8AC3E}">
        <p14:creationId xmlns:p14="http://schemas.microsoft.com/office/powerpoint/2010/main" val="1272095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 AIRTEL</a:t>
            </a:r>
          </a:p>
        </p:txBody>
      </p:sp>
      <p:sp>
        <p:nvSpPr>
          <p:cNvPr id="3" name="Content Placeholder 2"/>
          <p:cNvSpPr>
            <a:spLocks noGrp="1"/>
          </p:cNvSpPr>
          <p:nvPr>
            <p:ph idx="1"/>
          </p:nvPr>
        </p:nvSpPr>
        <p:spPr/>
        <p:txBody>
          <a:bodyPr>
            <a:normAutofit/>
          </a:bodyPr>
          <a:lstStyle/>
          <a:p>
            <a:pPr marL="0" indent="0">
              <a:buNone/>
            </a:pPr>
            <a:r>
              <a:rPr lang="en-US" dirty="0"/>
              <a:t>TARGET COMPANIES</a:t>
            </a:r>
          </a:p>
          <a:p>
            <a:r>
              <a:rPr lang="en-US" dirty="0"/>
              <a:t>GTL Infrastructure- telecom tower company </a:t>
            </a:r>
          </a:p>
          <a:p>
            <a:r>
              <a:rPr lang="en-US" dirty="0"/>
              <a:t>TEJAS NETWORK- communications equipment and solutions </a:t>
            </a:r>
          </a:p>
          <a:p>
            <a:r>
              <a:rPr lang="en-US" dirty="0"/>
              <a:t>STERLITE TECHNOLOGIES-designing, building and managing smarter digital networks. </a:t>
            </a:r>
          </a:p>
          <a:p>
            <a:r>
              <a:rPr lang="en-US" dirty="0"/>
              <a:t>HFCL LTD-designer, manufacturer, assembler and seller of telecommunication equipment.</a:t>
            </a:r>
          </a:p>
          <a:p>
            <a:endParaRPr lang="en-US" dirty="0"/>
          </a:p>
        </p:txBody>
      </p:sp>
    </p:spTree>
    <p:extLst>
      <p:ext uri="{BB962C8B-B14F-4D97-AF65-F5344CB8AC3E}">
        <p14:creationId xmlns:p14="http://schemas.microsoft.com/office/powerpoint/2010/main" val="3614078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140098" y="3569799"/>
            <a:ext cx="7051902" cy="3288201"/>
          </a:xfrm>
          <a:prstGeom prst="rect">
            <a:avLst/>
          </a:prstGeom>
        </p:spPr>
      </p:pic>
      <p:pic>
        <p:nvPicPr>
          <p:cNvPr id="5" name="Picture 4"/>
          <p:cNvPicPr>
            <a:picLocks noChangeAspect="1"/>
          </p:cNvPicPr>
          <p:nvPr/>
        </p:nvPicPr>
        <p:blipFill>
          <a:blip r:embed="rId3"/>
          <a:stretch>
            <a:fillRect/>
          </a:stretch>
        </p:blipFill>
        <p:spPr>
          <a:xfrm>
            <a:off x="153748" y="161840"/>
            <a:ext cx="8039100" cy="4067175"/>
          </a:xfrm>
          <a:prstGeom prst="rect">
            <a:avLst/>
          </a:prstGeom>
        </p:spPr>
      </p:pic>
    </p:spTree>
    <p:extLst>
      <p:ext uri="{BB962C8B-B14F-4D97-AF65-F5344CB8AC3E}">
        <p14:creationId xmlns:p14="http://schemas.microsoft.com/office/powerpoint/2010/main" val="429185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AIRTEL- SWOT</a:t>
            </a:r>
          </a:p>
        </p:txBody>
      </p:sp>
      <p:sp>
        <p:nvSpPr>
          <p:cNvPr id="3" name="Content Placeholder 2"/>
          <p:cNvSpPr>
            <a:spLocks noGrp="1"/>
          </p:cNvSpPr>
          <p:nvPr>
            <p:ph idx="1"/>
          </p:nvPr>
        </p:nvSpPr>
        <p:spPr>
          <a:xfrm>
            <a:off x="838200" y="1497027"/>
            <a:ext cx="10515600" cy="5162718"/>
          </a:xfrm>
        </p:spPr>
        <p:txBody>
          <a:bodyPr/>
          <a:lstStyle/>
          <a:p>
            <a:pPr marL="0" indent="0">
              <a:buNone/>
            </a:pPr>
            <a:r>
              <a:rPr lang="en-US" sz="2400" dirty="0"/>
              <a:t>STRENGHTS</a:t>
            </a:r>
            <a:endParaRPr lang="en-IN" sz="2400" dirty="0"/>
          </a:p>
          <a:p>
            <a:r>
              <a:rPr lang="en-US" sz="2000" dirty="0"/>
              <a:t>Biggest mobile service provider in world’s second largest telecom market </a:t>
            </a:r>
          </a:p>
          <a:p>
            <a:r>
              <a:rPr lang="en-US" sz="2000" dirty="0"/>
              <a:t>Well-established nationwide infrastructure </a:t>
            </a:r>
          </a:p>
          <a:p>
            <a:r>
              <a:rPr lang="en-US" sz="2000" dirty="0"/>
              <a:t>High brand equity </a:t>
            </a:r>
          </a:p>
          <a:p>
            <a:r>
              <a:rPr lang="en-US" sz="2000" dirty="0"/>
              <a:t>Superior overall network quality and reliability </a:t>
            </a:r>
          </a:p>
          <a:p>
            <a:pPr marL="0" indent="0">
              <a:buNone/>
            </a:pPr>
            <a:endParaRPr lang="en-US" sz="2000" dirty="0"/>
          </a:p>
          <a:p>
            <a:pPr marL="0" indent="0">
              <a:buNone/>
            </a:pPr>
            <a:r>
              <a:rPr lang="en-US" sz="2400" dirty="0"/>
              <a:t>WEAKNESSES</a:t>
            </a:r>
          </a:p>
          <a:p>
            <a:r>
              <a:rPr lang="en-US" sz="2000" dirty="0"/>
              <a:t>High competition in the telecom market </a:t>
            </a:r>
          </a:p>
          <a:p>
            <a:r>
              <a:rPr lang="en-US" sz="2000" dirty="0"/>
              <a:t>Debt and finances </a:t>
            </a:r>
            <a:endParaRPr lang="en-US" sz="1600" dirty="0"/>
          </a:p>
          <a:p>
            <a:r>
              <a:rPr lang="en-US" sz="2000" dirty="0"/>
              <a:t>Late adoption of 3G and advanced wireless technologies </a:t>
            </a:r>
          </a:p>
          <a:p>
            <a:pPr marL="0" indent="0">
              <a:buNone/>
            </a:pPr>
            <a:endParaRPr lang="en-US" sz="1600" dirty="0"/>
          </a:p>
        </p:txBody>
      </p:sp>
    </p:spTree>
    <p:extLst>
      <p:ext uri="{BB962C8B-B14F-4D97-AF65-F5344CB8AC3E}">
        <p14:creationId xmlns:p14="http://schemas.microsoft.com/office/powerpoint/2010/main" val="2481265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12A57-491E-4EBF-BF79-9D632D68124E}"/>
              </a:ext>
            </a:extLst>
          </p:cNvPr>
          <p:cNvSpPr>
            <a:spLocks noGrp="1"/>
          </p:cNvSpPr>
          <p:nvPr>
            <p:ph type="title"/>
          </p:nvPr>
        </p:nvSpPr>
        <p:spPr/>
        <p:txBody>
          <a:bodyPr>
            <a:normAutofit/>
          </a:bodyPr>
          <a:lstStyle/>
          <a:p>
            <a:r>
              <a:rPr lang="en-US" sz="3200" dirty="0"/>
              <a:t>Opportunities</a:t>
            </a:r>
            <a:endParaRPr lang="en-IN" sz="3200" dirty="0"/>
          </a:p>
        </p:txBody>
      </p:sp>
      <p:sp>
        <p:nvSpPr>
          <p:cNvPr id="3" name="Content Placeholder 2">
            <a:extLst>
              <a:ext uri="{FF2B5EF4-FFF2-40B4-BE49-F238E27FC236}">
                <a16:creationId xmlns:a16="http://schemas.microsoft.com/office/drawing/2014/main" id="{52B0BC05-9291-43A1-9DAD-9F1A5808A31B}"/>
              </a:ext>
            </a:extLst>
          </p:cNvPr>
          <p:cNvSpPr>
            <a:spLocks noGrp="1"/>
          </p:cNvSpPr>
          <p:nvPr>
            <p:ph idx="1"/>
          </p:nvPr>
        </p:nvSpPr>
        <p:spPr>
          <a:xfrm>
            <a:off x="838200" y="1825624"/>
            <a:ext cx="10515600" cy="4591359"/>
          </a:xfrm>
        </p:spPr>
        <p:txBody>
          <a:bodyPr/>
          <a:lstStyle/>
          <a:p>
            <a:r>
              <a:rPr lang="en-US" sz="2400" dirty="0"/>
              <a:t>Untapped voice market </a:t>
            </a:r>
          </a:p>
          <a:p>
            <a:r>
              <a:rPr lang="en-US" sz="2400" dirty="0"/>
              <a:t>3G and data revenue </a:t>
            </a:r>
          </a:p>
          <a:p>
            <a:r>
              <a:rPr lang="en-US" sz="2400" dirty="0"/>
              <a:t>LTE </a:t>
            </a:r>
          </a:p>
          <a:p>
            <a:r>
              <a:rPr lang="en-US" sz="2400" dirty="0"/>
              <a:t>Mergers and Acquisitions </a:t>
            </a:r>
          </a:p>
          <a:p>
            <a:pPr marL="0" indent="0">
              <a:buNone/>
            </a:pPr>
            <a:endParaRPr lang="en-IN" sz="2400" dirty="0"/>
          </a:p>
          <a:p>
            <a:pPr marL="0" indent="0">
              <a:buNone/>
            </a:pPr>
            <a:r>
              <a:rPr lang="en-IN" dirty="0"/>
              <a:t>Threats</a:t>
            </a:r>
          </a:p>
          <a:p>
            <a:r>
              <a:rPr lang="en-US" sz="2400" dirty="0"/>
              <a:t>Unfriendly regulatory environment </a:t>
            </a:r>
          </a:p>
          <a:p>
            <a:r>
              <a:rPr lang="en-US" sz="2400" dirty="0"/>
              <a:t>Spectrum Auctions and Reframing </a:t>
            </a:r>
          </a:p>
          <a:p>
            <a:r>
              <a:rPr lang="en-US" sz="2400" dirty="0"/>
              <a:t>Mobile Number Portability </a:t>
            </a:r>
          </a:p>
          <a:p>
            <a:pPr marL="0" indent="0">
              <a:buNone/>
            </a:pPr>
            <a:endParaRPr lang="en-IN" dirty="0"/>
          </a:p>
          <a:p>
            <a:pPr marL="0" indent="0">
              <a:buNone/>
            </a:pPr>
            <a:endParaRPr lang="en-IN" dirty="0"/>
          </a:p>
          <a:p>
            <a:pPr marL="0" indent="0">
              <a:buNone/>
            </a:pPr>
            <a:endParaRPr lang="en-US" dirty="0"/>
          </a:p>
        </p:txBody>
      </p:sp>
    </p:spTree>
    <p:extLst>
      <p:ext uri="{BB962C8B-B14F-4D97-AF65-F5344CB8AC3E}">
        <p14:creationId xmlns:p14="http://schemas.microsoft.com/office/powerpoint/2010/main" val="2542825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AIRTEL DEBTS- Very High</a:t>
            </a:r>
          </a:p>
        </p:txBody>
      </p:sp>
      <p:pic>
        <p:nvPicPr>
          <p:cNvPr id="4" name="Picture 3"/>
          <p:cNvPicPr>
            <a:picLocks noChangeAspect="1"/>
          </p:cNvPicPr>
          <p:nvPr/>
        </p:nvPicPr>
        <p:blipFill>
          <a:blip r:embed="rId2"/>
          <a:stretch>
            <a:fillRect/>
          </a:stretch>
        </p:blipFill>
        <p:spPr>
          <a:xfrm>
            <a:off x="1181671" y="1563624"/>
            <a:ext cx="8658225" cy="4267200"/>
          </a:xfrm>
          <a:prstGeom prst="rect">
            <a:avLst/>
          </a:prstGeom>
        </p:spPr>
      </p:pic>
      <p:sp>
        <p:nvSpPr>
          <p:cNvPr id="5" name="TextBox 4"/>
          <p:cNvSpPr txBox="1"/>
          <p:nvPr/>
        </p:nvSpPr>
        <p:spPr>
          <a:xfrm>
            <a:off x="2340863" y="5979029"/>
            <a:ext cx="1298176" cy="369332"/>
          </a:xfrm>
          <a:prstGeom prst="rect">
            <a:avLst/>
          </a:prstGeom>
          <a:noFill/>
        </p:spPr>
        <p:txBody>
          <a:bodyPr wrap="none" rtlCol="0">
            <a:spAutoFit/>
          </a:bodyPr>
          <a:lstStyle/>
          <a:p>
            <a:r>
              <a:rPr lang="en-US" dirty="0"/>
              <a:t>DEBT 1.32 T</a:t>
            </a:r>
          </a:p>
        </p:txBody>
      </p:sp>
      <p:sp>
        <p:nvSpPr>
          <p:cNvPr id="6" name="TextBox 5"/>
          <p:cNvSpPr txBox="1"/>
          <p:nvPr/>
        </p:nvSpPr>
        <p:spPr>
          <a:xfrm>
            <a:off x="7193280" y="5933309"/>
            <a:ext cx="1466876" cy="369332"/>
          </a:xfrm>
          <a:prstGeom prst="rect">
            <a:avLst/>
          </a:prstGeom>
          <a:noFill/>
        </p:spPr>
        <p:txBody>
          <a:bodyPr wrap="none" rtlCol="0">
            <a:spAutoFit/>
          </a:bodyPr>
          <a:lstStyle/>
          <a:p>
            <a:r>
              <a:rPr lang="en-US" dirty="0"/>
              <a:t>Equity 870.15</a:t>
            </a:r>
          </a:p>
        </p:txBody>
      </p:sp>
    </p:spTree>
    <p:extLst>
      <p:ext uri="{BB962C8B-B14F-4D97-AF65-F5344CB8AC3E}">
        <p14:creationId xmlns:p14="http://schemas.microsoft.com/office/powerpoint/2010/main" val="952512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33299C6-2902-4FDF-9757-03F48E3DEC97}"/>
              </a:ext>
            </a:extLst>
          </p:cNvPr>
          <p:cNvSpPr>
            <a:spLocks noGrp="1"/>
          </p:cNvSpPr>
          <p:nvPr>
            <p:ph type="subTitle" idx="1"/>
          </p:nvPr>
        </p:nvSpPr>
        <p:spPr/>
        <p:txBody>
          <a:bodyPr/>
          <a:lstStyle/>
          <a:p>
            <a:endParaRPr lang="en-IN"/>
          </a:p>
        </p:txBody>
      </p:sp>
      <p:pic>
        <p:nvPicPr>
          <p:cNvPr id="4" name="Picture 3">
            <a:extLst>
              <a:ext uri="{FF2B5EF4-FFF2-40B4-BE49-F238E27FC236}">
                <a16:creationId xmlns:a16="http://schemas.microsoft.com/office/drawing/2014/main" id="{B1B425E4-6AD4-4F5E-9D4B-1EA8465B6A38}"/>
              </a:ext>
            </a:extLst>
          </p:cNvPr>
          <p:cNvPicPr>
            <a:picLocks noChangeAspect="1"/>
          </p:cNvPicPr>
          <p:nvPr/>
        </p:nvPicPr>
        <p:blipFill>
          <a:blip r:embed="rId2"/>
          <a:stretch>
            <a:fillRect/>
          </a:stretch>
        </p:blipFill>
        <p:spPr>
          <a:xfrm>
            <a:off x="0" y="-138739"/>
            <a:ext cx="8331726" cy="4568658"/>
          </a:xfrm>
          <a:prstGeom prst="rect">
            <a:avLst/>
          </a:prstGeom>
        </p:spPr>
      </p:pic>
      <p:pic>
        <p:nvPicPr>
          <p:cNvPr id="5" name="Picture 4">
            <a:extLst>
              <a:ext uri="{FF2B5EF4-FFF2-40B4-BE49-F238E27FC236}">
                <a16:creationId xmlns:a16="http://schemas.microsoft.com/office/drawing/2014/main" id="{9FEDD0FA-FA00-43C6-9358-AF0AE164CCE3}"/>
              </a:ext>
            </a:extLst>
          </p:cNvPr>
          <p:cNvPicPr>
            <a:picLocks noChangeAspect="1"/>
          </p:cNvPicPr>
          <p:nvPr/>
        </p:nvPicPr>
        <p:blipFill>
          <a:blip r:embed="rId3"/>
          <a:stretch>
            <a:fillRect/>
          </a:stretch>
        </p:blipFill>
        <p:spPr>
          <a:xfrm>
            <a:off x="2067248" y="3419923"/>
            <a:ext cx="10124752" cy="3543663"/>
          </a:xfrm>
          <a:prstGeom prst="rect">
            <a:avLst/>
          </a:prstGeom>
        </p:spPr>
      </p:pic>
      <p:sp>
        <p:nvSpPr>
          <p:cNvPr id="6" name="TextBox 5">
            <a:extLst>
              <a:ext uri="{FF2B5EF4-FFF2-40B4-BE49-F238E27FC236}">
                <a16:creationId xmlns:a16="http://schemas.microsoft.com/office/drawing/2014/main" id="{45F9D469-B080-4171-85E9-F9212A250B7C}"/>
              </a:ext>
            </a:extLst>
          </p:cNvPr>
          <p:cNvSpPr txBox="1"/>
          <p:nvPr/>
        </p:nvSpPr>
        <p:spPr>
          <a:xfrm>
            <a:off x="958922" y="5926027"/>
            <a:ext cx="653897" cy="369332"/>
          </a:xfrm>
          <a:prstGeom prst="rect">
            <a:avLst/>
          </a:prstGeom>
          <a:noFill/>
        </p:spPr>
        <p:txBody>
          <a:bodyPr wrap="none" rtlCol="0">
            <a:spAutoFit/>
          </a:bodyPr>
          <a:lstStyle/>
          <a:p>
            <a:r>
              <a:rPr lang="en-US" dirty="0"/>
              <a:t>HFCL</a:t>
            </a:r>
            <a:endParaRPr lang="en-IN" dirty="0"/>
          </a:p>
        </p:txBody>
      </p:sp>
      <p:sp>
        <p:nvSpPr>
          <p:cNvPr id="7" name="TextBox 6">
            <a:extLst>
              <a:ext uri="{FF2B5EF4-FFF2-40B4-BE49-F238E27FC236}">
                <a16:creationId xmlns:a16="http://schemas.microsoft.com/office/drawing/2014/main" id="{B7AFE07C-C77C-477D-94FB-B5E365B6A315}"/>
              </a:ext>
            </a:extLst>
          </p:cNvPr>
          <p:cNvSpPr txBox="1"/>
          <p:nvPr/>
        </p:nvSpPr>
        <p:spPr>
          <a:xfrm>
            <a:off x="9049470" y="1519806"/>
            <a:ext cx="856132" cy="369332"/>
          </a:xfrm>
          <a:prstGeom prst="rect">
            <a:avLst/>
          </a:prstGeom>
          <a:noFill/>
        </p:spPr>
        <p:txBody>
          <a:bodyPr wrap="none" rtlCol="0">
            <a:spAutoFit/>
          </a:bodyPr>
          <a:lstStyle/>
          <a:p>
            <a:r>
              <a:rPr lang="en-US" dirty="0"/>
              <a:t>Sterlite</a:t>
            </a:r>
            <a:endParaRPr lang="en-IN" dirty="0"/>
          </a:p>
        </p:txBody>
      </p:sp>
    </p:spTree>
    <p:extLst>
      <p:ext uri="{BB962C8B-B14F-4D97-AF65-F5344CB8AC3E}">
        <p14:creationId xmlns:p14="http://schemas.microsoft.com/office/powerpoint/2010/main" val="1230823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39F3E6D-445F-4FA5-A8CA-E5AADCC87BA1}"/>
              </a:ext>
            </a:extLst>
          </p:cNvPr>
          <p:cNvPicPr>
            <a:picLocks noChangeAspect="1"/>
          </p:cNvPicPr>
          <p:nvPr/>
        </p:nvPicPr>
        <p:blipFill>
          <a:blip r:embed="rId2"/>
          <a:stretch>
            <a:fillRect/>
          </a:stretch>
        </p:blipFill>
        <p:spPr>
          <a:xfrm>
            <a:off x="0" y="26355"/>
            <a:ext cx="8191500" cy="3752850"/>
          </a:xfrm>
          <a:prstGeom prst="rect">
            <a:avLst/>
          </a:prstGeom>
        </p:spPr>
      </p:pic>
      <p:sp>
        <p:nvSpPr>
          <p:cNvPr id="5" name="TextBox 4">
            <a:extLst>
              <a:ext uri="{FF2B5EF4-FFF2-40B4-BE49-F238E27FC236}">
                <a16:creationId xmlns:a16="http://schemas.microsoft.com/office/drawing/2014/main" id="{B3534E32-A16D-49F9-AD6B-3B329AF5D070}"/>
              </a:ext>
            </a:extLst>
          </p:cNvPr>
          <p:cNvSpPr txBox="1"/>
          <p:nvPr/>
        </p:nvSpPr>
        <p:spPr>
          <a:xfrm>
            <a:off x="8384155" y="1902780"/>
            <a:ext cx="1882247" cy="369332"/>
          </a:xfrm>
          <a:prstGeom prst="rect">
            <a:avLst/>
          </a:prstGeom>
          <a:noFill/>
        </p:spPr>
        <p:txBody>
          <a:bodyPr wrap="none" rtlCol="0">
            <a:spAutoFit/>
          </a:bodyPr>
          <a:lstStyle/>
          <a:p>
            <a:r>
              <a:rPr lang="en-US" dirty="0"/>
              <a:t>GTL Infrastructure</a:t>
            </a:r>
            <a:endParaRPr lang="en-IN" dirty="0"/>
          </a:p>
        </p:txBody>
      </p:sp>
      <p:pic>
        <p:nvPicPr>
          <p:cNvPr id="6" name="Picture 5">
            <a:extLst>
              <a:ext uri="{FF2B5EF4-FFF2-40B4-BE49-F238E27FC236}">
                <a16:creationId xmlns:a16="http://schemas.microsoft.com/office/drawing/2014/main" id="{07E0A221-84B9-47FB-9D57-B3654B73377C}"/>
              </a:ext>
            </a:extLst>
          </p:cNvPr>
          <p:cNvPicPr>
            <a:picLocks noChangeAspect="1"/>
          </p:cNvPicPr>
          <p:nvPr/>
        </p:nvPicPr>
        <p:blipFill>
          <a:blip r:embed="rId3"/>
          <a:stretch>
            <a:fillRect/>
          </a:stretch>
        </p:blipFill>
        <p:spPr>
          <a:xfrm>
            <a:off x="4095750" y="3059538"/>
            <a:ext cx="8039100" cy="3581400"/>
          </a:xfrm>
          <a:prstGeom prst="rect">
            <a:avLst/>
          </a:prstGeom>
        </p:spPr>
      </p:pic>
      <p:sp>
        <p:nvSpPr>
          <p:cNvPr id="7" name="TextBox 6">
            <a:extLst>
              <a:ext uri="{FF2B5EF4-FFF2-40B4-BE49-F238E27FC236}">
                <a16:creationId xmlns:a16="http://schemas.microsoft.com/office/drawing/2014/main" id="{33B2D8CB-4A1E-4ED8-A9C1-059B616E6823}"/>
              </a:ext>
            </a:extLst>
          </p:cNvPr>
          <p:cNvSpPr txBox="1"/>
          <p:nvPr/>
        </p:nvSpPr>
        <p:spPr>
          <a:xfrm>
            <a:off x="1219200" y="4639733"/>
            <a:ext cx="1508939" cy="369332"/>
          </a:xfrm>
          <a:prstGeom prst="rect">
            <a:avLst/>
          </a:prstGeom>
          <a:noFill/>
        </p:spPr>
        <p:txBody>
          <a:bodyPr wrap="none" rtlCol="0">
            <a:spAutoFit/>
          </a:bodyPr>
          <a:lstStyle/>
          <a:p>
            <a:r>
              <a:rPr lang="en-US" dirty="0" err="1"/>
              <a:t>Tejas</a:t>
            </a:r>
            <a:r>
              <a:rPr lang="en-US" dirty="0"/>
              <a:t> Network</a:t>
            </a:r>
          </a:p>
        </p:txBody>
      </p:sp>
    </p:spTree>
    <p:extLst>
      <p:ext uri="{BB962C8B-B14F-4D97-AF65-F5344CB8AC3E}">
        <p14:creationId xmlns:p14="http://schemas.microsoft.com/office/powerpoint/2010/main" val="16693911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759</TotalTime>
  <Words>437</Words>
  <Application>Microsoft Office PowerPoint</Application>
  <PresentationFormat>Widescreen</PresentationFormat>
  <Paragraphs>87</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Mergers and acquisition of Telecom industry</vt:lpstr>
      <vt:lpstr>TELECOM INDUSTRY</vt:lpstr>
      <vt:lpstr>CLIENT- AIRTEL</vt:lpstr>
      <vt:lpstr>PowerPoint Presentation</vt:lpstr>
      <vt:lpstr>AIRTEL- SWOT</vt:lpstr>
      <vt:lpstr>Opportunities</vt:lpstr>
      <vt:lpstr>AIRTEL DEBTS- Very High</vt:lpstr>
      <vt:lpstr>PowerPoint Presentation</vt:lpstr>
      <vt:lpstr>PowerPoint Presentation</vt:lpstr>
      <vt:lpstr>PowerPoint Presentation</vt:lpstr>
      <vt:lpstr>PowerPoint Presentation</vt:lpstr>
      <vt:lpstr>PowerPoint Presentation</vt:lpstr>
      <vt:lpstr>Airtel</vt:lpstr>
      <vt:lpstr>PowerPoint Presentation</vt:lpstr>
      <vt:lpstr>PowerPoint Presentation</vt:lpstr>
      <vt:lpstr>Debt to Equity Analysis</vt:lpstr>
      <vt:lpstr>PowerPoint Presentation</vt:lpstr>
      <vt:lpstr>PowerPoint Presentation</vt:lpstr>
      <vt:lpstr>PowerPoint Presentation</vt:lpstr>
      <vt:lpstr>Conclusion</vt:lpstr>
      <vt:lpstr>Valuation of Target company-Purchase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samson kurmana</dc:creator>
  <cp:lastModifiedBy>samson kurmana</cp:lastModifiedBy>
  <cp:revision>40</cp:revision>
  <dcterms:created xsi:type="dcterms:W3CDTF">2019-12-12T12:35:54Z</dcterms:created>
  <dcterms:modified xsi:type="dcterms:W3CDTF">2019-12-17T08:59:52Z</dcterms:modified>
</cp:coreProperties>
</file>