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88" r:id="rId3"/>
    <p:sldId id="265" r:id="rId4"/>
    <p:sldId id="291" r:id="rId5"/>
    <p:sldId id="290" r:id="rId6"/>
    <p:sldId id="292" r:id="rId7"/>
    <p:sldId id="295" r:id="rId8"/>
    <p:sldId id="293" r:id="rId9"/>
    <p:sldId id="294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258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</p:sldIdLst>
  <p:sldSz cx="9144000" cy="5143500" type="screen16x9"/>
  <p:notesSz cx="6858000" cy="9144000"/>
  <p:embeddedFontLst>
    <p:embeddedFont>
      <p:font typeface="Fira Sans Extra Condensed" panose="020F0502020204030204" pitchFamily="34" charset="0"/>
      <p:regular r:id="rId31"/>
      <p:bold r:id="rId32"/>
      <p:italic r:id="rId33"/>
      <p:boldItalic r:id="rId34"/>
    </p:embeddedFont>
    <p:embeddedFont>
      <p:font typeface="Fira Sans Extra Condensed SemiBold" panose="020B0503050000020004" pitchFamily="34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E1500F-25C4-4FB8-B3A4-DBC689BBF5D6}">
  <a:tblStyle styleId="{D5E1500F-25C4-4FB8-B3A4-DBC689BBF5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000"/>
    <p:restoredTop sz="76972"/>
  </p:normalViewPr>
  <p:slideViewPr>
    <p:cSldViewPr snapToGrid="0">
      <p:cViewPr>
        <p:scale>
          <a:sx n="131" d="100"/>
          <a:sy n="131" d="100"/>
        </p:scale>
        <p:origin x="9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>
          <a:extLst>
            <a:ext uri="{FF2B5EF4-FFF2-40B4-BE49-F238E27FC236}">
              <a16:creationId xmlns:a16="http://schemas.microsoft.com/office/drawing/2014/main" id="{392525FC-8A63-1639-0E5F-080F59D78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721c5d0a6_0_23277:notes">
            <a:extLst>
              <a:ext uri="{FF2B5EF4-FFF2-40B4-BE49-F238E27FC236}">
                <a16:creationId xmlns:a16="http://schemas.microsoft.com/office/drawing/2014/main" id="{86C64579-B342-A56F-06B4-8BAB452901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f721c5d0a6_0_23277:notes">
            <a:extLst>
              <a:ext uri="{FF2B5EF4-FFF2-40B4-BE49-F238E27FC236}">
                <a16:creationId xmlns:a16="http://schemas.microsoft.com/office/drawing/2014/main" id="{22ED5EF0-B4B9-F29D-AD9B-DA6FAA31A5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9338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>
          <a:extLst>
            <a:ext uri="{FF2B5EF4-FFF2-40B4-BE49-F238E27FC236}">
              <a16:creationId xmlns:a16="http://schemas.microsoft.com/office/drawing/2014/main" id="{166A180C-B46B-650F-3458-58E66647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721c5d0a6_0_23277:notes">
            <a:extLst>
              <a:ext uri="{FF2B5EF4-FFF2-40B4-BE49-F238E27FC236}">
                <a16:creationId xmlns:a16="http://schemas.microsoft.com/office/drawing/2014/main" id="{3264C238-30B5-D99C-2FAF-04617AEB1D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f721c5d0a6_0_23277:notes">
            <a:extLst>
              <a:ext uri="{FF2B5EF4-FFF2-40B4-BE49-F238E27FC236}">
                <a16:creationId xmlns:a16="http://schemas.microsoft.com/office/drawing/2014/main" id="{A659F940-C62A-1AB7-EC2E-C7AAAD6F87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047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>
          <a:extLst>
            <a:ext uri="{FF2B5EF4-FFF2-40B4-BE49-F238E27FC236}">
              <a16:creationId xmlns:a16="http://schemas.microsoft.com/office/drawing/2014/main" id="{D472130C-DCE3-D60C-132D-FAF7F8160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721c5d0a6_0_23277:notes">
            <a:extLst>
              <a:ext uri="{FF2B5EF4-FFF2-40B4-BE49-F238E27FC236}">
                <a16:creationId xmlns:a16="http://schemas.microsoft.com/office/drawing/2014/main" id="{0612FBC0-2B86-87A6-6869-BBB5E423CC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f721c5d0a6_0_23277:notes">
            <a:extLst>
              <a:ext uri="{FF2B5EF4-FFF2-40B4-BE49-F238E27FC236}">
                <a16:creationId xmlns:a16="http://schemas.microsoft.com/office/drawing/2014/main" id="{2933F771-B8FB-3EF5-6684-96D5A7A59C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089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>
          <a:extLst>
            <a:ext uri="{FF2B5EF4-FFF2-40B4-BE49-F238E27FC236}">
              <a16:creationId xmlns:a16="http://schemas.microsoft.com/office/drawing/2014/main" id="{25718199-AF3C-B77B-86AD-839FE645B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721c5d0a6_0_23277:notes">
            <a:extLst>
              <a:ext uri="{FF2B5EF4-FFF2-40B4-BE49-F238E27FC236}">
                <a16:creationId xmlns:a16="http://schemas.microsoft.com/office/drawing/2014/main" id="{7F3691FC-07EA-F067-C216-0C7C8D56BC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f721c5d0a6_0_23277:notes">
            <a:extLst>
              <a:ext uri="{FF2B5EF4-FFF2-40B4-BE49-F238E27FC236}">
                <a16:creationId xmlns:a16="http://schemas.microsoft.com/office/drawing/2014/main" id="{1FB7F56A-B81F-4CB3-C15A-D3436988F8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8582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>
          <a:extLst>
            <a:ext uri="{FF2B5EF4-FFF2-40B4-BE49-F238E27FC236}">
              <a16:creationId xmlns:a16="http://schemas.microsoft.com/office/drawing/2014/main" id="{FF243204-EA2B-4E7D-9748-E9A13DA7D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721c5d0a6_0_23277:notes">
            <a:extLst>
              <a:ext uri="{FF2B5EF4-FFF2-40B4-BE49-F238E27FC236}">
                <a16:creationId xmlns:a16="http://schemas.microsoft.com/office/drawing/2014/main" id="{63FAA463-DFFD-5C1C-FBDF-35FDDD69E1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f721c5d0a6_0_23277:notes">
            <a:extLst>
              <a:ext uri="{FF2B5EF4-FFF2-40B4-BE49-F238E27FC236}">
                <a16:creationId xmlns:a16="http://schemas.microsoft.com/office/drawing/2014/main" id="{3044FB6E-1BAC-33BE-6C35-43EF4E8AD3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896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>
          <a:extLst>
            <a:ext uri="{FF2B5EF4-FFF2-40B4-BE49-F238E27FC236}">
              <a16:creationId xmlns:a16="http://schemas.microsoft.com/office/drawing/2014/main" id="{347376D3-B0C7-9A16-7474-8863CB10C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721c5d0a6_0_23277:notes">
            <a:extLst>
              <a:ext uri="{FF2B5EF4-FFF2-40B4-BE49-F238E27FC236}">
                <a16:creationId xmlns:a16="http://schemas.microsoft.com/office/drawing/2014/main" id="{9BFCCE64-E957-AA0A-A924-4559336BD1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f721c5d0a6_0_23277:notes">
            <a:extLst>
              <a:ext uri="{FF2B5EF4-FFF2-40B4-BE49-F238E27FC236}">
                <a16:creationId xmlns:a16="http://schemas.microsoft.com/office/drawing/2014/main" id="{8307DBF1-B422-B4BD-A41B-86E79BA248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0230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>
          <a:extLst>
            <a:ext uri="{FF2B5EF4-FFF2-40B4-BE49-F238E27FC236}">
              <a16:creationId xmlns:a16="http://schemas.microsoft.com/office/drawing/2014/main" id="{1752F276-2A30-7F73-E24D-43BD65251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>
            <a:extLst>
              <a:ext uri="{FF2B5EF4-FFF2-40B4-BE49-F238E27FC236}">
                <a16:creationId xmlns:a16="http://schemas.microsoft.com/office/drawing/2014/main" id="{AE0BF23B-46C4-FF47-6EEC-28CBCA8A15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>
            <a:extLst>
              <a:ext uri="{FF2B5EF4-FFF2-40B4-BE49-F238E27FC236}">
                <a16:creationId xmlns:a16="http://schemas.microsoft.com/office/drawing/2014/main" id="{DB31DE68-B103-004C-D509-72E1096DC5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729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8c76d6c59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8c76d6c59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321C4CE4-2430-2C8A-99FE-4C9882C77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8c76d6c59_0_87:notes">
            <a:extLst>
              <a:ext uri="{FF2B5EF4-FFF2-40B4-BE49-F238E27FC236}">
                <a16:creationId xmlns:a16="http://schemas.microsoft.com/office/drawing/2014/main" id="{B180A5F0-0C23-64B0-12A6-DFCA48D40A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8c76d6c59_0_87:notes">
            <a:extLst>
              <a:ext uri="{FF2B5EF4-FFF2-40B4-BE49-F238E27FC236}">
                <a16:creationId xmlns:a16="http://schemas.microsoft.com/office/drawing/2014/main" id="{89598CC4-AED1-1C88-50A6-4BE61EBE52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35184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>
          <a:extLst>
            <a:ext uri="{FF2B5EF4-FFF2-40B4-BE49-F238E27FC236}">
              <a16:creationId xmlns:a16="http://schemas.microsoft.com/office/drawing/2014/main" id="{DE3CA27B-D763-32AB-19D7-CDCD29590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>
            <a:extLst>
              <a:ext uri="{FF2B5EF4-FFF2-40B4-BE49-F238E27FC236}">
                <a16:creationId xmlns:a16="http://schemas.microsoft.com/office/drawing/2014/main" id="{50458EBF-6ABC-F31A-313E-C2235D5EB2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>
            <a:extLst>
              <a:ext uri="{FF2B5EF4-FFF2-40B4-BE49-F238E27FC236}">
                <a16:creationId xmlns:a16="http://schemas.microsoft.com/office/drawing/2014/main" id="{C2B4B595-F320-40C6-7B60-260E7BAED1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5762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>
          <a:extLst>
            <a:ext uri="{FF2B5EF4-FFF2-40B4-BE49-F238E27FC236}">
              <a16:creationId xmlns:a16="http://schemas.microsoft.com/office/drawing/2014/main" id="{46A02337-FF1C-92B6-E98D-C553B930D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>
            <a:extLst>
              <a:ext uri="{FF2B5EF4-FFF2-40B4-BE49-F238E27FC236}">
                <a16:creationId xmlns:a16="http://schemas.microsoft.com/office/drawing/2014/main" id="{33AB9F34-496A-09D0-C55E-5099DADA81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>
            <a:extLst>
              <a:ext uri="{FF2B5EF4-FFF2-40B4-BE49-F238E27FC236}">
                <a16:creationId xmlns:a16="http://schemas.microsoft.com/office/drawing/2014/main" id="{2AB83D41-BE48-B7BC-40EF-FA5A25BFC7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499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48F87C31-FD6E-0846-3E0A-BACF552C8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8c76d6c59_0_87:notes">
            <a:extLst>
              <a:ext uri="{FF2B5EF4-FFF2-40B4-BE49-F238E27FC236}">
                <a16:creationId xmlns:a16="http://schemas.microsoft.com/office/drawing/2014/main" id="{D63050F5-F498-B3CF-429F-06F6773B4B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8c76d6c59_0_87:notes">
            <a:extLst>
              <a:ext uri="{FF2B5EF4-FFF2-40B4-BE49-F238E27FC236}">
                <a16:creationId xmlns:a16="http://schemas.microsoft.com/office/drawing/2014/main" id="{147561C8-1F1A-08D7-F0B1-72C8D486A6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078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9C27A7A3-438F-ECF1-E206-0D627C544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8c76d6c59_0_87:notes">
            <a:extLst>
              <a:ext uri="{FF2B5EF4-FFF2-40B4-BE49-F238E27FC236}">
                <a16:creationId xmlns:a16="http://schemas.microsoft.com/office/drawing/2014/main" id="{E081F68C-3491-811C-F44A-F27B63217C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8c76d6c59_0_87:notes">
            <a:extLst>
              <a:ext uri="{FF2B5EF4-FFF2-40B4-BE49-F238E27FC236}">
                <a16:creationId xmlns:a16="http://schemas.microsoft.com/office/drawing/2014/main" id="{A8DB0494-8CDF-BA87-CB60-77BBD727D6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90014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CAF0402F-1D6C-853C-9D71-0A6532592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8c76d6c59_0_87:notes">
            <a:extLst>
              <a:ext uri="{FF2B5EF4-FFF2-40B4-BE49-F238E27FC236}">
                <a16:creationId xmlns:a16="http://schemas.microsoft.com/office/drawing/2014/main" id="{64D21138-8340-5A15-A59A-FEB1E52CCB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8c76d6c59_0_87:notes">
            <a:extLst>
              <a:ext uri="{FF2B5EF4-FFF2-40B4-BE49-F238E27FC236}">
                <a16:creationId xmlns:a16="http://schemas.microsoft.com/office/drawing/2014/main" id="{D76B0789-C565-1B1F-0498-4A5AF1EBAB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1068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>
          <a:extLst>
            <a:ext uri="{FF2B5EF4-FFF2-40B4-BE49-F238E27FC236}">
              <a16:creationId xmlns:a16="http://schemas.microsoft.com/office/drawing/2014/main" id="{1EBC5329-DFBD-86D7-3896-7482DC0F0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>
            <a:extLst>
              <a:ext uri="{FF2B5EF4-FFF2-40B4-BE49-F238E27FC236}">
                <a16:creationId xmlns:a16="http://schemas.microsoft.com/office/drawing/2014/main" id="{75848F01-ED09-ED6C-15A2-F12A360576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>
            <a:extLst>
              <a:ext uri="{FF2B5EF4-FFF2-40B4-BE49-F238E27FC236}">
                <a16:creationId xmlns:a16="http://schemas.microsoft.com/office/drawing/2014/main" id="{E5861917-5BD2-43FC-CD30-15277CCFD7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116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E5030CD0-B6AD-C251-D756-A92554D3B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8c76d6c59_0_87:notes">
            <a:extLst>
              <a:ext uri="{FF2B5EF4-FFF2-40B4-BE49-F238E27FC236}">
                <a16:creationId xmlns:a16="http://schemas.microsoft.com/office/drawing/2014/main" id="{C816AC77-6E08-C868-C7F2-36976962AE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8c76d6c59_0_87:notes">
            <a:extLst>
              <a:ext uri="{FF2B5EF4-FFF2-40B4-BE49-F238E27FC236}">
                <a16:creationId xmlns:a16="http://schemas.microsoft.com/office/drawing/2014/main" id="{C67F9ACD-A614-8DD2-E41E-6BC252FFDD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0094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3EDA94B5-6DF9-4F74-1BDB-E41E7D0D9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8c76d6c59_0_87:notes">
            <a:extLst>
              <a:ext uri="{FF2B5EF4-FFF2-40B4-BE49-F238E27FC236}">
                <a16:creationId xmlns:a16="http://schemas.microsoft.com/office/drawing/2014/main" id="{A8517CE1-D9E2-364E-3E3E-0812179B89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8c76d6c59_0_87:notes">
            <a:extLst>
              <a:ext uri="{FF2B5EF4-FFF2-40B4-BE49-F238E27FC236}">
                <a16:creationId xmlns:a16="http://schemas.microsoft.com/office/drawing/2014/main" id="{C007DEFF-16A2-5B97-2C69-62366B143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24955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F6E754BA-7BB4-E45D-A7CA-C781D5877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8c76d6c59_0_87:notes">
            <a:extLst>
              <a:ext uri="{FF2B5EF4-FFF2-40B4-BE49-F238E27FC236}">
                <a16:creationId xmlns:a16="http://schemas.microsoft.com/office/drawing/2014/main" id="{2AFC7C05-454E-A00E-7D2B-9A2CEF909B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8c76d6c59_0_87:notes">
            <a:extLst>
              <a:ext uri="{FF2B5EF4-FFF2-40B4-BE49-F238E27FC236}">
                <a16:creationId xmlns:a16="http://schemas.microsoft.com/office/drawing/2014/main" id="{060596AB-AB22-BC85-E20F-238E5D5BDA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9951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87B26C64-5270-87E4-00F4-3887D7B47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8c76d6c59_0_87:notes">
            <a:extLst>
              <a:ext uri="{FF2B5EF4-FFF2-40B4-BE49-F238E27FC236}">
                <a16:creationId xmlns:a16="http://schemas.microsoft.com/office/drawing/2014/main" id="{0D14231E-5143-4773-BF83-2081799A4F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8c76d6c59_0_87:notes">
            <a:extLst>
              <a:ext uri="{FF2B5EF4-FFF2-40B4-BE49-F238E27FC236}">
                <a16:creationId xmlns:a16="http://schemas.microsoft.com/office/drawing/2014/main" id="{C882D3E5-2F9B-EDF4-A2D4-0DF0A645AC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32908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E4FBA1F3-6E52-6837-0070-9CC50B3F6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8c76d6c59_0_87:notes">
            <a:extLst>
              <a:ext uri="{FF2B5EF4-FFF2-40B4-BE49-F238E27FC236}">
                <a16:creationId xmlns:a16="http://schemas.microsoft.com/office/drawing/2014/main" id="{4E4E6410-80F7-A8B9-7BC0-0EE082A2DE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8c76d6c59_0_87:notes">
            <a:extLst>
              <a:ext uri="{FF2B5EF4-FFF2-40B4-BE49-F238E27FC236}">
                <a16:creationId xmlns:a16="http://schemas.microsoft.com/office/drawing/2014/main" id="{6566FD08-C088-D3D5-1AF5-BA7C66B94E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66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721c5d0a6_0_23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f721c5d0a6_0_23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>
          <a:extLst>
            <a:ext uri="{FF2B5EF4-FFF2-40B4-BE49-F238E27FC236}">
              <a16:creationId xmlns:a16="http://schemas.microsoft.com/office/drawing/2014/main" id="{D02737CF-90B7-BFD8-1D84-4458FB61A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721c5d0a6_0_23277:notes">
            <a:extLst>
              <a:ext uri="{FF2B5EF4-FFF2-40B4-BE49-F238E27FC236}">
                <a16:creationId xmlns:a16="http://schemas.microsoft.com/office/drawing/2014/main" id="{C90FAE33-716A-14D6-DC60-EE76A2A6B9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f721c5d0a6_0_23277:notes">
            <a:extLst>
              <a:ext uri="{FF2B5EF4-FFF2-40B4-BE49-F238E27FC236}">
                <a16:creationId xmlns:a16="http://schemas.microsoft.com/office/drawing/2014/main" id="{2B1C6392-D7DC-60E9-A358-50C0198306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269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>
          <a:extLst>
            <a:ext uri="{FF2B5EF4-FFF2-40B4-BE49-F238E27FC236}">
              <a16:creationId xmlns:a16="http://schemas.microsoft.com/office/drawing/2014/main" id="{9DAB0566-7AF4-77E4-A690-4356475D1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721c5d0a6_0_23277:notes">
            <a:extLst>
              <a:ext uri="{FF2B5EF4-FFF2-40B4-BE49-F238E27FC236}">
                <a16:creationId xmlns:a16="http://schemas.microsoft.com/office/drawing/2014/main" id="{030A73D9-AA76-DF05-DB18-A6E40B6FCC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f721c5d0a6_0_23277:notes">
            <a:extLst>
              <a:ext uri="{FF2B5EF4-FFF2-40B4-BE49-F238E27FC236}">
                <a16:creationId xmlns:a16="http://schemas.microsoft.com/office/drawing/2014/main" id="{9CDB4C4C-E660-82F7-7233-BA323C2602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6000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>
          <a:extLst>
            <a:ext uri="{FF2B5EF4-FFF2-40B4-BE49-F238E27FC236}">
              <a16:creationId xmlns:a16="http://schemas.microsoft.com/office/drawing/2014/main" id="{21CCD7D1-9660-1191-90CE-1F4640BE2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721c5d0a6_0_23277:notes">
            <a:extLst>
              <a:ext uri="{FF2B5EF4-FFF2-40B4-BE49-F238E27FC236}">
                <a16:creationId xmlns:a16="http://schemas.microsoft.com/office/drawing/2014/main" id="{52C4092C-DC2B-0B1D-3B9C-1E580840C7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f721c5d0a6_0_23277:notes">
            <a:extLst>
              <a:ext uri="{FF2B5EF4-FFF2-40B4-BE49-F238E27FC236}">
                <a16:creationId xmlns:a16="http://schemas.microsoft.com/office/drawing/2014/main" id="{97576454-6671-FBE1-5406-CE1EA267AA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952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>
          <a:extLst>
            <a:ext uri="{FF2B5EF4-FFF2-40B4-BE49-F238E27FC236}">
              <a16:creationId xmlns:a16="http://schemas.microsoft.com/office/drawing/2014/main" id="{B913BD4D-E89E-1D25-B023-E67E2CABC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721c5d0a6_0_23277:notes">
            <a:extLst>
              <a:ext uri="{FF2B5EF4-FFF2-40B4-BE49-F238E27FC236}">
                <a16:creationId xmlns:a16="http://schemas.microsoft.com/office/drawing/2014/main" id="{F416ECAB-3DF2-C7D1-7CEA-7EB8060662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f721c5d0a6_0_23277:notes">
            <a:extLst>
              <a:ext uri="{FF2B5EF4-FFF2-40B4-BE49-F238E27FC236}">
                <a16:creationId xmlns:a16="http://schemas.microsoft.com/office/drawing/2014/main" id="{48087D04-AD92-8CE9-6DC7-06CD4EC944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9033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>
          <a:extLst>
            <a:ext uri="{FF2B5EF4-FFF2-40B4-BE49-F238E27FC236}">
              <a16:creationId xmlns:a16="http://schemas.microsoft.com/office/drawing/2014/main" id="{E15E74D3-E55C-A080-D95E-E7B1ABDF6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>
            <a:extLst>
              <a:ext uri="{FF2B5EF4-FFF2-40B4-BE49-F238E27FC236}">
                <a16:creationId xmlns:a16="http://schemas.microsoft.com/office/drawing/2014/main" id="{B8D00596-F645-7F0C-2CC1-EB57861CD2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>
            <a:extLst>
              <a:ext uri="{FF2B5EF4-FFF2-40B4-BE49-F238E27FC236}">
                <a16:creationId xmlns:a16="http://schemas.microsoft.com/office/drawing/2014/main" id="{A0CE7DCF-2BDC-E8E1-ECAB-4353100E98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0850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>
          <a:extLst>
            <a:ext uri="{FF2B5EF4-FFF2-40B4-BE49-F238E27FC236}">
              <a16:creationId xmlns:a16="http://schemas.microsoft.com/office/drawing/2014/main" id="{F262288E-D721-79D8-C648-623E811C9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f721c5d0a6_0_23277:notes">
            <a:extLst>
              <a:ext uri="{FF2B5EF4-FFF2-40B4-BE49-F238E27FC236}">
                <a16:creationId xmlns:a16="http://schemas.microsoft.com/office/drawing/2014/main" id="{4E9F5493-4DA1-F1A8-07A3-B1DC224E78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f721c5d0a6_0_23277:notes">
            <a:extLst>
              <a:ext uri="{FF2B5EF4-FFF2-40B4-BE49-F238E27FC236}">
                <a16:creationId xmlns:a16="http://schemas.microsoft.com/office/drawing/2014/main" id="{25AF819E-0A42-E037-3BDB-FC7716DBC4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08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94231" y="1218575"/>
            <a:ext cx="3319800" cy="22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94231" y="3570328"/>
            <a:ext cx="33198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418500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4694231" y="1218575"/>
            <a:ext cx="3319800" cy="225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Engineer Case Interview</a:t>
            </a:r>
            <a:endParaRPr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694231" y="3749943"/>
            <a:ext cx="33198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Luah Jun Yang</a:t>
            </a:r>
            <a:endParaRPr dirty="0"/>
          </a:p>
        </p:txBody>
      </p:sp>
      <p:grpSp>
        <p:nvGrpSpPr>
          <p:cNvPr id="59" name="Google Shape;59;p15"/>
          <p:cNvGrpSpPr/>
          <p:nvPr/>
        </p:nvGrpSpPr>
        <p:grpSpPr>
          <a:xfrm>
            <a:off x="1129969" y="962766"/>
            <a:ext cx="3080297" cy="3217968"/>
            <a:chOff x="524004" y="706917"/>
            <a:chExt cx="3570117" cy="3729680"/>
          </a:xfrm>
        </p:grpSpPr>
        <p:sp>
          <p:nvSpPr>
            <p:cNvPr id="60" name="Google Shape;60;p15"/>
            <p:cNvSpPr/>
            <p:nvPr/>
          </p:nvSpPr>
          <p:spPr>
            <a:xfrm>
              <a:off x="524004" y="1435847"/>
              <a:ext cx="3570117" cy="2151867"/>
            </a:xfrm>
            <a:custGeom>
              <a:avLst/>
              <a:gdLst/>
              <a:ahLst/>
              <a:cxnLst/>
              <a:rect l="l" t="t" r="r" b="b"/>
              <a:pathLst>
                <a:path w="152325" h="91813" extrusionOk="0">
                  <a:moveTo>
                    <a:pt x="171" y="0"/>
                  </a:moveTo>
                  <a:cubicBezTo>
                    <a:pt x="73" y="0"/>
                    <a:pt x="0" y="75"/>
                    <a:pt x="0" y="147"/>
                  </a:cubicBezTo>
                  <a:lnTo>
                    <a:pt x="0" y="91640"/>
                  </a:lnTo>
                  <a:cubicBezTo>
                    <a:pt x="0" y="91738"/>
                    <a:pt x="73" y="91812"/>
                    <a:pt x="171" y="91812"/>
                  </a:cubicBezTo>
                  <a:lnTo>
                    <a:pt x="152152" y="91812"/>
                  </a:lnTo>
                  <a:cubicBezTo>
                    <a:pt x="152250" y="91812"/>
                    <a:pt x="152325" y="91738"/>
                    <a:pt x="152325" y="91640"/>
                  </a:cubicBezTo>
                  <a:lnTo>
                    <a:pt x="152325" y="147"/>
                  </a:lnTo>
                  <a:cubicBezTo>
                    <a:pt x="152325" y="75"/>
                    <a:pt x="152250" y="0"/>
                    <a:pt x="15215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926731" y="706917"/>
              <a:ext cx="1291453" cy="1292063"/>
            </a:xfrm>
            <a:custGeom>
              <a:avLst/>
              <a:gdLst/>
              <a:ahLst/>
              <a:cxnLst/>
              <a:rect l="l" t="t" r="r" b="b"/>
              <a:pathLst>
                <a:path w="55102" h="55128" extrusionOk="0">
                  <a:moveTo>
                    <a:pt x="27552" y="1"/>
                  </a:moveTo>
                  <a:cubicBezTo>
                    <a:pt x="12343" y="1"/>
                    <a:pt x="0" y="12344"/>
                    <a:pt x="0" y="27576"/>
                  </a:cubicBezTo>
                  <a:cubicBezTo>
                    <a:pt x="0" y="42785"/>
                    <a:pt x="12343" y="55128"/>
                    <a:pt x="27552" y="55128"/>
                  </a:cubicBezTo>
                  <a:cubicBezTo>
                    <a:pt x="42784" y="55128"/>
                    <a:pt x="55101" y="42785"/>
                    <a:pt x="55101" y="27576"/>
                  </a:cubicBezTo>
                  <a:cubicBezTo>
                    <a:pt x="55101" y="12344"/>
                    <a:pt x="42784" y="1"/>
                    <a:pt x="275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059328" y="840089"/>
              <a:ext cx="1026281" cy="1025742"/>
            </a:xfrm>
            <a:custGeom>
              <a:avLst/>
              <a:gdLst/>
              <a:ahLst/>
              <a:cxnLst/>
              <a:rect l="l" t="t" r="r" b="b"/>
              <a:pathLst>
                <a:path w="43788" h="43765" extrusionOk="0">
                  <a:moveTo>
                    <a:pt x="21894" y="0"/>
                  </a:moveTo>
                  <a:cubicBezTo>
                    <a:pt x="9820" y="0"/>
                    <a:pt x="0" y="9796"/>
                    <a:pt x="0" y="21894"/>
                  </a:cubicBezTo>
                  <a:cubicBezTo>
                    <a:pt x="0" y="33968"/>
                    <a:pt x="9820" y="43764"/>
                    <a:pt x="21894" y="43764"/>
                  </a:cubicBezTo>
                  <a:cubicBezTo>
                    <a:pt x="33992" y="43764"/>
                    <a:pt x="43787" y="33968"/>
                    <a:pt x="43787" y="21894"/>
                  </a:cubicBezTo>
                  <a:cubicBezTo>
                    <a:pt x="43787" y="9796"/>
                    <a:pt x="33992" y="0"/>
                    <a:pt x="21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1233223" y="1014019"/>
              <a:ext cx="678469" cy="677859"/>
            </a:xfrm>
            <a:custGeom>
              <a:avLst/>
              <a:gdLst/>
              <a:ahLst/>
              <a:cxnLst/>
              <a:rect l="l" t="t" r="r" b="b"/>
              <a:pathLst>
                <a:path w="28948" h="28922" extrusionOk="0">
                  <a:moveTo>
                    <a:pt x="14475" y="1"/>
                  </a:moveTo>
                  <a:cubicBezTo>
                    <a:pt x="6491" y="1"/>
                    <a:pt x="1" y="6466"/>
                    <a:pt x="1" y="14473"/>
                  </a:cubicBezTo>
                  <a:cubicBezTo>
                    <a:pt x="1" y="22457"/>
                    <a:pt x="6491" y="28922"/>
                    <a:pt x="14475" y="28922"/>
                  </a:cubicBezTo>
                  <a:cubicBezTo>
                    <a:pt x="22482" y="28922"/>
                    <a:pt x="28947" y="22457"/>
                    <a:pt x="28947" y="14473"/>
                  </a:cubicBezTo>
                  <a:cubicBezTo>
                    <a:pt x="28947" y="6466"/>
                    <a:pt x="22482" y="1"/>
                    <a:pt x="144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1427812" y="1208574"/>
              <a:ext cx="289313" cy="288750"/>
            </a:xfrm>
            <a:custGeom>
              <a:avLst/>
              <a:gdLst/>
              <a:ahLst/>
              <a:cxnLst/>
              <a:rect l="l" t="t" r="r" b="b"/>
              <a:pathLst>
                <a:path w="12344" h="12320" extrusionOk="0">
                  <a:moveTo>
                    <a:pt x="6172" y="1"/>
                  </a:moveTo>
                  <a:cubicBezTo>
                    <a:pt x="2767" y="1"/>
                    <a:pt x="0" y="2744"/>
                    <a:pt x="0" y="6172"/>
                  </a:cubicBezTo>
                  <a:cubicBezTo>
                    <a:pt x="0" y="9577"/>
                    <a:pt x="2767" y="12320"/>
                    <a:pt x="6172" y="12320"/>
                  </a:cubicBezTo>
                  <a:cubicBezTo>
                    <a:pt x="9575" y="12320"/>
                    <a:pt x="12343" y="9577"/>
                    <a:pt x="12343" y="6172"/>
                  </a:cubicBezTo>
                  <a:cubicBezTo>
                    <a:pt x="12343" y="2744"/>
                    <a:pt x="9575" y="1"/>
                    <a:pt x="6172" y="1"/>
                  </a:cubicBezTo>
                  <a:close/>
                </a:path>
              </a:pathLst>
            </a:custGeom>
            <a:solidFill>
              <a:srgbClr val="BAA8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1566703" y="1023746"/>
              <a:ext cx="451172" cy="336984"/>
            </a:xfrm>
            <a:custGeom>
              <a:avLst/>
              <a:gdLst/>
              <a:ahLst/>
              <a:cxnLst/>
              <a:rect l="l" t="t" r="r" b="b"/>
              <a:pathLst>
                <a:path w="19250" h="14378" extrusionOk="0">
                  <a:moveTo>
                    <a:pt x="18818" y="0"/>
                  </a:moveTo>
                  <a:cubicBezTo>
                    <a:pt x="18738" y="0"/>
                    <a:pt x="18657" y="26"/>
                    <a:pt x="18587" y="76"/>
                  </a:cubicBezTo>
                  <a:lnTo>
                    <a:pt x="197" y="13666"/>
                  </a:lnTo>
                  <a:cubicBezTo>
                    <a:pt x="24" y="13790"/>
                    <a:pt x="1" y="14035"/>
                    <a:pt x="122" y="14205"/>
                  </a:cubicBezTo>
                  <a:cubicBezTo>
                    <a:pt x="197" y="14328"/>
                    <a:pt x="318" y="14377"/>
                    <a:pt x="442" y="14377"/>
                  </a:cubicBezTo>
                  <a:cubicBezTo>
                    <a:pt x="514" y="14377"/>
                    <a:pt x="612" y="14352"/>
                    <a:pt x="661" y="14303"/>
                  </a:cubicBezTo>
                  <a:lnTo>
                    <a:pt x="19054" y="712"/>
                  </a:lnTo>
                  <a:cubicBezTo>
                    <a:pt x="19224" y="589"/>
                    <a:pt x="19250" y="344"/>
                    <a:pt x="19126" y="174"/>
                  </a:cubicBezTo>
                  <a:cubicBezTo>
                    <a:pt x="19054" y="57"/>
                    <a:pt x="18937" y="0"/>
                    <a:pt x="18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917974" y="891737"/>
              <a:ext cx="157876" cy="199963"/>
            </a:xfrm>
            <a:custGeom>
              <a:avLst/>
              <a:gdLst/>
              <a:ahLst/>
              <a:cxnLst/>
              <a:rect l="l" t="t" r="r" b="b"/>
              <a:pathLst>
                <a:path w="6711" h="8500" extrusionOk="0">
                  <a:moveTo>
                    <a:pt x="6711" y="1"/>
                  </a:moveTo>
                  <a:lnTo>
                    <a:pt x="0" y="4728"/>
                  </a:lnTo>
                  <a:lnTo>
                    <a:pt x="0" y="8499"/>
                  </a:lnTo>
                  <a:lnTo>
                    <a:pt x="4164" y="5757"/>
                  </a:lnTo>
                  <a:lnTo>
                    <a:pt x="67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1919132" y="1025503"/>
              <a:ext cx="245672" cy="99891"/>
            </a:xfrm>
            <a:custGeom>
              <a:avLst/>
              <a:gdLst/>
              <a:ahLst/>
              <a:cxnLst/>
              <a:rect l="l" t="t" r="r" b="b"/>
              <a:pathLst>
                <a:path w="10482" h="4262" extrusionOk="0">
                  <a:moveTo>
                    <a:pt x="10482" y="1"/>
                  </a:moveTo>
                  <a:lnTo>
                    <a:pt x="4164" y="24"/>
                  </a:lnTo>
                  <a:lnTo>
                    <a:pt x="0" y="2743"/>
                  </a:lnTo>
                  <a:lnTo>
                    <a:pt x="3452" y="4262"/>
                  </a:lnTo>
                  <a:lnTo>
                    <a:pt x="10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926718" y="1655691"/>
              <a:ext cx="470109" cy="470086"/>
            </a:xfrm>
            <a:custGeom>
              <a:avLst/>
              <a:gdLst/>
              <a:ahLst/>
              <a:cxnLst/>
              <a:rect l="l" t="t" r="r" b="b"/>
              <a:pathLst>
                <a:path w="20058" h="20057" extrusionOk="0">
                  <a:moveTo>
                    <a:pt x="10041" y="1"/>
                  </a:moveTo>
                  <a:cubicBezTo>
                    <a:pt x="4506" y="1"/>
                    <a:pt x="0" y="4482"/>
                    <a:pt x="0" y="10016"/>
                  </a:cubicBezTo>
                  <a:cubicBezTo>
                    <a:pt x="0" y="15551"/>
                    <a:pt x="4506" y="20057"/>
                    <a:pt x="10041" y="20057"/>
                  </a:cubicBezTo>
                  <a:cubicBezTo>
                    <a:pt x="15575" y="20057"/>
                    <a:pt x="20058" y="15551"/>
                    <a:pt x="20058" y="10016"/>
                  </a:cubicBezTo>
                  <a:cubicBezTo>
                    <a:pt x="20058" y="4482"/>
                    <a:pt x="15575" y="1"/>
                    <a:pt x="100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083984" y="1767042"/>
              <a:ext cx="157875" cy="254273"/>
            </a:xfrm>
            <a:custGeom>
              <a:avLst/>
              <a:gdLst/>
              <a:ahLst/>
              <a:cxnLst/>
              <a:rect l="l" t="t" r="r" b="b"/>
              <a:pathLst>
                <a:path w="6736" h="10849" extrusionOk="0">
                  <a:moveTo>
                    <a:pt x="2890" y="2816"/>
                  </a:moveTo>
                  <a:lnTo>
                    <a:pt x="2890" y="4458"/>
                  </a:lnTo>
                  <a:cubicBezTo>
                    <a:pt x="2377" y="4286"/>
                    <a:pt x="2034" y="4066"/>
                    <a:pt x="2034" y="3674"/>
                  </a:cubicBezTo>
                  <a:cubicBezTo>
                    <a:pt x="2034" y="3282"/>
                    <a:pt x="2279" y="2963"/>
                    <a:pt x="2890" y="2816"/>
                  </a:cubicBezTo>
                  <a:close/>
                  <a:moveTo>
                    <a:pt x="4042" y="6441"/>
                  </a:moveTo>
                  <a:cubicBezTo>
                    <a:pt x="4532" y="6613"/>
                    <a:pt x="4874" y="6832"/>
                    <a:pt x="4874" y="7224"/>
                  </a:cubicBezTo>
                  <a:cubicBezTo>
                    <a:pt x="4874" y="7593"/>
                    <a:pt x="4604" y="7910"/>
                    <a:pt x="4042" y="8033"/>
                  </a:cubicBezTo>
                  <a:lnTo>
                    <a:pt x="4042" y="6441"/>
                  </a:lnTo>
                  <a:close/>
                  <a:moveTo>
                    <a:pt x="2890" y="1"/>
                  </a:moveTo>
                  <a:lnTo>
                    <a:pt x="2890" y="1274"/>
                  </a:lnTo>
                  <a:cubicBezTo>
                    <a:pt x="1054" y="1494"/>
                    <a:pt x="173" y="2548"/>
                    <a:pt x="173" y="3747"/>
                  </a:cubicBezTo>
                  <a:cubicBezTo>
                    <a:pt x="173" y="5412"/>
                    <a:pt x="1593" y="5829"/>
                    <a:pt x="2890" y="6147"/>
                  </a:cubicBezTo>
                  <a:lnTo>
                    <a:pt x="2890" y="8082"/>
                  </a:lnTo>
                  <a:cubicBezTo>
                    <a:pt x="2057" y="7984"/>
                    <a:pt x="1225" y="7691"/>
                    <a:pt x="637" y="7250"/>
                  </a:cubicBezTo>
                  <a:lnTo>
                    <a:pt x="0" y="8670"/>
                  </a:lnTo>
                  <a:cubicBezTo>
                    <a:pt x="637" y="9160"/>
                    <a:pt x="1740" y="9526"/>
                    <a:pt x="2890" y="9575"/>
                  </a:cubicBezTo>
                  <a:lnTo>
                    <a:pt x="2890" y="10849"/>
                  </a:lnTo>
                  <a:lnTo>
                    <a:pt x="4042" y="10849"/>
                  </a:lnTo>
                  <a:lnTo>
                    <a:pt x="4042" y="9552"/>
                  </a:lnTo>
                  <a:cubicBezTo>
                    <a:pt x="5854" y="9330"/>
                    <a:pt x="6736" y="8302"/>
                    <a:pt x="6736" y="7103"/>
                  </a:cubicBezTo>
                  <a:cubicBezTo>
                    <a:pt x="6736" y="5461"/>
                    <a:pt x="5315" y="5046"/>
                    <a:pt x="4042" y="4752"/>
                  </a:cubicBezTo>
                  <a:lnTo>
                    <a:pt x="4042" y="2767"/>
                  </a:lnTo>
                  <a:cubicBezTo>
                    <a:pt x="4604" y="2842"/>
                    <a:pt x="5217" y="3038"/>
                    <a:pt x="5805" y="3380"/>
                  </a:cubicBezTo>
                  <a:lnTo>
                    <a:pt x="6367" y="1960"/>
                  </a:lnTo>
                  <a:cubicBezTo>
                    <a:pt x="5756" y="1568"/>
                    <a:pt x="4898" y="1323"/>
                    <a:pt x="4042" y="1249"/>
                  </a:cubicBezTo>
                  <a:lnTo>
                    <a:pt x="40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707718" y="2430863"/>
              <a:ext cx="3100617" cy="879305"/>
            </a:xfrm>
            <a:custGeom>
              <a:avLst/>
              <a:gdLst/>
              <a:ahLst/>
              <a:cxnLst/>
              <a:rect l="l" t="t" r="r" b="b"/>
              <a:pathLst>
                <a:path w="132293" h="37517" extrusionOk="0">
                  <a:moveTo>
                    <a:pt x="130925" y="1"/>
                  </a:moveTo>
                  <a:cubicBezTo>
                    <a:pt x="130752" y="1"/>
                    <a:pt x="130576" y="39"/>
                    <a:pt x="130408" y="120"/>
                  </a:cubicBezTo>
                  <a:lnTo>
                    <a:pt x="106676" y="11411"/>
                  </a:lnTo>
                  <a:cubicBezTo>
                    <a:pt x="106579" y="11460"/>
                    <a:pt x="106457" y="11532"/>
                    <a:pt x="106383" y="11606"/>
                  </a:cubicBezTo>
                  <a:lnTo>
                    <a:pt x="89436" y="27548"/>
                  </a:lnTo>
                  <a:lnTo>
                    <a:pt x="57845" y="6170"/>
                  </a:lnTo>
                  <a:cubicBezTo>
                    <a:pt x="57633" y="6039"/>
                    <a:pt x="57399" y="5963"/>
                    <a:pt x="57165" y="5963"/>
                  </a:cubicBezTo>
                  <a:cubicBezTo>
                    <a:pt x="57047" y="5963"/>
                    <a:pt x="56930" y="5982"/>
                    <a:pt x="56816" y="6023"/>
                  </a:cubicBezTo>
                  <a:lnTo>
                    <a:pt x="30785" y="14104"/>
                  </a:lnTo>
                  <a:cubicBezTo>
                    <a:pt x="30710" y="14128"/>
                    <a:pt x="30638" y="14153"/>
                    <a:pt x="30589" y="14177"/>
                  </a:cubicBezTo>
                  <a:lnTo>
                    <a:pt x="12369" y="23336"/>
                  </a:lnTo>
                  <a:cubicBezTo>
                    <a:pt x="12245" y="23385"/>
                    <a:pt x="12124" y="23459"/>
                    <a:pt x="12049" y="23557"/>
                  </a:cubicBezTo>
                  <a:lnTo>
                    <a:pt x="467" y="35483"/>
                  </a:lnTo>
                  <a:cubicBezTo>
                    <a:pt x="1" y="35949"/>
                    <a:pt x="26" y="36707"/>
                    <a:pt x="490" y="37174"/>
                  </a:cubicBezTo>
                  <a:cubicBezTo>
                    <a:pt x="735" y="37418"/>
                    <a:pt x="1029" y="37516"/>
                    <a:pt x="1348" y="37516"/>
                  </a:cubicBezTo>
                  <a:cubicBezTo>
                    <a:pt x="1642" y="37516"/>
                    <a:pt x="1960" y="37393"/>
                    <a:pt x="2205" y="37148"/>
                  </a:cubicBezTo>
                  <a:lnTo>
                    <a:pt x="13642" y="25393"/>
                  </a:lnTo>
                  <a:lnTo>
                    <a:pt x="31592" y="16381"/>
                  </a:lnTo>
                  <a:lnTo>
                    <a:pt x="56963" y="8495"/>
                  </a:lnTo>
                  <a:lnTo>
                    <a:pt x="88874" y="30095"/>
                  </a:lnTo>
                  <a:cubicBezTo>
                    <a:pt x="89084" y="30232"/>
                    <a:pt x="89317" y="30297"/>
                    <a:pt x="89547" y="30297"/>
                  </a:cubicBezTo>
                  <a:cubicBezTo>
                    <a:pt x="89853" y="30297"/>
                    <a:pt x="90154" y="30183"/>
                    <a:pt x="90392" y="29974"/>
                  </a:cubicBezTo>
                  <a:lnTo>
                    <a:pt x="107901" y="13491"/>
                  </a:lnTo>
                  <a:lnTo>
                    <a:pt x="131436" y="2300"/>
                  </a:lnTo>
                  <a:cubicBezTo>
                    <a:pt x="132048" y="2030"/>
                    <a:pt x="132292" y="1295"/>
                    <a:pt x="132024" y="708"/>
                  </a:cubicBezTo>
                  <a:cubicBezTo>
                    <a:pt x="131811" y="265"/>
                    <a:pt x="131379" y="1"/>
                    <a:pt x="130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834586" y="2511160"/>
              <a:ext cx="20695" cy="822516"/>
            </a:xfrm>
            <a:custGeom>
              <a:avLst/>
              <a:gdLst/>
              <a:ahLst/>
              <a:cxnLst/>
              <a:rect l="l" t="t" r="r" b="b"/>
              <a:pathLst>
                <a:path w="883" h="35094" extrusionOk="0">
                  <a:moveTo>
                    <a:pt x="442" y="1"/>
                  </a:moveTo>
                  <a:cubicBezTo>
                    <a:pt x="197" y="1"/>
                    <a:pt x="1" y="197"/>
                    <a:pt x="1" y="442"/>
                  </a:cubicBezTo>
                  <a:lnTo>
                    <a:pt x="1" y="34653"/>
                  </a:lnTo>
                  <a:cubicBezTo>
                    <a:pt x="1" y="34898"/>
                    <a:pt x="197" y="35093"/>
                    <a:pt x="442" y="35093"/>
                  </a:cubicBezTo>
                  <a:cubicBezTo>
                    <a:pt x="686" y="35093"/>
                    <a:pt x="882" y="34898"/>
                    <a:pt x="882" y="34653"/>
                  </a:cubicBezTo>
                  <a:lnTo>
                    <a:pt x="882" y="442"/>
                  </a:lnTo>
                  <a:cubicBezTo>
                    <a:pt x="882" y="197"/>
                    <a:pt x="686" y="1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1389047" y="2511160"/>
              <a:ext cx="20695" cy="822516"/>
            </a:xfrm>
            <a:custGeom>
              <a:avLst/>
              <a:gdLst/>
              <a:ahLst/>
              <a:cxnLst/>
              <a:rect l="l" t="t" r="r" b="b"/>
              <a:pathLst>
                <a:path w="883" h="35094" extrusionOk="0">
                  <a:moveTo>
                    <a:pt x="441" y="1"/>
                  </a:moveTo>
                  <a:cubicBezTo>
                    <a:pt x="196" y="1"/>
                    <a:pt x="1" y="197"/>
                    <a:pt x="1" y="442"/>
                  </a:cubicBezTo>
                  <a:lnTo>
                    <a:pt x="1" y="34653"/>
                  </a:lnTo>
                  <a:cubicBezTo>
                    <a:pt x="1" y="34898"/>
                    <a:pt x="196" y="35093"/>
                    <a:pt x="441" y="35093"/>
                  </a:cubicBezTo>
                  <a:cubicBezTo>
                    <a:pt x="686" y="35093"/>
                    <a:pt x="882" y="34898"/>
                    <a:pt x="882" y="34653"/>
                  </a:cubicBezTo>
                  <a:lnTo>
                    <a:pt x="882" y="442"/>
                  </a:lnTo>
                  <a:cubicBezTo>
                    <a:pt x="882" y="197"/>
                    <a:pt x="686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1943507" y="2511160"/>
              <a:ext cx="20672" cy="822516"/>
            </a:xfrm>
            <a:custGeom>
              <a:avLst/>
              <a:gdLst/>
              <a:ahLst/>
              <a:cxnLst/>
              <a:rect l="l" t="t" r="r" b="b"/>
              <a:pathLst>
                <a:path w="882" h="35094" extrusionOk="0">
                  <a:moveTo>
                    <a:pt x="441" y="1"/>
                  </a:moveTo>
                  <a:cubicBezTo>
                    <a:pt x="196" y="1"/>
                    <a:pt x="0" y="197"/>
                    <a:pt x="0" y="442"/>
                  </a:cubicBezTo>
                  <a:lnTo>
                    <a:pt x="0" y="34653"/>
                  </a:lnTo>
                  <a:cubicBezTo>
                    <a:pt x="0" y="34898"/>
                    <a:pt x="196" y="35093"/>
                    <a:pt x="441" y="35093"/>
                  </a:cubicBezTo>
                  <a:cubicBezTo>
                    <a:pt x="686" y="35093"/>
                    <a:pt x="882" y="34898"/>
                    <a:pt x="882" y="34653"/>
                  </a:cubicBezTo>
                  <a:lnTo>
                    <a:pt x="882" y="442"/>
                  </a:lnTo>
                  <a:cubicBezTo>
                    <a:pt x="882" y="197"/>
                    <a:pt x="686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2497968" y="2511160"/>
              <a:ext cx="20672" cy="822516"/>
            </a:xfrm>
            <a:custGeom>
              <a:avLst/>
              <a:gdLst/>
              <a:ahLst/>
              <a:cxnLst/>
              <a:rect l="l" t="t" r="r" b="b"/>
              <a:pathLst>
                <a:path w="882" h="35094" extrusionOk="0">
                  <a:moveTo>
                    <a:pt x="441" y="1"/>
                  </a:moveTo>
                  <a:cubicBezTo>
                    <a:pt x="196" y="1"/>
                    <a:pt x="0" y="197"/>
                    <a:pt x="0" y="442"/>
                  </a:cubicBezTo>
                  <a:lnTo>
                    <a:pt x="0" y="34653"/>
                  </a:lnTo>
                  <a:cubicBezTo>
                    <a:pt x="0" y="34898"/>
                    <a:pt x="196" y="35093"/>
                    <a:pt x="441" y="35093"/>
                  </a:cubicBezTo>
                  <a:cubicBezTo>
                    <a:pt x="686" y="35093"/>
                    <a:pt x="882" y="34898"/>
                    <a:pt x="882" y="34653"/>
                  </a:cubicBezTo>
                  <a:lnTo>
                    <a:pt x="882" y="442"/>
                  </a:lnTo>
                  <a:cubicBezTo>
                    <a:pt x="882" y="197"/>
                    <a:pt x="686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052406" y="2511160"/>
              <a:ext cx="20695" cy="822516"/>
            </a:xfrm>
            <a:custGeom>
              <a:avLst/>
              <a:gdLst/>
              <a:ahLst/>
              <a:cxnLst/>
              <a:rect l="l" t="t" r="r" b="b"/>
              <a:pathLst>
                <a:path w="883" h="35094" extrusionOk="0">
                  <a:moveTo>
                    <a:pt x="442" y="1"/>
                  </a:moveTo>
                  <a:cubicBezTo>
                    <a:pt x="197" y="1"/>
                    <a:pt x="1" y="197"/>
                    <a:pt x="1" y="442"/>
                  </a:cubicBezTo>
                  <a:lnTo>
                    <a:pt x="1" y="34653"/>
                  </a:lnTo>
                  <a:cubicBezTo>
                    <a:pt x="1" y="34898"/>
                    <a:pt x="197" y="35093"/>
                    <a:pt x="442" y="35093"/>
                  </a:cubicBezTo>
                  <a:cubicBezTo>
                    <a:pt x="687" y="35093"/>
                    <a:pt x="882" y="34898"/>
                    <a:pt x="882" y="34653"/>
                  </a:cubicBezTo>
                  <a:lnTo>
                    <a:pt x="882" y="442"/>
                  </a:lnTo>
                  <a:cubicBezTo>
                    <a:pt x="882" y="197"/>
                    <a:pt x="687" y="1"/>
                    <a:pt x="4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606867" y="2511160"/>
              <a:ext cx="20695" cy="822516"/>
            </a:xfrm>
            <a:custGeom>
              <a:avLst/>
              <a:gdLst/>
              <a:ahLst/>
              <a:cxnLst/>
              <a:rect l="l" t="t" r="r" b="b"/>
              <a:pathLst>
                <a:path w="883" h="35094" extrusionOk="0">
                  <a:moveTo>
                    <a:pt x="441" y="1"/>
                  </a:moveTo>
                  <a:cubicBezTo>
                    <a:pt x="197" y="1"/>
                    <a:pt x="1" y="197"/>
                    <a:pt x="1" y="442"/>
                  </a:cubicBezTo>
                  <a:lnTo>
                    <a:pt x="1" y="34653"/>
                  </a:lnTo>
                  <a:cubicBezTo>
                    <a:pt x="1" y="34898"/>
                    <a:pt x="197" y="35093"/>
                    <a:pt x="441" y="35093"/>
                  </a:cubicBezTo>
                  <a:cubicBezTo>
                    <a:pt x="686" y="35093"/>
                    <a:pt x="882" y="34898"/>
                    <a:pt x="882" y="34653"/>
                  </a:cubicBezTo>
                  <a:lnTo>
                    <a:pt x="882" y="442"/>
                  </a:lnTo>
                  <a:cubicBezTo>
                    <a:pt x="882" y="197"/>
                    <a:pt x="686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3022570" y="1957261"/>
              <a:ext cx="93563" cy="256008"/>
            </a:xfrm>
            <a:custGeom>
              <a:avLst/>
              <a:gdLst/>
              <a:ahLst/>
              <a:cxnLst/>
              <a:rect l="l" t="t" r="r" b="b"/>
              <a:pathLst>
                <a:path w="3992" h="10923" extrusionOk="0">
                  <a:moveTo>
                    <a:pt x="2009" y="1"/>
                  </a:moveTo>
                  <a:cubicBezTo>
                    <a:pt x="906" y="1"/>
                    <a:pt x="0" y="882"/>
                    <a:pt x="0" y="1985"/>
                  </a:cubicBezTo>
                  <a:lnTo>
                    <a:pt x="0" y="8915"/>
                  </a:lnTo>
                  <a:cubicBezTo>
                    <a:pt x="0" y="10018"/>
                    <a:pt x="906" y="10923"/>
                    <a:pt x="2009" y="10923"/>
                  </a:cubicBezTo>
                  <a:cubicBezTo>
                    <a:pt x="3110" y="10923"/>
                    <a:pt x="3991" y="10018"/>
                    <a:pt x="3991" y="8915"/>
                  </a:cubicBezTo>
                  <a:lnTo>
                    <a:pt x="3991" y="1985"/>
                  </a:lnTo>
                  <a:cubicBezTo>
                    <a:pt x="3991" y="882"/>
                    <a:pt x="3110" y="1"/>
                    <a:pt x="2009" y="1"/>
                  </a:cubicBezTo>
                  <a:close/>
                </a:path>
              </a:pathLst>
            </a:custGeom>
            <a:solidFill>
              <a:srgbClr val="839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3209672" y="1880339"/>
              <a:ext cx="93562" cy="332930"/>
            </a:xfrm>
            <a:custGeom>
              <a:avLst/>
              <a:gdLst/>
              <a:ahLst/>
              <a:cxnLst/>
              <a:rect l="l" t="t" r="r" b="b"/>
              <a:pathLst>
                <a:path w="3992" h="14205" extrusionOk="0">
                  <a:moveTo>
                    <a:pt x="2009" y="1"/>
                  </a:moveTo>
                  <a:cubicBezTo>
                    <a:pt x="906" y="1"/>
                    <a:pt x="1" y="908"/>
                    <a:pt x="1" y="2009"/>
                  </a:cubicBezTo>
                  <a:lnTo>
                    <a:pt x="1" y="12197"/>
                  </a:lnTo>
                  <a:cubicBezTo>
                    <a:pt x="1" y="13300"/>
                    <a:pt x="906" y="14205"/>
                    <a:pt x="2009" y="14205"/>
                  </a:cubicBezTo>
                  <a:cubicBezTo>
                    <a:pt x="3110" y="14205"/>
                    <a:pt x="3992" y="13300"/>
                    <a:pt x="3992" y="12197"/>
                  </a:cubicBezTo>
                  <a:lnTo>
                    <a:pt x="3992" y="2009"/>
                  </a:lnTo>
                  <a:cubicBezTo>
                    <a:pt x="3992" y="908"/>
                    <a:pt x="3110" y="1"/>
                    <a:pt x="2009" y="1"/>
                  </a:cubicBezTo>
                  <a:close/>
                </a:path>
              </a:pathLst>
            </a:custGeom>
            <a:solidFill>
              <a:srgbClr val="A6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396796" y="2020988"/>
              <a:ext cx="93563" cy="192281"/>
            </a:xfrm>
            <a:custGeom>
              <a:avLst/>
              <a:gdLst/>
              <a:ahLst/>
              <a:cxnLst/>
              <a:rect l="l" t="t" r="r" b="b"/>
              <a:pathLst>
                <a:path w="3992" h="8204" extrusionOk="0">
                  <a:moveTo>
                    <a:pt x="2009" y="1"/>
                  </a:moveTo>
                  <a:cubicBezTo>
                    <a:pt x="906" y="1"/>
                    <a:pt x="0" y="883"/>
                    <a:pt x="0" y="1984"/>
                  </a:cubicBezTo>
                  <a:lnTo>
                    <a:pt x="0" y="6196"/>
                  </a:lnTo>
                  <a:cubicBezTo>
                    <a:pt x="0" y="7299"/>
                    <a:pt x="906" y="8204"/>
                    <a:pt x="2009" y="8204"/>
                  </a:cubicBezTo>
                  <a:cubicBezTo>
                    <a:pt x="3110" y="8204"/>
                    <a:pt x="3991" y="7299"/>
                    <a:pt x="3991" y="6196"/>
                  </a:cubicBezTo>
                  <a:lnTo>
                    <a:pt x="3991" y="1984"/>
                  </a:lnTo>
                  <a:cubicBezTo>
                    <a:pt x="3991" y="883"/>
                    <a:pt x="3110" y="1"/>
                    <a:pt x="2009" y="1"/>
                  </a:cubicBezTo>
                  <a:close/>
                </a:path>
              </a:pathLst>
            </a:custGeom>
            <a:solidFill>
              <a:srgbClr val="839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583921" y="1841925"/>
              <a:ext cx="93539" cy="371344"/>
            </a:xfrm>
            <a:custGeom>
              <a:avLst/>
              <a:gdLst/>
              <a:ahLst/>
              <a:cxnLst/>
              <a:rect l="l" t="t" r="r" b="b"/>
              <a:pathLst>
                <a:path w="3991" h="15844" extrusionOk="0">
                  <a:moveTo>
                    <a:pt x="2008" y="0"/>
                  </a:moveTo>
                  <a:cubicBezTo>
                    <a:pt x="905" y="0"/>
                    <a:pt x="0" y="882"/>
                    <a:pt x="0" y="1983"/>
                  </a:cubicBezTo>
                  <a:lnTo>
                    <a:pt x="0" y="13836"/>
                  </a:lnTo>
                  <a:cubicBezTo>
                    <a:pt x="0" y="14939"/>
                    <a:pt x="905" y="15844"/>
                    <a:pt x="2008" y="15844"/>
                  </a:cubicBezTo>
                  <a:cubicBezTo>
                    <a:pt x="3109" y="15844"/>
                    <a:pt x="3991" y="14939"/>
                    <a:pt x="3991" y="13836"/>
                  </a:cubicBezTo>
                  <a:lnTo>
                    <a:pt x="3991" y="1983"/>
                  </a:lnTo>
                  <a:cubicBezTo>
                    <a:pt x="3991" y="882"/>
                    <a:pt x="3109" y="0"/>
                    <a:pt x="2008" y="0"/>
                  </a:cubicBezTo>
                  <a:close/>
                </a:path>
              </a:pathLst>
            </a:custGeom>
            <a:solidFill>
              <a:srgbClr val="A6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771023" y="1676621"/>
              <a:ext cx="93563" cy="536648"/>
            </a:xfrm>
            <a:custGeom>
              <a:avLst/>
              <a:gdLst/>
              <a:ahLst/>
              <a:cxnLst/>
              <a:rect l="l" t="t" r="r" b="b"/>
              <a:pathLst>
                <a:path w="3992" h="22897" extrusionOk="0">
                  <a:moveTo>
                    <a:pt x="2009" y="0"/>
                  </a:moveTo>
                  <a:cubicBezTo>
                    <a:pt x="906" y="0"/>
                    <a:pt x="1" y="905"/>
                    <a:pt x="1" y="2008"/>
                  </a:cubicBezTo>
                  <a:lnTo>
                    <a:pt x="1" y="20889"/>
                  </a:lnTo>
                  <a:cubicBezTo>
                    <a:pt x="1" y="21992"/>
                    <a:pt x="906" y="22897"/>
                    <a:pt x="2009" y="22897"/>
                  </a:cubicBezTo>
                  <a:cubicBezTo>
                    <a:pt x="3110" y="22897"/>
                    <a:pt x="3991" y="21992"/>
                    <a:pt x="3991" y="20889"/>
                  </a:cubicBezTo>
                  <a:lnTo>
                    <a:pt x="3991" y="2008"/>
                  </a:lnTo>
                  <a:cubicBezTo>
                    <a:pt x="3991" y="905"/>
                    <a:pt x="3110" y="0"/>
                    <a:pt x="2009" y="0"/>
                  </a:cubicBezTo>
                  <a:close/>
                </a:path>
              </a:pathLst>
            </a:custGeom>
            <a:solidFill>
              <a:srgbClr val="839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731925" y="3282300"/>
              <a:ext cx="1154273" cy="1154297"/>
            </a:xfrm>
            <a:custGeom>
              <a:avLst/>
              <a:gdLst/>
              <a:ahLst/>
              <a:cxnLst/>
              <a:rect l="l" t="t" r="r" b="b"/>
              <a:pathLst>
                <a:path w="49249" h="49250" extrusionOk="0">
                  <a:moveTo>
                    <a:pt x="24931" y="7274"/>
                  </a:moveTo>
                  <a:cubicBezTo>
                    <a:pt x="25199" y="7274"/>
                    <a:pt x="25493" y="7298"/>
                    <a:pt x="25764" y="7298"/>
                  </a:cubicBezTo>
                  <a:cubicBezTo>
                    <a:pt x="25787" y="7323"/>
                    <a:pt x="25813" y="7323"/>
                    <a:pt x="25836" y="7323"/>
                  </a:cubicBezTo>
                  <a:cubicBezTo>
                    <a:pt x="34874" y="7935"/>
                    <a:pt x="41976" y="15454"/>
                    <a:pt x="41976" y="24613"/>
                  </a:cubicBezTo>
                  <a:cubicBezTo>
                    <a:pt x="41976" y="33796"/>
                    <a:pt x="34874" y="41315"/>
                    <a:pt x="25836" y="41926"/>
                  </a:cubicBezTo>
                  <a:lnTo>
                    <a:pt x="25787" y="41926"/>
                  </a:lnTo>
                  <a:cubicBezTo>
                    <a:pt x="25493" y="41952"/>
                    <a:pt x="25199" y="41975"/>
                    <a:pt x="24931" y="41975"/>
                  </a:cubicBezTo>
                  <a:lnTo>
                    <a:pt x="24637" y="41975"/>
                  </a:lnTo>
                  <a:cubicBezTo>
                    <a:pt x="15037" y="41975"/>
                    <a:pt x="7273" y="34213"/>
                    <a:pt x="7273" y="24613"/>
                  </a:cubicBezTo>
                  <a:cubicBezTo>
                    <a:pt x="7273" y="15037"/>
                    <a:pt x="15037" y="7274"/>
                    <a:pt x="24637" y="7274"/>
                  </a:cubicBezTo>
                  <a:close/>
                  <a:moveTo>
                    <a:pt x="24637" y="0"/>
                  </a:moveTo>
                  <a:cubicBezTo>
                    <a:pt x="11021" y="0"/>
                    <a:pt x="1" y="11020"/>
                    <a:pt x="1" y="24613"/>
                  </a:cubicBezTo>
                  <a:cubicBezTo>
                    <a:pt x="1" y="38229"/>
                    <a:pt x="11021" y="49249"/>
                    <a:pt x="24637" y="49249"/>
                  </a:cubicBezTo>
                  <a:cubicBezTo>
                    <a:pt x="25102" y="49249"/>
                    <a:pt x="25568" y="49224"/>
                    <a:pt x="26009" y="49200"/>
                  </a:cubicBezTo>
                  <a:cubicBezTo>
                    <a:pt x="26107" y="49200"/>
                    <a:pt x="26179" y="49200"/>
                    <a:pt x="26277" y="49175"/>
                  </a:cubicBezTo>
                  <a:lnTo>
                    <a:pt x="26351" y="49175"/>
                  </a:lnTo>
                  <a:cubicBezTo>
                    <a:pt x="39135" y="48293"/>
                    <a:pt x="49248" y="37641"/>
                    <a:pt x="49248" y="24613"/>
                  </a:cubicBezTo>
                  <a:cubicBezTo>
                    <a:pt x="49248" y="11608"/>
                    <a:pt x="39135" y="956"/>
                    <a:pt x="26351" y="74"/>
                  </a:cubicBezTo>
                  <a:lnTo>
                    <a:pt x="26277" y="74"/>
                  </a:lnTo>
                  <a:cubicBezTo>
                    <a:pt x="26179" y="49"/>
                    <a:pt x="26107" y="49"/>
                    <a:pt x="26009" y="49"/>
                  </a:cubicBezTo>
                  <a:cubicBezTo>
                    <a:pt x="25542" y="25"/>
                    <a:pt x="25102" y="0"/>
                    <a:pt x="246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2316246" y="3290996"/>
              <a:ext cx="569953" cy="1136742"/>
            </a:xfrm>
            <a:custGeom>
              <a:avLst/>
              <a:gdLst/>
              <a:ahLst/>
              <a:cxnLst/>
              <a:rect l="l" t="t" r="r" b="b"/>
              <a:pathLst>
                <a:path w="24318" h="48501" extrusionOk="0">
                  <a:moveTo>
                    <a:pt x="3623" y="0"/>
                  </a:moveTo>
                  <a:cubicBezTo>
                    <a:pt x="1662" y="0"/>
                    <a:pt x="0" y="1588"/>
                    <a:pt x="0" y="3645"/>
                  </a:cubicBezTo>
                  <a:cubicBezTo>
                    <a:pt x="0" y="5409"/>
                    <a:pt x="1274" y="6878"/>
                    <a:pt x="3011" y="7221"/>
                  </a:cubicBezTo>
                  <a:cubicBezTo>
                    <a:pt x="10995" y="8765"/>
                    <a:pt x="17045" y="15792"/>
                    <a:pt x="17045" y="24242"/>
                  </a:cubicBezTo>
                  <a:cubicBezTo>
                    <a:pt x="17045" y="32715"/>
                    <a:pt x="10995" y="39743"/>
                    <a:pt x="3011" y="41287"/>
                  </a:cubicBezTo>
                  <a:cubicBezTo>
                    <a:pt x="1274" y="41630"/>
                    <a:pt x="0" y="43099"/>
                    <a:pt x="0" y="44862"/>
                  </a:cubicBezTo>
                  <a:cubicBezTo>
                    <a:pt x="0" y="46928"/>
                    <a:pt x="1676" y="48501"/>
                    <a:pt x="3649" y="48501"/>
                  </a:cubicBezTo>
                  <a:cubicBezTo>
                    <a:pt x="3874" y="48501"/>
                    <a:pt x="4103" y="48480"/>
                    <a:pt x="4334" y="48438"/>
                  </a:cubicBezTo>
                  <a:cubicBezTo>
                    <a:pt x="15722" y="46257"/>
                    <a:pt x="24317" y="36265"/>
                    <a:pt x="24317" y="24242"/>
                  </a:cubicBezTo>
                  <a:cubicBezTo>
                    <a:pt x="24317" y="12242"/>
                    <a:pt x="15722" y="2225"/>
                    <a:pt x="4334" y="70"/>
                  </a:cubicBezTo>
                  <a:cubicBezTo>
                    <a:pt x="4094" y="23"/>
                    <a:pt x="3856" y="0"/>
                    <a:pt x="3623" y="0"/>
                  </a:cubicBezTo>
                  <a:close/>
                </a:path>
              </a:pathLst>
            </a:custGeom>
            <a:solidFill>
              <a:srgbClr val="A680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>
          <a:extLst>
            <a:ext uri="{FF2B5EF4-FFF2-40B4-BE49-F238E27FC236}">
              <a16:creationId xmlns:a16="http://schemas.microsoft.com/office/drawing/2014/main" id="{E8981709-4F1C-D284-EF03-E2D3E6EAF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>
            <a:extLst>
              <a:ext uri="{FF2B5EF4-FFF2-40B4-BE49-F238E27FC236}">
                <a16:creationId xmlns:a16="http://schemas.microsoft.com/office/drawing/2014/main" id="{242F796D-3C99-93A9-2BF6-4E6DB3EEDE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18500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Section 2 - Database Infrastructure</a:t>
            </a:r>
            <a:endParaRPr dirty="0"/>
          </a:p>
        </p:txBody>
      </p:sp>
      <p:sp>
        <p:nvSpPr>
          <p:cNvPr id="473" name="Google Shape;473;p24">
            <a:extLst>
              <a:ext uri="{FF2B5EF4-FFF2-40B4-BE49-F238E27FC236}">
                <a16:creationId xmlns:a16="http://schemas.microsoft.com/office/drawing/2014/main" id="{1D7F76E4-DB81-404F-7240-B4E15BAA7A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927600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Dockerfile</a:t>
            </a:r>
            <a:r>
              <a:rPr lang="en-US" sz="2400" dirty="0"/>
              <a:t> + DDL</a:t>
            </a:r>
            <a:endParaRPr sz="2400" dirty="0"/>
          </a:p>
        </p:txBody>
      </p:sp>
      <p:grpSp>
        <p:nvGrpSpPr>
          <p:cNvPr id="2" name="Google Shape;482;p24">
            <a:extLst>
              <a:ext uri="{FF2B5EF4-FFF2-40B4-BE49-F238E27FC236}">
                <a16:creationId xmlns:a16="http://schemas.microsoft.com/office/drawing/2014/main" id="{DCC3BB33-1BD0-F323-98E8-8DAA3A65EAD2}"/>
              </a:ext>
            </a:extLst>
          </p:cNvPr>
          <p:cNvGrpSpPr/>
          <p:nvPr/>
        </p:nvGrpSpPr>
        <p:grpSpPr>
          <a:xfrm>
            <a:off x="500658" y="1436700"/>
            <a:ext cx="6668825" cy="624700"/>
            <a:chOff x="5455000" y="4100300"/>
            <a:chExt cx="2810100" cy="624700"/>
          </a:xfrm>
        </p:grpSpPr>
        <p:sp>
          <p:nvSpPr>
            <p:cNvPr id="3" name="Google Shape;483;p24">
              <a:extLst>
                <a:ext uri="{FF2B5EF4-FFF2-40B4-BE49-F238E27FC236}">
                  <a16:creationId xmlns:a16="http://schemas.microsoft.com/office/drawing/2014/main" id="{94390B1F-6E38-6F4B-FBA6-1338A211E2ED}"/>
                </a:ext>
              </a:extLst>
            </p:cNvPr>
            <p:cNvSpPr txBox="1"/>
            <p:nvPr/>
          </p:nvSpPr>
          <p:spPr>
            <a:xfrm>
              <a:off x="5455000" y="4194300"/>
              <a:ext cx="2810100" cy="5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" name="Google Shape;484;p24">
              <a:extLst>
                <a:ext uri="{FF2B5EF4-FFF2-40B4-BE49-F238E27FC236}">
                  <a16:creationId xmlns:a16="http://schemas.microsoft.com/office/drawing/2014/main" id="{4B09AA38-1D0C-1CB1-D775-0E1040B1E222}"/>
                </a:ext>
              </a:extLst>
            </p:cNvPr>
            <p:cNvSpPr txBox="1"/>
            <p:nvPr/>
          </p:nvSpPr>
          <p:spPr>
            <a:xfrm>
              <a:off x="5455000" y="4100300"/>
              <a:ext cx="2486193" cy="3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5FA9730-1568-BE9C-0FEB-BBDCEB3A6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763" y="1278906"/>
            <a:ext cx="2619132" cy="3657881"/>
          </a:xfrm>
          <a:prstGeom prst="rect">
            <a:avLst/>
          </a:prstGeom>
        </p:spPr>
      </p:pic>
      <p:sp>
        <p:nvSpPr>
          <p:cNvPr id="8" name="Google Shape;475;p24">
            <a:extLst>
              <a:ext uri="{FF2B5EF4-FFF2-40B4-BE49-F238E27FC236}">
                <a16:creationId xmlns:a16="http://schemas.microsoft.com/office/drawing/2014/main" id="{9B2D8002-2A53-DB0B-80B3-182250ECAF8C}"/>
              </a:ext>
            </a:extLst>
          </p:cNvPr>
          <p:cNvSpPr txBox="1"/>
          <p:nvPr/>
        </p:nvSpPr>
        <p:spPr>
          <a:xfrm>
            <a:off x="309336" y="3040795"/>
            <a:ext cx="3279512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Dockerfile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Pulls the latest </a:t>
            </a:r>
            <a:r>
              <a:rPr lang="en-US" sz="1200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postgres</a:t>
            </a: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image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Sets env variables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Copies the DDL script 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that will create the tables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CDBAC7-8B04-1AAC-121F-F77F31196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39" y="1530699"/>
            <a:ext cx="3504595" cy="12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194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>
          <a:extLst>
            <a:ext uri="{FF2B5EF4-FFF2-40B4-BE49-F238E27FC236}">
              <a16:creationId xmlns:a16="http://schemas.microsoft.com/office/drawing/2014/main" id="{11F7806D-A8AF-1342-147B-C038AD972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>
            <a:extLst>
              <a:ext uri="{FF2B5EF4-FFF2-40B4-BE49-F238E27FC236}">
                <a16:creationId xmlns:a16="http://schemas.microsoft.com/office/drawing/2014/main" id="{62371F64-D8F1-7D92-FAEE-268B987021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18500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Section 2 - Database Infrastructure</a:t>
            </a:r>
            <a:endParaRPr dirty="0"/>
          </a:p>
        </p:txBody>
      </p:sp>
      <p:sp>
        <p:nvSpPr>
          <p:cNvPr id="473" name="Google Shape;473;p24">
            <a:extLst>
              <a:ext uri="{FF2B5EF4-FFF2-40B4-BE49-F238E27FC236}">
                <a16:creationId xmlns:a16="http://schemas.microsoft.com/office/drawing/2014/main" id="{AA08F71F-506C-C3E8-C589-CEFA21F97C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927600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Dockerfile</a:t>
            </a:r>
            <a:r>
              <a:rPr lang="en-US" sz="2400" dirty="0"/>
              <a:t> + DDL</a:t>
            </a:r>
            <a:endParaRPr sz="2400" dirty="0"/>
          </a:p>
        </p:txBody>
      </p:sp>
      <p:grpSp>
        <p:nvGrpSpPr>
          <p:cNvPr id="2" name="Google Shape;482;p24">
            <a:extLst>
              <a:ext uri="{FF2B5EF4-FFF2-40B4-BE49-F238E27FC236}">
                <a16:creationId xmlns:a16="http://schemas.microsoft.com/office/drawing/2014/main" id="{E637EB97-BCE3-252B-1D92-2FB265E066EB}"/>
              </a:ext>
            </a:extLst>
          </p:cNvPr>
          <p:cNvGrpSpPr/>
          <p:nvPr/>
        </p:nvGrpSpPr>
        <p:grpSpPr>
          <a:xfrm>
            <a:off x="500658" y="1436700"/>
            <a:ext cx="6668825" cy="624700"/>
            <a:chOff x="5455000" y="4100300"/>
            <a:chExt cx="2810100" cy="624700"/>
          </a:xfrm>
        </p:grpSpPr>
        <p:sp>
          <p:nvSpPr>
            <p:cNvPr id="3" name="Google Shape;483;p24">
              <a:extLst>
                <a:ext uri="{FF2B5EF4-FFF2-40B4-BE49-F238E27FC236}">
                  <a16:creationId xmlns:a16="http://schemas.microsoft.com/office/drawing/2014/main" id="{CFAFC18C-EA6B-970D-0722-6C3500BCED69}"/>
                </a:ext>
              </a:extLst>
            </p:cNvPr>
            <p:cNvSpPr txBox="1"/>
            <p:nvPr/>
          </p:nvSpPr>
          <p:spPr>
            <a:xfrm>
              <a:off x="5455000" y="4194300"/>
              <a:ext cx="2810100" cy="5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" name="Google Shape;484;p24">
              <a:extLst>
                <a:ext uri="{FF2B5EF4-FFF2-40B4-BE49-F238E27FC236}">
                  <a16:creationId xmlns:a16="http://schemas.microsoft.com/office/drawing/2014/main" id="{562B544E-2A59-897A-150A-CEB01B52096A}"/>
                </a:ext>
              </a:extLst>
            </p:cNvPr>
            <p:cNvSpPr txBox="1"/>
            <p:nvPr/>
          </p:nvSpPr>
          <p:spPr>
            <a:xfrm>
              <a:off x="5455000" y="4100300"/>
              <a:ext cx="2486193" cy="3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6CB4C650-F9A7-2295-55CD-A0A8E69DF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64" y="1151121"/>
            <a:ext cx="2619132" cy="3657881"/>
          </a:xfrm>
          <a:prstGeom prst="rect">
            <a:avLst/>
          </a:prstGeom>
        </p:spPr>
      </p:pic>
      <p:pic>
        <p:nvPicPr>
          <p:cNvPr id="10" name="Picture 9" descr="A diagram of a salesforce&#10;&#10;AI-generated content may be incorrect.">
            <a:extLst>
              <a:ext uri="{FF2B5EF4-FFF2-40B4-BE49-F238E27FC236}">
                <a16:creationId xmlns:a16="http://schemas.microsoft.com/office/drawing/2014/main" id="{2D993CF0-4ADC-ADE5-F50F-B37315CD1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555" y="1593900"/>
            <a:ext cx="4289222" cy="2990156"/>
          </a:xfrm>
          <a:prstGeom prst="rect">
            <a:avLst/>
          </a:prstGeom>
        </p:spPr>
      </p:pic>
      <p:sp>
        <p:nvSpPr>
          <p:cNvPr id="5" name="Google Shape;475;p24">
            <a:extLst>
              <a:ext uri="{FF2B5EF4-FFF2-40B4-BE49-F238E27FC236}">
                <a16:creationId xmlns:a16="http://schemas.microsoft.com/office/drawing/2014/main" id="{1976E25B-C918-6536-4507-2861562B7372}"/>
              </a:ext>
            </a:extLst>
          </p:cNvPr>
          <p:cNvSpPr txBox="1"/>
          <p:nvPr/>
        </p:nvSpPr>
        <p:spPr>
          <a:xfrm>
            <a:off x="6304499" y="2571750"/>
            <a:ext cx="3279512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DDL statement and ER diagram for the 5 tables to be created: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Manufacturers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Salespersons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Cars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Customers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Transactions</a:t>
            </a:r>
            <a:endParaRPr lang="en-US"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24828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>
          <a:extLst>
            <a:ext uri="{FF2B5EF4-FFF2-40B4-BE49-F238E27FC236}">
              <a16:creationId xmlns:a16="http://schemas.microsoft.com/office/drawing/2014/main" id="{76425736-BD8C-9259-B074-BD56964B2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>
            <a:extLst>
              <a:ext uri="{FF2B5EF4-FFF2-40B4-BE49-F238E27FC236}">
                <a16:creationId xmlns:a16="http://schemas.microsoft.com/office/drawing/2014/main" id="{592DBE81-25B3-D04D-B0A2-4991734C6B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18500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Section 2 - Database Infrastructure</a:t>
            </a:r>
            <a:endParaRPr dirty="0"/>
          </a:p>
        </p:txBody>
      </p:sp>
      <p:sp>
        <p:nvSpPr>
          <p:cNvPr id="473" name="Google Shape;473;p24">
            <a:extLst>
              <a:ext uri="{FF2B5EF4-FFF2-40B4-BE49-F238E27FC236}">
                <a16:creationId xmlns:a16="http://schemas.microsoft.com/office/drawing/2014/main" id="{B041BF10-B99F-E889-F776-167CA26A01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927600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Steps to Run</a:t>
            </a:r>
            <a:endParaRPr sz="2400" dirty="0"/>
          </a:p>
        </p:txBody>
      </p:sp>
      <p:grpSp>
        <p:nvGrpSpPr>
          <p:cNvPr id="2" name="Google Shape;482;p24">
            <a:extLst>
              <a:ext uri="{FF2B5EF4-FFF2-40B4-BE49-F238E27FC236}">
                <a16:creationId xmlns:a16="http://schemas.microsoft.com/office/drawing/2014/main" id="{C23CB6A3-633A-4CA1-B8E5-9126425183C6}"/>
              </a:ext>
            </a:extLst>
          </p:cNvPr>
          <p:cNvGrpSpPr/>
          <p:nvPr/>
        </p:nvGrpSpPr>
        <p:grpSpPr>
          <a:xfrm>
            <a:off x="500658" y="1436700"/>
            <a:ext cx="6668825" cy="624700"/>
            <a:chOff x="5455000" y="4100300"/>
            <a:chExt cx="2810100" cy="624700"/>
          </a:xfrm>
        </p:grpSpPr>
        <p:sp>
          <p:nvSpPr>
            <p:cNvPr id="3" name="Google Shape;483;p24">
              <a:extLst>
                <a:ext uri="{FF2B5EF4-FFF2-40B4-BE49-F238E27FC236}">
                  <a16:creationId xmlns:a16="http://schemas.microsoft.com/office/drawing/2014/main" id="{BD3FB80A-EFFE-0AB4-E30C-0382960F9324}"/>
                </a:ext>
              </a:extLst>
            </p:cNvPr>
            <p:cNvSpPr txBox="1"/>
            <p:nvPr/>
          </p:nvSpPr>
          <p:spPr>
            <a:xfrm>
              <a:off x="5455000" y="4194300"/>
              <a:ext cx="2810100" cy="5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" name="Google Shape;484;p24">
              <a:extLst>
                <a:ext uri="{FF2B5EF4-FFF2-40B4-BE49-F238E27FC236}">
                  <a16:creationId xmlns:a16="http://schemas.microsoft.com/office/drawing/2014/main" id="{36947963-80E4-4586-9C4C-689CDFEF8B51}"/>
                </a:ext>
              </a:extLst>
            </p:cNvPr>
            <p:cNvSpPr txBox="1"/>
            <p:nvPr/>
          </p:nvSpPr>
          <p:spPr>
            <a:xfrm>
              <a:off x="5455000" y="4100300"/>
              <a:ext cx="2486193" cy="3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F6C242A-ED0D-5FF5-69E5-D956CD735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8" y="1296140"/>
            <a:ext cx="3707565" cy="3571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FE89B6-5F0C-C8C2-526D-45656D1879FC}"/>
              </a:ext>
            </a:extLst>
          </p:cNvPr>
          <p:cNvSpPr txBox="1"/>
          <p:nvPr/>
        </p:nvSpPr>
        <p:spPr>
          <a:xfrm>
            <a:off x="4296992" y="1436700"/>
            <a:ext cx="45238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</a:t>
            </a:r>
            <a:r>
              <a:rPr lang="zh-CN" altLang="en-US" dirty="0"/>
              <a:t> </a:t>
            </a:r>
            <a:r>
              <a:rPr lang="en-US" altLang="zh-CN" b="1" dirty="0"/>
              <a:t>2: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docker build</a:t>
            </a:r>
            <a:r>
              <a:rPr lang="en-US" dirty="0"/>
              <a:t> builds a new Docker image using the </a:t>
            </a:r>
            <a:r>
              <a:rPr lang="en-US" dirty="0" err="1"/>
              <a:t>Dockerfile</a:t>
            </a:r>
            <a:r>
              <a:rPr lang="en-US" dirty="0"/>
              <a:t> in the current directory and </a:t>
            </a:r>
            <a:r>
              <a:rPr lang="en-US" b="1" dirty="0"/>
              <a:t>–t dealership-</a:t>
            </a:r>
            <a:r>
              <a:rPr lang="en-US" b="1" dirty="0" err="1"/>
              <a:t>db</a:t>
            </a:r>
            <a:r>
              <a:rPr lang="en-US" dirty="0"/>
              <a:t> tags the image with the name dealership-db.</a:t>
            </a:r>
          </a:p>
          <a:p>
            <a:r>
              <a:rPr lang="en-US" b="1" dirty="0"/>
              <a:t>Step 3: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docker run </a:t>
            </a:r>
            <a:r>
              <a:rPr lang="en-US" dirty="0"/>
              <a:t> creates and starts a new container from the dealership-</a:t>
            </a:r>
            <a:r>
              <a:rPr lang="en-US" dirty="0" err="1"/>
              <a:t>db</a:t>
            </a:r>
            <a:r>
              <a:rPr lang="en-US" dirty="0"/>
              <a:t> image created in the previous step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-d</a:t>
            </a:r>
            <a:r>
              <a:rPr lang="en-US" dirty="0"/>
              <a:t> runs the container in detached mode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--name dealership-</a:t>
            </a:r>
            <a:r>
              <a:rPr lang="en-US" b="1" dirty="0" err="1"/>
              <a:t>db</a:t>
            </a:r>
            <a:r>
              <a:rPr lang="en-US" b="1" dirty="0"/>
              <a:t> </a:t>
            </a:r>
            <a:r>
              <a:rPr lang="en-US" dirty="0"/>
              <a:t>names the container dealership-</a:t>
            </a:r>
            <a:r>
              <a:rPr lang="en-US" dirty="0" err="1"/>
              <a:t>db</a:t>
            </a:r>
            <a:endParaRPr lang="en-US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/>
              <a:t>-p 5432:5432 </a:t>
            </a:r>
            <a:r>
              <a:rPr lang="en-US" dirty="0"/>
              <a:t>maps port 5432 on your machine to port 5432 on the container which is PostgreSQL’s default port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8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>
          <a:extLst>
            <a:ext uri="{FF2B5EF4-FFF2-40B4-BE49-F238E27FC236}">
              <a16:creationId xmlns:a16="http://schemas.microsoft.com/office/drawing/2014/main" id="{E9B725E9-0494-2439-DAD3-78949F837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>
            <a:extLst>
              <a:ext uri="{FF2B5EF4-FFF2-40B4-BE49-F238E27FC236}">
                <a16:creationId xmlns:a16="http://schemas.microsoft.com/office/drawing/2014/main" id="{5F6063B1-274E-5A7F-16F8-76D91E6931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18500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Section 2 - Database Infrastructure</a:t>
            </a:r>
            <a:endParaRPr dirty="0"/>
          </a:p>
        </p:txBody>
      </p:sp>
      <p:sp>
        <p:nvSpPr>
          <p:cNvPr id="473" name="Google Shape;473;p24">
            <a:extLst>
              <a:ext uri="{FF2B5EF4-FFF2-40B4-BE49-F238E27FC236}">
                <a16:creationId xmlns:a16="http://schemas.microsoft.com/office/drawing/2014/main" id="{02CB3D87-5811-CF02-1B5E-EEDAF7EDB4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927600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Steps to Run</a:t>
            </a:r>
            <a:endParaRPr sz="2400" dirty="0"/>
          </a:p>
        </p:txBody>
      </p:sp>
      <p:grpSp>
        <p:nvGrpSpPr>
          <p:cNvPr id="2" name="Google Shape;482;p24">
            <a:extLst>
              <a:ext uri="{FF2B5EF4-FFF2-40B4-BE49-F238E27FC236}">
                <a16:creationId xmlns:a16="http://schemas.microsoft.com/office/drawing/2014/main" id="{EAFE783A-E98F-62C2-C740-ADBA8BCF2870}"/>
              </a:ext>
            </a:extLst>
          </p:cNvPr>
          <p:cNvGrpSpPr/>
          <p:nvPr/>
        </p:nvGrpSpPr>
        <p:grpSpPr>
          <a:xfrm>
            <a:off x="500658" y="1436700"/>
            <a:ext cx="6668825" cy="624700"/>
            <a:chOff x="5455000" y="4100300"/>
            <a:chExt cx="2810100" cy="624700"/>
          </a:xfrm>
        </p:grpSpPr>
        <p:sp>
          <p:nvSpPr>
            <p:cNvPr id="3" name="Google Shape;483;p24">
              <a:extLst>
                <a:ext uri="{FF2B5EF4-FFF2-40B4-BE49-F238E27FC236}">
                  <a16:creationId xmlns:a16="http://schemas.microsoft.com/office/drawing/2014/main" id="{1BC90811-50B1-2166-2CCE-28C2D7EB952D}"/>
                </a:ext>
              </a:extLst>
            </p:cNvPr>
            <p:cNvSpPr txBox="1"/>
            <p:nvPr/>
          </p:nvSpPr>
          <p:spPr>
            <a:xfrm>
              <a:off x="5455000" y="4194300"/>
              <a:ext cx="2810100" cy="5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" name="Google Shape;484;p24">
              <a:extLst>
                <a:ext uri="{FF2B5EF4-FFF2-40B4-BE49-F238E27FC236}">
                  <a16:creationId xmlns:a16="http://schemas.microsoft.com/office/drawing/2014/main" id="{83B85D10-7F1D-DBD0-7573-B6E5E3F09DCF}"/>
                </a:ext>
              </a:extLst>
            </p:cNvPr>
            <p:cNvSpPr txBox="1"/>
            <p:nvPr/>
          </p:nvSpPr>
          <p:spPr>
            <a:xfrm>
              <a:off x="5455000" y="4100300"/>
              <a:ext cx="2486193" cy="3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EE33228-1255-B781-5BA9-72930CE33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8" y="1296140"/>
            <a:ext cx="3707565" cy="3571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A57490-622C-8443-C58F-E848915F1F6A}"/>
              </a:ext>
            </a:extLst>
          </p:cNvPr>
          <p:cNvSpPr txBox="1"/>
          <p:nvPr/>
        </p:nvSpPr>
        <p:spPr>
          <a:xfrm>
            <a:off x="4296992" y="1436700"/>
            <a:ext cx="45238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</a:t>
            </a:r>
            <a:r>
              <a:rPr lang="zh-CN" altLang="en-US" dirty="0"/>
              <a:t> </a:t>
            </a:r>
            <a:r>
              <a:rPr lang="en-US" altLang="zh-CN" b="1" dirty="0"/>
              <a:t>4: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docker </a:t>
            </a:r>
            <a:r>
              <a:rPr lang="en-US" b="1" dirty="0" err="1"/>
              <a:t>ps</a:t>
            </a:r>
            <a:r>
              <a:rPr lang="en-US" b="1" dirty="0"/>
              <a:t> –a </a:t>
            </a:r>
            <a:r>
              <a:rPr lang="en-US" dirty="0"/>
              <a:t>lists all containers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grep dealership-</a:t>
            </a:r>
            <a:r>
              <a:rPr lang="en-US" b="1" dirty="0" err="1"/>
              <a:t>db</a:t>
            </a:r>
            <a:r>
              <a:rPr lang="en-US" b="1" dirty="0"/>
              <a:t> </a:t>
            </a:r>
            <a:r>
              <a:rPr lang="en-US" dirty="0"/>
              <a:t>filters for containers only containing dealership-</a:t>
            </a:r>
            <a:r>
              <a:rPr lang="en-US" dirty="0" err="1"/>
              <a:t>db</a:t>
            </a:r>
            <a:endParaRPr lang="en-US" b="1" dirty="0"/>
          </a:p>
          <a:p>
            <a:r>
              <a:rPr lang="en-US" b="1" dirty="0"/>
              <a:t>Step 5: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Displays logs</a:t>
            </a:r>
          </a:p>
          <a:p>
            <a:r>
              <a:rPr lang="en-US" b="1" dirty="0"/>
              <a:t>Step 6: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docker exec –it </a:t>
            </a:r>
            <a:r>
              <a:rPr lang="en-US" dirty="0"/>
              <a:t>allocates an interactive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psql</a:t>
            </a:r>
            <a:r>
              <a:rPr lang="en-US" b="1" dirty="0"/>
              <a:t> –U dealership –d dealership-</a:t>
            </a:r>
            <a:r>
              <a:rPr lang="en-US" b="1" dirty="0" err="1"/>
              <a:t>db</a:t>
            </a:r>
            <a:r>
              <a:rPr lang="en-US" b="1" dirty="0"/>
              <a:t> </a:t>
            </a:r>
            <a:r>
              <a:rPr lang="en-US" dirty="0"/>
              <a:t>runs the PostgreSQL CLI client as the dealership user and connects to the dealership-</a:t>
            </a:r>
            <a:r>
              <a:rPr lang="en-US" dirty="0" err="1"/>
              <a:t>db</a:t>
            </a:r>
            <a:r>
              <a:rPr lang="en-US" dirty="0"/>
              <a:t> database</a:t>
            </a:r>
            <a:endParaRPr lang="en-US" b="1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lvl="2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42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>
          <a:extLst>
            <a:ext uri="{FF2B5EF4-FFF2-40B4-BE49-F238E27FC236}">
              <a16:creationId xmlns:a16="http://schemas.microsoft.com/office/drawing/2014/main" id="{534CDE83-9C28-C979-7E3B-4B347C7FD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>
            <a:extLst>
              <a:ext uri="{FF2B5EF4-FFF2-40B4-BE49-F238E27FC236}">
                <a16:creationId xmlns:a16="http://schemas.microsoft.com/office/drawing/2014/main" id="{EA407312-062A-BAF8-0B07-98F0218890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18500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Section 2 - Database Infrastructure</a:t>
            </a:r>
            <a:endParaRPr dirty="0"/>
          </a:p>
        </p:txBody>
      </p:sp>
      <p:sp>
        <p:nvSpPr>
          <p:cNvPr id="473" name="Google Shape;473;p24">
            <a:extLst>
              <a:ext uri="{FF2B5EF4-FFF2-40B4-BE49-F238E27FC236}">
                <a16:creationId xmlns:a16="http://schemas.microsoft.com/office/drawing/2014/main" id="{8FA81626-6213-23CD-379A-629B6E6D00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927600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Query 1</a:t>
            </a:r>
            <a:endParaRPr sz="2400" dirty="0"/>
          </a:p>
        </p:txBody>
      </p:sp>
      <p:grpSp>
        <p:nvGrpSpPr>
          <p:cNvPr id="2" name="Google Shape;482;p24">
            <a:extLst>
              <a:ext uri="{FF2B5EF4-FFF2-40B4-BE49-F238E27FC236}">
                <a16:creationId xmlns:a16="http://schemas.microsoft.com/office/drawing/2014/main" id="{6AB26872-8BAE-0BC8-CB30-90DB69AABBE0}"/>
              </a:ext>
            </a:extLst>
          </p:cNvPr>
          <p:cNvGrpSpPr/>
          <p:nvPr/>
        </p:nvGrpSpPr>
        <p:grpSpPr>
          <a:xfrm>
            <a:off x="500658" y="1436700"/>
            <a:ext cx="6668825" cy="624700"/>
            <a:chOff x="5455000" y="4100300"/>
            <a:chExt cx="2810100" cy="624700"/>
          </a:xfrm>
        </p:grpSpPr>
        <p:sp>
          <p:nvSpPr>
            <p:cNvPr id="3" name="Google Shape;483;p24">
              <a:extLst>
                <a:ext uri="{FF2B5EF4-FFF2-40B4-BE49-F238E27FC236}">
                  <a16:creationId xmlns:a16="http://schemas.microsoft.com/office/drawing/2014/main" id="{D6C26CF0-7210-190E-EB02-F812AF738ABF}"/>
                </a:ext>
              </a:extLst>
            </p:cNvPr>
            <p:cNvSpPr txBox="1"/>
            <p:nvPr/>
          </p:nvSpPr>
          <p:spPr>
            <a:xfrm>
              <a:off x="5455000" y="4194300"/>
              <a:ext cx="2810100" cy="5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" name="Google Shape;484;p24">
              <a:extLst>
                <a:ext uri="{FF2B5EF4-FFF2-40B4-BE49-F238E27FC236}">
                  <a16:creationId xmlns:a16="http://schemas.microsoft.com/office/drawing/2014/main" id="{8807C0BA-F0D1-379A-08A4-37D469E19958}"/>
                </a:ext>
              </a:extLst>
            </p:cNvPr>
            <p:cNvSpPr txBox="1"/>
            <p:nvPr/>
          </p:nvSpPr>
          <p:spPr>
            <a:xfrm>
              <a:off x="5455000" y="4100300"/>
              <a:ext cx="2486193" cy="3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F9B0523-5717-82C0-8D34-69848D4701BE}"/>
              </a:ext>
            </a:extLst>
          </p:cNvPr>
          <p:cNvSpPr txBox="1"/>
          <p:nvPr/>
        </p:nvSpPr>
        <p:spPr>
          <a:xfrm>
            <a:off x="4296992" y="1879252"/>
            <a:ext cx="45238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Selects customers’ name and SUM() on their price to get their aggregated total spending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Joins customers table with transactions table on </a:t>
            </a:r>
            <a:r>
              <a:rPr lang="en-US" dirty="0" err="1"/>
              <a:t>customer_id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Joins transactions table on cars table on </a:t>
            </a:r>
            <a:r>
              <a:rPr lang="en-US" dirty="0" err="1"/>
              <a:t>car_id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by </a:t>
            </a:r>
            <a:r>
              <a:rPr lang="en-US" dirty="0" err="1"/>
              <a:t>customer_id</a:t>
            </a:r>
            <a:r>
              <a:rPr lang="en-US" dirty="0"/>
              <a:t> to SUM their </a:t>
            </a:r>
            <a:r>
              <a:rPr lang="en-US" dirty="0" err="1"/>
              <a:t>total_spending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39503-49EB-CF2A-D7B5-EA289D78A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3" y="1689100"/>
            <a:ext cx="41656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40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>
          <a:extLst>
            <a:ext uri="{FF2B5EF4-FFF2-40B4-BE49-F238E27FC236}">
              <a16:creationId xmlns:a16="http://schemas.microsoft.com/office/drawing/2014/main" id="{2EF5050A-4536-9867-D64C-514D6A153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>
            <a:extLst>
              <a:ext uri="{FF2B5EF4-FFF2-40B4-BE49-F238E27FC236}">
                <a16:creationId xmlns:a16="http://schemas.microsoft.com/office/drawing/2014/main" id="{E881FDE7-FCB2-B3FE-0DCE-08A76267A4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18500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Section 2 - Database Infrastructure</a:t>
            </a:r>
            <a:endParaRPr dirty="0"/>
          </a:p>
        </p:txBody>
      </p:sp>
      <p:sp>
        <p:nvSpPr>
          <p:cNvPr id="473" name="Google Shape;473;p24">
            <a:extLst>
              <a:ext uri="{FF2B5EF4-FFF2-40B4-BE49-F238E27FC236}">
                <a16:creationId xmlns:a16="http://schemas.microsoft.com/office/drawing/2014/main" id="{B51B018C-53EA-21B5-E06F-37B4F92376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927600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Query 2</a:t>
            </a:r>
            <a:endParaRPr sz="2400" dirty="0"/>
          </a:p>
        </p:txBody>
      </p:sp>
      <p:grpSp>
        <p:nvGrpSpPr>
          <p:cNvPr id="2" name="Google Shape;482;p24">
            <a:extLst>
              <a:ext uri="{FF2B5EF4-FFF2-40B4-BE49-F238E27FC236}">
                <a16:creationId xmlns:a16="http://schemas.microsoft.com/office/drawing/2014/main" id="{5D17F1E3-F0F8-435F-6E09-1E08258365F6}"/>
              </a:ext>
            </a:extLst>
          </p:cNvPr>
          <p:cNvGrpSpPr/>
          <p:nvPr/>
        </p:nvGrpSpPr>
        <p:grpSpPr>
          <a:xfrm>
            <a:off x="500658" y="1436700"/>
            <a:ext cx="6668825" cy="624700"/>
            <a:chOff x="5455000" y="4100300"/>
            <a:chExt cx="2810100" cy="624700"/>
          </a:xfrm>
        </p:grpSpPr>
        <p:sp>
          <p:nvSpPr>
            <p:cNvPr id="3" name="Google Shape;483;p24">
              <a:extLst>
                <a:ext uri="{FF2B5EF4-FFF2-40B4-BE49-F238E27FC236}">
                  <a16:creationId xmlns:a16="http://schemas.microsoft.com/office/drawing/2014/main" id="{E4E2A01E-40DA-4BB2-C76C-FA0B39EBC9ED}"/>
                </a:ext>
              </a:extLst>
            </p:cNvPr>
            <p:cNvSpPr txBox="1"/>
            <p:nvPr/>
          </p:nvSpPr>
          <p:spPr>
            <a:xfrm>
              <a:off x="5455000" y="4194300"/>
              <a:ext cx="2810100" cy="5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" name="Google Shape;484;p24">
              <a:extLst>
                <a:ext uri="{FF2B5EF4-FFF2-40B4-BE49-F238E27FC236}">
                  <a16:creationId xmlns:a16="http://schemas.microsoft.com/office/drawing/2014/main" id="{53C6B1EC-7EA7-79AE-EADE-C699B383068B}"/>
                </a:ext>
              </a:extLst>
            </p:cNvPr>
            <p:cNvSpPr txBox="1"/>
            <p:nvPr/>
          </p:nvSpPr>
          <p:spPr>
            <a:xfrm>
              <a:off x="5455000" y="4100300"/>
              <a:ext cx="2486193" cy="3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69E7DD1-8EBF-B708-995E-AEB716C42E33}"/>
              </a:ext>
            </a:extLst>
          </p:cNvPr>
          <p:cNvSpPr txBox="1"/>
          <p:nvPr/>
        </p:nvSpPr>
        <p:spPr>
          <a:xfrm>
            <a:off x="799002" y="3057031"/>
            <a:ext cx="74114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Manufacturer’s name and COUNT(*) to get the total number of cars sold by each manufacturer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Joins manufacturers table with cars table on </a:t>
            </a:r>
            <a:r>
              <a:rPr lang="en-US" dirty="0" err="1"/>
              <a:t>manufacturer_id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Joins cars table with transactions table on </a:t>
            </a:r>
            <a:r>
              <a:rPr lang="en-US" dirty="0" err="1"/>
              <a:t>car_id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date_trunc</a:t>
            </a:r>
            <a:r>
              <a:rPr lang="en-US" dirty="0"/>
              <a:t>(‘month’) and </a:t>
            </a:r>
            <a:r>
              <a:rPr lang="en-US" dirty="0" err="1"/>
              <a:t>current_date</a:t>
            </a:r>
            <a:r>
              <a:rPr lang="en-US" dirty="0"/>
              <a:t>() to get just the rows of transactions for the current month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by manufacturer’s name for the COUNT(*)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by </a:t>
            </a:r>
            <a:r>
              <a:rPr lang="en-US" dirty="0" err="1"/>
              <a:t>quantity_sold</a:t>
            </a:r>
            <a:r>
              <a:rPr lang="en-US" dirty="0"/>
              <a:t> DESC and LIMIT 3 to get the top 3 manufacturers in terms of number of cars sold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4D4D44-9207-9623-89F2-2C05D84FD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04" y="1483089"/>
            <a:ext cx="5900141" cy="149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22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>
          <a:extLst>
            <a:ext uri="{FF2B5EF4-FFF2-40B4-BE49-F238E27FC236}">
              <a16:creationId xmlns:a16="http://schemas.microsoft.com/office/drawing/2014/main" id="{27D08708-0ABD-3739-1EEB-3A1D882E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>
            <a:extLst>
              <a:ext uri="{FF2B5EF4-FFF2-40B4-BE49-F238E27FC236}">
                <a16:creationId xmlns:a16="http://schemas.microsoft.com/office/drawing/2014/main" id="{29E1C969-DED0-2069-8A48-AAD90BAD0FB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842074" y="1481331"/>
            <a:ext cx="3459851" cy="19555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3:</a:t>
            </a:r>
            <a:br>
              <a:rPr lang="en" dirty="0"/>
            </a:br>
            <a:r>
              <a:rPr lang="en" dirty="0"/>
              <a:t>Cloud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6806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713249" y="107004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3 – Cloud Infrastructure (AWS)</a:t>
            </a:r>
            <a:endParaRPr dirty="0"/>
          </a:p>
        </p:txBody>
      </p:sp>
      <p:pic>
        <p:nvPicPr>
          <p:cNvPr id="14" name="Picture 13" descr="A diagram of a software flowchart&#10;&#10;AI-generated content may be incorrect.">
            <a:extLst>
              <a:ext uri="{FF2B5EF4-FFF2-40B4-BE49-F238E27FC236}">
                <a16:creationId xmlns:a16="http://schemas.microsoft.com/office/drawing/2014/main" id="{FD51C98C-1902-3AED-5F2F-CF6BA57F5B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526" t="20047"/>
          <a:stretch/>
        </p:blipFill>
        <p:spPr>
          <a:xfrm>
            <a:off x="979704" y="509100"/>
            <a:ext cx="7184591" cy="4634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D0908975-6281-96D8-4191-7E26781C0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>
            <a:extLst>
              <a:ext uri="{FF2B5EF4-FFF2-40B4-BE49-F238E27FC236}">
                <a16:creationId xmlns:a16="http://schemas.microsoft.com/office/drawing/2014/main" id="{F0B5A611-1CA1-F9F9-5630-4AB168A76F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184826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3 – Cloud Infrastructure (AWS)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1814F9-1EE1-24E8-3F39-B5E669EB66CF}"/>
              </a:ext>
            </a:extLst>
          </p:cNvPr>
          <p:cNvSpPr txBox="1"/>
          <p:nvPr/>
        </p:nvSpPr>
        <p:spPr>
          <a:xfrm>
            <a:off x="408562" y="924128"/>
            <a:ext cx="82782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Assumptions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existing image processing code is cloud-ready and can be run in a containerized or serverless state (AWS Lambda, ECS, EKS, EC2 instance)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apps are assumed to be integrated with the AWS Ecosystem, which has them working with API Gateway and Amazon MSK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existing image processing code is able to output the metadata of the images for Kinesis firehose to ingest the data into the metadata S3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Amazon </a:t>
            </a:r>
            <a:r>
              <a:rPr lang="en-US" dirty="0" err="1"/>
              <a:t>Quicksight</a:t>
            </a:r>
            <a:r>
              <a:rPr lang="en-US" dirty="0"/>
              <a:t> is sufficient as a Business Intelligence solution for the company’s needs</a:t>
            </a:r>
          </a:p>
        </p:txBody>
      </p:sp>
    </p:spTree>
    <p:extLst>
      <p:ext uri="{BB962C8B-B14F-4D97-AF65-F5344CB8AC3E}">
        <p14:creationId xmlns:p14="http://schemas.microsoft.com/office/powerpoint/2010/main" val="736395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>
          <a:extLst>
            <a:ext uri="{FF2B5EF4-FFF2-40B4-BE49-F238E27FC236}">
              <a16:creationId xmlns:a16="http://schemas.microsoft.com/office/drawing/2014/main" id="{DCB98D59-14AE-87B9-14FC-E17CBF00F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>
            <a:extLst>
              <a:ext uri="{FF2B5EF4-FFF2-40B4-BE49-F238E27FC236}">
                <a16:creationId xmlns:a16="http://schemas.microsoft.com/office/drawing/2014/main" id="{DFBC5703-F796-6E30-4058-638299EE3B4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842074" y="1481331"/>
            <a:ext cx="3459851" cy="19555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4:</a:t>
            </a:r>
            <a:br>
              <a:rPr lang="en" dirty="0"/>
            </a:br>
            <a:r>
              <a:rPr lang="en" dirty="0"/>
              <a:t>Charts and API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251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>
          <a:extLst>
            <a:ext uri="{FF2B5EF4-FFF2-40B4-BE49-F238E27FC236}">
              <a16:creationId xmlns:a16="http://schemas.microsoft.com/office/drawing/2014/main" id="{8A67925A-1B6A-6EAB-3179-704D8422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>
            <a:extLst>
              <a:ext uri="{FF2B5EF4-FFF2-40B4-BE49-F238E27FC236}">
                <a16:creationId xmlns:a16="http://schemas.microsoft.com/office/drawing/2014/main" id="{4CEB6484-72AE-9B20-F0E7-104D5DFEBC5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329832" y="1439289"/>
            <a:ext cx="2484335" cy="19555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1:</a:t>
            </a:r>
            <a:br>
              <a:rPr lang="en" dirty="0"/>
            </a:br>
            <a:r>
              <a:rPr lang="en" dirty="0"/>
              <a:t>Data Pipelines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6000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BB6EB4DA-1427-EDA2-627E-443FAFA5F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>
            <a:extLst>
              <a:ext uri="{FF2B5EF4-FFF2-40B4-BE49-F238E27FC236}">
                <a16:creationId xmlns:a16="http://schemas.microsoft.com/office/drawing/2014/main" id="{647787A1-FA92-61E5-7BE9-FB98769729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184826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4 – Charts and API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2DFA85-16E6-D3DA-5FA0-244DDFF36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708" y="840030"/>
            <a:ext cx="6658583" cy="397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600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8648176C-D311-346B-8C43-B224C92B7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>
            <a:extLst>
              <a:ext uri="{FF2B5EF4-FFF2-40B4-BE49-F238E27FC236}">
                <a16:creationId xmlns:a16="http://schemas.microsoft.com/office/drawing/2014/main" id="{0CC6B83A-83EC-688D-7D38-A025B62101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184826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4 – Charts and API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793D78-49B3-36DB-2EF3-F65CA84C7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90" y="747170"/>
            <a:ext cx="2898572" cy="20862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9E4609-7573-3B69-6153-8708EBD95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980" y="606378"/>
            <a:ext cx="5278741" cy="3247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938C39-51AE-858E-4469-28A2DAB0454E}"/>
              </a:ext>
            </a:extLst>
          </p:cNvPr>
          <p:cNvSpPr txBox="1"/>
          <p:nvPr/>
        </p:nvSpPr>
        <p:spPr>
          <a:xfrm>
            <a:off x="253190" y="3171217"/>
            <a:ext cx="3005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Returned object from the API is of the above format, we are only interested in the ”date” and the “confirmed” fields to allow us to plot the number of COVID-19 cases over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8147E-6DA2-741C-3B0F-BCA4E0FCC8C1}"/>
              </a:ext>
            </a:extLst>
          </p:cNvPr>
          <p:cNvSpPr txBox="1"/>
          <p:nvPr/>
        </p:nvSpPr>
        <p:spPr>
          <a:xfrm>
            <a:off x="3391980" y="3814698"/>
            <a:ext cx="52787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Using </a:t>
            </a:r>
            <a:r>
              <a:rPr lang="en-US" sz="1200" dirty="0" err="1"/>
              <a:t>requests.get</a:t>
            </a:r>
            <a:r>
              <a:rPr lang="en-US" sz="1200" dirty="0"/>
              <a:t>() to and </a:t>
            </a:r>
            <a:r>
              <a:rPr lang="en-US" sz="1200" dirty="0" err="1"/>
              <a:t>response.json</a:t>
            </a:r>
            <a:r>
              <a:rPr lang="en-US" sz="1200" dirty="0"/>
              <a:t>() to get the </a:t>
            </a:r>
            <a:r>
              <a:rPr lang="en-US" sz="1200" dirty="0" err="1"/>
              <a:t>json</a:t>
            </a:r>
            <a:r>
              <a:rPr lang="en-US" sz="1200" dirty="0"/>
              <a:t> object and checking that the </a:t>
            </a:r>
            <a:r>
              <a:rPr lang="en-US" sz="1200" dirty="0" err="1"/>
              <a:t>json</a:t>
            </a:r>
            <a:r>
              <a:rPr lang="en-US" sz="1200" dirty="0"/>
              <a:t> object is not empty.</a:t>
            </a:r>
          </a:p>
          <a:p>
            <a:endParaRPr lang="en-US" sz="1200" dirty="0"/>
          </a:p>
          <a:p>
            <a:r>
              <a:rPr lang="en-US" sz="1200" dirty="0"/>
              <a:t>The date and confirmed numbers are appended to the dates and </a:t>
            </a:r>
            <a:r>
              <a:rPr lang="en-US" sz="1200" dirty="0" err="1"/>
              <a:t>confirmed_cases</a:t>
            </a:r>
            <a:r>
              <a:rPr lang="en-US" sz="1200" dirty="0"/>
              <a:t> lists which are then subsequently used to plot the chart, iterate through dates from start till end to get number of cases for each month.</a:t>
            </a:r>
          </a:p>
        </p:txBody>
      </p:sp>
    </p:spTree>
    <p:extLst>
      <p:ext uri="{BB962C8B-B14F-4D97-AF65-F5344CB8AC3E}">
        <p14:creationId xmlns:p14="http://schemas.microsoft.com/office/powerpoint/2010/main" val="2287830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3CC9FE45-D0E0-AF20-9432-383ED3719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>
            <a:extLst>
              <a:ext uri="{FF2B5EF4-FFF2-40B4-BE49-F238E27FC236}">
                <a16:creationId xmlns:a16="http://schemas.microsoft.com/office/drawing/2014/main" id="{C5B21AC9-1E3C-9F10-B2E8-2355B3A452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184826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4 – Charts and API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7B9AA-E7EE-8A2C-2431-BF4A7F387714}"/>
              </a:ext>
            </a:extLst>
          </p:cNvPr>
          <p:cNvSpPr txBox="1"/>
          <p:nvPr/>
        </p:nvSpPr>
        <p:spPr>
          <a:xfrm>
            <a:off x="505838" y="3161489"/>
            <a:ext cx="81323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pandas </a:t>
            </a:r>
            <a:r>
              <a:rPr lang="en-US" dirty="0" err="1"/>
              <a:t>dataframe</a:t>
            </a:r>
            <a:r>
              <a:rPr lang="en-US" dirty="0"/>
              <a:t> is created from the dates and </a:t>
            </a:r>
            <a:r>
              <a:rPr lang="en-US" dirty="0" err="1"/>
              <a:t>confirmed_cases</a:t>
            </a:r>
            <a:r>
              <a:rPr lang="en-US" dirty="0"/>
              <a:t> data obtained from iterating through the dates in the previous code chunk.</a:t>
            </a:r>
          </a:p>
          <a:p>
            <a:endParaRPr lang="en-US" dirty="0"/>
          </a:p>
          <a:p>
            <a:r>
              <a:rPr lang="en-US" dirty="0" err="1"/>
              <a:t>Matpotlib</a:t>
            </a:r>
            <a:r>
              <a:rPr lang="en-US" dirty="0"/>
              <a:t> is then used to plot the final chart of number of covid cases for each month from March 2020 to March 2023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3B8DFF-25B5-8991-5495-FC49FB1E5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830499"/>
            <a:ext cx="46101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93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>
          <a:extLst>
            <a:ext uri="{FF2B5EF4-FFF2-40B4-BE49-F238E27FC236}">
              <a16:creationId xmlns:a16="http://schemas.microsoft.com/office/drawing/2014/main" id="{2603FA89-1D38-72E0-DAAB-4CFFE8D24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>
            <a:extLst>
              <a:ext uri="{FF2B5EF4-FFF2-40B4-BE49-F238E27FC236}">
                <a16:creationId xmlns:a16="http://schemas.microsoft.com/office/drawing/2014/main" id="{1840F374-0E4F-F36B-7943-A803E4A66FE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842074" y="1481331"/>
            <a:ext cx="3459851" cy="19555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5:</a:t>
            </a:r>
            <a:br>
              <a:rPr lang="en" dirty="0"/>
            </a:br>
            <a:r>
              <a:rPr lang="en" dirty="0"/>
              <a:t>Machine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332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B6FA305D-B15A-7282-4EBB-FA7B7A7E2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>
            <a:extLst>
              <a:ext uri="{FF2B5EF4-FFF2-40B4-BE49-F238E27FC236}">
                <a16:creationId xmlns:a16="http://schemas.microsoft.com/office/drawing/2014/main" id="{E2CB9591-3D03-2AF9-52E2-40CB1F5929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184826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5 – Machine Learning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28F471-02A4-74A0-3D31-6AB4ECB7C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829823"/>
            <a:ext cx="6883400" cy="1460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274E1D-396E-7292-40EA-50E44F54C887}"/>
              </a:ext>
            </a:extLst>
          </p:cNvPr>
          <p:cNvSpPr txBox="1"/>
          <p:nvPr/>
        </p:nvSpPr>
        <p:spPr>
          <a:xfrm>
            <a:off x="1130300" y="2387309"/>
            <a:ext cx="6974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only the Maintenance, Number of doors, Lug boot size, safety, and class value of the car as features for the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266C4-4678-BEB7-301D-0AE10C311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101" y="2949440"/>
            <a:ext cx="4505798" cy="15745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7BD7A3-833A-0C3A-86EA-1A66CF5BAB34}"/>
              </a:ext>
            </a:extLst>
          </p:cNvPr>
          <p:cNvSpPr txBox="1"/>
          <p:nvPr/>
        </p:nvSpPr>
        <p:spPr>
          <a:xfrm>
            <a:off x="1038968" y="4486715"/>
            <a:ext cx="6974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Checking if there is any class imbalance in the buying price of the car which could lead to poorer performance of the model.</a:t>
            </a:r>
          </a:p>
        </p:txBody>
      </p:sp>
    </p:spTree>
    <p:extLst>
      <p:ext uri="{BB962C8B-B14F-4D97-AF65-F5344CB8AC3E}">
        <p14:creationId xmlns:p14="http://schemas.microsoft.com/office/powerpoint/2010/main" val="4242620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61C14FB6-76A9-FB97-2F74-B9F1EAEAE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>
            <a:extLst>
              <a:ext uri="{FF2B5EF4-FFF2-40B4-BE49-F238E27FC236}">
                <a16:creationId xmlns:a16="http://schemas.microsoft.com/office/drawing/2014/main" id="{DB711E36-D29E-9E14-AA4C-E9AB6E3694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184826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5 – Machine Learning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3A7B2-BED1-0961-C531-FA5616954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108" y="693926"/>
            <a:ext cx="4829783" cy="23433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56A1E-4289-FA6A-C5F7-06E11FDEB111}"/>
              </a:ext>
            </a:extLst>
          </p:cNvPr>
          <p:cNvSpPr txBox="1"/>
          <p:nvPr/>
        </p:nvSpPr>
        <p:spPr>
          <a:xfrm>
            <a:off x="476655" y="3112851"/>
            <a:ext cx="8161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get_dummies</a:t>
            </a:r>
            <a:r>
              <a:rPr lang="en-US" dirty="0"/>
              <a:t>() from pandas to one-hot encode the features and </a:t>
            </a:r>
            <a:r>
              <a:rPr lang="en-US" dirty="0" err="1"/>
              <a:t>LabelEncoder</a:t>
            </a:r>
            <a:r>
              <a:rPr lang="en-US" dirty="0"/>
              <a:t> to encode the prediction class (buying price) to numeric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train_test_split</a:t>
            </a:r>
            <a:r>
              <a:rPr lang="en-US" dirty="0"/>
              <a:t> to split the data up with a 80/20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Fitting the </a:t>
            </a:r>
            <a:r>
              <a:rPr lang="en-US" dirty="0" err="1"/>
              <a:t>DecisionTreeClassifier</a:t>
            </a:r>
            <a:r>
              <a:rPr lang="en-US" dirty="0"/>
              <a:t> from </a:t>
            </a:r>
            <a:r>
              <a:rPr lang="en-US" dirty="0" err="1"/>
              <a:t>sklearn</a:t>
            </a:r>
            <a:r>
              <a:rPr lang="en-US" dirty="0"/>
              <a:t> to the training data</a:t>
            </a:r>
          </a:p>
        </p:txBody>
      </p:sp>
    </p:spTree>
    <p:extLst>
      <p:ext uri="{BB962C8B-B14F-4D97-AF65-F5344CB8AC3E}">
        <p14:creationId xmlns:p14="http://schemas.microsoft.com/office/powerpoint/2010/main" val="2373548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4B8B1F96-548E-7183-1975-6344CBD1A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>
            <a:extLst>
              <a:ext uri="{FF2B5EF4-FFF2-40B4-BE49-F238E27FC236}">
                <a16:creationId xmlns:a16="http://schemas.microsoft.com/office/drawing/2014/main" id="{1F42D627-9D59-C2B9-A270-9282A30FB1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184826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5 – Machine Learning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B75C54-93E1-6A7F-BA82-7A17C8F7D89A}"/>
              </a:ext>
            </a:extLst>
          </p:cNvPr>
          <p:cNvSpPr txBox="1"/>
          <p:nvPr/>
        </p:nvSpPr>
        <p:spPr>
          <a:xfrm>
            <a:off x="476655" y="3112851"/>
            <a:ext cx="8161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the poor initial performance of the model, I will run hyperparameter tuning, more specifically </a:t>
            </a:r>
            <a:r>
              <a:rPr lang="en-US" dirty="0" err="1"/>
              <a:t>GridSearch</a:t>
            </a:r>
            <a:r>
              <a:rPr lang="en-US" dirty="0"/>
              <a:t> as I aim to improve the performance of the </a:t>
            </a:r>
            <a:r>
              <a:rPr lang="en-US" dirty="0" err="1"/>
              <a:t>DecisionTreeClassifier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B1E450-C3FE-2C1D-B236-01FD2D9F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063" y="772249"/>
            <a:ext cx="4277873" cy="210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76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6BDC49A3-83BB-535E-F589-8737A056A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>
            <a:extLst>
              <a:ext uri="{FF2B5EF4-FFF2-40B4-BE49-F238E27FC236}">
                <a16:creationId xmlns:a16="http://schemas.microsoft.com/office/drawing/2014/main" id="{EFD4A9D3-8E99-0615-CDDD-27CC616A92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184826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5 – Machine Learning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C7AD8-5D69-DF76-5CE0-BA1730009960}"/>
              </a:ext>
            </a:extLst>
          </p:cNvPr>
          <p:cNvSpPr txBox="1"/>
          <p:nvPr/>
        </p:nvSpPr>
        <p:spPr>
          <a:xfrm>
            <a:off x="491246" y="4019133"/>
            <a:ext cx="816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the performance is still not ideal, there is an improvement after running </a:t>
            </a:r>
            <a:r>
              <a:rPr lang="en-US" dirty="0" err="1"/>
              <a:t>GridSearch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71EF00-4CFC-EDF4-9224-5E349735D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72" y="693926"/>
            <a:ext cx="4059159" cy="3108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F8A7A0-FCF9-0C19-D061-D3D8A5F89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1213" y="683041"/>
            <a:ext cx="4191540" cy="167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20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3FBFCBCE-C952-67DB-03C0-F0C522F75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>
            <a:extLst>
              <a:ext uri="{FF2B5EF4-FFF2-40B4-BE49-F238E27FC236}">
                <a16:creationId xmlns:a16="http://schemas.microsoft.com/office/drawing/2014/main" id="{9289FF18-76B3-BFB7-3819-ED7C45D521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184826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5 – Machine Learning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3469B-6D69-29A3-FC3B-0A920F2CD39F}"/>
              </a:ext>
            </a:extLst>
          </p:cNvPr>
          <p:cNvSpPr txBox="1"/>
          <p:nvPr/>
        </p:nvSpPr>
        <p:spPr>
          <a:xfrm>
            <a:off x="491246" y="4019133"/>
            <a:ext cx="8161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final predicted buying price of the car based on the provided parameters is </a:t>
            </a:r>
            <a:r>
              <a:rPr lang="en-US" b="1" dirty="0"/>
              <a:t>low.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0C2564-D5A2-6B82-B0C4-1D8769BC3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710" y="693926"/>
            <a:ext cx="5540578" cy="316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1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/>
          <p:cNvSpPr txBox="1">
            <a:spLocks noGrp="1"/>
          </p:cNvSpPr>
          <p:nvPr>
            <p:ph type="title"/>
          </p:nvPr>
        </p:nvSpPr>
        <p:spPr>
          <a:xfrm>
            <a:off x="713225" y="418500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Section 1 - Processing Data files on a regular interval</a:t>
            </a:r>
            <a:endParaRPr dirty="0"/>
          </a:p>
        </p:txBody>
      </p:sp>
      <p:sp>
        <p:nvSpPr>
          <p:cNvPr id="473" name="Google Shape;473;p24"/>
          <p:cNvSpPr txBox="1">
            <a:spLocks noGrp="1"/>
          </p:cNvSpPr>
          <p:nvPr>
            <p:ph type="title"/>
          </p:nvPr>
        </p:nvSpPr>
        <p:spPr>
          <a:xfrm>
            <a:off x="713250" y="927600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74" name="Google Shape;474;p24"/>
          <p:cNvGrpSpPr/>
          <p:nvPr/>
        </p:nvGrpSpPr>
        <p:grpSpPr>
          <a:xfrm>
            <a:off x="1761899" y="1623354"/>
            <a:ext cx="6668826" cy="821948"/>
            <a:chOff x="5455000" y="1823050"/>
            <a:chExt cx="2810100" cy="821948"/>
          </a:xfrm>
        </p:grpSpPr>
        <p:sp>
          <p:nvSpPr>
            <p:cNvPr id="475" name="Google Shape;475;p24"/>
            <p:cNvSpPr txBox="1"/>
            <p:nvPr/>
          </p:nvSpPr>
          <p:spPr>
            <a:xfrm>
              <a:off x="5455000" y="2114298"/>
              <a:ext cx="2810100" cy="5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 selected Airflow as the scheduling tool as I have had prior experience with it. I set a session-based Airflow UI using </a:t>
              </a:r>
              <a:r>
                <a:rPr lang="en" sz="1200" dirty="0" err="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ngrok</a:t>
              </a:r>
              <a:r>
                <a:rPr lang="en" sz="1200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via a Googl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e </a:t>
              </a:r>
              <a:r>
                <a:rPr lang="en" sz="1200" dirty="0" err="1">
                  <a:latin typeface="Roboto"/>
                  <a:ea typeface="Roboto"/>
                  <a:cs typeface="Roboto"/>
                  <a:sym typeface="Roboto"/>
                </a:rPr>
                <a:t>Colab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Notebook which is t</a:t>
              </a:r>
              <a:r>
                <a:rPr lang="en-SG" sz="1200" dirty="0">
                  <a:latin typeface="Roboto"/>
                  <a:ea typeface="Roboto"/>
                  <a:cs typeface="Roboto"/>
                  <a:sym typeface="Roboto"/>
                </a:rPr>
                <a:t>he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 python Notebook I submitted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6" name="Google Shape;476;p24"/>
            <p:cNvSpPr txBox="1"/>
            <p:nvPr/>
          </p:nvSpPr>
          <p:spPr>
            <a:xfrm>
              <a:off x="5455000" y="1823050"/>
              <a:ext cx="2176800" cy="3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Airflow as the scheduling Tool</a:t>
              </a: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77" name="Google Shape;477;p24"/>
          <p:cNvSpPr/>
          <p:nvPr/>
        </p:nvSpPr>
        <p:spPr>
          <a:xfrm>
            <a:off x="947250" y="1623354"/>
            <a:ext cx="735414" cy="70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30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78" name="Google Shape;478;p24"/>
          <p:cNvGrpSpPr/>
          <p:nvPr/>
        </p:nvGrpSpPr>
        <p:grpSpPr>
          <a:xfrm>
            <a:off x="1761899" y="3205747"/>
            <a:ext cx="6668826" cy="821948"/>
            <a:chOff x="5455000" y="2863051"/>
            <a:chExt cx="2810100" cy="821948"/>
          </a:xfrm>
        </p:grpSpPr>
        <p:sp>
          <p:nvSpPr>
            <p:cNvPr id="479" name="Google Shape;479;p24"/>
            <p:cNvSpPr txBox="1"/>
            <p:nvPr/>
          </p:nvSpPr>
          <p:spPr>
            <a:xfrm>
              <a:off x="5455000" y="3154299"/>
              <a:ext cx="2810100" cy="5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 wrote a function to perform the necessary Data processing and output the new CSV files using pandas. The function was then run </a:t>
              </a:r>
              <a:r>
                <a:rPr lang="en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usi</a:t>
              </a:r>
              <a:r>
                <a:rPr lang="en-SG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ng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2 task instances of </a:t>
              </a:r>
              <a:r>
                <a:rPr lang="en" sz="12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PythonOperator</a:t>
              </a:r>
              <a:r>
                <a:rPr lang="en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which takes in the dataset1.csv and dataset2.csv as input arguments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" name="Google Shape;480;p24"/>
            <p:cNvSpPr txBox="1"/>
            <p:nvPr/>
          </p:nvSpPr>
          <p:spPr>
            <a:xfrm>
              <a:off x="5455000" y="2863051"/>
              <a:ext cx="2176800" cy="3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Data processing and output – Python Operator</a:t>
              </a: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81" name="Google Shape;481;p24"/>
          <p:cNvSpPr/>
          <p:nvPr/>
        </p:nvSpPr>
        <p:spPr>
          <a:xfrm>
            <a:off x="947250" y="3205746"/>
            <a:ext cx="735414" cy="708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30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>
          <a:extLst>
            <a:ext uri="{FF2B5EF4-FFF2-40B4-BE49-F238E27FC236}">
              <a16:creationId xmlns:a16="http://schemas.microsoft.com/office/drawing/2014/main" id="{E70498E3-187B-A7A2-70D9-96858BADB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>
            <a:extLst>
              <a:ext uri="{FF2B5EF4-FFF2-40B4-BE49-F238E27FC236}">
                <a16:creationId xmlns:a16="http://schemas.microsoft.com/office/drawing/2014/main" id="{6AF71EF6-BE25-708E-6F91-8F11B6EDD0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18500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Section 1 =Processing Data files on a regular interval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731884-708C-6E0E-2769-4669F2AF4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74" y="1684064"/>
            <a:ext cx="3746500" cy="20066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C02E60-5EFD-FB60-1B6D-4F78339DE2F7}"/>
              </a:ext>
            </a:extLst>
          </p:cNvPr>
          <p:cNvCxnSpPr/>
          <p:nvPr/>
        </p:nvCxnSpPr>
        <p:spPr>
          <a:xfrm flipV="1">
            <a:off x="3920359" y="1818290"/>
            <a:ext cx="2427889" cy="3363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9BDE31-D015-66AA-6494-93A872591371}"/>
              </a:ext>
            </a:extLst>
          </p:cNvPr>
          <p:cNvSpPr txBox="1"/>
          <p:nvPr/>
        </p:nvSpPr>
        <p:spPr>
          <a:xfrm>
            <a:off x="6611007" y="1439917"/>
            <a:ext cx="22807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Cron Schedule set for 0110hrs everyday, as I am expecting the new data file to come in at 1am everyday</a:t>
            </a:r>
          </a:p>
        </p:txBody>
      </p:sp>
    </p:spTree>
    <p:extLst>
      <p:ext uri="{BB962C8B-B14F-4D97-AF65-F5344CB8AC3E}">
        <p14:creationId xmlns:p14="http://schemas.microsoft.com/office/powerpoint/2010/main" val="141769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>
          <a:extLst>
            <a:ext uri="{FF2B5EF4-FFF2-40B4-BE49-F238E27FC236}">
              <a16:creationId xmlns:a16="http://schemas.microsoft.com/office/drawing/2014/main" id="{34A113F0-77AB-A8BB-E3CF-F53BAD6B5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>
            <a:extLst>
              <a:ext uri="{FF2B5EF4-FFF2-40B4-BE49-F238E27FC236}">
                <a16:creationId xmlns:a16="http://schemas.microsoft.com/office/drawing/2014/main" id="{E9239382-9EC6-A423-E128-39631668E3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18500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Section 1- Processing Data files on a regular interval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AA3B49-58CF-4444-EEE9-DC1B50CA3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24" y="1166646"/>
            <a:ext cx="6352003" cy="31016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181341-2216-2E55-70C3-9E946429FD5B}"/>
              </a:ext>
            </a:extLst>
          </p:cNvPr>
          <p:cNvSpPr txBox="1"/>
          <p:nvPr/>
        </p:nvSpPr>
        <p:spPr>
          <a:xfrm>
            <a:off x="6611007" y="1439917"/>
            <a:ext cx="22807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process_data</a:t>
            </a:r>
            <a:r>
              <a:rPr lang="en-US" b="1" dirty="0"/>
              <a:t> function:</a:t>
            </a:r>
            <a:br>
              <a:rPr lang="en-US" b="1" dirty="0"/>
            </a:br>
            <a:r>
              <a:rPr lang="en-US" dirty="0"/>
              <a:t>- Performs processing steps as specified by comments in Green</a:t>
            </a:r>
          </a:p>
          <a:p>
            <a:r>
              <a:rPr lang="en-US" dirty="0"/>
              <a:t>- Drops original name column</a:t>
            </a:r>
          </a:p>
          <a:p>
            <a:r>
              <a:rPr lang="en-US" dirty="0"/>
              <a:t>- Outputs CSV files with new name ‘processed_{</a:t>
            </a:r>
            <a:r>
              <a:rPr lang="en-US" dirty="0" err="1"/>
              <a:t>original_file_name</a:t>
            </a:r>
            <a:r>
              <a:rPr lang="en-US" dirty="0"/>
              <a:t>}.csv’</a:t>
            </a:r>
          </a:p>
        </p:txBody>
      </p:sp>
    </p:spTree>
    <p:extLst>
      <p:ext uri="{BB962C8B-B14F-4D97-AF65-F5344CB8AC3E}">
        <p14:creationId xmlns:p14="http://schemas.microsoft.com/office/powerpoint/2010/main" val="153435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>
          <a:extLst>
            <a:ext uri="{FF2B5EF4-FFF2-40B4-BE49-F238E27FC236}">
              <a16:creationId xmlns:a16="http://schemas.microsoft.com/office/drawing/2014/main" id="{81E23EF2-838D-240F-88DE-471888063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>
            <a:extLst>
              <a:ext uri="{FF2B5EF4-FFF2-40B4-BE49-F238E27FC236}">
                <a16:creationId xmlns:a16="http://schemas.microsoft.com/office/drawing/2014/main" id="{D8F56818-2077-D7EC-F4D3-789E7D7453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18500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Section 1- Processing Data files on a regular interval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4483FF-0676-53F9-84E4-21E96264AE95}"/>
              </a:ext>
            </a:extLst>
          </p:cNvPr>
          <p:cNvSpPr txBox="1"/>
          <p:nvPr/>
        </p:nvSpPr>
        <p:spPr>
          <a:xfrm>
            <a:off x="6611007" y="1439917"/>
            <a:ext cx="22807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2 instances of </a:t>
            </a:r>
            <a:r>
              <a:rPr lang="en-US" altLang="zh-CN" dirty="0" err="1"/>
              <a:t>PythonOperator</a:t>
            </a:r>
            <a:r>
              <a:rPr lang="en-US" altLang="zh-CN" dirty="0"/>
              <a:t> calling the </a:t>
            </a:r>
            <a:r>
              <a:rPr lang="en-US" altLang="zh-CN" dirty="0" err="1"/>
              <a:t>process_data</a:t>
            </a:r>
            <a:r>
              <a:rPr lang="en-US" altLang="zh-CN" dirty="0"/>
              <a:t>() function, with the input files being dataset1.csv and dataset2.csv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6A0CF-6B7A-A9CC-F284-BE1FD8ECA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07" y="1439917"/>
            <a:ext cx="6085490" cy="261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5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>
          <a:extLst>
            <a:ext uri="{FF2B5EF4-FFF2-40B4-BE49-F238E27FC236}">
              <a16:creationId xmlns:a16="http://schemas.microsoft.com/office/drawing/2014/main" id="{BB40EC8E-6F92-A422-B164-66EF30119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>
            <a:extLst>
              <a:ext uri="{FF2B5EF4-FFF2-40B4-BE49-F238E27FC236}">
                <a16:creationId xmlns:a16="http://schemas.microsoft.com/office/drawing/2014/main" id="{ED060A28-E9A4-DCA1-5C05-C95A7C73E5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18500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Section 1- Output data files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D75EB5-6B37-3A43-297A-EF5824F0F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056" y="927600"/>
            <a:ext cx="2183020" cy="40714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F7E959-CE81-A0B7-0B98-3A08831B9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7926" y="927599"/>
            <a:ext cx="1827287" cy="407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6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>
          <a:extLst>
            <a:ext uri="{FF2B5EF4-FFF2-40B4-BE49-F238E27FC236}">
              <a16:creationId xmlns:a16="http://schemas.microsoft.com/office/drawing/2014/main" id="{8A8CC9B0-EF12-1C28-F016-7324B94E1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>
            <a:extLst>
              <a:ext uri="{FF2B5EF4-FFF2-40B4-BE49-F238E27FC236}">
                <a16:creationId xmlns:a16="http://schemas.microsoft.com/office/drawing/2014/main" id="{2E949518-9B38-3899-0BAD-0DFFA1DB9A1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842074" y="1481331"/>
            <a:ext cx="3459851" cy="19555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Section 2:</a:t>
            </a:r>
            <a:br>
              <a:rPr lang="en" dirty="0"/>
            </a:br>
            <a:r>
              <a:rPr lang="en" dirty="0"/>
              <a:t>Databases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186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>
          <a:extLst>
            <a:ext uri="{FF2B5EF4-FFF2-40B4-BE49-F238E27FC236}">
              <a16:creationId xmlns:a16="http://schemas.microsoft.com/office/drawing/2014/main" id="{9E58CA29-9CA1-5006-151D-17976ACC4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">
            <a:extLst>
              <a:ext uri="{FF2B5EF4-FFF2-40B4-BE49-F238E27FC236}">
                <a16:creationId xmlns:a16="http://schemas.microsoft.com/office/drawing/2014/main" id="{92BC9723-E6A2-A5F3-2925-DE47C54D4B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18500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Section 2 - Database Infrastructure</a:t>
            </a:r>
            <a:endParaRPr dirty="0"/>
          </a:p>
        </p:txBody>
      </p:sp>
      <p:sp>
        <p:nvSpPr>
          <p:cNvPr id="473" name="Google Shape;473;p24">
            <a:extLst>
              <a:ext uri="{FF2B5EF4-FFF2-40B4-BE49-F238E27FC236}">
                <a16:creationId xmlns:a16="http://schemas.microsoft.com/office/drawing/2014/main" id="{AD11F217-D490-101C-521B-E4F0076C6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927600"/>
            <a:ext cx="7717500" cy="50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Deliverables</a:t>
            </a:r>
            <a:endParaRPr sz="2400" dirty="0"/>
          </a:p>
        </p:txBody>
      </p:sp>
      <p:grpSp>
        <p:nvGrpSpPr>
          <p:cNvPr id="474" name="Google Shape;474;p24">
            <a:extLst>
              <a:ext uri="{FF2B5EF4-FFF2-40B4-BE49-F238E27FC236}">
                <a16:creationId xmlns:a16="http://schemas.microsoft.com/office/drawing/2014/main" id="{2A73384D-CCEF-E364-1530-21082B80E2EA}"/>
              </a:ext>
            </a:extLst>
          </p:cNvPr>
          <p:cNvGrpSpPr/>
          <p:nvPr/>
        </p:nvGrpSpPr>
        <p:grpSpPr>
          <a:xfrm>
            <a:off x="1761899" y="1807617"/>
            <a:ext cx="6668826" cy="821948"/>
            <a:chOff x="5455000" y="1823050"/>
            <a:chExt cx="2810100" cy="821948"/>
          </a:xfrm>
        </p:grpSpPr>
        <p:sp>
          <p:nvSpPr>
            <p:cNvPr id="475" name="Google Shape;475;p24">
              <a:extLst>
                <a:ext uri="{FF2B5EF4-FFF2-40B4-BE49-F238E27FC236}">
                  <a16:creationId xmlns:a16="http://schemas.microsoft.com/office/drawing/2014/main" id="{C3431D5E-5D41-2914-589D-DE666C8B6B1D}"/>
                </a:ext>
              </a:extLst>
            </p:cNvPr>
            <p:cNvSpPr txBox="1"/>
            <p:nvPr/>
          </p:nvSpPr>
          <p:spPr>
            <a:xfrm>
              <a:off x="5455000" y="2114298"/>
              <a:ext cx="2810100" cy="5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6" name="Google Shape;476;p24">
              <a:extLst>
                <a:ext uri="{FF2B5EF4-FFF2-40B4-BE49-F238E27FC236}">
                  <a16:creationId xmlns:a16="http://schemas.microsoft.com/office/drawing/2014/main" id="{0DF59493-952B-04E6-5C33-BF0DAF50CB95}"/>
                </a:ext>
              </a:extLst>
            </p:cNvPr>
            <p:cNvSpPr txBox="1"/>
            <p:nvPr/>
          </p:nvSpPr>
          <p:spPr>
            <a:xfrm>
              <a:off x="5455000" y="1823050"/>
              <a:ext cx="2176800" cy="3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Dockerfile</a:t>
              </a:r>
              <a:r>
                <a:rPr lang="en-US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to pull from provided link</a:t>
              </a: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77" name="Google Shape;477;p24">
            <a:extLst>
              <a:ext uri="{FF2B5EF4-FFF2-40B4-BE49-F238E27FC236}">
                <a16:creationId xmlns:a16="http://schemas.microsoft.com/office/drawing/2014/main" id="{27ECA5A2-816F-EB66-28BD-292BA65F9614}"/>
              </a:ext>
            </a:extLst>
          </p:cNvPr>
          <p:cNvSpPr/>
          <p:nvPr/>
        </p:nvSpPr>
        <p:spPr>
          <a:xfrm>
            <a:off x="947250" y="1623354"/>
            <a:ext cx="735414" cy="70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30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78" name="Google Shape;478;p24">
            <a:extLst>
              <a:ext uri="{FF2B5EF4-FFF2-40B4-BE49-F238E27FC236}">
                <a16:creationId xmlns:a16="http://schemas.microsoft.com/office/drawing/2014/main" id="{EC96D317-D515-D6E4-B38F-15F7797CE778}"/>
              </a:ext>
            </a:extLst>
          </p:cNvPr>
          <p:cNvGrpSpPr/>
          <p:nvPr/>
        </p:nvGrpSpPr>
        <p:grpSpPr>
          <a:xfrm>
            <a:off x="1761899" y="2714401"/>
            <a:ext cx="6668826" cy="630124"/>
            <a:chOff x="5455000" y="3054875"/>
            <a:chExt cx="2810100" cy="630124"/>
          </a:xfrm>
        </p:grpSpPr>
        <p:sp>
          <p:nvSpPr>
            <p:cNvPr id="479" name="Google Shape;479;p24">
              <a:extLst>
                <a:ext uri="{FF2B5EF4-FFF2-40B4-BE49-F238E27FC236}">
                  <a16:creationId xmlns:a16="http://schemas.microsoft.com/office/drawing/2014/main" id="{9AB94EB3-4E4E-D3D4-7880-F64363CCA614}"/>
                </a:ext>
              </a:extLst>
            </p:cNvPr>
            <p:cNvSpPr txBox="1"/>
            <p:nvPr/>
          </p:nvSpPr>
          <p:spPr>
            <a:xfrm>
              <a:off x="5455000" y="3154299"/>
              <a:ext cx="2810100" cy="5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0" name="Google Shape;480;p24">
              <a:extLst>
                <a:ext uri="{FF2B5EF4-FFF2-40B4-BE49-F238E27FC236}">
                  <a16:creationId xmlns:a16="http://schemas.microsoft.com/office/drawing/2014/main" id="{5E3DE018-91DE-347F-B2C4-2F1045C036C1}"/>
                </a:ext>
              </a:extLst>
            </p:cNvPr>
            <p:cNvSpPr txBox="1"/>
            <p:nvPr/>
          </p:nvSpPr>
          <p:spPr>
            <a:xfrm>
              <a:off x="5455000" y="3054875"/>
              <a:ext cx="2176800" cy="3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DDL statements – </a:t>
              </a:r>
              <a:r>
                <a:rPr lang="en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create_db.sql</a:t>
              </a: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and ER diagram </a:t>
              </a: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481" name="Google Shape;481;p24">
            <a:extLst>
              <a:ext uri="{FF2B5EF4-FFF2-40B4-BE49-F238E27FC236}">
                <a16:creationId xmlns:a16="http://schemas.microsoft.com/office/drawing/2014/main" id="{A99E118B-5669-21F3-A895-D3D6FB89DDE1}"/>
              </a:ext>
            </a:extLst>
          </p:cNvPr>
          <p:cNvSpPr/>
          <p:nvPr/>
        </p:nvSpPr>
        <p:spPr>
          <a:xfrm>
            <a:off x="947250" y="2522576"/>
            <a:ext cx="735414" cy="708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30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" name="Google Shape;482;p24">
            <a:extLst>
              <a:ext uri="{FF2B5EF4-FFF2-40B4-BE49-F238E27FC236}">
                <a16:creationId xmlns:a16="http://schemas.microsoft.com/office/drawing/2014/main" id="{747D5E08-FB8C-1D1C-201C-EC8739E895D7}"/>
              </a:ext>
            </a:extLst>
          </p:cNvPr>
          <p:cNvGrpSpPr/>
          <p:nvPr/>
        </p:nvGrpSpPr>
        <p:grpSpPr>
          <a:xfrm>
            <a:off x="1761899" y="3619046"/>
            <a:ext cx="6668825" cy="624700"/>
            <a:chOff x="5455000" y="4100300"/>
            <a:chExt cx="2810100" cy="624700"/>
          </a:xfrm>
        </p:grpSpPr>
        <p:sp>
          <p:nvSpPr>
            <p:cNvPr id="3" name="Google Shape;483;p24">
              <a:extLst>
                <a:ext uri="{FF2B5EF4-FFF2-40B4-BE49-F238E27FC236}">
                  <a16:creationId xmlns:a16="http://schemas.microsoft.com/office/drawing/2014/main" id="{2DCF4D15-C4C2-2F55-D713-472F68716291}"/>
                </a:ext>
              </a:extLst>
            </p:cNvPr>
            <p:cNvSpPr txBox="1"/>
            <p:nvPr/>
          </p:nvSpPr>
          <p:spPr>
            <a:xfrm>
              <a:off x="5455000" y="4194300"/>
              <a:ext cx="2810100" cy="53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" name="Google Shape;484;p24">
              <a:extLst>
                <a:ext uri="{FF2B5EF4-FFF2-40B4-BE49-F238E27FC236}">
                  <a16:creationId xmlns:a16="http://schemas.microsoft.com/office/drawing/2014/main" id="{9528CE9E-1D49-D142-0E28-5208A3E692E4}"/>
                </a:ext>
              </a:extLst>
            </p:cNvPr>
            <p:cNvSpPr txBox="1"/>
            <p:nvPr/>
          </p:nvSpPr>
          <p:spPr>
            <a:xfrm>
              <a:off x="5455000" y="4100300"/>
              <a:ext cx="2486193" cy="31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Queries folder – containing the 2 .</a:t>
              </a:r>
              <a:r>
                <a:rPr lang="en" sz="1800" b="1" dirty="0" err="1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sql</a:t>
              </a: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files for the 2 queries</a:t>
              </a: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" name="Google Shape;485;p24">
            <a:extLst>
              <a:ext uri="{FF2B5EF4-FFF2-40B4-BE49-F238E27FC236}">
                <a16:creationId xmlns:a16="http://schemas.microsoft.com/office/drawing/2014/main" id="{BB6D97E9-E44E-6549-0E4E-45E1E2CEFBD1}"/>
              </a:ext>
            </a:extLst>
          </p:cNvPr>
          <p:cNvSpPr/>
          <p:nvPr/>
        </p:nvSpPr>
        <p:spPr>
          <a:xfrm>
            <a:off x="947250" y="3421796"/>
            <a:ext cx="708900" cy="708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30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516050057"/>
      </p:ext>
    </p:extLst>
  </p:cSld>
  <p:clrMapOvr>
    <a:masterClrMapping/>
  </p:clrMapOvr>
</p:sld>
</file>

<file path=ppt/theme/theme1.xml><?xml version="1.0" encoding="utf-8"?>
<a:theme xmlns:a="http://schemas.openxmlformats.org/drawingml/2006/main" name="Demand Generation Infographics by Slidesgo">
  <a:themeElements>
    <a:clrScheme name="Simple Light">
      <a:dk1>
        <a:srgbClr val="000000"/>
      </a:dk1>
      <a:lt1>
        <a:srgbClr val="839788"/>
      </a:lt1>
      <a:dk2>
        <a:srgbClr val="B4A7D6"/>
      </a:dk2>
      <a:lt2>
        <a:srgbClr val="BAA898"/>
      </a:lt2>
      <a:accent1>
        <a:srgbClr val="A6808C"/>
      </a:accent1>
      <a:accent2>
        <a:srgbClr val="9BABB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1122</Words>
  <Application>Microsoft Macintosh PowerPoint</Application>
  <PresentationFormat>On-screen Show (16:9)</PresentationFormat>
  <Paragraphs>110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Fira Sans Extra Condensed</vt:lpstr>
      <vt:lpstr>Fira Sans Extra Condensed SemiBold</vt:lpstr>
      <vt:lpstr>Roboto</vt:lpstr>
      <vt:lpstr>Arial</vt:lpstr>
      <vt:lpstr>Demand Generation Infographics by Slidesgo</vt:lpstr>
      <vt:lpstr>Data Engineer Case Interview</vt:lpstr>
      <vt:lpstr>Section 1: Data Pipelines</vt:lpstr>
      <vt:lpstr>Section 1 - Processing Data files on a regular interval</vt:lpstr>
      <vt:lpstr>Section 1 =Processing Data files on a regular interval</vt:lpstr>
      <vt:lpstr>Section 1- Processing Data files on a regular interval</vt:lpstr>
      <vt:lpstr>Section 1- Processing Data files on a regular interval</vt:lpstr>
      <vt:lpstr>Section 1- Output data files</vt:lpstr>
      <vt:lpstr>Section 2: Databases</vt:lpstr>
      <vt:lpstr>Section 2 - Database Infrastructure</vt:lpstr>
      <vt:lpstr>Section 2 - Database Infrastructure</vt:lpstr>
      <vt:lpstr>Section 2 - Database Infrastructure</vt:lpstr>
      <vt:lpstr>Section 2 - Database Infrastructure</vt:lpstr>
      <vt:lpstr>Section 2 - Database Infrastructure</vt:lpstr>
      <vt:lpstr>Section 2 - Database Infrastructure</vt:lpstr>
      <vt:lpstr>Section 2 - Database Infrastructure</vt:lpstr>
      <vt:lpstr>Section 3: Cloud</vt:lpstr>
      <vt:lpstr>Section 3 – Cloud Infrastructure (AWS)</vt:lpstr>
      <vt:lpstr>Section 3 – Cloud Infrastructure (AWS)</vt:lpstr>
      <vt:lpstr>Section 4: Charts and API</vt:lpstr>
      <vt:lpstr>Section 4 – Charts and API</vt:lpstr>
      <vt:lpstr>Section 4 – Charts and API</vt:lpstr>
      <vt:lpstr>Section 4 – Charts and API</vt:lpstr>
      <vt:lpstr>Section 5: Machine Learning</vt:lpstr>
      <vt:lpstr>Section 5 – Machine Learning</vt:lpstr>
      <vt:lpstr>Section 5 – Machine Learning</vt:lpstr>
      <vt:lpstr>Section 5 – Machine Learning</vt:lpstr>
      <vt:lpstr>Section 5 – Machine Learning</vt:lpstr>
      <vt:lpstr>Section 5 – 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Luah Jun Yang</cp:lastModifiedBy>
  <cp:revision>2</cp:revision>
  <dcterms:modified xsi:type="dcterms:W3CDTF">2025-03-16T07:16:59Z</dcterms:modified>
</cp:coreProperties>
</file>