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76892" y="5803899"/>
            <a:ext cx="53016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CallableStatement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2815272" y="2108199"/>
            <a:ext cx="55962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PreparedStatement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5613400" y="3123242"/>
            <a:ext cx="1" cy="25292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2"/>
      <p:bldP build="whole" bldLvl="1" animBg="1" rev="0" advAuto="0" spid="120" grpId="3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01421" y="1308099"/>
            <a:ext cx="51217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1) Create a Connection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609727" y="2717799"/>
            <a:ext cx="81785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2) Create a CallableStatement Object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040" y="4951412"/>
            <a:ext cx="63099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3) Bind the Input Parameters</a:t>
            </a:r>
          </a:p>
        </p:txBody>
      </p:sp>
      <p:sp>
        <p:nvSpPr>
          <p:cNvPr id="126" name="Shape 126"/>
          <p:cNvSpPr/>
          <p:nvPr/>
        </p:nvSpPr>
        <p:spPr>
          <a:xfrm>
            <a:off x="797509" y="7054849"/>
            <a:ext cx="66853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4) Register the out parameters</a:t>
            </a:r>
          </a:p>
        </p:txBody>
      </p:sp>
      <p:sp>
        <p:nvSpPr>
          <p:cNvPr id="127" name="Shape 127"/>
          <p:cNvSpPr/>
          <p:nvPr/>
        </p:nvSpPr>
        <p:spPr>
          <a:xfrm>
            <a:off x="2333929" y="3517899"/>
            <a:ext cx="60763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con.prepareCall(String sql);</a:t>
            </a:r>
          </a:p>
        </p:txBody>
      </p:sp>
      <p:sp>
        <p:nvSpPr>
          <p:cNvPr id="128" name="Shape 128"/>
          <p:cNvSpPr/>
          <p:nvPr/>
        </p:nvSpPr>
        <p:spPr>
          <a:xfrm>
            <a:off x="2199957" y="5646737"/>
            <a:ext cx="45662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 setXXX methods</a:t>
            </a:r>
          </a:p>
        </p:txBody>
      </p:sp>
      <p:sp>
        <p:nvSpPr>
          <p:cNvPr id="129" name="Shape 129"/>
          <p:cNvSpPr/>
          <p:nvPr/>
        </p:nvSpPr>
        <p:spPr>
          <a:xfrm>
            <a:off x="2452192" y="7775574"/>
            <a:ext cx="72114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stmt.registerOutParameter(…….)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6"/>
      <p:bldP build="whole" bldLvl="1" animBg="1" rev="0" advAuto="0" spid="129" grpId="7"/>
      <p:bldP build="whole" bldLvl="1" animBg="1" rev="0" advAuto="0" spid="127" grpId="3"/>
      <p:bldP build="whole" bldLvl="1" animBg="1" rev="0" advAuto="0" spid="123" grpId="1"/>
      <p:bldP build="whole" bldLvl="1" animBg="1" rev="0" advAuto="0" spid="125" grpId="4"/>
      <p:bldP build="whole" bldLvl="1" animBg="1" rev="0" advAuto="0" spid="128" grpId="5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22426" y="1720849"/>
            <a:ext cx="71689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5) Invoking the stored procedure</a:t>
            </a:r>
          </a:p>
        </p:txBody>
      </p:sp>
      <p:sp>
        <p:nvSpPr>
          <p:cNvPr id="132" name="Shape 132"/>
          <p:cNvSpPr/>
          <p:nvPr/>
        </p:nvSpPr>
        <p:spPr>
          <a:xfrm>
            <a:off x="882116" y="3603624"/>
            <a:ext cx="41285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6) Process Results</a:t>
            </a:r>
          </a:p>
        </p:txBody>
      </p:sp>
      <p:sp>
        <p:nvSpPr>
          <p:cNvPr id="133" name="Shape 133"/>
          <p:cNvSpPr/>
          <p:nvPr/>
        </p:nvSpPr>
        <p:spPr>
          <a:xfrm>
            <a:off x="1011935" y="5410199"/>
            <a:ext cx="38689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7) Close them all.</a:t>
            </a:r>
          </a:p>
        </p:txBody>
      </p:sp>
      <p:sp>
        <p:nvSpPr>
          <p:cNvPr id="134" name="Shape 134"/>
          <p:cNvSpPr/>
          <p:nvPr/>
        </p:nvSpPr>
        <p:spPr>
          <a:xfrm>
            <a:off x="1280020" y="2560637"/>
            <a:ext cx="33327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stmt.execute();</a:t>
            </a:r>
          </a:p>
        </p:txBody>
      </p:sp>
      <p:sp>
        <p:nvSpPr>
          <p:cNvPr id="135" name="Shape 135"/>
          <p:cNvSpPr/>
          <p:nvPr/>
        </p:nvSpPr>
        <p:spPr>
          <a:xfrm>
            <a:off x="1619275" y="4303712"/>
            <a:ext cx="101726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 getXXX methods on the callable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3"/>
      <p:bldP build="whole" bldLvl="1" animBg="1" rev="0" advAuto="0" spid="134" grpId="2"/>
      <p:bldP build="whole" bldLvl="1" animBg="1" rev="0" advAuto="0" spid="135" grpId="4"/>
      <p:bldP build="whole" bldLvl="1" animBg="1" rev="0" advAuto="0" spid="133" grpId="5"/>
      <p:bldP build="whole" bldLvl="1" animBg="1" rev="0" advAuto="0" spid="1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