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40764" y="1346199"/>
            <a:ext cx="36080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Initialization:</a:t>
            </a:r>
          </a:p>
        </p:txBody>
      </p:sp>
      <p:sp>
        <p:nvSpPr>
          <p:cNvPr id="120" name="Shape 120"/>
          <p:cNvSpPr/>
          <p:nvPr/>
        </p:nvSpPr>
        <p:spPr>
          <a:xfrm>
            <a:off x="2806382" y="3340099"/>
            <a:ext cx="56902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1) Lazy Initialization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3006407" y="5168899"/>
            <a:ext cx="52901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2) Pre Initialization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045200" y="2387601"/>
            <a:ext cx="2579192" cy="4204942"/>
          </a:xfrm>
          <a:prstGeom prst="roundRect">
            <a:avLst>
              <a:gd name="adj" fmla="val 7386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24" name="Shape 124"/>
          <p:cNvSpPr/>
          <p:nvPr/>
        </p:nvSpPr>
        <p:spPr>
          <a:xfrm>
            <a:off x="9753600" y="2925268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Servlet</a:t>
            </a:r>
          </a:p>
        </p:txBody>
      </p:sp>
      <p:sp>
        <p:nvSpPr>
          <p:cNvPr id="125" name="Shape 125"/>
          <p:cNvSpPr/>
          <p:nvPr/>
        </p:nvSpPr>
        <p:spPr>
          <a:xfrm>
            <a:off x="8610600" y="3725368"/>
            <a:ext cx="115679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560066" y="3090368"/>
            <a:ext cx="1868934" cy="2623890"/>
          </a:xfrm>
          <a:prstGeom prst="roundRect">
            <a:avLst>
              <a:gd name="adj" fmla="val 10193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7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Client</a:t>
            </a:r>
          </a:p>
        </p:txBody>
      </p:sp>
      <p:sp>
        <p:nvSpPr>
          <p:cNvPr id="127" name="Shape 127"/>
          <p:cNvSpPr/>
          <p:nvPr/>
        </p:nvSpPr>
        <p:spPr>
          <a:xfrm flipV="1">
            <a:off x="3467100" y="4474668"/>
            <a:ext cx="25400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4607991" y="6887667"/>
            <a:ext cx="37888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Lazy Initialization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6" grpId="2"/>
      <p:bldP build="whole" bldLvl="1" animBg="1" rev="0" advAuto="0" spid="127" grpId="3"/>
      <p:bldP build="whole" bldLvl="1" animBg="1" rev="0" advAuto="0" spid="125" grpId="4"/>
      <p:bldP build="whole" bldLvl="1" animBg="1" rev="0" advAuto="0" spid="124" grpId="5"/>
      <p:bldP build="whole" bldLvl="1" animBg="1" rev="0" advAuto="0" spid="128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749800" y="2774329"/>
            <a:ext cx="2579192" cy="4204942"/>
          </a:xfrm>
          <a:prstGeom prst="roundRect">
            <a:avLst>
              <a:gd name="adj" fmla="val 7386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31" name="Shape 131"/>
          <p:cNvSpPr/>
          <p:nvPr/>
        </p:nvSpPr>
        <p:spPr>
          <a:xfrm>
            <a:off x="8458200" y="3477096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Servlet</a:t>
            </a:r>
          </a:p>
        </p:txBody>
      </p:sp>
      <p:sp>
        <p:nvSpPr>
          <p:cNvPr id="132" name="Shape 132"/>
          <p:cNvSpPr/>
          <p:nvPr/>
        </p:nvSpPr>
        <p:spPr>
          <a:xfrm>
            <a:off x="7315200" y="4112096"/>
            <a:ext cx="115679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4760010" y="7518399"/>
            <a:ext cx="348478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 Initialization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2" grpId="3"/>
      <p:bldP build="whole" bldLvl="1" animBg="1" rev="0" advAuto="0" spid="133" grpId="4"/>
      <p:bldP build="whole" bldLvl="1" animBg="1" rev="0" advAuto="0" spid="1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593505" y="3784599"/>
            <a:ext cx="4058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&lt;load-on-startup&gt;</a:t>
            </a:r>
          </a:p>
        </p:txBody>
      </p:sp>
      <p:sp>
        <p:nvSpPr>
          <p:cNvPr id="136" name="Shape 136"/>
          <p:cNvSpPr/>
          <p:nvPr/>
        </p:nvSpPr>
        <p:spPr>
          <a:xfrm>
            <a:off x="1250315" y="1219199"/>
            <a:ext cx="24777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web.xml</a:t>
            </a:r>
          </a:p>
        </p:txBody>
      </p:sp>
      <p:sp>
        <p:nvSpPr>
          <p:cNvPr id="137" name="Shape 137"/>
          <p:cNvSpPr/>
          <p:nvPr/>
        </p:nvSpPr>
        <p:spPr>
          <a:xfrm>
            <a:off x="6677596" y="3784599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38" name="Shape 138"/>
          <p:cNvSpPr/>
          <p:nvPr/>
        </p:nvSpPr>
        <p:spPr>
          <a:xfrm>
            <a:off x="7085723" y="3784599"/>
            <a:ext cx="4192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&lt;/load-on-startup&gt;</a:t>
            </a:r>
          </a:p>
        </p:txBody>
      </p:sp>
      <p:sp>
        <p:nvSpPr>
          <p:cNvPr id="139" name="Shape 139"/>
          <p:cNvSpPr/>
          <p:nvPr/>
        </p:nvSpPr>
        <p:spPr>
          <a:xfrm>
            <a:off x="1402905" y="2114549"/>
            <a:ext cx="2172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&lt;servlet&gt;</a:t>
            </a:r>
          </a:p>
        </p:txBody>
      </p:sp>
      <p:sp>
        <p:nvSpPr>
          <p:cNvPr id="140" name="Shape 140"/>
          <p:cNvSpPr/>
          <p:nvPr/>
        </p:nvSpPr>
        <p:spPr>
          <a:xfrm>
            <a:off x="2484734" y="2688116"/>
            <a:ext cx="51222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&lt;servlet-name&gt;……….</a:t>
            </a:r>
          </a:p>
        </p:txBody>
      </p:sp>
      <p:sp>
        <p:nvSpPr>
          <p:cNvPr id="141" name="Shape 141"/>
          <p:cNvSpPr/>
          <p:nvPr/>
        </p:nvSpPr>
        <p:spPr>
          <a:xfrm>
            <a:off x="2525031" y="3188883"/>
            <a:ext cx="50416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&lt;servlet-class&gt;……….</a:t>
            </a:r>
          </a:p>
        </p:txBody>
      </p:sp>
      <p:sp>
        <p:nvSpPr>
          <p:cNvPr id="142" name="Shape 142"/>
          <p:cNvSpPr/>
          <p:nvPr/>
        </p:nvSpPr>
        <p:spPr>
          <a:xfrm>
            <a:off x="1487666" y="4409701"/>
            <a:ext cx="23067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&lt;/servlet&gt;</a:t>
            </a:r>
          </a:p>
        </p:txBody>
      </p:sp>
      <p:sp>
        <p:nvSpPr>
          <p:cNvPr id="143" name="Shape 143"/>
          <p:cNvSpPr/>
          <p:nvPr/>
        </p:nvSpPr>
        <p:spPr>
          <a:xfrm>
            <a:off x="2711365" y="6761573"/>
            <a:ext cx="40585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&lt;load-on-startup&gt;</a:t>
            </a:r>
          </a:p>
        </p:txBody>
      </p:sp>
      <p:sp>
        <p:nvSpPr>
          <p:cNvPr id="144" name="Shape 144"/>
          <p:cNvSpPr/>
          <p:nvPr/>
        </p:nvSpPr>
        <p:spPr>
          <a:xfrm>
            <a:off x="1520765" y="5091522"/>
            <a:ext cx="2172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&lt;servlet&gt;</a:t>
            </a:r>
          </a:p>
        </p:txBody>
      </p:sp>
      <p:sp>
        <p:nvSpPr>
          <p:cNvPr id="145" name="Shape 145"/>
          <p:cNvSpPr/>
          <p:nvPr/>
        </p:nvSpPr>
        <p:spPr>
          <a:xfrm>
            <a:off x="2602594" y="5665089"/>
            <a:ext cx="51222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&lt;servlet-name&gt;……….</a:t>
            </a:r>
          </a:p>
        </p:txBody>
      </p:sp>
      <p:sp>
        <p:nvSpPr>
          <p:cNvPr id="146" name="Shape 146"/>
          <p:cNvSpPr/>
          <p:nvPr/>
        </p:nvSpPr>
        <p:spPr>
          <a:xfrm>
            <a:off x="2642891" y="6165856"/>
            <a:ext cx="50416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&lt;servlet-class&gt;……….</a:t>
            </a:r>
          </a:p>
        </p:txBody>
      </p:sp>
      <p:sp>
        <p:nvSpPr>
          <p:cNvPr id="147" name="Shape 147"/>
          <p:cNvSpPr/>
          <p:nvPr/>
        </p:nvSpPr>
        <p:spPr>
          <a:xfrm>
            <a:off x="1605527" y="7386674"/>
            <a:ext cx="23067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&lt;/servlet&gt;</a:t>
            </a:r>
          </a:p>
        </p:txBody>
      </p:sp>
      <p:sp>
        <p:nvSpPr>
          <p:cNvPr id="148" name="Shape 148"/>
          <p:cNvSpPr/>
          <p:nvPr/>
        </p:nvSpPr>
        <p:spPr>
          <a:xfrm>
            <a:off x="6664433" y="6761573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49" name="Shape 149"/>
          <p:cNvSpPr/>
          <p:nvPr/>
        </p:nvSpPr>
        <p:spPr>
          <a:xfrm>
            <a:off x="7072560" y="6761573"/>
            <a:ext cx="4192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&lt;/load-on-startup&gt;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6"/>
      <p:bldP build="whole" bldLvl="1" animBg="1" rev="0" advAuto="0" spid="142" grpId="8"/>
      <p:bldP build="whole" bldLvl="1" animBg="1" rev="0" advAuto="0" spid="135" grpId="5"/>
      <p:bldP build="whole" bldLvl="1" animBg="1" rev="0" advAuto="0" spid="138" grpId="7"/>
      <p:bldP build="whole" bldLvl="1" animBg="1" rev="0" advAuto="0" spid="139" grpId="2"/>
      <p:bldP build="whole" bldLvl="1" animBg="1" rev="0" advAuto="0" spid="143" grpId="12"/>
      <p:bldP build="whole" bldLvl="1" animBg="1" rev="0" advAuto="0" spid="148" grpId="13"/>
      <p:bldP build="whole" bldLvl="1" animBg="1" rev="0" advAuto="0" spid="136" grpId="1"/>
      <p:bldP build="whole" bldLvl="1" animBg="1" rev="0" advAuto="0" spid="141" grpId="4"/>
      <p:bldP build="whole" bldLvl="1" animBg="1" rev="0" advAuto="0" spid="149" grpId="14"/>
      <p:bldP build="whole" bldLvl="1" animBg="1" rev="0" advAuto="0" spid="146" grpId="11"/>
      <p:bldP build="whole" bldLvl="1" animBg="1" rev="0" advAuto="0" spid="140" grpId="3"/>
      <p:bldP build="whole" bldLvl="1" animBg="1" rev="0" advAuto="0" spid="147" grpId="15"/>
      <p:bldP build="whole" bldLvl="1" animBg="1" rev="0" advAuto="0" spid="144" grpId="9"/>
      <p:bldP build="whole" bldLvl="1" animBg="1" rev="0" advAuto="0" spid="145" grpId="1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75291" y="1250151"/>
            <a:ext cx="30778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Examples:</a:t>
            </a:r>
          </a:p>
        </p:txBody>
      </p:sp>
      <p:sp>
        <p:nvSpPr>
          <p:cNvPr id="152" name="Shape 152"/>
          <p:cNvSpPr/>
          <p:nvPr/>
        </p:nvSpPr>
        <p:spPr>
          <a:xfrm>
            <a:off x="1882592" y="3072265"/>
            <a:ext cx="99123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Web Services using CXF or Jersey</a:t>
            </a:r>
          </a:p>
        </p:txBody>
      </p:sp>
      <p:sp>
        <p:nvSpPr>
          <p:cNvPr id="153" name="Shape 153"/>
          <p:cNvSpPr/>
          <p:nvPr/>
        </p:nvSpPr>
        <p:spPr>
          <a:xfrm>
            <a:off x="1940917" y="4684135"/>
            <a:ext cx="68522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Spring MVC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2" grpId="2"/>
      <p:bldP build="whole" bldLvl="1" animBg="1" rev="0" advAuto="0" spid="153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