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80" r:id="rId4"/>
    <p:sldId id="268" r:id="rId5"/>
    <p:sldId id="278" r:id="rId6"/>
    <p:sldId id="279" r:id="rId7"/>
    <p:sldId id="269" r:id="rId8"/>
    <p:sldId id="272" r:id="rId9"/>
    <p:sldId id="277" r:id="rId10"/>
    <p:sldId id="273" r:id="rId11"/>
    <p:sldId id="275" r:id="rId12"/>
    <p:sldId id="27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F1C73-A287-4D3C-AFA6-88EF163500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0C1D77-1D93-4645-84E4-8E68A25391DE}">
      <dgm:prSet/>
      <dgm:spPr/>
      <dgm:t>
        <a:bodyPr/>
        <a:lstStyle/>
        <a:p>
          <a:r>
            <a:rPr lang="en-US" dirty="0"/>
            <a:t>Originated from Gestalt psychology in the early 20th century.</a:t>
          </a:r>
        </a:p>
      </dgm:t>
    </dgm:pt>
    <dgm:pt modelId="{84652A7A-E337-4A5F-8F27-369F52DDB3B7}" type="parTrans" cxnId="{5647E03C-6552-4400-99B3-0A2CDF74B796}">
      <dgm:prSet/>
      <dgm:spPr/>
      <dgm:t>
        <a:bodyPr/>
        <a:lstStyle/>
        <a:p>
          <a:endParaRPr lang="en-US"/>
        </a:p>
      </dgm:t>
    </dgm:pt>
    <dgm:pt modelId="{CB56BF92-F4C7-4499-8094-71D35EBA4939}" type="sibTrans" cxnId="{5647E03C-6552-4400-99B3-0A2CDF74B796}">
      <dgm:prSet/>
      <dgm:spPr/>
      <dgm:t>
        <a:bodyPr/>
        <a:lstStyle/>
        <a:p>
          <a:endParaRPr lang="en-US"/>
        </a:p>
      </dgm:t>
    </dgm:pt>
    <dgm:pt modelId="{BFF9CDFF-0853-4FE3-8EEE-C8F08AB3EF71}">
      <dgm:prSet/>
      <dgm:spPr/>
      <dgm:t>
        <a:bodyPr/>
        <a:lstStyle/>
        <a:p>
          <a:r>
            <a:rPr lang="en-US" dirty="0"/>
            <a:t>Developed by German psychologists like Max Wertheimer.</a:t>
          </a:r>
        </a:p>
      </dgm:t>
    </dgm:pt>
    <dgm:pt modelId="{0161724D-47D7-44BC-B8AC-6BDD70E9B49E}" type="parTrans" cxnId="{27B280D4-65F5-42F8-9EAC-F603C40F9D03}">
      <dgm:prSet/>
      <dgm:spPr/>
      <dgm:t>
        <a:bodyPr/>
        <a:lstStyle/>
        <a:p>
          <a:endParaRPr lang="en-US"/>
        </a:p>
      </dgm:t>
    </dgm:pt>
    <dgm:pt modelId="{FDD871F5-F7EC-4B77-A696-288616F03D71}" type="sibTrans" cxnId="{27B280D4-65F5-42F8-9EAC-F603C40F9D03}">
      <dgm:prSet/>
      <dgm:spPr/>
      <dgm:t>
        <a:bodyPr/>
        <a:lstStyle/>
        <a:p>
          <a:endParaRPr lang="en-US"/>
        </a:p>
      </dgm:t>
    </dgm:pt>
    <dgm:pt modelId="{2A8A94DD-C01E-4BA4-988E-685D4B291DD0}">
      <dgm:prSet/>
      <dgm:spPr/>
      <dgm:t>
        <a:bodyPr/>
        <a:lstStyle/>
        <a:p>
          <a:r>
            <a:rPr lang="en-US"/>
            <a:t>Helps in understanding how humans perceive organized patterns.</a:t>
          </a:r>
        </a:p>
      </dgm:t>
    </dgm:pt>
    <dgm:pt modelId="{B17444D7-F278-4C78-9D27-DFA3D3AA018C}" type="parTrans" cxnId="{D9510E15-9018-4E77-9C8A-573CE745A285}">
      <dgm:prSet/>
      <dgm:spPr/>
      <dgm:t>
        <a:bodyPr/>
        <a:lstStyle/>
        <a:p>
          <a:endParaRPr lang="en-US"/>
        </a:p>
      </dgm:t>
    </dgm:pt>
    <dgm:pt modelId="{B8786F6F-F822-470F-AAC0-B3D370D6B13C}" type="sibTrans" cxnId="{D9510E15-9018-4E77-9C8A-573CE745A285}">
      <dgm:prSet/>
      <dgm:spPr/>
      <dgm:t>
        <a:bodyPr/>
        <a:lstStyle/>
        <a:p>
          <a:endParaRPr lang="en-US"/>
        </a:p>
      </dgm:t>
    </dgm:pt>
    <dgm:pt modelId="{650801B1-C2D2-4643-A21D-192A19CA1E33}" type="pres">
      <dgm:prSet presAssocID="{F03F1C73-A287-4D3C-AFA6-88EF16350011}" presName="root" presStyleCnt="0">
        <dgm:presLayoutVars>
          <dgm:dir/>
          <dgm:resizeHandles val="exact"/>
        </dgm:presLayoutVars>
      </dgm:prSet>
      <dgm:spPr/>
    </dgm:pt>
    <dgm:pt modelId="{8EF0B066-BE32-4670-8327-F8CD64BC49B4}" type="pres">
      <dgm:prSet presAssocID="{830C1D77-1D93-4645-84E4-8E68A25391DE}" presName="compNode" presStyleCnt="0"/>
      <dgm:spPr/>
    </dgm:pt>
    <dgm:pt modelId="{E0CDF689-16A7-4B81-BF59-E33F9128EA0D}" type="pres">
      <dgm:prSet presAssocID="{830C1D77-1D93-4645-84E4-8E68A25391DE}" presName="bgRect" presStyleLbl="bgShp" presStyleIdx="0" presStyleCnt="3"/>
      <dgm:spPr/>
    </dgm:pt>
    <dgm:pt modelId="{0242AB2B-469D-4F05-8447-319F460B3000}" type="pres">
      <dgm:prSet presAssocID="{830C1D77-1D93-4645-84E4-8E68A25391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20BD6CF-A564-468C-BED8-CE2B47671ECC}" type="pres">
      <dgm:prSet presAssocID="{830C1D77-1D93-4645-84E4-8E68A25391DE}" presName="spaceRect" presStyleCnt="0"/>
      <dgm:spPr/>
    </dgm:pt>
    <dgm:pt modelId="{272E0260-E956-4B17-BEC3-671AAF740FD1}" type="pres">
      <dgm:prSet presAssocID="{830C1D77-1D93-4645-84E4-8E68A25391DE}" presName="parTx" presStyleLbl="revTx" presStyleIdx="0" presStyleCnt="3">
        <dgm:presLayoutVars>
          <dgm:chMax val="0"/>
          <dgm:chPref val="0"/>
        </dgm:presLayoutVars>
      </dgm:prSet>
      <dgm:spPr/>
    </dgm:pt>
    <dgm:pt modelId="{2B4BF1CF-C26A-40B9-9CBD-E49800158EB7}" type="pres">
      <dgm:prSet presAssocID="{CB56BF92-F4C7-4499-8094-71D35EBA4939}" presName="sibTrans" presStyleCnt="0"/>
      <dgm:spPr/>
    </dgm:pt>
    <dgm:pt modelId="{A64A864F-DE18-4DC9-A9B1-97C6FA4436F9}" type="pres">
      <dgm:prSet presAssocID="{BFF9CDFF-0853-4FE3-8EEE-C8F08AB3EF71}" presName="compNode" presStyleCnt="0"/>
      <dgm:spPr/>
    </dgm:pt>
    <dgm:pt modelId="{9F111CC3-5F28-40F4-94AE-A2678BB854C5}" type="pres">
      <dgm:prSet presAssocID="{BFF9CDFF-0853-4FE3-8EEE-C8F08AB3EF71}" presName="bgRect" presStyleLbl="bgShp" presStyleIdx="1" presStyleCnt="3"/>
      <dgm:spPr/>
    </dgm:pt>
    <dgm:pt modelId="{CC38BFBD-5A4F-44D7-A906-59CB4BCF7F62}" type="pres">
      <dgm:prSet presAssocID="{BFF9CDFF-0853-4FE3-8EEE-C8F08AB3EF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E9D9072-2A49-494A-AC0D-982D507AA1F0}" type="pres">
      <dgm:prSet presAssocID="{BFF9CDFF-0853-4FE3-8EEE-C8F08AB3EF71}" presName="spaceRect" presStyleCnt="0"/>
      <dgm:spPr/>
    </dgm:pt>
    <dgm:pt modelId="{7E429088-566B-42EF-9E71-D0E04FDC0DC4}" type="pres">
      <dgm:prSet presAssocID="{BFF9CDFF-0853-4FE3-8EEE-C8F08AB3EF71}" presName="parTx" presStyleLbl="revTx" presStyleIdx="1" presStyleCnt="3">
        <dgm:presLayoutVars>
          <dgm:chMax val="0"/>
          <dgm:chPref val="0"/>
        </dgm:presLayoutVars>
      </dgm:prSet>
      <dgm:spPr/>
    </dgm:pt>
    <dgm:pt modelId="{5FC2C6B3-CEB1-4BCE-B9D4-0977FF62969C}" type="pres">
      <dgm:prSet presAssocID="{FDD871F5-F7EC-4B77-A696-288616F03D71}" presName="sibTrans" presStyleCnt="0"/>
      <dgm:spPr/>
    </dgm:pt>
    <dgm:pt modelId="{84159698-7347-4812-8CCC-F7961FEA5D87}" type="pres">
      <dgm:prSet presAssocID="{2A8A94DD-C01E-4BA4-988E-685D4B291DD0}" presName="compNode" presStyleCnt="0"/>
      <dgm:spPr/>
    </dgm:pt>
    <dgm:pt modelId="{792FB25C-292C-427A-846E-1EC0A7F27A11}" type="pres">
      <dgm:prSet presAssocID="{2A8A94DD-C01E-4BA4-988E-685D4B291DD0}" presName="bgRect" presStyleLbl="bgShp" presStyleIdx="2" presStyleCnt="3"/>
      <dgm:spPr/>
    </dgm:pt>
    <dgm:pt modelId="{1E245F66-2D33-483A-9536-D6D547454DEB}" type="pres">
      <dgm:prSet presAssocID="{2A8A94DD-C01E-4BA4-988E-685D4B291D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9D529B9B-6E52-4972-8C49-73230D589ABB}" type="pres">
      <dgm:prSet presAssocID="{2A8A94DD-C01E-4BA4-988E-685D4B291DD0}" presName="spaceRect" presStyleCnt="0"/>
      <dgm:spPr/>
    </dgm:pt>
    <dgm:pt modelId="{D076C640-4D56-46D0-A481-5AE1B95CF810}" type="pres">
      <dgm:prSet presAssocID="{2A8A94DD-C01E-4BA4-988E-685D4B291D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510E15-9018-4E77-9C8A-573CE745A285}" srcId="{F03F1C73-A287-4D3C-AFA6-88EF16350011}" destId="{2A8A94DD-C01E-4BA4-988E-685D4B291DD0}" srcOrd="2" destOrd="0" parTransId="{B17444D7-F278-4C78-9D27-DFA3D3AA018C}" sibTransId="{B8786F6F-F822-470F-AAC0-B3D370D6B13C}"/>
    <dgm:cxn modelId="{71C2F934-89EC-4885-B277-7F2C82DFFDF6}" type="presOf" srcId="{F03F1C73-A287-4D3C-AFA6-88EF16350011}" destId="{650801B1-C2D2-4643-A21D-192A19CA1E33}" srcOrd="0" destOrd="0" presId="urn:microsoft.com/office/officeart/2018/2/layout/IconVerticalSolidList"/>
    <dgm:cxn modelId="{5647E03C-6552-4400-99B3-0A2CDF74B796}" srcId="{F03F1C73-A287-4D3C-AFA6-88EF16350011}" destId="{830C1D77-1D93-4645-84E4-8E68A25391DE}" srcOrd="0" destOrd="0" parTransId="{84652A7A-E337-4A5F-8F27-369F52DDB3B7}" sibTransId="{CB56BF92-F4C7-4499-8094-71D35EBA4939}"/>
    <dgm:cxn modelId="{21F04B7E-2ADE-4BFC-BDDD-564A9F855DB1}" type="presOf" srcId="{BFF9CDFF-0853-4FE3-8EEE-C8F08AB3EF71}" destId="{7E429088-566B-42EF-9E71-D0E04FDC0DC4}" srcOrd="0" destOrd="0" presId="urn:microsoft.com/office/officeart/2018/2/layout/IconVerticalSolidList"/>
    <dgm:cxn modelId="{E2829ECF-F07D-4D09-9E6B-4DC23C6F48F3}" type="presOf" srcId="{830C1D77-1D93-4645-84E4-8E68A25391DE}" destId="{272E0260-E956-4B17-BEC3-671AAF740FD1}" srcOrd="0" destOrd="0" presId="urn:microsoft.com/office/officeart/2018/2/layout/IconVerticalSolidList"/>
    <dgm:cxn modelId="{27B280D4-65F5-42F8-9EAC-F603C40F9D03}" srcId="{F03F1C73-A287-4D3C-AFA6-88EF16350011}" destId="{BFF9CDFF-0853-4FE3-8EEE-C8F08AB3EF71}" srcOrd="1" destOrd="0" parTransId="{0161724D-47D7-44BC-B8AC-6BDD70E9B49E}" sibTransId="{FDD871F5-F7EC-4B77-A696-288616F03D71}"/>
    <dgm:cxn modelId="{F79083E1-F188-4FBD-9E03-7BBA872A5C61}" type="presOf" srcId="{2A8A94DD-C01E-4BA4-988E-685D4B291DD0}" destId="{D076C640-4D56-46D0-A481-5AE1B95CF810}" srcOrd="0" destOrd="0" presId="urn:microsoft.com/office/officeart/2018/2/layout/IconVerticalSolidList"/>
    <dgm:cxn modelId="{F9026F65-8130-4C2B-8CD4-008C39D4F938}" type="presParOf" srcId="{650801B1-C2D2-4643-A21D-192A19CA1E33}" destId="{8EF0B066-BE32-4670-8327-F8CD64BC49B4}" srcOrd="0" destOrd="0" presId="urn:microsoft.com/office/officeart/2018/2/layout/IconVerticalSolidList"/>
    <dgm:cxn modelId="{480F7F43-7ECB-4108-8DFD-E2E45587BD01}" type="presParOf" srcId="{8EF0B066-BE32-4670-8327-F8CD64BC49B4}" destId="{E0CDF689-16A7-4B81-BF59-E33F9128EA0D}" srcOrd="0" destOrd="0" presId="urn:microsoft.com/office/officeart/2018/2/layout/IconVerticalSolidList"/>
    <dgm:cxn modelId="{45C8D6B4-949C-414C-9A92-FDA41F63C106}" type="presParOf" srcId="{8EF0B066-BE32-4670-8327-F8CD64BC49B4}" destId="{0242AB2B-469D-4F05-8447-319F460B3000}" srcOrd="1" destOrd="0" presId="urn:microsoft.com/office/officeart/2018/2/layout/IconVerticalSolidList"/>
    <dgm:cxn modelId="{F9A10366-6251-4D68-BB03-B953E36A72C3}" type="presParOf" srcId="{8EF0B066-BE32-4670-8327-F8CD64BC49B4}" destId="{620BD6CF-A564-468C-BED8-CE2B47671ECC}" srcOrd="2" destOrd="0" presId="urn:microsoft.com/office/officeart/2018/2/layout/IconVerticalSolidList"/>
    <dgm:cxn modelId="{D4B65729-1E8C-4334-93E7-3AE27D39DD01}" type="presParOf" srcId="{8EF0B066-BE32-4670-8327-F8CD64BC49B4}" destId="{272E0260-E956-4B17-BEC3-671AAF740FD1}" srcOrd="3" destOrd="0" presId="urn:microsoft.com/office/officeart/2018/2/layout/IconVerticalSolidList"/>
    <dgm:cxn modelId="{980FBEDD-CBB8-4B77-A8CF-A6B8C3E0C5FC}" type="presParOf" srcId="{650801B1-C2D2-4643-A21D-192A19CA1E33}" destId="{2B4BF1CF-C26A-40B9-9CBD-E49800158EB7}" srcOrd="1" destOrd="0" presId="urn:microsoft.com/office/officeart/2018/2/layout/IconVerticalSolidList"/>
    <dgm:cxn modelId="{24FE9A60-0CA4-40F6-818D-92830DB1BA41}" type="presParOf" srcId="{650801B1-C2D2-4643-A21D-192A19CA1E33}" destId="{A64A864F-DE18-4DC9-A9B1-97C6FA4436F9}" srcOrd="2" destOrd="0" presId="urn:microsoft.com/office/officeart/2018/2/layout/IconVerticalSolidList"/>
    <dgm:cxn modelId="{AACC3AF7-5D20-4957-9BA2-140779E87BCA}" type="presParOf" srcId="{A64A864F-DE18-4DC9-A9B1-97C6FA4436F9}" destId="{9F111CC3-5F28-40F4-94AE-A2678BB854C5}" srcOrd="0" destOrd="0" presId="urn:microsoft.com/office/officeart/2018/2/layout/IconVerticalSolidList"/>
    <dgm:cxn modelId="{EDA2A6F5-BDEB-43EB-AC43-1AC14531216D}" type="presParOf" srcId="{A64A864F-DE18-4DC9-A9B1-97C6FA4436F9}" destId="{CC38BFBD-5A4F-44D7-A906-59CB4BCF7F62}" srcOrd="1" destOrd="0" presId="urn:microsoft.com/office/officeart/2018/2/layout/IconVerticalSolidList"/>
    <dgm:cxn modelId="{53C20E81-5D30-440B-B44C-DF728316FF09}" type="presParOf" srcId="{A64A864F-DE18-4DC9-A9B1-97C6FA4436F9}" destId="{EE9D9072-2A49-494A-AC0D-982D507AA1F0}" srcOrd="2" destOrd="0" presId="urn:microsoft.com/office/officeart/2018/2/layout/IconVerticalSolidList"/>
    <dgm:cxn modelId="{1A8684A4-9B58-436E-9001-E3AD662DBC95}" type="presParOf" srcId="{A64A864F-DE18-4DC9-A9B1-97C6FA4436F9}" destId="{7E429088-566B-42EF-9E71-D0E04FDC0DC4}" srcOrd="3" destOrd="0" presId="urn:microsoft.com/office/officeart/2018/2/layout/IconVerticalSolidList"/>
    <dgm:cxn modelId="{9A32C447-0348-442A-A812-1F60D1D3EE59}" type="presParOf" srcId="{650801B1-C2D2-4643-A21D-192A19CA1E33}" destId="{5FC2C6B3-CEB1-4BCE-B9D4-0977FF62969C}" srcOrd="3" destOrd="0" presId="urn:microsoft.com/office/officeart/2018/2/layout/IconVerticalSolidList"/>
    <dgm:cxn modelId="{8EE04B1C-3BDA-436A-94BF-66A870190451}" type="presParOf" srcId="{650801B1-C2D2-4643-A21D-192A19CA1E33}" destId="{84159698-7347-4812-8CCC-F7961FEA5D87}" srcOrd="4" destOrd="0" presId="urn:microsoft.com/office/officeart/2018/2/layout/IconVerticalSolidList"/>
    <dgm:cxn modelId="{A5C89D7C-0F2A-46D2-A243-FAB7DD1D63A6}" type="presParOf" srcId="{84159698-7347-4812-8CCC-F7961FEA5D87}" destId="{792FB25C-292C-427A-846E-1EC0A7F27A11}" srcOrd="0" destOrd="0" presId="urn:microsoft.com/office/officeart/2018/2/layout/IconVerticalSolidList"/>
    <dgm:cxn modelId="{A0184051-3CF1-42FF-934A-25E1B082AAD7}" type="presParOf" srcId="{84159698-7347-4812-8CCC-F7961FEA5D87}" destId="{1E245F66-2D33-483A-9536-D6D547454DEB}" srcOrd="1" destOrd="0" presId="urn:microsoft.com/office/officeart/2018/2/layout/IconVerticalSolidList"/>
    <dgm:cxn modelId="{FCCF6E6D-1F10-4315-B13C-CFA6DBA90CF8}" type="presParOf" srcId="{84159698-7347-4812-8CCC-F7961FEA5D87}" destId="{9D529B9B-6E52-4972-8C49-73230D589ABB}" srcOrd="2" destOrd="0" presId="urn:microsoft.com/office/officeart/2018/2/layout/IconVerticalSolidList"/>
    <dgm:cxn modelId="{5ABBC1DD-FAD8-44B8-954F-C04FBFDEF19A}" type="presParOf" srcId="{84159698-7347-4812-8CCC-F7961FEA5D87}" destId="{D076C640-4D56-46D0-A481-5AE1B95CF8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C22C4-6BEE-4F4E-97A9-B17E0B03A7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43398E-1A69-44DC-B94D-F7356352BCB5}">
      <dgm:prSet/>
      <dgm:spPr/>
      <dgm:t>
        <a:bodyPr/>
        <a:lstStyle/>
        <a:p>
          <a:r>
            <a:rPr lang="en-US"/>
            <a:t>Applying the Law of Proximity in UX design improves usability and clarity.</a:t>
          </a:r>
        </a:p>
      </dgm:t>
    </dgm:pt>
    <dgm:pt modelId="{FF8AACC3-1A05-409E-B432-55B57625BB48}" type="parTrans" cxnId="{9543D9AD-E1F5-42E1-B180-5698692C1A59}">
      <dgm:prSet/>
      <dgm:spPr/>
      <dgm:t>
        <a:bodyPr/>
        <a:lstStyle/>
        <a:p>
          <a:endParaRPr lang="en-US"/>
        </a:p>
      </dgm:t>
    </dgm:pt>
    <dgm:pt modelId="{2316E38F-AB47-4CDD-BD41-E10052C4B3D1}" type="sibTrans" cxnId="{9543D9AD-E1F5-42E1-B180-5698692C1A59}">
      <dgm:prSet/>
      <dgm:spPr/>
      <dgm:t>
        <a:bodyPr/>
        <a:lstStyle/>
        <a:p>
          <a:endParaRPr lang="en-US"/>
        </a:p>
      </dgm:t>
    </dgm:pt>
    <dgm:pt modelId="{24602B55-5BEF-4C39-9DFB-6A12959A7CEE}">
      <dgm:prSet/>
      <dgm:spPr/>
      <dgm:t>
        <a:bodyPr/>
        <a:lstStyle/>
        <a:p>
          <a:r>
            <a:rPr lang="en-US"/>
            <a:t>Group related elements, maintain consistency, and enhance visual structure.</a:t>
          </a:r>
        </a:p>
      </dgm:t>
    </dgm:pt>
    <dgm:pt modelId="{B78A2602-1676-465C-86C4-8952222F4169}" type="parTrans" cxnId="{9D031D09-1CCD-4026-A17D-62EB7995275E}">
      <dgm:prSet/>
      <dgm:spPr/>
      <dgm:t>
        <a:bodyPr/>
        <a:lstStyle/>
        <a:p>
          <a:endParaRPr lang="en-US"/>
        </a:p>
      </dgm:t>
    </dgm:pt>
    <dgm:pt modelId="{F482BFC7-E7A6-45AB-8DF0-89A9F41EC2B3}" type="sibTrans" cxnId="{9D031D09-1CCD-4026-A17D-62EB7995275E}">
      <dgm:prSet/>
      <dgm:spPr/>
      <dgm:t>
        <a:bodyPr/>
        <a:lstStyle/>
        <a:p>
          <a:endParaRPr lang="en-US"/>
        </a:p>
      </dgm:t>
    </dgm:pt>
    <dgm:pt modelId="{4983F8F6-84EA-4652-9DA8-CAFCAE32FEA6}" type="pres">
      <dgm:prSet presAssocID="{4D8C22C4-6BEE-4F4E-97A9-B17E0B03A7AF}" presName="root" presStyleCnt="0">
        <dgm:presLayoutVars>
          <dgm:dir/>
          <dgm:resizeHandles val="exact"/>
        </dgm:presLayoutVars>
      </dgm:prSet>
      <dgm:spPr/>
    </dgm:pt>
    <dgm:pt modelId="{D87CD838-6F47-4EE9-8C7F-98E56D4F8229}" type="pres">
      <dgm:prSet presAssocID="{2A43398E-1A69-44DC-B94D-F7356352BCB5}" presName="compNode" presStyleCnt="0"/>
      <dgm:spPr/>
    </dgm:pt>
    <dgm:pt modelId="{0418E9AA-160E-41AC-B878-EFB891F769A1}" type="pres">
      <dgm:prSet presAssocID="{2A43398E-1A69-44DC-B94D-F7356352BCB5}" presName="bgRect" presStyleLbl="bgShp" presStyleIdx="0" presStyleCnt="2"/>
      <dgm:spPr/>
    </dgm:pt>
    <dgm:pt modelId="{B1799B7F-4218-4A2A-B5FE-64598E580DAC}" type="pres">
      <dgm:prSet presAssocID="{2A43398E-1A69-44DC-B94D-F7356352BC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07E1DF9-77DF-43A0-B6B7-CB02BC9A50C6}" type="pres">
      <dgm:prSet presAssocID="{2A43398E-1A69-44DC-B94D-F7356352BCB5}" presName="spaceRect" presStyleCnt="0"/>
      <dgm:spPr/>
    </dgm:pt>
    <dgm:pt modelId="{C20EBEB4-6EF0-4BA9-88D7-E6E0360FF6A6}" type="pres">
      <dgm:prSet presAssocID="{2A43398E-1A69-44DC-B94D-F7356352BCB5}" presName="parTx" presStyleLbl="revTx" presStyleIdx="0" presStyleCnt="2">
        <dgm:presLayoutVars>
          <dgm:chMax val="0"/>
          <dgm:chPref val="0"/>
        </dgm:presLayoutVars>
      </dgm:prSet>
      <dgm:spPr/>
    </dgm:pt>
    <dgm:pt modelId="{732FBAAD-5E25-44C4-A014-77CB987A3BDB}" type="pres">
      <dgm:prSet presAssocID="{2316E38F-AB47-4CDD-BD41-E10052C4B3D1}" presName="sibTrans" presStyleCnt="0"/>
      <dgm:spPr/>
    </dgm:pt>
    <dgm:pt modelId="{2542F419-FE55-44EC-B382-3494E53EE04F}" type="pres">
      <dgm:prSet presAssocID="{24602B55-5BEF-4C39-9DFB-6A12959A7CEE}" presName="compNode" presStyleCnt="0"/>
      <dgm:spPr/>
    </dgm:pt>
    <dgm:pt modelId="{485B21B4-2AF8-4EB6-9704-E70750478A33}" type="pres">
      <dgm:prSet presAssocID="{24602B55-5BEF-4C39-9DFB-6A12959A7CEE}" presName="bgRect" presStyleLbl="bgShp" presStyleIdx="1" presStyleCnt="2"/>
      <dgm:spPr/>
    </dgm:pt>
    <dgm:pt modelId="{23DA6200-AED6-4D4E-9023-DFA14CE2404C}" type="pres">
      <dgm:prSet presAssocID="{24602B55-5BEF-4C39-9DFB-6A12959A7C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1C379D8-00A7-44A2-9FCD-1618DACAE64C}" type="pres">
      <dgm:prSet presAssocID="{24602B55-5BEF-4C39-9DFB-6A12959A7CEE}" presName="spaceRect" presStyleCnt="0"/>
      <dgm:spPr/>
    </dgm:pt>
    <dgm:pt modelId="{05F27D8D-4592-4951-ABB8-81482513EDC2}" type="pres">
      <dgm:prSet presAssocID="{24602B55-5BEF-4C39-9DFB-6A12959A7CE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D031D09-1CCD-4026-A17D-62EB7995275E}" srcId="{4D8C22C4-6BEE-4F4E-97A9-B17E0B03A7AF}" destId="{24602B55-5BEF-4C39-9DFB-6A12959A7CEE}" srcOrd="1" destOrd="0" parTransId="{B78A2602-1676-465C-86C4-8952222F4169}" sibTransId="{F482BFC7-E7A6-45AB-8DF0-89A9F41EC2B3}"/>
    <dgm:cxn modelId="{FED6C22E-6B55-47C2-99FC-BBF9E3E953C4}" type="presOf" srcId="{2A43398E-1A69-44DC-B94D-F7356352BCB5}" destId="{C20EBEB4-6EF0-4BA9-88D7-E6E0360FF6A6}" srcOrd="0" destOrd="0" presId="urn:microsoft.com/office/officeart/2018/2/layout/IconVerticalSolidList"/>
    <dgm:cxn modelId="{481FE985-2A6B-4B23-8325-91B9E3C30DC6}" type="presOf" srcId="{4D8C22C4-6BEE-4F4E-97A9-B17E0B03A7AF}" destId="{4983F8F6-84EA-4652-9DA8-CAFCAE32FEA6}" srcOrd="0" destOrd="0" presId="urn:microsoft.com/office/officeart/2018/2/layout/IconVerticalSolidList"/>
    <dgm:cxn modelId="{9543D9AD-E1F5-42E1-B180-5698692C1A59}" srcId="{4D8C22C4-6BEE-4F4E-97A9-B17E0B03A7AF}" destId="{2A43398E-1A69-44DC-B94D-F7356352BCB5}" srcOrd="0" destOrd="0" parTransId="{FF8AACC3-1A05-409E-B432-55B57625BB48}" sibTransId="{2316E38F-AB47-4CDD-BD41-E10052C4B3D1}"/>
    <dgm:cxn modelId="{EED5BFC2-BCF2-4104-B487-38E2A271F766}" type="presOf" srcId="{24602B55-5BEF-4C39-9DFB-6A12959A7CEE}" destId="{05F27D8D-4592-4951-ABB8-81482513EDC2}" srcOrd="0" destOrd="0" presId="urn:microsoft.com/office/officeart/2018/2/layout/IconVerticalSolidList"/>
    <dgm:cxn modelId="{6BEF93F9-2CD3-45D2-8A2A-F44016A38CC6}" type="presParOf" srcId="{4983F8F6-84EA-4652-9DA8-CAFCAE32FEA6}" destId="{D87CD838-6F47-4EE9-8C7F-98E56D4F8229}" srcOrd="0" destOrd="0" presId="urn:microsoft.com/office/officeart/2018/2/layout/IconVerticalSolidList"/>
    <dgm:cxn modelId="{8D38F222-4EFC-40DF-909B-CAB615F66539}" type="presParOf" srcId="{D87CD838-6F47-4EE9-8C7F-98E56D4F8229}" destId="{0418E9AA-160E-41AC-B878-EFB891F769A1}" srcOrd="0" destOrd="0" presId="urn:microsoft.com/office/officeart/2018/2/layout/IconVerticalSolidList"/>
    <dgm:cxn modelId="{8012969B-4DCC-44A4-9588-81EA52564FE0}" type="presParOf" srcId="{D87CD838-6F47-4EE9-8C7F-98E56D4F8229}" destId="{B1799B7F-4218-4A2A-B5FE-64598E580DAC}" srcOrd="1" destOrd="0" presId="urn:microsoft.com/office/officeart/2018/2/layout/IconVerticalSolidList"/>
    <dgm:cxn modelId="{DC46FE0D-C640-433E-AF37-3243241EA679}" type="presParOf" srcId="{D87CD838-6F47-4EE9-8C7F-98E56D4F8229}" destId="{907E1DF9-77DF-43A0-B6B7-CB02BC9A50C6}" srcOrd="2" destOrd="0" presId="urn:microsoft.com/office/officeart/2018/2/layout/IconVerticalSolidList"/>
    <dgm:cxn modelId="{845B88FF-E403-405E-A9BE-1FBD9F5117C4}" type="presParOf" srcId="{D87CD838-6F47-4EE9-8C7F-98E56D4F8229}" destId="{C20EBEB4-6EF0-4BA9-88D7-E6E0360FF6A6}" srcOrd="3" destOrd="0" presId="urn:microsoft.com/office/officeart/2018/2/layout/IconVerticalSolidList"/>
    <dgm:cxn modelId="{2A303577-8937-467E-AE5B-CCFCA26DF70D}" type="presParOf" srcId="{4983F8F6-84EA-4652-9DA8-CAFCAE32FEA6}" destId="{732FBAAD-5E25-44C4-A014-77CB987A3BDB}" srcOrd="1" destOrd="0" presId="urn:microsoft.com/office/officeart/2018/2/layout/IconVerticalSolidList"/>
    <dgm:cxn modelId="{AA5B48F0-167C-4A36-9940-38FF0E35948B}" type="presParOf" srcId="{4983F8F6-84EA-4652-9DA8-CAFCAE32FEA6}" destId="{2542F419-FE55-44EC-B382-3494E53EE04F}" srcOrd="2" destOrd="0" presId="urn:microsoft.com/office/officeart/2018/2/layout/IconVerticalSolidList"/>
    <dgm:cxn modelId="{529F763A-FC51-4D55-8D05-081EA21C5B33}" type="presParOf" srcId="{2542F419-FE55-44EC-B382-3494E53EE04F}" destId="{485B21B4-2AF8-4EB6-9704-E70750478A33}" srcOrd="0" destOrd="0" presId="urn:microsoft.com/office/officeart/2018/2/layout/IconVerticalSolidList"/>
    <dgm:cxn modelId="{7AF335DE-F721-4C38-A9F2-F47667E9CA5B}" type="presParOf" srcId="{2542F419-FE55-44EC-B382-3494E53EE04F}" destId="{23DA6200-AED6-4D4E-9023-DFA14CE2404C}" srcOrd="1" destOrd="0" presId="urn:microsoft.com/office/officeart/2018/2/layout/IconVerticalSolidList"/>
    <dgm:cxn modelId="{E04705BF-B42E-4FBE-8D92-900D08915345}" type="presParOf" srcId="{2542F419-FE55-44EC-B382-3494E53EE04F}" destId="{B1C379D8-00A7-44A2-9FCD-1618DACAE64C}" srcOrd="2" destOrd="0" presId="urn:microsoft.com/office/officeart/2018/2/layout/IconVerticalSolidList"/>
    <dgm:cxn modelId="{282CD865-B1C2-4C53-BDB3-357DA8D90C42}" type="presParOf" srcId="{2542F419-FE55-44EC-B382-3494E53EE04F}" destId="{05F27D8D-4592-4951-ABB8-81482513ED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DF689-16A7-4B81-BF59-E33F9128EA0D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2AB2B-469D-4F05-8447-319F460B3000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E0260-E956-4B17-BEC3-671AAF740FD1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Originated from Gestalt psychology in the early 20th century.</a:t>
          </a:r>
        </a:p>
      </dsp:txBody>
      <dsp:txXfrm>
        <a:off x="1909124" y="706"/>
        <a:ext cx="5040315" cy="1652921"/>
      </dsp:txXfrm>
    </dsp:sp>
    <dsp:sp modelId="{9F111CC3-5F28-40F4-94AE-A2678BB854C5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8BFBD-5A4F-44D7-A906-59CB4BCF7F62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29088-566B-42EF-9E71-D0E04FDC0DC4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Developed by German psychologists like Max Wertheimer.</a:t>
          </a:r>
        </a:p>
      </dsp:txBody>
      <dsp:txXfrm>
        <a:off x="1909124" y="2066858"/>
        <a:ext cx="5040315" cy="1652921"/>
      </dsp:txXfrm>
    </dsp:sp>
    <dsp:sp modelId="{792FB25C-292C-427A-846E-1EC0A7F27A11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45F66-2D33-483A-9536-D6D547454DEB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6C640-4D56-46D0-A481-5AE1B95CF810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Helps in understanding how humans perceive organized patterns.</a:t>
          </a:r>
        </a:p>
      </dsp:txBody>
      <dsp:txXfrm>
        <a:off x="1909124" y="4133010"/>
        <a:ext cx="5040315" cy="1652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8E9AA-160E-41AC-B878-EFB891F769A1}">
      <dsp:nvSpPr>
        <dsp:cNvPr id="0" name=""/>
        <dsp:cNvSpPr/>
      </dsp:nvSpPr>
      <dsp:spPr>
        <a:xfrm>
          <a:off x="0" y="940328"/>
          <a:ext cx="6949440" cy="1735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9B7F-4218-4A2A-B5FE-64598E580DAC}">
      <dsp:nvSpPr>
        <dsp:cNvPr id="0" name=""/>
        <dsp:cNvSpPr/>
      </dsp:nvSpPr>
      <dsp:spPr>
        <a:xfrm>
          <a:off x="525137" y="1330926"/>
          <a:ext cx="954795" cy="9547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EBEB4-6EF0-4BA9-88D7-E6E0360FF6A6}">
      <dsp:nvSpPr>
        <dsp:cNvPr id="0" name=""/>
        <dsp:cNvSpPr/>
      </dsp:nvSpPr>
      <dsp:spPr>
        <a:xfrm>
          <a:off x="2005070" y="940328"/>
          <a:ext cx="4944369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Applying the Law of Proximity in UX design improves usability and clarity.</a:t>
          </a:r>
        </a:p>
      </dsp:txBody>
      <dsp:txXfrm>
        <a:off x="2005070" y="940328"/>
        <a:ext cx="4944369" cy="1735991"/>
      </dsp:txXfrm>
    </dsp:sp>
    <dsp:sp modelId="{485B21B4-2AF8-4EB6-9704-E70750478A33}">
      <dsp:nvSpPr>
        <dsp:cNvPr id="0" name=""/>
        <dsp:cNvSpPr/>
      </dsp:nvSpPr>
      <dsp:spPr>
        <a:xfrm>
          <a:off x="0" y="3110317"/>
          <a:ext cx="6949440" cy="1735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A6200-AED6-4D4E-9023-DFA14CE2404C}">
      <dsp:nvSpPr>
        <dsp:cNvPr id="0" name=""/>
        <dsp:cNvSpPr/>
      </dsp:nvSpPr>
      <dsp:spPr>
        <a:xfrm>
          <a:off x="525137" y="3500915"/>
          <a:ext cx="954795" cy="954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27D8D-4592-4951-ABB8-81482513EDC2}">
      <dsp:nvSpPr>
        <dsp:cNvPr id="0" name=""/>
        <dsp:cNvSpPr/>
      </dsp:nvSpPr>
      <dsp:spPr>
        <a:xfrm>
          <a:off x="2005070" y="3110317"/>
          <a:ext cx="4944369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Group related elements, maintain consistency, and enhance visual structure.</a:t>
          </a:r>
        </a:p>
      </dsp:txBody>
      <dsp:txXfrm>
        <a:off x="2005070" y="3110317"/>
        <a:ext cx="4944369" cy="1735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BA2E-913F-106D-83B3-184A5339C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7E656-AEAF-A62A-6B27-4E7679F6A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0A3A-8983-917D-0221-3F91242E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4E23-DD4C-1A2F-7248-5FB844EF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DB4B-D906-5C6F-8D3C-A6984CB5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0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7C74-EF51-2713-9B60-4F89C88E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8E81-D319-D351-50B2-A0166824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911C-7A56-6175-0ED6-C4D3F566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7D5C9-45E0-38F9-9967-981ADDE4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39FD-7AB6-54FF-AE5E-CA934B04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23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22D36-988E-3EA8-31D3-C235EB31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3CC4A-E4F5-CD0F-CDE9-23D02FC80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A40E-63AA-5925-A260-D0E17702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014A-A99A-D786-989A-A779F6B8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5D83-5C5F-F2AA-0901-81709A40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4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4656-88C7-16C1-8CAC-9FAD46AE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3245-B01B-B49D-6992-62396EFD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2C93F-BF0D-7161-E0F8-F88D47E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ECA2-9B91-AFA0-6AFE-BD341D5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0D505-30D5-A52E-EFB6-6A47DBB0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62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9590-5D87-477B-768A-E0738CE4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19494-CA1D-8007-EC9E-79554AF1A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365F-4A9C-25E5-365C-A30F5041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7C70E-0737-F69F-3955-EFA2BF70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3E82-56CF-A02F-A1FA-25C8E6D1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71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4A0C-2D50-B872-6E0E-95307D82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1A66-5C87-2E17-B19D-0926930B3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17F2-C6FF-0014-A971-486F9291F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E45DD-EFDA-AE36-8E5C-F8F830C4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537A9-F0E6-EBE7-359E-BBC3968D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E3BBC-A983-96B6-39C1-D8207CB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0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FD5-95C4-A3B3-DFEB-B7CE66D6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D8A60-659B-97E9-33FC-72076A66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51D8D-B16D-17EB-0C32-316BFEDD4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E6694-0734-A464-A8D3-09FE1643A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DAE28-8808-3526-F743-DC74F6638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39023-EDAB-DA85-5657-047550E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4CAD4-B5AD-DDA6-1310-BD99993F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518FB-4F30-24B2-FC00-36E26E71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6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FD44-76EC-0642-D272-F531935D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40A33-A3D6-4DF0-1162-69C5E97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1C0B6-2F2A-68FE-669D-2A194ED8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A7FFF-1E21-3E39-2C05-B6A2A6AF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47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68F0E-DD92-F0F9-BBCC-1082E78B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B39A5-604F-99FB-CB5E-1297B68E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25A57-6BE4-DBE3-9804-D917CA73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64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E6DC-3082-0723-1CE8-11536312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36C4-B928-85B4-B147-6A2BF542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D47A0-9ECE-9A9D-9E3E-693975C51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95AB1-88D3-0D12-1EC2-E80B78A4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981B3-9B7D-8C04-72A6-6A1AAC67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0E29-C3BC-6FD8-FD02-8654DBA4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3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BBCD-E91A-31EC-4A89-86F671D1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DD386-A7A2-6D39-CC17-8D3514FC9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99D44-7B6F-DDC4-CA39-8151C14FE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CB6B2-7B88-BE52-2A7B-453B0C83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929AA-C6F1-89DB-D879-1B684A55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E2EFA-E98D-5504-3630-A7EC6B67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9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46A0C-8C52-2A13-1282-5CF7D790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C0540-72CC-362C-0C60-572682E7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1C33-C216-8CDA-354C-22E02BBBE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AB956-CAD2-4D8A-A6DD-A87F9AF66A62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9DEC6-9365-B765-7B7A-957EB5F31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29AB-4186-268D-5350-DAF3A9A7D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56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0E640-6BEC-BB18-5E8E-A84054E3B3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0213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E287D1-D0E2-AA9A-E1D1-EBB83F620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The UX Law of Proximity and Design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A10DE-F44B-5429-4BD2-40772E98A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An Overview of UX Principles and Fixes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51B57-F901-E5DC-D580-39B43BB33109}"/>
              </a:ext>
            </a:extLst>
          </p:cNvPr>
          <p:cNvSpPr txBox="1"/>
          <p:nvPr/>
        </p:nvSpPr>
        <p:spPr>
          <a:xfrm>
            <a:off x="8160774" y="4778477"/>
            <a:ext cx="264232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Presented by,</a:t>
            </a:r>
            <a:br>
              <a:rPr lang="en-US" dirty="0"/>
            </a:br>
            <a:r>
              <a:rPr lang="en-US" dirty="0"/>
              <a:t>Anslem Peter Coelho</a:t>
            </a:r>
            <a:br>
              <a:rPr lang="en-US" dirty="0"/>
            </a:br>
            <a:r>
              <a:rPr lang="en-US" dirty="0" err="1"/>
              <a:t>Pengcheng</a:t>
            </a:r>
            <a:r>
              <a:rPr lang="en-US" dirty="0"/>
              <a:t> Li</a:t>
            </a:r>
            <a:br>
              <a:rPr lang="en-US" dirty="0"/>
            </a:br>
            <a:r>
              <a:rPr lang="en-US" dirty="0"/>
              <a:t>Samson Maveli Mathews</a:t>
            </a:r>
            <a:br>
              <a:rPr lang="en-US" dirty="0"/>
            </a:br>
            <a:r>
              <a:rPr lang="en-US" dirty="0"/>
              <a:t>Rahul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0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0D0B-DC80-E20D-BD66-D4BD9A64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CA" dirty="0"/>
              <a:t>Group's Design-Thinking Approach</a:t>
            </a:r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A0C9FA27-93C6-2F97-154E-0F18A6A3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61" r="34564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65743-B6F9-1BF9-228F-1D87D1F8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r>
              <a:rPr lang="en-US" sz="1800"/>
              <a:t>Empathize: Understand user pain points through feedback.</a:t>
            </a:r>
          </a:p>
          <a:p>
            <a:r>
              <a:rPr lang="en-US" sz="1800"/>
              <a:t>Define: Identify the problem clearly.</a:t>
            </a:r>
          </a:p>
          <a:p>
            <a:r>
              <a:rPr lang="en-US" sz="1800"/>
              <a:t>Ideate: Brainstorm solutions collaboratively.</a:t>
            </a:r>
          </a:p>
          <a:p>
            <a:r>
              <a:rPr lang="en-US" sz="1800"/>
              <a:t>Prototype: Create wireframes with improved design.</a:t>
            </a:r>
          </a:p>
          <a:p>
            <a:r>
              <a:rPr lang="en-US" sz="1800"/>
              <a:t>Test: Gather user feedback and iterate.</a:t>
            </a:r>
          </a:p>
          <a:p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67231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403A-58C6-573B-1C83-8A53351F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CA" sz="40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E5734A-56B0-B5E8-FCD9-FD3DDEC550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11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1A6E6-A8F9-EEBA-4A1B-257D72BCF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B9F5-3E9C-DAE1-E23C-E3531200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4F21-8366-A4BF-0885-DBC2A27A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Sb</a:t>
            </a:r>
          </a:p>
          <a:p>
            <a:r>
              <a:rPr lang="en-US" dirty="0" err="1"/>
              <a:t>Rsgbfnmhgcndgngfvbngdnv</a:t>
            </a:r>
            <a:endParaRPr lang="en-US" dirty="0"/>
          </a:p>
          <a:p>
            <a:r>
              <a:rPr lang="en-US" dirty="0" err="1"/>
              <a:t>Dgbfnbvcbc</a:t>
            </a:r>
            <a:endParaRPr lang="en-US" dirty="0"/>
          </a:p>
          <a:p>
            <a:r>
              <a:rPr lang="en-US" dirty="0" err="1"/>
              <a:t>Agnmgfxxcvnv</a:t>
            </a: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848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260B-58C8-1EE4-78F8-C9033F30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484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F7A21-DBBE-E990-7F6B-B5E60D93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4100"/>
              <a:t>What is the Law of Proximity?</a:t>
            </a:r>
            <a:endParaRPr lang="en-CA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BF3C-19D0-7FA4-C5BA-5B95618D9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2987397"/>
          </a:xfrm>
        </p:spPr>
        <p:txBody>
          <a:bodyPr>
            <a:normAutofit/>
          </a:bodyPr>
          <a:lstStyle/>
          <a:p>
            <a:r>
              <a:rPr lang="en-US" sz="1800" dirty="0"/>
              <a:t>Objects near each other are perceived as a group.</a:t>
            </a:r>
          </a:p>
          <a:p>
            <a:r>
              <a:rPr lang="en-US" sz="1800" dirty="0"/>
              <a:t>Helps users recognize relationships between elements based on spacing.</a:t>
            </a:r>
          </a:p>
          <a:p>
            <a:endParaRPr lang="en-C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F8B63-BA01-ACC3-0824-065EE77CE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8" b="-1"/>
          <a:stretch>
            <a:fillRect/>
          </a:stretch>
        </p:blipFill>
        <p:spPr>
          <a:xfrm>
            <a:off x="5359151" y="895610"/>
            <a:ext cx="6107166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7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blue dots&#10;&#10;AI-generated content may be incorrect.">
            <a:extLst>
              <a:ext uri="{FF2B5EF4-FFF2-40B4-BE49-F238E27FC236}">
                <a16:creationId xmlns:a16="http://schemas.microsoft.com/office/drawing/2014/main" id="{A4F0E400-8B2B-E731-31DD-DEF7C4DCA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66199"/>
            <a:ext cx="10905066" cy="45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D22E-1AD3-6960-5E26-C8CCF1C5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History of the Law of Proximity</a:t>
            </a:r>
            <a:endParaRPr lang="en-CA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3D796B-4BFF-C6B0-D71A-08ED06FD9C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88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television show&#10;&#10;AI-generated content may be incorrect.">
            <a:extLst>
              <a:ext uri="{FF2B5EF4-FFF2-40B4-BE49-F238E27FC236}">
                <a16:creationId xmlns:a16="http://schemas.microsoft.com/office/drawing/2014/main" id="{251BD142-5CBB-D01A-1ABF-BF62A4610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7" b="-1"/>
          <a:stretch>
            <a:fillRect/>
          </a:stretch>
        </p:blipFill>
        <p:spPr>
          <a:xfrm>
            <a:off x="819147" y="457200"/>
            <a:ext cx="1055370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F1C4BD-352C-DC64-A9EE-4C566A984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06" y="643467"/>
            <a:ext cx="103167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3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6A16-0B04-E929-918A-04D51079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 sz="3300" dirty="0"/>
              <a:t>Problems the Law Solves in UX Design</a:t>
            </a:r>
            <a:endParaRPr lang="en-CA" sz="3300" dirty="0"/>
          </a:p>
        </p:txBody>
      </p:sp>
      <p:pic>
        <p:nvPicPr>
          <p:cNvPr id="12" name="Picture 11" descr="White arrows going to the red target">
            <a:extLst>
              <a:ext uri="{FF2B5EF4-FFF2-40B4-BE49-F238E27FC236}">
                <a16:creationId xmlns:a16="http://schemas.microsoft.com/office/drawing/2014/main" id="{60781C2D-AD9C-F078-0467-AE0EDD3561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40" r="1226" b="-1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1C17-6783-3493-EF26-3F0E91DC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448232"/>
            <a:ext cx="4361693" cy="3861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Visual Clarity: Reduces cognitive load.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Navigation Efficiency: Groups related content.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Improved User Experience: Organizes content logically.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27582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6D48-3BE6-9ABD-000F-05FCDE6C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 dirty="0"/>
              <a:t>Example: Bad Mockup and Fix</a:t>
            </a:r>
            <a:endParaRPr lang="en-CA" dirty="0"/>
          </a:p>
        </p:txBody>
      </p:sp>
      <p:pic>
        <p:nvPicPr>
          <p:cNvPr id="5" name="Picture 4" descr="Colorful buttons">
            <a:extLst>
              <a:ext uri="{FF2B5EF4-FFF2-40B4-BE49-F238E27FC236}">
                <a16:creationId xmlns:a16="http://schemas.microsoft.com/office/drawing/2014/main" id="{DFC222D6-06C0-08D8-BD9E-48BD0330BA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18" r="17748" b="-1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C9CC-45B3-A726-288D-682DCC3CC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502040"/>
            <a:ext cx="4361693" cy="3807320"/>
          </a:xfrm>
        </p:spPr>
        <p:txBody>
          <a:bodyPr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US" sz="1800" dirty="0"/>
              <a:t>Bad: Landing page with scattered buttons of similar size.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sz="1800" dirty="0"/>
              <a:t>Fix: Distinct primary CTA with contrasting colors at the top.</a:t>
            </a:r>
          </a:p>
        </p:txBody>
      </p:sp>
    </p:spTree>
    <p:extLst>
      <p:ext uri="{BB962C8B-B14F-4D97-AF65-F5344CB8AC3E}">
        <p14:creationId xmlns:p14="http://schemas.microsoft.com/office/powerpoint/2010/main" val="152417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2AAE3-B062-EFEC-60AC-53D67DFF7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1839"/>
            <a:ext cx="10905066" cy="55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2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224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The UX Law of Proximity and Design Improvements</vt:lpstr>
      <vt:lpstr>What is the Law of Proximity?</vt:lpstr>
      <vt:lpstr>PowerPoint Presentation</vt:lpstr>
      <vt:lpstr>History of the Law of Proximity</vt:lpstr>
      <vt:lpstr>PowerPoint Presentation</vt:lpstr>
      <vt:lpstr>PowerPoint Presentation</vt:lpstr>
      <vt:lpstr>Problems the Law Solves in UX Design</vt:lpstr>
      <vt:lpstr>Example: Bad Mockup and Fix</vt:lpstr>
      <vt:lpstr>PowerPoint Presentation</vt:lpstr>
      <vt:lpstr>Group's Design-Thinking Approach</vt:lpstr>
      <vt:lpstr>Conclusion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Samson Maveli Mathews</dc:creator>
  <cp:lastModifiedBy>Samson Maveli Mathews</cp:lastModifiedBy>
  <cp:revision>7</cp:revision>
  <dcterms:created xsi:type="dcterms:W3CDTF">2025-05-14T14:22:42Z</dcterms:created>
  <dcterms:modified xsi:type="dcterms:W3CDTF">2025-05-14T15:09:55Z</dcterms:modified>
</cp:coreProperties>
</file>