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89" r:id="rId5"/>
    <p:sldId id="278" r:id="rId6"/>
    <p:sldId id="283" r:id="rId7"/>
    <p:sldId id="279" r:id="rId8"/>
    <p:sldId id="285" r:id="rId9"/>
    <p:sldId id="280" r:id="rId10"/>
    <p:sldId id="281" r:id="rId11"/>
    <p:sldId id="27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C22C4-6BEE-4F4E-97A9-B17E0B03A7A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43398E-1A69-44DC-B94D-F7356352BCB5}">
      <dgm:prSet/>
      <dgm:spPr/>
      <dgm:t>
        <a:bodyPr/>
        <a:lstStyle/>
        <a:p>
          <a:r>
            <a:rPr lang="en-US" dirty="0"/>
            <a:t>Improves user motivation, reduces abandonment, and enhances the overall experience.</a:t>
          </a:r>
        </a:p>
      </dgm:t>
    </dgm:pt>
    <dgm:pt modelId="{FF8AACC3-1A05-409E-B432-55B57625BB48}" type="parTrans" cxnId="{9543D9AD-E1F5-42E1-B180-5698692C1A59}">
      <dgm:prSet/>
      <dgm:spPr/>
      <dgm:t>
        <a:bodyPr/>
        <a:lstStyle/>
        <a:p>
          <a:endParaRPr lang="en-US"/>
        </a:p>
      </dgm:t>
    </dgm:pt>
    <dgm:pt modelId="{2316E38F-AB47-4CDD-BD41-E10052C4B3D1}" type="sibTrans" cxnId="{9543D9AD-E1F5-42E1-B180-5698692C1A59}">
      <dgm:prSet/>
      <dgm:spPr/>
      <dgm:t>
        <a:bodyPr/>
        <a:lstStyle/>
        <a:p>
          <a:endParaRPr lang="en-US"/>
        </a:p>
      </dgm:t>
    </dgm:pt>
    <dgm:pt modelId="{24602B55-5BEF-4C39-9DFB-6A12959A7CEE}">
      <dgm:prSet/>
      <dgm:spPr/>
      <dgm:t>
        <a:bodyPr/>
        <a:lstStyle/>
        <a:p>
          <a:r>
            <a:rPr lang="en-US" dirty="0"/>
            <a:t>Progress indicators, reward systems, and visual cues guide users to the finish line.</a:t>
          </a:r>
        </a:p>
      </dgm:t>
    </dgm:pt>
    <dgm:pt modelId="{B78A2602-1676-465C-86C4-8952222F4169}" type="parTrans" cxnId="{9D031D09-1CCD-4026-A17D-62EB7995275E}">
      <dgm:prSet/>
      <dgm:spPr/>
      <dgm:t>
        <a:bodyPr/>
        <a:lstStyle/>
        <a:p>
          <a:endParaRPr lang="en-US"/>
        </a:p>
      </dgm:t>
    </dgm:pt>
    <dgm:pt modelId="{F482BFC7-E7A6-45AB-8DF0-89A9F41EC2B3}" type="sibTrans" cxnId="{9D031D09-1CCD-4026-A17D-62EB7995275E}">
      <dgm:prSet/>
      <dgm:spPr/>
      <dgm:t>
        <a:bodyPr/>
        <a:lstStyle/>
        <a:p>
          <a:endParaRPr lang="en-US"/>
        </a:p>
      </dgm:t>
    </dgm:pt>
    <dgm:pt modelId="{2948E51F-67B1-471F-AE74-82953024FFEB}" type="pres">
      <dgm:prSet presAssocID="{4D8C22C4-6BEE-4F4E-97A9-B17E0B03A7AF}" presName="linear" presStyleCnt="0">
        <dgm:presLayoutVars>
          <dgm:animLvl val="lvl"/>
          <dgm:resizeHandles val="exact"/>
        </dgm:presLayoutVars>
      </dgm:prSet>
      <dgm:spPr/>
    </dgm:pt>
    <dgm:pt modelId="{B98183F8-3564-4902-8564-BF74685663C2}" type="pres">
      <dgm:prSet presAssocID="{2A43398E-1A69-44DC-B94D-F7356352BC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40B751-0AE2-4679-B539-AB4FB6533B45}" type="pres">
      <dgm:prSet presAssocID="{2316E38F-AB47-4CDD-BD41-E10052C4B3D1}" presName="spacer" presStyleCnt="0"/>
      <dgm:spPr/>
    </dgm:pt>
    <dgm:pt modelId="{EFF8EDE5-8BA9-4A39-AC6C-482FC2197823}" type="pres">
      <dgm:prSet presAssocID="{24602B55-5BEF-4C39-9DFB-6A12959A7CE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D031D09-1CCD-4026-A17D-62EB7995275E}" srcId="{4D8C22C4-6BEE-4F4E-97A9-B17E0B03A7AF}" destId="{24602B55-5BEF-4C39-9DFB-6A12959A7CEE}" srcOrd="1" destOrd="0" parTransId="{B78A2602-1676-465C-86C4-8952222F4169}" sibTransId="{F482BFC7-E7A6-45AB-8DF0-89A9F41EC2B3}"/>
    <dgm:cxn modelId="{75997A27-3EE4-4C40-B1EF-E7B170BA6EE6}" type="presOf" srcId="{24602B55-5BEF-4C39-9DFB-6A12959A7CEE}" destId="{EFF8EDE5-8BA9-4A39-AC6C-482FC2197823}" srcOrd="0" destOrd="0" presId="urn:microsoft.com/office/officeart/2005/8/layout/vList2"/>
    <dgm:cxn modelId="{79F7F79E-1EBE-4F66-9DDF-A18597274303}" type="presOf" srcId="{4D8C22C4-6BEE-4F4E-97A9-B17E0B03A7AF}" destId="{2948E51F-67B1-471F-AE74-82953024FFEB}" srcOrd="0" destOrd="0" presId="urn:microsoft.com/office/officeart/2005/8/layout/vList2"/>
    <dgm:cxn modelId="{F03A80A7-34BA-4073-ADAB-FFDD1CBAEC08}" type="presOf" srcId="{2A43398E-1A69-44DC-B94D-F7356352BCB5}" destId="{B98183F8-3564-4902-8564-BF74685663C2}" srcOrd="0" destOrd="0" presId="urn:microsoft.com/office/officeart/2005/8/layout/vList2"/>
    <dgm:cxn modelId="{9543D9AD-E1F5-42E1-B180-5698692C1A59}" srcId="{4D8C22C4-6BEE-4F4E-97A9-B17E0B03A7AF}" destId="{2A43398E-1A69-44DC-B94D-F7356352BCB5}" srcOrd="0" destOrd="0" parTransId="{FF8AACC3-1A05-409E-B432-55B57625BB48}" sibTransId="{2316E38F-AB47-4CDD-BD41-E10052C4B3D1}"/>
    <dgm:cxn modelId="{AC336E42-D3A2-415D-9B6E-0D349155A826}" type="presParOf" srcId="{2948E51F-67B1-471F-AE74-82953024FFEB}" destId="{B98183F8-3564-4902-8564-BF74685663C2}" srcOrd="0" destOrd="0" presId="urn:microsoft.com/office/officeart/2005/8/layout/vList2"/>
    <dgm:cxn modelId="{C47723A0-4E51-488D-A7DA-EFFFEC7D5F0E}" type="presParOf" srcId="{2948E51F-67B1-471F-AE74-82953024FFEB}" destId="{6240B751-0AE2-4679-B539-AB4FB6533B45}" srcOrd="1" destOrd="0" presId="urn:microsoft.com/office/officeart/2005/8/layout/vList2"/>
    <dgm:cxn modelId="{426B8D8C-9C98-45DC-BD41-043B1C0E5C4D}" type="presParOf" srcId="{2948E51F-67B1-471F-AE74-82953024FFEB}" destId="{EFF8EDE5-8BA9-4A39-AC6C-482FC219782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183F8-3564-4902-8564-BF74685663C2}">
      <dsp:nvSpPr>
        <dsp:cNvPr id="0" name=""/>
        <dsp:cNvSpPr/>
      </dsp:nvSpPr>
      <dsp:spPr>
        <a:xfrm>
          <a:off x="0" y="52545"/>
          <a:ext cx="6253721" cy="2426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Improves user motivation, reduces abandonment, and enhances the overall experience.</a:t>
          </a:r>
        </a:p>
      </dsp:txBody>
      <dsp:txXfrm>
        <a:off x="118456" y="171001"/>
        <a:ext cx="6016809" cy="2189667"/>
      </dsp:txXfrm>
    </dsp:sp>
    <dsp:sp modelId="{EFF8EDE5-8BA9-4A39-AC6C-482FC2197823}">
      <dsp:nvSpPr>
        <dsp:cNvPr id="0" name=""/>
        <dsp:cNvSpPr/>
      </dsp:nvSpPr>
      <dsp:spPr>
        <a:xfrm>
          <a:off x="0" y="2577044"/>
          <a:ext cx="6253721" cy="242657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Progress indicators, reward systems, and visual cues guide users to the finish line.</a:t>
          </a:r>
        </a:p>
      </dsp:txBody>
      <dsp:txXfrm>
        <a:off x="118456" y="2695500"/>
        <a:ext cx="6016809" cy="2189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BA2E-913F-106D-83B3-184A5339C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7E656-AEAF-A62A-6B27-4E7679F6A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0A3A-8983-917D-0221-3F91242E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4E23-DD4C-1A2F-7248-5FB844EF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DB4B-D906-5C6F-8D3C-A6984CB5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0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7C74-EF51-2713-9B60-4F89C88E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8E81-D319-D351-50B2-A0166824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911C-7A56-6175-0ED6-C4D3F566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7D5C9-45E0-38F9-9967-981ADDE4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39FD-7AB6-54FF-AE5E-CA934B04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23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22D36-988E-3EA8-31D3-C235EB31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3CC4A-E4F5-CD0F-CDE9-23D02FC80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A40E-63AA-5925-A260-D0E17702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014A-A99A-D786-989A-A779F6B8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5D83-5C5F-F2AA-0901-81709A40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4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4656-88C7-16C1-8CAC-9FAD46AE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3245-B01B-B49D-6992-62396EFD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2C93F-BF0D-7161-E0F8-F88D47E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ECA2-9B91-AFA0-6AFE-BD341D5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0D505-30D5-A52E-EFB6-6A47DBB0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62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9590-5D87-477B-768A-E0738CE4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19494-CA1D-8007-EC9E-79554AF1A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365F-4A9C-25E5-365C-A30F5041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7C70E-0737-F69F-3955-EFA2BF70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3E82-56CF-A02F-A1FA-25C8E6D1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71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4A0C-2D50-B872-6E0E-95307D82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1A66-5C87-2E17-B19D-0926930B3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17F2-C6FF-0014-A971-486F9291F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E45DD-EFDA-AE36-8E5C-F8F830C4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537A9-F0E6-EBE7-359E-BBC3968D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E3BBC-A983-96B6-39C1-D8207CB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0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FD5-95C4-A3B3-DFEB-B7CE66D6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D8A60-659B-97E9-33FC-72076A66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51D8D-B16D-17EB-0C32-316BFEDD4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E6694-0734-A464-A8D3-09FE1643A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DAE28-8808-3526-F743-DC74F6638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39023-EDAB-DA85-5657-047550E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4CAD4-B5AD-DDA6-1310-BD99993F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518FB-4F30-24B2-FC00-36E26E71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6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FD44-76EC-0642-D272-F531935D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40A33-A3D6-4DF0-1162-69C5E97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1C0B6-2F2A-68FE-669D-2A194ED8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A7FFF-1E21-3E39-2C05-B6A2A6AF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47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68F0E-DD92-F0F9-BBCC-1082E78B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B39A5-604F-99FB-CB5E-1297B68E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25A57-6BE4-DBE3-9804-D917CA73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64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E6DC-3082-0723-1CE8-11536312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36C4-B928-85B4-B147-6A2BF542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D47A0-9ECE-9A9D-9E3E-693975C51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95AB1-88D3-0D12-1EC2-E80B78A4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981B3-9B7D-8C04-72A6-6A1AAC67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0E29-C3BC-6FD8-FD02-8654DBA4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3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BBCD-E91A-31EC-4A89-86F671D1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DD386-A7A2-6D39-CC17-8D3514FC9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99D44-7B6F-DDC4-CA39-8151C14FE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CB6B2-7B88-BE52-2A7B-453B0C83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B956-CAD2-4D8A-A6DD-A87F9AF66A62}" type="datetimeFigureOut">
              <a:rPr lang="en-CA" smtClean="0"/>
              <a:t>2025-05-28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929AA-C6F1-89DB-D879-1B684A55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E2EFA-E98D-5504-3630-A7EC6B67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9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46A0C-8C52-2A13-1282-5CF7D790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C0540-72CC-362C-0C60-572682E7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1C33-C216-8CDA-354C-22E02BBBE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AB956-CAD2-4D8A-A6DD-A87F9AF66A62}" type="datetimeFigureOut">
              <a:rPr lang="en-CA" smtClean="0"/>
              <a:t>2025-05-28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9DEC6-9365-B765-7B7A-957EB5F31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29AB-4186-268D-5350-DAF3A9A7D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B47B8-C456-4A4A-A6DD-28589CAC5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56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cjGRyX5NM643mOo770tMbYP1jVs5frwm5G6ZVQ-aLQboLkTA/viewfor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ada.ca/en/revenue-agency/services/e-services/cra-login-servic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0E640-6BEC-BB18-5E8E-A84054E3B3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0213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E287D1-D0E2-AA9A-E1D1-EBB83F620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The Goal-Gradient Effect in UX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A10DE-F44B-5429-4BD2-40772E98A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An Overview of UX Principles and Motivational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51B57-F901-E5DC-D580-39B43BB33109}"/>
              </a:ext>
            </a:extLst>
          </p:cNvPr>
          <p:cNvSpPr txBox="1"/>
          <p:nvPr/>
        </p:nvSpPr>
        <p:spPr>
          <a:xfrm>
            <a:off x="8160774" y="4778477"/>
            <a:ext cx="270490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Presented by,</a:t>
            </a:r>
            <a:br>
              <a:rPr lang="en-US" dirty="0"/>
            </a:br>
            <a:r>
              <a:rPr lang="en-US" dirty="0"/>
              <a:t>Anslem Peter Coelho,</a:t>
            </a:r>
            <a:br>
              <a:rPr lang="en-US" dirty="0"/>
            </a:br>
            <a:r>
              <a:rPr lang="en-US" dirty="0"/>
              <a:t>Samson Maveli Mathews,</a:t>
            </a:r>
            <a:br>
              <a:rPr lang="en-US" dirty="0"/>
            </a:br>
            <a:r>
              <a:rPr lang="en-US" dirty="0"/>
              <a:t>Rahul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50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5123B3-0AC0-0513-5B55-7AADE7EE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B2140-D0D6-63A7-7C57-6BE48732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Example: </a:t>
            </a:r>
            <a:br>
              <a:rPr lang="en-US" sz="6200">
                <a:solidFill>
                  <a:schemeClr val="bg1"/>
                </a:solidFill>
              </a:rPr>
            </a:br>
            <a:r>
              <a:rPr lang="en-US" sz="6200">
                <a:solidFill>
                  <a:schemeClr val="bg1"/>
                </a:solidFill>
              </a:rPr>
              <a:t>Bad UX Application</a:t>
            </a:r>
            <a:endParaRPr lang="en-CA" sz="6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61AB-36E6-4F76-FCB7-9A9C6C5E1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Checkout on outdated platforms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Issue: Long checkout flow without step indicators.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Why It Fails: Lack of feedback reduces user confidence.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hlinkClick r:id="rId2"/>
              </a:rPr>
              <a:t>A google form link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6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10403A-58C6-573B-1C83-8A53351F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CA" sz="48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E5734A-56B0-B5E8-FCD9-FD3DDEC550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22684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112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6260B-58C8-1EE4-78F8-C9033F30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4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F7A21-DBBE-E990-7F6B-B5E60D93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the Goal-Gradient Effect?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BF3C-19D0-7FA4-C5BA-5B95618D9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4373955"/>
            <a:ext cx="4203323" cy="11432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tendency to approach a goal increases with proximity to the goal.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F8B63-BA01-ACC3-0824-065EE77CE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0" r="6067" b="-4"/>
          <a:stretch>
            <a:fillRect/>
          </a:stretch>
        </p:blipFill>
        <p:spPr>
          <a:xfrm>
            <a:off x="2148969" y="1509721"/>
            <a:ext cx="3274951" cy="3680216"/>
          </a:xfrm>
          <a:prstGeom prst="rect">
            <a:avLst/>
          </a:prstGeom>
          <a:ln w="28575">
            <a:noFill/>
          </a:ln>
        </p:spPr>
      </p:pic>
      <p:sp>
        <p:nvSpPr>
          <p:cNvPr id="63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52A495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5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52A495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7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9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B6A16-0B04-E929-918A-04D51079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How to use the Goal Gradient in UX</a:t>
            </a:r>
            <a:endParaRPr lang="en-CA" sz="380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1C17-6783-3493-EF26-3F0E91DC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Progress bar</a:t>
            </a:r>
          </a:p>
          <a:p>
            <a:r>
              <a:rPr lang="en-US" sz="2000">
                <a:solidFill>
                  <a:schemeClr val="bg1"/>
                </a:solidFill>
              </a:rPr>
              <a:t>Checklist</a:t>
            </a:r>
          </a:p>
          <a:p>
            <a:r>
              <a:rPr lang="en-US" sz="2000">
                <a:solidFill>
                  <a:schemeClr val="bg1"/>
                </a:solidFill>
              </a:rPr>
              <a:t>Milestone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white paper with red circles and black text&#10;&#10;AI-generated content may be incorrect.">
            <a:extLst>
              <a:ext uri="{FF2B5EF4-FFF2-40B4-BE49-F238E27FC236}">
                <a16:creationId xmlns:a16="http://schemas.microsoft.com/office/drawing/2014/main" id="{60781C2D-AD9C-F078-0467-AE0EDD356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r="8410"/>
          <a:stretch/>
        </p:blipFill>
        <p:spPr>
          <a:xfrm>
            <a:off x="6525453" y="823261"/>
            <a:ext cx="5666547" cy="52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2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0EAC0-DF18-345D-21D6-CA9A30962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EBC0C-F6A3-BA9D-F26D-9467210B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Problems the Law Solves in UX Design</a:t>
            </a:r>
            <a:endParaRPr lang="en-CA" sz="38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66C6-0073-FEFA-4E2C-04AC1C63F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2265681"/>
            <a:ext cx="4586513" cy="3139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Motivation Boost: Keeps users engaged by showing progress.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Reduced Drop-Off: Minimizes task abandonment.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Clear Pathways: Users know where they are in a multi-step process.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BD1E0716-B233-4D6A-A386-26A96F3A8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304045"/>
            <a:ext cx="5666547" cy="42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6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08F68-3438-E6ED-7FB2-0A6AECAF7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33B34-46EB-4677-0BA9-1A3117E2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chemeClr val="bg1"/>
                </a:solidFill>
              </a:rPr>
              <a:t>Example: </a:t>
            </a:r>
            <a:br>
              <a:rPr lang="en-US" sz="7400">
                <a:solidFill>
                  <a:schemeClr val="bg1"/>
                </a:solidFill>
              </a:rPr>
            </a:br>
            <a:r>
              <a:rPr lang="en-US" sz="7400">
                <a:solidFill>
                  <a:schemeClr val="bg1"/>
                </a:solidFill>
              </a:rPr>
              <a:t>Good UX Designs</a:t>
            </a:r>
            <a:endParaRPr lang="en-CA" sz="740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6B8C-027E-AD3C-0DBA-3C8F51E1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Duolingo.com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Feature: Daily streak, XP progress bar, and skill trees.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Why It Works: Users see tangible progress and are encouraged to continue learning.</a:t>
            </a:r>
          </a:p>
        </p:txBody>
      </p:sp>
    </p:spTree>
    <p:extLst>
      <p:ext uri="{BB962C8B-B14F-4D97-AF65-F5344CB8AC3E}">
        <p14:creationId xmlns:p14="http://schemas.microsoft.com/office/powerpoint/2010/main" val="385132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FB8EF9-4642-8FB6-7228-0F55CA296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06EF38-C949-DD27-3C50-2F997B7A9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47" b="17607"/>
          <a:stretch/>
        </p:blipFill>
        <p:spPr bwMode="auto">
          <a:xfrm>
            <a:off x="1294406" y="457200"/>
            <a:ext cx="9603187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13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24B1D0-D523-ECA0-603F-335CF2758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A10EE-360F-EC0B-7559-ED82964A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chemeClr val="bg1"/>
                </a:solidFill>
              </a:rPr>
              <a:t>Example: </a:t>
            </a:r>
            <a:br>
              <a:rPr lang="en-US" sz="7400">
                <a:solidFill>
                  <a:schemeClr val="bg1"/>
                </a:solidFill>
              </a:rPr>
            </a:br>
            <a:r>
              <a:rPr lang="en-US" sz="7400">
                <a:solidFill>
                  <a:schemeClr val="bg1"/>
                </a:solidFill>
              </a:rPr>
              <a:t>Good UX Designs</a:t>
            </a:r>
            <a:endParaRPr lang="en-CA" sz="74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9C8E-9917-6919-7767-69C12E02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LinkedIn.com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Feature: Profile strength meter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Why It Works: Visual indicator of how complete a user’s profile is increases profile completion rates.</a:t>
            </a:r>
          </a:p>
        </p:txBody>
      </p:sp>
    </p:spTree>
    <p:extLst>
      <p:ext uri="{BB962C8B-B14F-4D97-AF65-F5344CB8AC3E}">
        <p14:creationId xmlns:p14="http://schemas.microsoft.com/office/powerpoint/2010/main" val="386403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D7E098-DE59-3FCB-858D-23043BABC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7" name="Rectangle 107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E091FA-25C1-3C5D-1136-6B905EC0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4" b="15254"/>
          <a:stretch/>
        </p:blipFill>
        <p:spPr bwMode="auto">
          <a:xfrm>
            <a:off x="1304457" y="891540"/>
            <a:ext cx="9633534" cy="507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17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063FFD-9475-2A0B-DCD2-25EFA101C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7A8E8-3ECA-0150-3851-A9702016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Example: </a:t>
            </a:r>
            <a:br>
              <a:rPr lang="en-US" sz="6200">
                <a:solidFill>
                  <a:schemeClr val="bg1"/>
                </a:solidFill>
              </a:rPr>
            </a:br>
            <a:r>
              <a:rPr lang="en-US" sz="6200">
                <a:solidFill>
                  <a:schemeClr val="bg1"/>
                </a:solidFill>
              </a:rPr>
              <a:t>Bad UX Application</a:t>
            </a:r>
            <a:endParaRPr lang="en-CA" sz="6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C167-B4F9-5EF1-EE5C-93720363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hlinkClick r:id="rId2"/>
              </a:rPr>
              <a:t>CRA forms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Issue: Multi-step processes with no progress bar.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Why It Fails: Users don’t know how long the task is, leading to frustration and abandonment.</a:t>
            </a:r>
          </a:p>
        </p:txBody>
      </p:sp>
    </p:spTree>
    <p:extLst>
      <p:ext uri="{BB962C8B-B14F-4D97-AF65-F5344CB8AC3E}">
        <p14:creationId xmlns:p14="http://schemas.microsoft.com/office/powerpoint/2010/main" val="272447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268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The Goal-Gradient Effect in UX Design</vt:lpstr>
      <vt:lpstr>What is the Goal-Gradient Effect?</vt:lpstr>
      <vt:lpstr>How to use the Goal Gradient in UX</vt:lpstr>
      <vt:lpstr>Problems the Law Solves in UX Design</vt:lpstr>
      <vt:lpstr>Example:  Good UX Designs</vt:lpstr>
      <vt:lpstr>PowerPoint Presentation</vt:lpstr>
      <vt:lpstr>Example:  Good UX Designs</vt:lpstr>
      <vt:lpstr>PowerPoint Presentation</vt:lpstr>
      <vt:lpstr>Example:  Bad UX Application</vt:lpstr>
      <vt:lpstr>Example:  Bad UX Application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Samson Maveli Mathews</dc:creator>
  <cp:lastModifiedBy>Samson Maveli Mathews</cp:lastModifiedBy>
  <cp:revision>9</cp:revision>
  <dcterms:created xsi:type="dcterms:W3CDTF">2025-05-14T14:22:42Z</dcterms:created>
  <dcterms:modified xsi:type="dcterms:W3CDTF">2025-05-28T14:26:59Z</dcterms:modified>
</cp:coreProperties>
</file>