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94" r:id="rId2"/>
    <p:sldId id="769" r:id="rId3"/>
    <p:sldId id="767" r:id="rId4"/>
    <p:sldId id="259" r:id="rId5"/>
    <p:sldId id="802" r:id="rId6"/>
    <p:sldId id="815" r:id="rId7"/>
    <p:sldId id="260" r:id="rId8"/>
    <p:sldId id="813" r:id="rId9"/>
    <p:sldId id="261" r:id="rId10"/>
    <p:sldId id="814" r:id="rId11"/>
    <p:sldId id="761" r:id="rId12"/>
    <p:sldId id="762" r:id="rId13"/>
    <p:sldId id="809" r:id="rId14"/>
    <p:sldId id="810" r:id="rId15"/>
    <p:sldId id="804" r:id="rId16"/>
    <p:sldId id="812" r:id="rId17"/>
    <p:sldId id="811" r:id="rId18"/>
    <p:sldId id="763" r:id="rId19"/>
    <p:sldId id="819" r:id="rId20"/>
    <p:sldId id="817" r:id="rId21"/>
    <p:sldId id="820" r:id="rId22"/>
    <p:sldId id="821" r:id="rId23"/>
    <p:sldId id="823" r:id="rId24"/>
    <p:sldId id="824" r:id="rId25"/>
    <p:sldId id="825" r:id="rId26"/>
    <p:sldId id="826" r:id="rId27"/>
    <p:sldId id="827" r:id="rId28"/>
    <p:sldId id="828" r:id="rId29"/>
    <p:sldId id="829" r:id="rId30"/>
    <p:sldId id="830" r:id="rId31"/>
    <p:sldId id="831" r:id="rId32"/>
    <p:sldId id="832" r:id="rId33"/>
    <p:sldId id="833" r:id="rId34"/>
    <p:sldId id="834" r:id="rId35"/>
    <p:sldId id="835" r:id="rId36"/>
    <p:sldId id="836" r:id="rId37"/>
    <p:sldId id="838" r:id="rId38"/>
    <p:sldId id="837" r:id="rId39"/>
    <p:sldId id="840" r:id="rId40"/>
    <p:sldId id="839" r:id="rId41"/>
    <p:sldId id="841" r:id="rId42"/>
    <p:sldId id="843" r:id="rId43"/>
    <p:sldId id="844" r:id="rId44"/>
    <p:sldId id="845" r:id="rId45"/>
    <p:sldId id="849" r:id="rId46"/>
    <p:sldId id="847" r:id="rId47"/>
    <p:sldId id="850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34867-4E4A-30DF-7B7A-E2BC47DF67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A56957-ACCF-8055-3757-F53E8D3CCA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75FA5-485D-C958-FD46-2A597C0C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FC5ED-D75F-43AF-A663-616D4D6B5D4A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7D45A-53F7-31E4-BDDB-18B4E4CE5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7F31A-6ADA-2E7F-252A-A14590B62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47FC5-8CA2-401D-8943-D135B1B05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194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79D8D-33AA-F020-13D6-5CE95F9D3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9BF516-B43E-52A9-F654-62BA158D17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C8897D-DAB7-8AB7-7794-E878331AC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FC5ED-D75F-43AF-A663-616D4D6B5D4A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F5CFD-C78A-1967-2FEA-EF63A1688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81B089-A662-71DB-0FE8-DB422CF0F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47FC5-8CA2-401D-8943-D135B1B05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004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9415DC-1E2D-0E3B-E9F4-87FACD9BA5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C94293-E3BC-C47D-32F0-4814317FD9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92220-74ED-BBD1-FC6F-09E7F518F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FC5ED-D75F-43AF-A663-616D4D6B5D4A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709E78-7D07-8464-1B19-7C92319CD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3664FE-3FA1-9195-2AC9-823704408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47FC5-8CA2-401D-8943-D135B1B05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738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47BCB-0A82-A3F1-39AC-4CF5A0E99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28D77-782A-CF5D-DD59-2CF123798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74EDE7-1EF4-895A-28EE-B0695F827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FC5ED-D75F-43AF-A663-616D4D6B5D4A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C7655-C2E1-9A12-3937-680674C29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E787A-62DB-2B3A-750F-67D25DD15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47FC5-8CA2-401D-8943-D135B1B05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178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7A58A-A234-3E17-8449-2246E571D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C9BF48-8F37-B626-BDC6-DE03E1A95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06C64-057C-7F53-169F-DA48B18EC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FC5ED-D75F-43AF-A663-616D4D6B5D4A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0141B-E3BB-1DE3-B508-68E405874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5323A-69DF-1C00-BC84-42E0E6213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47FC5-8CA2-401D-8943-D135B1B05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766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64B89-AF2B-166F-E744-D68E5C230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8BCC3-218A-038F-AEF2-3E9C436747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1C71EB-CBCC-DA2D-41F3-D93797F6E0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4AC7C1-D0D3-E0DB-7D2C-256C8C8D1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FC5ED-D75F-43AF-A663-616D4D6B5D4A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51FC97-3ED5-C72A-4C63-18A9E8263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DDF9F0-09AF-BC2A-5678-92245D2B4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47FC5-8CA2-401D-8943-D135B1B05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172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B45C2-EAB1-E315-8C72-28AA18A63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2F701F-09CB-B087-8FCB-756291CBA0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D1A5F2-64E6-FBFD-E352-1423DE308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39513C-1650-EBEC-93F4-162647541D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0F76D3-1F67-A4FE-3C70-22CBD65D0B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49BACB-5FD4-C437-E22F-1394AB1C2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FC5ED-D75F-43AF-A663-616D4D6B5D4A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B15EA6-B8F9-2921-E5AF-7E3873D41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8C8059-EB9C-4D4B-F232-42B456E59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47FC5-8CA2-401D-8943-D135B1B05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819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D6DBC-A6D7-BA9A-07E0-DF6B835CF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8BFFE0-15AC-79C7-A3A3-BE54F5394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FC5ED-D75F-43AF-A663-616D4D6B5D4A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CD54B7-2C75-A504-A893-4C468FFEC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4C690C-9CFB-623A-5C7C-928C63AAA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47FC5-8CA2-401D-8943-D135B1B05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200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306287-33F9-A727-84DF-892191B41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FC5ED-D75F-43AF-A663-616D4D6B5D4A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C52CD2-8466-641F-3AD9-1F2CCEB91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AAC86B-9CB4-4FF7-1FC3-DEDCDA2AB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47FC5-8CA2-401D-8943-D135B1B05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711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0BDE9-3535-FD6D-67F9-66CC585D2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5C2FA-5CE0-279C-E178-D87CFE2FD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94BD28-FA48-FECC-CFA7-937EDDF632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736E4F-0358-336E-8E77-95340C766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FC5ED-D75F-43AF-A663-616D4D6B5D4A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80166D-D414-F99F-B3A8-F12B65393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CB6641-BB40-4112-07C9-D0A1EBC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47FC5-8CA2-401D-8943-D135B1B05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21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4A268-9A46-8031-23CC-1217A3BDC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6D78B0-14FD-F182-666F-E43BD5F657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69CE95-7073-3BE2-A610-9D466CB5F2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EF070C-EC20-41F3-8BC1-42EB8EDDC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FC5ED-D75F-43AF-A663-616D4D6B5D4A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9B643-BD58-D030-0F95-7C399CB5A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A1FAD5-1A73-D9AE-7F33-01B70CA62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47FC5-8CA2-401D-8943-D135B1B05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952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EEEF49-E8D9-34FA-ADAA-A6DAE5667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BFA4C2-3162-6572-A7F7-0CFCEE27DF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1C5E3-B70D-856B-A3BC-D7281BFAC5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FC5ED-D75F-43AF-A663-616D4D6B5D4A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99DDD-DE18-D7CC-DE7C-8518E5BAEB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086F4-36F2-FC8F-B8C3-25D7A67B7A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B47FC5-8CA2-401D-8943-D135B1B05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425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eb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9558-8CBC-D30A-02F3-65EA383A4C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CSCE 689: Special Topics in Modern Algorithms for Data Science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02CB3-FC8E-C393-0D77-33E8A17F6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89797"/>
          </a:xfrm>
        </p:spPr>
        <p:txBody>
          <a:bodyPr>
            <a:normAutofit/>
          </a:bodyPr>
          <a:lstStyle/>
          <a:p>
            <a:r>
              <a:rPr lang="en-US" sz="3600" dirty="0"/>
              <a:t>Lecture 4</a:t>
            </a:r>
          </a:p>
          <a:p>
            <a:endParaRPr lang="en-US" sz="3600" dirty="0"/>
          </a:p>
          <a:p>
            <a:r>
              <a:rPr lang="en-US" sz="2800" dirty="0"/>
              <a:t>Samson Zhou</a:t>
            </a:r>
          </a:p>
        </p:txBody>
      </p:sp>
    </p:spTree>
    <p:extLst>
      <p:ext uri="{BB962C8B-B14F-4D97-AF65-F5344CB8AC3E}">
        <p14:creationId xmlns:p14="http://schemas.microsoft.com/office/powerpoint/2010/main" val="20420540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Variance and Standard Deviation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171299" cy="738281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variance of a random variable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over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 is: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171299" cy="738281"/>
              </a:xfrm>
              <a:blipFill>
                <a:blip r:embed="rId2"/>
                <a:stretch>
                  <a:fillRect l="-1079" t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DE4CEA-73D7-CD0E-D451-149152B610B0}"/>
                  </a:ext>
                </a:extLst>
              </p:cNvPr>
              <p:cNvSpPr txBox="1"/>
              <p:nvPr/>
            </p:nvSpPr>
            <p:spPr>
              <a:xfrm>
                <a:off x="2877670" y="2356828"/>
                <a:ext cx="6096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DE4CEA-73D7-CD0E-D451-149152B610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7670" y="2356828"/>
                <a:ext cx="609600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1378A4B3-4A7B-ED8B-AF57-86ED5518F4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5954" y="3830305"/>
            <a:ext cx="5503829" cy="226708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F0251194-FF40-6363-AD9F-079BC8D00E6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3514163"/>
                <a:ext cx="5777754" cy="226708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chemeClr val="tx1"/>
                  </a:buClr>
                </a:pPr>
                <a:r>
                  <a:rPr lang="en-US" dirty="0"/>
                  <a:t>The standard deviation of a random variable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, and measures how far apart the outcomes are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Standard deviation is in the same unit as the data set</a:t>
                </a:r>
              </a:p>
            </p:txBody>
          </p:sp>
        </mc:Choice>
        <mc:Fallback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F0251194-FF40-6363-AD9F-079BC8D00E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514163"/>
                <a:ext cx="5777754" cy="2267087"/>
              </a:xfrm>
              <a:prstGeom prst="rect">
                <a:avLst/>
              </a:prstGeom>
              <a:blipFill>
                <a:blip r:embed="rId5"/>
                <a:stretch>
                  <a:fillRect l="-1901" t="-4301" b="-24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3137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Variance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takes the value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and takes the value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What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/>
                  <a:t>?</a:t>
                </a:r>
              </a:p>
              <a:p>
                <a:endParaRPr lang="en-US" dirty="0"/>
              </a:p>
              <a:p>
                <a:r>
                  <a:rPr lang="en-US" dirty="0"/>
                  <a:t>What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/>
                  <a:t>? What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td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?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1111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Variance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takes the value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r>
                  <a:rPr lang="en-US" dirty="0"/>
                  <a:t>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and takes the value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−100</m:t>
                    </m:r>
                  </m:oMath>
                </a14:m>
                <a:r>
                  <a:rPr lang="en-US" dirty="0"/>
                  <a:t>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What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en-US" dirty="0"/>
                  <a:t>?</a:t>
                </a:r>
              </a:p>
              <a:p>
                <a:endParaRPr lang="en-US" dirty="0"/>
              </a:p>
              <a:p>
                <a:r>
                  <a:rPr lang="en-US" dirty="0"/>
                  <a:t>What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en-US" dirty="0"/>
                  <a:t>? What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td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?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61" r="-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1618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Markov’s Inequality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sz="2800" b="0" dirty="0"/>
                  <a:t>Let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 </m:t>
                    </m:r>
                  </m:oMath>
                </a14:m>
                <a:r>
                  <a:rPr lang="en-US" sz="2800" b="0" dirty="0"/>
                  <a:t>be a non-negative random variable. Then for any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Can rewrite 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28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i="0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num>
                      <m:den>
                        <m:r>
                          <a:rPr lang="en-US" sz="2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603ADB6-2CB9-1FEC-5099-15C09279A7AB}"/>
                  </a:ext>
                </a:extLst>
              </p:cNvPr>
              <p:cNvSpPr txBox="1"/>
              <p:nvPr/>
            </p:nvSpPr>
            <p:spPr>
              <a:xfrm>
                <a:off x="3191436" y="2411477"/>
                <a:ext cx="6096000" cy="10175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32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2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en-US" sz="3200" i="0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a:rPr lang="en-US" sz="32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32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603ADB6-2CB9-1FEC-5099-15C09279A7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1436" y="2411477"/>
                <a:ext cx="6096000" cy="10175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77813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Markov’s Inequality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sz="2800" b="0" dirty="0"/>
                  <a:t>Let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 </m:t>
                    </m:r>
                  </m:oMath>
                </a14:m>
                <a:r>
                  <a:rPr lang="en-US" sz="2800" b="0" dirty="0"/>
                  <a:t>be a non-negative random variable. Then for any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Can rewrite 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28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i="0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num>
                      <m:den>
                        <m:r>
                          <a:rPr lang="en-US" sz="2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sz="2800" dirty="0"/>
                  <a:t>We have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28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603ADB6-2CB9-1FEC-5099-15C09279A7AB}"/>
                  </a:ext>
                </a:extLst>
              </p:cNvPr>
              <p:cNvSpPr txBox="1"/>
              <p:nvPr/>
            </p:nvSpPr>
            <p:spPr>
              <a:xfrm>
                <a:off x="3191436" y="2411477"/>
                <a:ext cx="6096000" cy="10175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32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2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en-US" sz="3200" i="0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a:rPr lang="en-US" sz="32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32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603ADB6-2CB9-1FEC-5099-15C09279A7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1436" y="2411477"/>
                <a:ext cx="6096000" cy="10175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59176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Using Markov’s Inequality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/>
                  <a:t>We have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28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2800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Plug in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603ADB6-2CB9-1FEC-5099-15C09279A7AB}"/>
                  </a:ext>
                </a:extLst>
              </p:cNvPr>
              <p:cNvSpPr txBox="1"/>
              <p:nvPr/>
            </p:nvSpPr>
            <p:spPr>
              <a:xfrm>
                <a:off x="1676400" y="2411477"/>
                <a:ext cx="7611036" cy="10804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32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2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sSup>
                            <m:sSupPr>
                              <m:ctrlP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32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sSup>
                            <m:sSupPr>
                              <m:ctrlPr>
                                <a:rPr lang="en-US" sz="32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32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32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sSup>
                            <m:sSupPr>
                              <m:ctrlP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603ADB6-2CB9-1FEC-5099-15C09279A7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2411477"/>
                <a:ext cx="7611036" cy="108048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0675882-F6E0-95A3-5B70-50BE89F8A67E}"/>
                  </a:ext>
                </a:extLst>
              </p:cNvPr>
              <p:cNvSpPr txBox="1"/>
              <p:nvPr/>
            </p:nvSpPr>
            <p:spPr>
              <a:xfrm>
                <a:off x="1748118" y="4634724"/>
                <a:ext cx="7611036" cy="10804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sz="3200" b="0" i="0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d>
                          <m: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32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3200" i="0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a:rPr lang="en-US" sz="32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sSup>
                            <m:sSupPr>
                              <m:ctrlPr>
                                <a:rPr lang="en-US" sz="32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sz="3200" b="0" i="0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32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32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sSup>
                            <m:sSupPr>
                              <m:ctrlP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0675882-F6E0-95A3-5B70-50BE89F8A6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8118" y="4634724"/>
                <a:ext cx="7611036" cy="108048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49977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Toward Chebyshev’s Inequality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B60E613-35EB-C7F0-1E29-47D08BBBCD11}"/>
                  </a:ext>
                </a:extLst>
              </p:cNvPr>
              <p:cNvSpPr txBox="1"/>
              <p:nvPr/>
            </p:nvSpPr>
            <p:spPr>
              <a:xfrm>
                <a:off x="1945342" y="1936347"/>
                <a:ext cx="7611036" cy="10804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sz="3200" b="0" i="0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d>
                          <m: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32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3200" i="0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a:rPr lang="en-US" sz="32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sSup>
                            <m:sSupPr>
                              <m:ctrlPr>
                                <a:rPr lang="en-US" sz="32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sz="3200" b="0" i="0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32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32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sSup>
                            <m:sSupPr>
                              <m:ctrlP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B60E613-35EB-C7F0-1E29-47D08BBBC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342" y="1936347"/>
                <a:ext cx="7611036" cy="108048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398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Chebyshev’s Inequality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Recall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800" b="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E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2800" dirty="0"/>
              </a:p>
              <a:p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sz="2800" b="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E</m:t>
                            </m:r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d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800" b="0" i="0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Var</m:t>
                        </m:r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8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num>
                      <m:den>
                        <m:sSup>
                          <m:sSupPr>
                            <m:ctrlP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28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B60E613-35EB-C7F0-1E29-47D08BBBCD11}"/>
                  </a:ext>
                </a:extLst>
              </p:cNvPr>
              <p:cNvSpPr txBox="1"/>
              <p:nvPr/>
            </p:nvSpPr>
            <p:spPr>
              <a:xfrm>
                <a:off x="1945342" y="1936347"/>
                <a:ext cx="7611036" cy="10804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sz="3200" b="0" i="0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d>
                          <m: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32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3200" i="0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a:rPr lang="en-US" sz="32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sSup>
                            <m:sSupPr>
                              <m:ctrlPr>
                                <a:rPr lang="en-US" sz="32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sz="3200" b="0" i="0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32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32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sSup>
                            <m:sSupPr>
                              <m:ctrlP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B60E613-35EB-C7F0-1E29-47D08BBBC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342" y="1936347"/>
                <a:ext cx="7611036" cy="108048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46053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Chebyshev’s Inequality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be a random variable with expected value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and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sz="2800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sz="2800" b="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E</m:t>
                            </m:r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d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800" b="0" i="0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Var</m:t>
                        </m:r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8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num>
                      <m:den>
                        <m:sSup>
                          <m:sSupPr>
                            <m:ctrlP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 becomes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E</m:t>
                            </m:r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d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“Bounding the deviation of a random variable in terms of its variance”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 r="-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0882236-AB33-A280-845A-E0788DD10874}"/>
                  </a:ext>
                </a:extLst>
              </p:cNvPr>
              <p:cNvSpPr txBox="1"/>
              <p:nvPr/>
            </p:nvSpPr>
            <p:spPr>
              <a:xfrm>
                <a:off x="2958353" y="4159250"/>
                <a:ext cx="6096000" cy="9017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28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0882236-AB33-A280-845A-E0788DD108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8353" y="4159250"/>
                <a:ext cx="6096000" cy="90178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83927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Chebyshev’s Inequality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be a random variable with expected value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and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sz="2800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Do not require assumptions about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FC82AAEB-B453-056A-8DD6-93E353BADA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6582" y="3980142"/>
            <a:ext cx="5025465" cy="251273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06521C2-E00C-985C-34A0-6BB0BA2EB51F}"/>
                  </a:ext>
                </a:extLst>
              </p:cNvPr>
              <p:cNvSpPr txBox="1"/>
              <p:nvPr/>
            </p:nvSpPr>
            <p:spPr>
              <a:xfrm>
                <a:off x="2698377" y="2706967"/>
                <a:ext cx="6096000" cy="9017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28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06521C2-E00C-985C-34A0-6BB0BA2EB5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8377" y="2706967"/>
                <a:ext cx="6096000" cy="9017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9313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Trivia Question #3 (Max Load)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have a fair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-sided die that we roll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times. “On average”, what is the largest number of times any outcome is rolled? Example: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/>
                  <a:t>,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for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acc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acc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acc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99711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Chebyshev’s Inequality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sz="2800" b="0" dirty="0"/>
                  <a:t>Let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b="0" dirty="0"/>
                  <a:t>be the outcome of a roll of a die. 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=3.5=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</m:t>
                    </m:r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ar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35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≈2.92</m:t>
                    </m:r>
                  </m:oMath>
                </a14:m>
                <a:r>
                  <a:rPr lang="en-US" dirty="0"/>
                  <a:t> so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std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1.71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Recall that Markov’s inequality bounded this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0.5833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603ADB6-2CB9-1FEC-5099-15C09279A7AB}"/>
                  </a:ext>
                </a:extLst>
              </p:cNvPr>
              <p:cNvSpPr txBox="1"/>
              <p:nvPr/>
            </p:nvSpPr>
            <p:spPr>
              <a:xfrm>
                <a:off x="838200" y="3110724"/>
                <a:ext cx="8364071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≥6</m:t>
                          </m:r>
                        </m:e>
                      </m:d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−3.5≥2.5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603ADB6-2CB9-1FEC-5099-15C09279A7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110724"/>
                <a:ext cx="8364071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63A9518-CACB-CEC9-8183-A798D761B9D3}"/>
                  </a:ext>
                </a:extLst>
              </p:cNvPr>
              <p:cNvSpPr txBox="1"/>
              <p:nvPr/>
            </p:nvSpPr>
            <p:spPr>
              <a:xfrm>
                <a:off x="3545541" y="3695499"/>
                <a:ext cx="6096000" cy="14954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−3.5≥1.41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⋅1.71</m:t>
                          </m:r>
                        </m:e>
                      </m:d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1.41</m:t>
                              </m:r>
                            </m:e>
                            <m:sup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32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sz="32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0.4667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63A9518-CACB-CEC9-8183-A798D761B9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5541" y="3695499"/>
                <a:ext cx="6096000" cy="149540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80059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Law of Large Numbers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be random variables that are independent identically distributed (</a:t>
                </a:r>
                <a:r>
                  <a:rPr lang="en-US" dirty="0" err="1"/>
                  <a:t>i.i.d.</a:t>
                </a:r>
                <a:r>
                  <a:rPr lang="en-US" dirty="0"/>
                  <a:t>) with mean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and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Consider the sample average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. How does it compare to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?</a:t>
                </a:r>
              </a:p>
              <a:p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</m:t>
                    </m:r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ar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Var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By Chebyshev’s inequality,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𝑛𝑡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 r="-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43137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Law of Large Numbers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By Chebyshev’s inequality,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𝑛𝑡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>
                    <a:solidFill>
                      <a:srgbClr val="00B050"/>
                    </a:solidFill>
                  </a:rPr>
                  <a:t>Law of Large Numbers</a:t>
                </a:r>
                <a:r>
                  <a:rPr lang="en-US" dirty="0"/>
                  <a:t>: The sample average will always concentrate to the mean, given enough samples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r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58125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Use Case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Suppose we design a randomized algorithm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to estimate a hidden statistic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of a dataset and we know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≤1000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Suppose each time we use the algorithm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, it outputs a number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=100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What can we say about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? </a:t>
                </a:r>
              </a:p>
              <a:p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30</m:t>
                        </m:r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≤1000</m:t>
                    </m:r>
                  </m:oMath>
                </a14:m>
                <a:r>
                  <a:rPr lang="en-US" dirty="0"/>
                  <a:t> so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30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,000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87169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Accuracy Boosting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How can we use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to get additive error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?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11856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Accuracy Boosting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How can we use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to get additive error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?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Repeat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 total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times and take the average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The variance of the average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sup>
                        </m:sSup>
                      </m:den>
                    </m:f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num>
                      <m:den>
                        <m:sSup>
                          <m:sSupPr>
                            <m:ctrlP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≤1000</m:t>
                    </m:r>
                  </m:oMath>
                </a14:m>
                <a:r>
                  <a:rPr lang="en-US" dirty="0"/>
                  <a:t> so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.999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85027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Accuracy Boosting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6941B-6AAA-DFD0-8896-ACB1B4FE2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Algorithmic consequence of Law of Large Numbers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To improve the accuracy of your algorithm, run it many times independently and take the average</a:t>
            </a:r>
          </a:p>
        </p:txBody>
      </p:sp>
    </p:spTree>
    <p:extLst>
      <p:ext uri="{BB962C8B-B14F-4D97-AF65-F5344CB8AC3E}">
        <p14:creationId xmlns:p14="http://schemas.microsoft.com/office/powerpoint/2010/main" val="16685178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Limitations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flip a fair coin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r>
                  <a:rPr lang="en-US" dirty="0"/>
                  <a:t> times and let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 be the total number of heads</a:t>
                </a: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=50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=25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Markov’s inequality:</a:t>
                </a:r>
                <a:r>
                  <a:rPr lang="en-US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≥60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≤0.833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Chebyshev’s inequality: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≥60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0.25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Truth: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≥60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≈0.0284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26030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Intuition for Previous Inequalities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Recall</a:t>
                </a:r>
                <a:r>
                  <a:rPr lang="en-US" dirty="0"/>
                  <a:t>: We proved Markov’s inequality by looking at the first moment of the random variable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Recall</a:t>
                </a:r>
                <a:r>
                  <a:rPr lang="en-US" dirty="0"/>
                  <a:t>: We proved Chebyshev’s inequality by applying Markov to the second moment of the random variable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 r="-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41D0406-59B5-3739-386D-FEEA8B11AB55}"/>
                  </a:ext>
                </a:extLst>
              </p:cNvPr>
              <p:cNvSpPr txBox="1"/>
              <p:nvPr/>
            </p:nvSpPr>
            <p:spPr>
              <a:xfrm>
                <a:off x="968188" y="5225532"/>
                <a:ext cx="10820401" cy="10311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sz="3200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d>
                          <m: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32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2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3200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32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3200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3200" i="1" dirty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i="1" dirty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sSup>
                            <m:sSupPr>
                              <m:ctrlP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32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3200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Var</m:t>
                          </m:r>
                          <m:r>
                            <a:rPr lang="en-US" sz="32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32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sSup>
                            <m:sSupPr>
                              <m:ctrlPr>
                                <a:rPr lang="en-US" sz="32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32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41D0406-59B5-3739-386D-FEEA8B11AB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188" y="5225532"/>
                <a:ext cx="10820401" cy="10311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61B86E-CBA3-D59B-B862-68A99609A0B3}"/>
                  </a:ext>
                </a:extLst>
              </p:cNvPr>
              <p:cNvSpPr txBox="1"/>
              <p:nvPr/>
            </p:nvSpPr>
            <p:spPr>
              <a:xfrm>
                <a:off x="2922495" y="2716277"/>
                <a:ext cx="6096000" cy="10175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32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2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en-US" sz="3200" i="0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a:rPr lang="en-US" sz="32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32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61B86E-CBA3-D59B-B862-68A99609A0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2495" y="2716277"/>
                <a:ext cx="6096000" cy="101752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98474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Generalizations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flip a fair coin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r>
                  <a:rPr lang="en-US" dirty="0"/>
                  <a:t> times and let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 be the total number of heads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What if we consider higher moments?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Looking at the </a:t>
                </a:r>
                <a14:m>
                  <m:oMath xmlns:m="http://schemas.openxmlformats.org/officeDocument/2006/math"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m:rPr>
                        <m:sty m:val="p"/>
                      </m:rPr>
                      <a:rPr lang="en-US" baseline="300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th</m:t>
                    </m:r>
                  </m:oMath>
                </a14:m>
                <a:r>
                  <a:rPr lang="en-US" dirty="0"/>
                  <a:t> moment: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≥60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≤0.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186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Markov’s inequality</a:t>
                </a:r>
                <a:r>
                  <a:rPr lang="en-US" dirty="0"/>
                  <a:t>:</a:t>
                </a:r>
                <a:r>
                  <a:rPr lang="en-US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≥60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≤0.833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Chebyshev’s inequality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≥60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≤0.25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Truth: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≥60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≈0.0284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7950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Trivia Question #4 (Coupon Collector)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have a fair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-sided die. “On average”, how many times should we roll the die before we all possible outcomes among the rolls? Example: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/>
                  <a:t>,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for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ad>
                          <m:radPr>
                            <m:degHide m:val="on"/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e>
                    </m:d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41613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Concentration Inequalities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Looking at the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m:rPr>
                        <m:sty m:val="p"/>
                      </m:rPr>
                      <a:rPr lang="en-US" baseline="300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th</m:t>
                    </m:r>
                  </m:oMath>
                </a14:m>
                <a:r>
                  <a:rPr lang="en-US" dirty="0"/>
                  <a:t> moment for sufficiently high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gives a number of very strong (and useful!) concentration inequalities with exponential tail bounds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Chernoff bounds, Bernstein’s inequality, </a:t>
                </a:r>
                <a:r>
                  <a:rPr lang="en-US" dirty="0" err="1"/>
                  <a:t>Hoeffding’s</a:t>
                </a:r>
                <a:r>
                  <a:rPr lang="en-US" dirty="0"/>
                  <a:t> inequality, etc.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37764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Bernstein’s Inequality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Berstein’s inequality</a:t>
                </a:r>
                <a:r>
                  <a:rPr lang="en-US" dirty="0"/>
                  <a:t>: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∈[−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be independent random variables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have mean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and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. Then for any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: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1C1BF65-FF65-BAB4-58E6-FFB4D39D8644}"/>
                  </a:ext>
                </a:extLst>
              </p:cNvPr>
              <p:cNvSpPr txBox="1"/>
              <p:nvPr/>
            </p:nvSpPr>
            <p:spPr>
              <a:xfrm>
                <a:off x="1739153" y="3199511"/>
                <a:ext cx="8937812" cy="15946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4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4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4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44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𝑀𝑡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1C1BF65-FF65-BAB4-58E6-FFB4D39D86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9153" y="3199511"/>
                <a:ext cx="8937812" cy="15946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48404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Bernstein’s Inequality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Berstein’s inequality</a:t>
                </a:r>
                <a:r>
                  <a:rPr lang="en-US" dirty="0"/>
                  <a:t>: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∈[−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be independent random variables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have mean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and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. Then for any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Example</a:t>
                </a:r>
                <a:r>
                  <a:rPr lang="en-US" dirty="0"/>
                  <a:t>: Suppose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let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. Then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54459EA-BE18-5A79-8DBD-4C60C3DF2483}"/>
                  </a:ext>
                </a:extLst>
              </p:cNvPr>
              <p:cNvSpPr txBox="1"/>
              <p:nvPr/>
            </p:nvSpPr>
            <p:spPr>
              <a:xfrm>
                <a:off x="1237130" y="5419020"/>
                <a:ext cx="8937812" cy="12087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3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200" b="0" i="0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3200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3200" i="1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sz="3200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3200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54459EA-BE18-5A79-8DBD-4C60C3DF2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7130" y="5419020"/>
                <a:ext cx="8937812" cy="12087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188AF3-CDCA-2AD8-951C-C36AA7522FDC}"/>
                  </a:ext>
                </a:extLst>
              </p:cNvPr>
              <p:cNvSpPr txBox="1"/>
              <p:nvPr/>
            </p:nvSpPr>
            <p:spPr>
              <a:xfrm>
                <a:off x="1739153" y="3199511"/>
                <a:ext cx="8937812" cy="15946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4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4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4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44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𝑀𝑡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188AF3-CDCA-2AD8-951C-C36AA7522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9153" y="3199511"/>
                <a:ext cx="8937812" cy="15946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06063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Bernstein’s Inequality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let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. Then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Compare to </a:t>
                </a:r>
                <a:r>
                  <a:rPr lang="en-US" dirty="0" err="1"/>
                  <a:t>Cheybshev’s</a:t>
                </a:r>
                <a:r>
                  <a:rPr lang="en-US" dirty="0"/>
                  <a:t> inequality: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Exponential improvement!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 b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222DF65-936D-78EA-36D0-5C8A40331A9C}"/>
                  </a:ext>
                </a:extLst>
              </p:cNvPr>
              <p:cNvSpPr txBox="1"/>
              <p:nvPr/>
            </p:nvSpPr>
            <p:spPr>
              <a:xfrm>
                <a:off x="1479177" y="2220208"/>
                <a:ext cx="8937812" cy="12087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3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200" b="0" i="0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3200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3200" i="1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sz="3200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3200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222DF65-936D-78EA-36D0-5C8A40331A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9177" y="2220208"/>
                <a:ext cx="8937812" cy="12087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9F249AB-B5B6-D632-CBF4-CB9FC6D2231A}"/>
                  </a:ext>
                </a:extLst>
              </p:cNvPr>
              <p:cNvSpPr txBox="1"/>
              <p:nvPr/>
            </p:nvSpPr>
            <p:spPr>
              <a:xfrm>
                <a:off x="2429435" y="4446120"/>
                <a:ext cx="6096000" cy="9017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28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9F249AB-B5B6-D632-CBF4-CB9FC6D223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9435" y="4446120"/>
                <a:ext cx="6096000" cy="9017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5174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Bernstein’s Inequality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flip a fair coin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r>
                  <a:rPr lang="en-US" dirty="0"/>
                  <a:t> times and let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 be the total number of heads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Markov’s inequality</a:t>
                </a:r>
                <a:r>
                  <a:rPr lang="en-US" dirty="0"/>
                  <a:t>:</a:t>
                </a:r>
                <a:r>
                  <a:rPr lang="en-US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≥60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≤0.833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Chebyshev’s inequality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≥60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≤0.25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m:rPr>
                        <m:sty m:val="p"/>
                      </m:rPr>
                      <a:rPr lang="en-US" baseline="300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th</m:t>
                    </m:r>
                  </m:oMath>
                </a14:m>
                <a:r>
                  <a:rPr lang="en-US" dirty="0"/>
                  <a:t> moment: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≥60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≤0.186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Bernstein’s inequality: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≥60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≤0.1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Truth: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≥60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≈0.0284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81440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Chernoff Bounds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Useful variant of Bernstein’s inequality when the random variables are binary</a:t>
                </a: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Chernoff bounds</a:t>
                </a:r>
                <a:r>
                  <a:rPr lang="en-US" dirty="0"/>
                  <a:t>: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∈{0, 1}</m:t>
                    </m:r>
                  </m:oMath>
                </a14:m>
                <a:r>
                  <a:rPr lang="en-US" dirty="0"/>
                  <a:t> be independent random variables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have mean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. Then for any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 r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188AF3-CDCA-2AD8-951C-C36AA7522FDC}"/>
                  </a:ext>
                </a:extLst>
              </p:cNvPr>
              <p:cNvSpPr txBox="1"/>
              <p:nvPr/>
            </p:nvSpPr>
            <p:spPr>
              <a:xfrm>
                <a:off x="1783976" y="4508358"/>
                <a:ext cx="8937812" cy="12087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𝛿𝜇</m:t>
                          </m:r>
                        </m:e>
                      </m:d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2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func>
                        <m:funcPr>
                          <m:ctrlP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3200" b="0" i="1" dirty="0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b="0" i="1" dirty="0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p>
                                      <m:r>
                                        <a:rPr lang="en-US" sz="3200" b="0" i="1" dirty="0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num>
                                <m:den>
                                  <m: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2+</m:t>
                                  </m:r>
                                  <m: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188AF3-CDCA-2AD8-951C-C36AA7522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3976" y="4508358"/>
                <a:ext cx="8937812" cy="12087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49717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Multiplicative Error Chernoff Bounds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Chernoff bounds</a:t>
                </a:r>
                <a:r>
                  <a:rPr lang="en-US" dirty="0"/>
                  <a:t>: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∈{0, 1}</m:t>
                    </m:r>
                  </m:oMath>
                </a14:m>
                <a:r>
                  <a:rPr lang="en-US" dirty="0"/>
                  <a:t> be independent random variables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have mean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. For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BE4804B-C23F-3271-2F1E-B97740D93997}"/>
                  </a:ext>
                </a:extLst>
              </p:cNvPr>
              <p:cNvSpPr txBox="1"/>
              <p:nvPr/>
            </p:nvSpPr>
            <p:spPr>
              <a:xfrm>
                <a:off x="1627094" y="5284083"/>
                <a:ext cx="8937812" cy="12087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320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32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𝛿𝜇</m:t>
                          </m:r>
                        </m:e>
                      </m:d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2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func>
                        <m:funcPr>
                          <m:ctrlP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3200" b="0" i="1" dirty="0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b="0" i="1" dirty="0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p>
                                      <m:r>
                                        <a:rPr lang="en-US" sz="3200" b="0" i="1" dirty="0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num>
                                <m:den>
                                  <m: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BE4804B-C23F-3271-2F1E-B97740D939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7094" y="5284083"/>
                <a:ext cx="8937812" cy="12087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7264A6C-FE0B-11CD-8DA8-E7BBB95FA660}"/>
                  </a:ext>
                </a:extLst>
              </p:cNvPr>
              <p:cNvSpPr txBox="1"/>
              <p:nvPr/>
            </p:nvSpPr>
            <p:spPr>
              <a:xfrm>
                <a:off x="1627094" y="3940354"/>
                <a:ext cx="8937812" cy="12087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d>
                            <m:dPr>
                              <m:ctrlPr>
                                <a:rPr lang="en-US" sz="32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</m:d>
                          <m:r>
                            <a:rPr lang="en-US" sz="32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≤</m:t>
                      </m:r>
                      <m:func>
                        <m:funcPr>
                          <m:ctrlP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3200" b="0" i="1" dirty="0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b="0" i="1" dirty="0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p>
                                      <m:r>
                                        <a:rPr lang="en-US" sz="3200" b="0" i="1" dirty="0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num>
                                <m:den>
                                  <m: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7264A6C-FE0B-11CD-8DA8-E7BBB95FA6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7094" y="3940354"/>
                <a:ext cx="8937812" cy="120879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F1004DB-8C46-54A8-AA1B-6088524C49E9}"/>
                  </a:ext>
                </a:extLst>
              </p:cNvPr>
              <p:cNvSpPr txBox="1"/>
              <p:nvPr/>
            </p:nvSpPr>
            <p:spPr>
              <a:xfrm>
                <a:off x="1627094" y="2731562"/>
                <a:ext cx="8937812" cy="12087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d>
                            <m:dPr>
                              <m:ctrlP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</m:d>
                          <m: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2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func>
                        <m:funcPr>
                          <m:ctrlP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3200" b="0" i="1" dirty="0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b="0" i="1" dirty="0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p>
                                      <m:r>
                                        <a:rPr lang="en-US" sz="3200" b="0" i="1" dirty="0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num>
                                <m:den>
                                  <m: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2+</m:t>
                                  </m:r>
                                  <m: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F1004DB-8C46-54A8-AA1B-6088524C49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7094" y="2731562"/>
                <a:ext cx="8937812" cy="120879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46928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Use Case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Suppose we design a randomized algorithm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that outputs a real number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that is “correct”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dirty="0"/>
                  <a:t>, e.g.,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Suppose we want to be correct with probability </a:t>
                </a:r>
                <a14:m>
                  <m:oMath xmlns:m="http://schemas.openxmlformats.org/officeDocument/2006/math"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0.999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What can we do?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 b="-2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49144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Success Boosting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Chernoff bounds</a:t>
                </a:r>
                <a:r>
                  <a:rPr lang="en-US" dirty="0"/>
                  <a:t>: Run the algorithm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 total of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den>
                            </m:f>
                          </m:e>
                        </m:func>
                      </m:e>
                    </m:d>
                  </m:oMath>
                </a14:m>
                <a:r>
                  <a:rPr lang="en-US" dirty="0"/>
                  <a:t> times and take the median. It will be correct with probability </a:t>
                </a:r>
                <a14:m>
                  <m:oMath xmlns:m="http://schemas.openxmlformats.org/officeDocument/2006/math"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0254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Median-of-Means Framework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Suppose we design a randomized algorithm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to estimate a hidden statistic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of a dataset and we know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≤1000</m:t>
                    </m:r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/>
                  <a:t>Suppose each time we use the algorithm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, it outputs a number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=100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Suppose we want to estimate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to accuracy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, with probability </a:t>
                </a:r>
                <a14:m>
                  <m:oMath xmlns:m="http://schemas.openxmlformats.org/officeDocument/2006/math"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1458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Expected Value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expected value of a random variable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over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 is: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“average value of the random variable"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Linearity of expectation: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i="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i="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DE4CEA-73D7-CD0E-D451-149152B610B0}"/>
                  </a:ext>
                </a:extLst>
              </p:cNvPr>
              <p:cNvSpPr txBox="1"/>
              <p:nvPr/>
            </p:nvSpPr>
            <p:spPr>
              <a:xfrm>
                <a:off x="2877670" y="2356828"/>
                <a:ext cx="6096000" cy="11378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US" sz="2800" b="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n-US" sz="2800" b="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DE4CEA-73D7-CD0E-D451-149152B610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7670" y="2356828"/>
                <a:ext cx="6096000" cy="11378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25467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Median-of-Means Framework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Suppose we design a randomized algorithm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to estimate a hidden statistic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of a dataset and we know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≤1000</m:t>
                    </m:r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/>
                  <a:t>Suppose each time we use the algorithm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, it outputs a number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=100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Suppose we want to estimate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to accuracy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, with probability </a:t>
                </a:r>
                <a14:m>
                  <m:oMath xmlns:m="http://schemas.openxmlformats.org/officeDocument/2006/math"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Accuracy boosting</a:t>
                </a:r>
                <a:r>
                  <a:rPr lang="en-US" dirty="0"/>
                  <a:t>: Repeat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 total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times and take the </a:t>
                </a:r>
                <a:r>
                  <a:rPr lang="en-US" dirty="0">
                    <a:solidFill>
                      <a:srgbClr val="FF0000"/>
                    </a:solidFill>
                  </a:rPr>
                  <a:t>mean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Success boosting: </a:t>
                </a:r>
                <a:r>
                  <a:rPr lang="en-US" dirty="0"/>
                  <a:t>Find the </a:t>
                </a:r>
                <a:r>
                  <a:rPr lang="en-US" dirty="0">
                    <a:solidFill>
                      <a:srgbClr val="FF0000"/>
                    </a:solidFill>
                  </a:rPr>
                  <a:t>mean</a:t>
                </a:r>
                <a:r>
                  <a:rPr lang="en-US" dirty="0"/>
                  <a:t> a total of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den>
                            </m:f>
                          </m:e>
                        </m:func>
                      </m:e>
                    </m:d>
                  </m:oMath>
                </a14:m>
                <a:r>
                  <a:rPr lang="en-US" dirty="0"/>
                  <a:t> times and take the </a:t>
                </a:r>
                <a:r>
                  <a:rPr lang="en-US" dirty="0">
                    <a:solidFill>
                      <a:srgbClr val="FF0000"/>
                    </a:solidFill>
                  </a:rPr>
                  <a:t>median</a:t>
                </a:r>
                <a:r>
                  <a:rPr lang="en-US" dirty="0"/>
                  <a:t>, to be correct with probability </a:t>
                </a:r>
                <a14:m>
                  <m:oMath xmlns:m="http://schemas.openxmlformats.org/officeDocument/2006/math"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 b="-19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90792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Max Load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have a fair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-sided die that we roll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times. “On average”, what is the largest number of times any outcome is rolled? Example: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/>
                  <a:t>,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for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Fix a value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if the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th</a:t>
                </a:r>
                <a:r>
                  <a:rPr lang="en-US" dirty="0"/>
                  <a:t> roll is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otherwise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564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Max Load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The total number of rolls with value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Recall Chernoff bounds: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func>
                          <m:funcPr>
                            <m:ctrlP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2800" b="0" i="0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3 </m:t>
                            </m:r>
                            <m:r>
                              <m:rPr>
                                <m:sty m:val="p"/>
                              </m:rPr>
                              <a:rPr lang="en-US" sz="2800" b="0" i="0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C367256-3296-9656-1A38-EF6EB832405D}"/>
                  </a:ext>
                </a:extLst>
              </p:cNvPr>
              <p:cNvSpPr txBox="1"/>
              <p:nvPr/>
            </p:nvSpPr>
            <p:spPr>
              <a:xfrm>
                <a:off x="1420905" y="3251515"/>
                <a:ext cx="8937812" cy="12087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d>
                            <m:dPr>
                              <m:ctrlP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</m:d>
                          <m: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2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func>
                        <m:funcPr>
                          <m:ctrlP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3200" b="0" i="1" dirty="0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b="0" i="1" dirty="0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p>
                                      <m:r>
                                        <a:rPr lang="en-US" sz="3200" b="0" i="1" dirty="0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num>
                                <m:den>
                                  <m: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2+</m:t>
                                  </m:r>
                                  <m: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C367256-3296-9656-1A38-EF6EB83240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0905" y="3251515"/>
                <a:ext cx="8937812" cy="12087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01408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Max Load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Recall we fixed a value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func>
                          <m:funcPr>
                            <m:ctrlP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2800" b="0" i="0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3 </m:t>
                            </m:r>
                            <m:r>
                              <m:rPr>
                                <m:sty m:val="p"/>
                              </m:rPr>
                              <a:rPr lang="en-US" sz="2800" b="0" i="0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means that with probability at least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, we will get fewer than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3 </m:t>
                        </m:r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rolls with value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Union bound</a:t>
                </a:r>
                <a:r>
                  <a:rPr lang="en-US" dirty="0"/>
                  <a:t>: With probability at least </a:t>
                </a:r>
                <a14:m>
                  <m:oMath xmlns:m="http://schemas.openxmlformats.org/officeDocument/2006/math"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/>
                  <a:t>, no outcome will be rolled more than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func>
                      <m:func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/>
                  <a:t> times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83434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Hashing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6941B-6AAA-DFD0-8896-ACB1B4FE2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27222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Suppose we have a number of files, how do we consistently store them in memory?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75FB1D-2482-1D7E-F8D9-F2D9130727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741" y="2698281"/>
            <a:ext cx="2683529" cy="38602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D93E642-1C91-58D5-3657-DED0DB0EEFFB}"/>
              </a:ext>
            </a:extLst>
          </p:cNvPr>
          <p:cNvSpPr txBox="1"/>
          <p:nvPr/>
        </p:nvSpPr>
        <p:spPr>
          <a:xfrm>
            <a:off x="5629490" y="3563937"/>
            <a:ext cx="15579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Chunkai Fu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B35AC7-067A-41F1-A525-3A9847D68274}"/>
              </a:ext>
            </a:extLst>
          </p:cNvPr>
          <p:cNvSpPr txBox="1"/>
          <p:nvPr/>
        </p:nvSpPr>
        <p:spPr>
          <a:xfrm>
            <a:off x="5752187" y="4160539"/>
            <a:ext cx="1998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Ayesha Qamar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50C46B-1A29-01C4-F367-B765BD6BFCA4}"/>
              </a:ext>
            </a:extLst>
          </p:cNvPr>
          <p:cNvSpPr txBox="1"/>
          <p:nvPr/>
        </p:nvSpPr>
        <p:spPr>
          <a:xfrm>
            <a:off x="5874817" y="4755852"/>
            <a:ext cx="1765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Shima Salehi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356A79-56E5-B186-0AEA-1E1F970DA833}"/>
              </a:ext>
            </a:extLst>
          </p:cNvPr>
          <p:cNvSpPr txBox="1"/>
          <p:nvPr/>
        </p:nvSpPr>
        <p:spPr>
          <a:xfrm>
            <a:off x="5787607" y="5954941"/>
            <a:ext cx="1417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Shuo</a:t>
            </a:r>
            <a:r>
              <a:rPr lang="en-US" sz="2400" dirty="0"/>
              <a:t> Xing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D5270-DC05-6008-965F-114EB5C4A02D}"/>
              </a:ext>
            </a:extLst>
          </p:cNvPr>
          <p:cNvSpPr txBox="1"/>
          <p:nvPr/>
        </p:nvSpPr>
        <p:spPr>
          <a:xfrm>
            <a:off x="5590694" y="2967335"/>
            <a:ext cx="1923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Wenjing Chen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0CFFB7F-380E-2652-499E-3F85455D12AE}"/>
              </a:ext>
            </a:extLst>
          </p:cNvPr>
          <p:cNvCxnSpPr>
            <a:stCxn id="9" idx="3"/>
          </p:cNvCxnSpPr>
          <p:nvPr/>
        </p:nvCxnSpPr>
        <p:spPr>
          <a:xfrm>
            <a:off x="7514554" y="3198168"/>
            <a:ext cx="1715660" cy="6634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1F26F1D-177C-EED4-E291-ED67F3839187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7187481" y="3794770"/>
            <a:ext cx="2038440" cy="4857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93233D5-5EA8-7648-D7EB-BEE3A2A5D6CB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7751132" y="4391372"/>
            <a:ext cx="1434609" cy="2370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322B346-6302-2626-EAA1-309259FD53EA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7640044" y="4986685"/>
            <a:ext cx="1585877" cy="227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2C50621-CE1A-3048-BAC3-C7EC332A25D1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7204983" y="6046929"/>
            <a:ext cx="2130289" cy="1388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3D804F5-0BB1-21A6-E485-896200CD5163}"/>
              </a:ext>
            </a:extLst>
          </p:cNvPr>
          <p:cNvSpPr txBox="1"/>
          <p:nvPr/>
        </p:nvSpPr>
        <p:spPr>
          <a:xfrm>
            <a:off x="5703421" y="5354752"/>
            <a:ext cx="1641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David Xiang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8D9D0AF-69AC-61F5-2D79-42F8B9067170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7344896" y="5585585"/>
            <a:ext cx="1954956" cy="240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41FE514-64B4-3C5D-264E-381364DA52B7}"/>
                  </a:ext>
                </a:extLst>
              </p:cNvPr>
              <p:cNvSpPr txBox="1"/>
              <p:nvPr/>
            </p:nvSpPr>
            <p:spPr>
              <a:xfrm>
                <a:off x="7804345" y="2456294"/>
                <a:ext cx="97103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b="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41FE514-64B4-3C5D-264E-381364DA52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4345" y="2456294"/>
                <a:ext cx="971035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A2F14458-C4C1-1A29-9C2F-BC52700D4E5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3248887"/>
                <a:ext cx="4421090" cy="184373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chemeClr val="tx1"/>
                  </a:buClr>
                </a:pPr>
                <a:r>
                  <a:rPr lang="en-US" dirty="0"/>
                  <a:t>If we hash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items, we require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slots to avoid collisions</a:t>
                </a:r>
              </a:p>
            </p:txBody>
          </p:sp>
        </mc:Choice>
        <mc:Fallback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A2F14458-C4C1-1A29-9C2F-BC52700D4E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248887"/>
                <a:ext cx="4421090" cy="1843732"/>
              </a:xfrm>
              <a:prstGeom prst="rect">
                <a:avLst/>
              </a:prstGeom>
              <a:blipFill>
                <a:blip r:embed="rId4"/>
                <a:stretch>
                  <a:fillRect l="-2483" t="-56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45746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Dealing with Collisions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745504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store multiple items in the same location as a linked list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If the maximum number of collisions in a location is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, then could traverse a linked list of size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for a query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Query runtime: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745504"/>
              </a:xfrm>
              <a:blipFill>
                <a:blip r:embed="rId2"/>
                <a:stretch>
                  <a:fillRect l="-1043" t="-20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1FDBE32-6357-F58A-DF8C-0D6B94875308}"/>
                  </a:ext>
                </a:extLst>
              </p:cNvPr>
              <p:cNvSpPr txBox="1"/>
              <p:nvPr/>
            </p:nvSpPr>
            <p:spPr>
              <a:xfrm>
                <a:off x="-419100" y="2483147"/>
                <a:ext cx="6096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Matthew</m:t>
                      </m:r>
                      <m:r>
                        <a:rPr lang="en-US" sz="2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Chang</m:t>
                      </m:r>
                      <m:r>
                        <a:rPr lang="en-US" sz="24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1FDBE32-6357-F58A-DF8C-0D6B948753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19100" y="2483147"/>
                <a:ext cx="6096000" cy="461665"/>
              </a:xfrm>
              <a:prstGeom prst="rect">
                <a:avLst/>
              </a:prstGeom>
              <a:blipFill>
                <a:blip r:embed="rId3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3B1A3C1-5A10-92F1-B87D-D701154C26E6}"/>
                  </a:ext>
                </a:extLst>
              </p:cNvPr>
              <p:cNvSpPr/>
              <p:nvPr/>
            </p:nvSpPr>
            <p:spPr>
              <a:xfrm>
                <a:off x="4454852" y="2483147"/>
                <a:ext cx="1914525" cy="461665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Jung</m:t>
                      </m:r>
                      <m:r>
                        <a:rPr lang="en-US" sz="20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Seo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3B1A3C1-5A10-92F1-B87D-D701154C26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4852" y="2483147"/>
                <a:ext cx="1914525" cy="461665"/>
              </a:xfrm>
              <a:prstGeom prst="rect">
                <a:avLst/>
              </a:prstGeom>
              <a:blipFill>
                <a:blip r:embed="rId4"/>
                <a:stretch>
                  <a:fillRect b="-1235"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4CDAB947-D875-EB5C-7FED-936D5FCA5080}"/>
              </a:ext>
            </a:extLst>
          </p:cNvPr>
          <p:cNvSpPr/>
          <p:nvPr/>
        </p:nvSpPr>
        <p:spPr>
          <a:xfrm>
            <a:off x="6369377" y="2483147"/>
            <a:ext cx="1914525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Matthew Chang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AF4D2F4-D63D-6512-7B70-CEB8D4FA7AEA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3854777" y="2713980"/>
            <a:ext cx="60007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0940E737-9B93-D8DF-F3E4-B5BF23032032}"/>
              </a:ext>
            </a:extLst>
          </p:cNvPr>
          <p:cNvCxnSpPr>
            <a:cxnSpLocks/>
            <a:stCxn id="6" idx="2"/>
          </p:cNvCxnSpPr>
          <p:nvPr/>
        </p:nvCxnSpPr>
        <p:spPr>
          <a:xfrm rot="16200000" flipH="1">
            <a:off x="5494517" y="2862410"/>
            <a:ext cx="792459" cy="957262"/>
          </a:xfrm>
          <a:prstGeom prst="curvedConnector2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FCA02EEB-2C52-8119-8191-A5C3CF7DFD5D}"/>
              </a:ext>
            </a:extLst>
          </p:cNvPr>
          <p:cNvCxnSpPr>
            <a:cxnSpLocks/>
          </p:cNvCxnSpPr>
          <p:nvPr/>
        </p:nvCxnSpPr>
        <p:spPr>
          <a:xfrm rot="5400000">
            <a:off x="6451777" y="2862411"/>
            <a:ext cx="792459" cy="957262"/>
          </a:xfrm>
          <a:prstGeom prst="curvedConnector2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45115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Collisions and Max Load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027222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With probability at least </a:t>
                </a:r>
                <a14:m>
                  <m:oMath xmlns:m="http://schemas.openxmlformats.org/officeDocument/2006/math"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/>
                  <a:t>, no outcome will be rolled more than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func>
                      <m:func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/>
                  <a:t> times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027222"/>
              </a:xfrm>
              <a:blipFill>
                <a:blip r:embed="rId2"/>
                <a:stretch>
                  <a:fillRect l="-1043" t="-1183" b="-159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A2F14458-C4C1-1A29-9C2F-BC52700D4E5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199" y="3248887"/>
                <a:ext cx="5580529" cy="184373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chemeClr val="tx1"/>
                  </a:buClr>
                </a:pPr>
                <a:r>
                  <a:rPr lang="en-US" dirty="0"/>
                  <a:t>Worst case query time: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A2F14458-C4C1-1A29-9C2F-BC52700D4E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3248887"/>
                <a:ext cx="5580529" cy="1843732"/>
              </a:xfrm>
              <a:prstGeom prst="rect">
                <a:avLst/>
              </a:prstGeom>
              <a:blipFill>
                <a:blip r:embed="rId3"/>
                <a:stretch>
                  <a:fillRect l="-1856" t="-56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0B290FD2-5A5B-71F6-EB15-C7FC01EC5E8D}"/>
                  </a:ext>
                </a:extLst>
              </p:cNvPr>
              <p:cNvSpPr/>
              <p:nvPr/>
            </p:nvSpPr>
            <p:spPr>
              <a:xfrm>
                <a:off x="3970758" y="4505448"/>
                <a:ext cx="1914525" cy="461665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Jung</m:t>
                      </m:r>
                      <m:r>
                        <a:rPr lang="en-US" sz="20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Seo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0B290FD2-5A5B-71F6-EB15-C7FC01EC5E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0758" y="4505448"/>
                <a:ext cx="1914525" cy="461665"/>
              </a:xfrm>
              <a:prstGeom prst="rect">
                <a:avLst/>
              </a:prstGeom>
              <a:blipFill>
                <a:blip r:embed="rId4"/>
                <a:stretch>
                  <a:fillRect b="-1235"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1FA9753B-CC09-0C55-C555-615BB973F921}"/>
              </a:ext>
            </a:extLst>
          </p:cNvPr>
          <p:cNvSpPr/>
          <p:nvPr/>
        </p:nvSpPr>
        <p:spPr>
          <a:xfrm>
            <a:off x="5885283" y="4505448"/>
            <a:ext cx="1914525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Matthew Chang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F5EA995-AA58-55B8-7018-1A5116356B04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3370683" y="4736281"/>
            <a:ext cx="60007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141DB4CC-4909-8FCE-A4DA-F28DFA0BDBB1}"/>
              </a:ext>
            </a:extLst>
          </p:cNvPr>
          <p:cNvCxnSpPr>
            <a:cxnSpLocks/>
            <a:stCxn id="14" idx="2"/>
          </p:cNvCxnSpPr>
          <p:nvPr/>
        </p:nvCxnSpPr>
        <p:spPr>
          <a:xfrm rot="16200000" flipH="1">
            <a:off x="5010423" y="4884711"/>
            <a:ext cx="792459" cy="957262"/>
          </a:xfrm>
          <a:prstGeom prst="curvedConnector2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0F5A8299-925F-9C9C-470A-CDB0395502EB}"/>
              </a:ext>
            </a:extLst>
          </p:cNvPr>
          <p:cNvCxnSpPr>
            <a:cxnSpLocks/>
          </p:cNvCxnSpPr>
          <p:nvPr/>
        </p:nvCxnSpPr>
        <p:spPr>
          <a:xfrm rot="5400000">
            <a:off x="5967683" y="4884712"/>
            <a:ext cx="792459" cy="957262"/>
          </a:xfrm>
          <a:prstGeom prst="curvedConnector2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108786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Hashing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4342133" cy="4449669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/>
                  <a:t> query time, use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slots to avoid collisions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query time, use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slots with linked lists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4342133" cy="4449669"/>
              </a:xfrm>
              <a:blipFill>
                <a:blip r:embed="rId2"/>
                <a:stretch>
                  <a:fillRect l="-2528" t="-2192" r="-2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1D75FB1D-2482-1D7E-F8D9-F2D9130727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741" y="2698281"/>
            <a:ext cx="2683529" cy="38602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D93E642-1C91-58D5-3657-DED0DB0EEFFB}"/>
              </a:ext>
            </a:extLst>
          </p:cNvPr>
          <p:cNvSpPr txBox="1"/>
          <p:nvPr/>
        </p:nvSpPr>
        <p:spPr>
          <a:xfrm>
            <a:off x="5629490" y="3563937"/>
            <a:ext cx="15579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Chunkai Fu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B35AC7-067A-41F1-A525-3A9847D68274}"/>
              </a:ext>
            </a:extLst>
          </p:cNvPr>
          <p:cNvSpPr txBox="1"/>
          <p:nvPr/>
        </p:nvSpPr>
        <p:spPr>
          <a:xfrm>
            <a:off x="5752187" y="4160539"/>
            <a:ext cx="1998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Ayesha Qamar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50C46B-1A29-01C4-F367-B765BD6BFCA4}"/>
              </a:ext>
            </a:extLst>
          </p:cNvPr>
          <p:cNvSpPr txBox="1"/>
          <p:nvPr/>
        </p:nvSpPr>
        <p:spPr>
          <a:xfrm>
            <a:off x="5874817" y="4755852"/>
            <a:ext cx="1765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Shima Salehi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356A79-56E5-B186-0AEA-1E1F970DA833}"/>
              </a:ext>
            </a:extLst>
          </p:cNvPr>
          <p:cNvSpPr txBox="1"/>
          <p:nvPr/>
        </p:nvSpPr>
        <p:spPr>
          <a:xfrm>
            <a:off x="5787607" y="5954941"/>
            <a:ext cx="1417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Shuo</a:t>
            </a:r>
            <a:r>
              <a:rPr lang="en-US" sz="2400" dirty="0"/>
              <a:t> Xing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D5270-DC05-6008-965F-114EB5C4A02D}"/>
              </a:ext>
            </a:extLst>
          </p:cNvPr>
          <p:cNvSpPr txBox="1"/>
          <p:nvPr/>
        </p:nvSpPr>
        <p:spPr>
          <a:xfrm>
            <a:off x="5590694" y="2967335"/>
            <a:ext cx="1923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Wenjing Chen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0CFFB7F-380E-2652-499E-3F85455D12AE}"/>
              </a:ext>
            </a:extLst>
          </p:cNvPr>
          <p:cNvCxnSpPr>
            <a:stCxn id="9" idx="3"/>
          </p:cNvCxnSpPr>
          <p:nvPr/>
        </p:nvCxnSpPr>
        <p:spPr>
          <a:xfrm>
            <a:off x="7514554" y="3198168"/>
            <a:ext cx="1715660" cy="6634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1F26F1D-177C-EED4-E291-ED67F3839187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7187481" y="3794770"/>
            <a:ext cx="2038440" cy="4857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93233D5-5EA8-7648-D7EB-BEE3A2A5D6CB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7751132" y="4391372"/>
            <a:ext cx="1434609" cy="2370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322B346-6302-2626-EAA1-309259FD53EA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7640044" y="4986685"/>
            <a:ext cx="1585877" cy="227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2C50621-CE1A-3048-BAC3-C7EC332A25D1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7204983" y="6046929"/>
            <a:ext cx="2130289" cy="1388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3D804F5-0BB1-21A6-E485-896200CD5163}"/>
              </a:ext>
            </a:extLst>
          </p:cNvPr>
          <p:cNvSpPr txBox="1"/>
          <p:nvPr/>
        </p:nvSpPr>
        <p:spPr>
          <a:xfrm>
            <a:off x="5703421" y="5354752"/>
            <a:ext cx="1641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David Xiang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8D9D0AF-69AC-61F5-2D79-42F8B9067170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7344896" y="5585585"/>
            <a:ext cx="1954956" cy="240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41FE514-64B4-3C5D-264E-381364DA52B7}"/>
                  </a:ext>
                </a:extLst>
              </p:cNvPr>
              <p:cNvSpPr txBox="1"/>
              <p:nvPr/>
            </p:nvSpPr>
            <p:spPr>
              <a:xfrm>
                <a:off x="7804345" y="2456294"/>
                <a:ext cx="97103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b="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41FE514-64B4-3C5D-264E-381364DA52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4345" y="2456294"/>
                <a:ext cx="971035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2F14458-C4C1-1A29-9C2F-BC52700D4E5F}"/>
              </a:ext>
            </a:extLst>
          </p:cNvPr>
          <p:cNvSpPr txBox="1">
            <a:spLocks/>
          </p:cNvSpPr>
          <p:nvPr/>
        </p:nvSpPr>
        <p:spPr>
          <a:xfrm>
            <a:off x="838200" y="3248887"/>
            <a:ext cx="4421090" cy="1843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609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Markov’s Inequality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sz="2800" b="0" dirty="0"/>
                  <a:t>Let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 </m:t>
                    </m:r>
                  </m:oMath>
                </a14:m>
                <a:r>
                  <a:rPr lang="en-US" sz="2800" b="0" dirty="0"/>
                  <a:t>be a non-negative random variable. Then for any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Can rewrite 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28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i="0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num>
                      <m:den>
                        <m:r>
                          <a:rPr lang="en-US" sz="2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endParaRPr lang="en-US" sz="2800" dirty="0"/>
              </a:p>
              <a:p>
                <a:endParaRPr lang="en-US" dirty="0"/>
              </a:p>
              <a:p>
                <a:r>
                  <a:rPr lang="en-US" dirty="0"/>
                  <a:t>“Bounding the deviation of a random variable in terms of its average”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 r="-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603ADB6-2CB9-1FEC-5099-15C09279A7AB}"/>
                  </a:ext>
                </a:extLst>
              </p:cNvPr>
              <p:cNvSpPr txBox="1"/>
              <p:nvPr/>
            </p:nvSpPr>
            <p:spPr>
              <a:xfrm>
                <a:off x="3191436" y="2411477"/>
                <a:ext cx="6096000" cy="10175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32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2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en-US" sz="3200" i="0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a:rPr lang="en-US" sz="32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32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603ADB6-2CB9-1FEC-5099-15C09279A7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1436" y="2411477"/>
                <a:ext cx="6096000" cy="10175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5369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Limitations of Markov’s Inequality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sz="2800" b="0" dirty="0"/>
                  <a:t>Let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b="0" dirty="0"/>
                  <a:t>be the outcome of a roll of a die. 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=3.5=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We know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≥6</m:t>
                        </m:r>
                      </m:e>
                    </m:d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0.167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603ADB6-2CB9-1FEC-5099-15C09279A7AB}"/>
                  </a:ext>
                </a:extLst>
              </p:cNvPr>
              <p:cNvSpPr txBox="1"/>
              <p:nvPr/>
            </p:nvSpPr>
            <p:spPr>
              <a:xfrm>
                <a:off x="2026024" y="2617665"/>
                <a:ext cx="8364071" cy="11882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≥6</m:t>
                          </m:r>
                        </m:e>
                      </m:d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f>
                            <m:fPr>
                              <m:ctrlP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num>
                            <m:den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den>
                          </m:f>
                          <m:r>
                            <a:rPr lang="en-US" sz="32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f>
                            <m:fPr>
                              <m:ctrlP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num>
                            <m:den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sz="32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0.5833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603ADB6-2CB9-1FEC-5099-15C09279A7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6024" y="2617665"/>
                <a:ext cx="8364071" cy="11882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8003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Moments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, the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th</a:t>
                </a:r>
                <a:r>
                  <a:rPr lang="en-US" dirty="0"/>
                  <a:t> moment of a random variable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over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 is: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DE4CEA-73D7-CD0E-D451-149152B610B0}"/>
                  </a:ext>
                </a:extLst>
              </p:cNvPr>
              <p:cNvSpPr txBox="1"/>
              <p:nvPr/>
            </p:nvSpPr>
            <p:spPr>
              <a:xfrm>
                <a:off x="2877670" y="2356828"/>
                <a:ext cx="6096000" cy="11378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p>
                        </m:e>
                      </m:d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US" sz="2800" b="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n-US" sz="2800" b="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DE4CEA-73D7-CD0E-D451-149152B610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7670" y="2356828"/>
                <a:ext cx="6096000" cy="11378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3661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Variance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variance of a random variable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over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 is: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Can rewrite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since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“How far numbers are from the average”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DE4CEA-73D7-CD0E-D451-149152B610B0}"/>
                  </a:ext>
                </a:extLst>
              </p:cNvPr>
              <p:cNvSpPr txBox="1"/>
              <p:nvPr/>
            </p:nvSpPr>
            <p:spPr>
              <a:xfrm>
                <a:off x="2877670" y="2356828"/>
                <a:ext cx="6096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DE4CEA-73D7-CD0E-D451-149152B610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7670" y="2356828"/>
                <a:ext cx="609600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9820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Variance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variance of a random variable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over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 is: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Linearity of variance for </a:t>
                </a:r>
                <a:r>
                  <a:rPr lang="en-US" i="1" dirty="0">
                    <a:solidFill>
                      <a:srgbClr val="00B050"/>
                    </a:solidFill>
                  </a:rPr>
                  <a:t>independent</a:t>
                </a:r>
                <a:r>
                  <a:rPr lang="en-US" dirty="0"/>
                  <a:t> random variables: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DE4CEA-73D7-CD0E-D451-149152B610B0}"/>
                  </a:ext>
                </a:extLst>
              </p:cNvPr>
              <p:cNvSpPr txBox="1"/>
              <p:nvPr/>
            </p:nvSpPr>
            <p:spPr>
              <a:xfrm>
                <a:off x="2877670" y="2356828"/>
                <a:ext cx="6096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DE4CEA-73D7-CD0E-D451-149152B610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7670" y="2356828"/>
                <a:ext cx="609600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2147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2127</Words>
  <Application>Microsoft Office PowerPoint</Application>
  <PresentationFormat>Widescreen</PresentationFormat>
  <Paragraphs>352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Arial</vt:lpstr>
      <vt:lpstr>Calibri</vt:lpstr>
      <vt:lpstr>Calibri Light</vt:lpstr>
      <vt:lpstr>Cambria Math</vt:lpstr>
      <vt:lpstr>Office Theme</vt:lpstr>
      <vt:lpstr>CSCE 689: Special Topics in Modern Algorithms for Data Science </vt:lpstr>
      <vt:lpstr>Trivia Question #3 (Max Load)</vt:lpstr>
      <vt:lpstr>Trivia Question #4 (Coupon Collector)</vt:lpstr>
      <vt:lpstr>Expected Value</vt:lpstr>
      <vt:lpstr>Markov’s Inequality</vt:lpstr>
      <vt:lpstr>Limitations of Markov’s Inequality</vt:lpstr>
      <vt:lpstr>Moments</vt:lpstr>
      <vt:lpstr>Variance</vt:lpstr>
      <vt:lpstr>Variance</vt:lpstr>
      <vt:lpstr>Variance and Standard Deviation</vt:lpstr>
      <vt:lpstr>Variance</vt:lpstr>
      <vt:lpstr>Variance</vt:lpstr>
      <vt:lpstr>Markov’s Inequality</vt:lpstr>
      <vt:lpstr>Markov’s Inequality</vt:lpstr>
      <vt:lpstr>Using Markov’s Inequality</vt:lpstr>
      <vt:lpstr>Toward Chebyshev’s Inequality</vt:lpstr>
      <vt:lpstr>Chebyshev’s Inequality</vt:lpstr>
      <vt:lpstr>Chebyshev’s Inequality</vt:lpstr>
      <vt:lpstr>Chebyshev’s Inequality</vt:lpstr>
      <vt:lpstr>Chebyshev’s Inequality</vt:lpstr>
      <vt:lpstr>Law of Large Numbers</vt:lpstr>
      <vt:lpstr>Law of Large Numbers</vt:lpstr>
      <vt:lpstr>Use Case</vt:lpstr>
      <vt:lpstr>Accuracy Boosting</vt:lpstr>
      <vt:lpstr>Accuracy Boosting</vt:lpstr>
      <vt:lpstr>Accuracy Boosting</vt:lpstr>
      <vt:lpstr>Limitations</vt:lpstr>
      <vt:lpstr>Intuition for Previous Inequalities</vt:lpstr>
      <vt:lpstr>Generalizations</vt:lpstr>
      <vt:lpstr>Concentration Inequalities</vt:lpstr>
      <vt:lpstr>Bernstein’s Inequality</vt:lpstr>
      <vt:lpstr>Bernstein’s Inequality</vt:lpstr>
      <vt:lpstr>Bernstein’s Inequality</vt:lpstr>
      <vt:lpstr>Bernstein’s Inequality</vt:lpstr>
      <vt:lpstr>Chernoff Bounds</vt:lpstr>
      <vt:lpstr>Multiplicative Error Chernoff Bounds</vt:lpstr>
      <vt:lpstr>Use Case</vt:lpstr>
      <vt:lpstr>Success Boosting</vt:lpstr>
      <vt:lpstr>Median-of-Means Framework</vt:lpstr>
      <vt:lpstr>Median-of-Means Framework</vt:lpstr>
      <vt:lpstr>Max Load</vt:lpstr>
      <vt:lpstr>Max Load</vt:lpstr>
      <vt:lpstr>Max Load</vt:lpstr>
      <vt:lpstr>Hashing</vt:lpstr>
      <vt:lpstr>Dealing with Collisions</vt:lpstr>
      <vt:lpstr>Collisions and Max Load</vt:lpstr>
      <vt:lpstr>Hashing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 689: Special Topics in Modern Algorithms for Data Science</dc:title>
  <dc:creator>Samson Zhou</dc:creator>
  <cp:lastModifiedBy>Samson Zhou</cp:lastModifiedBy>
  <cp:revision>34</cp:revision>
  <dcterms:created xsi:type="dcterms:W3CDTF">2023-08-25T20:03:03Z</dcterms:created>
  <dcterms:modified xsi:type="dcterms:W3CDTF">2023-08-27T19:13:18Z</dcterms:modified>
</cp:coreProperties>
</file>